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7" r:id="rId1"/>
  </p:sldMasterIdLst>
  <p:notesMasterIdLst>
    <p:notesMasterId r:id="rId54"/>
  </p:notesMasterIdLst>
  <p:handoutMasterIdLst>
    <p:handoutMasterId r:id="rId55"/>
  </p:handoutMasterIdLst>
  <p:sldIdLst>
    <p:sldId id="341" r:id="rId2"/>
    <p:sldId id="441" r:id="rId3"/>
    <p:sldId id="442" r:id="rId4"/>
    <p:sldId id="471" r:id="rId5"/>
    <p:sldId id="443" r:id="rId6"/>
    <p:sldId id="472" r:id="rId7"/>
    <p:sldId id="444" r:id="rId8"/>
    <p:sldId id="445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7" r:id="rId27"/>
    <p:sldId id="448" r:id="rId28"/>
    <p:sldId id="449" r:id="rId29"/>
    <p:sldId id="450" r:id="rId30"/>
    <p:sldId id="474" r:id="rId31"/>
    <p:sldId id="475" r:id="rId32"/>
    <p:sldId id="451" r:id="rId33"/>
    <p:sldId id="473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6" r:id="rId47"/>
    <p:sldId id="467" r:id="rId48"/>
    <p:sldId id="468" r:id="rId49"/>
    <p:sldId id="469" r:id="rId50"/>
    <p:sldId id="470" r:id="rId51"/>
    <p:sldId id="413" r:id="rId52"/>
    <p:sldId id="476" r:id="rId5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777777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5" autoAdjust="0"/>
    <p:restoredTop sz="85852" autoAdjust="0"/>
  </p:normalViewPr>
  <p:slideViewPr>
    <p:cSldViewPr>
      <p:cViewPr varScale="1">
        <p:scale>
          <a:sx n="108" d="100"/>
          <a:sy n="108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493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r>
              <a:rPr lang="en-US" dirty="0" smtClean="0"/>
              <a:t>Marco Canini</a:t>
            </a:r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fld id="{69D72ABC-172D-1C43-B104-3CCEDC7FE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fld id="{929B7364-6128-7345-A504-A4AD8B7F3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14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www.scmagazine.com</a:t>
            </a:r>
            <a:r>
              <a:rPr lang="en-US" baseline="0" dirty="0" smtClean="0"/>
              <a:t>/top-five-data-breaches-in-2013so-far/slideshow/1387/#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6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9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2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4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6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76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7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5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0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0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2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5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33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4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2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833" y="4861781"/>
            <a:ext cx="6467635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5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2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13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6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5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7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1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833" y="4861781"/>
            <a:ext cx="6467635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6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9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5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5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BC2-BEBB-E545-B148-352560EFD9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3519-13E9-EA44-A6DF-FCE0E8BBC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FA05-4B4A-2A49-9756-504CEA9386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3DAABB-40C4-C649-99E6-974406B46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1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3EDA29-FE3F-8F4A-92B9-9BAC605C7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E541A8-D53F-3F4B-99AF-9027B6869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C320-FB14-E74C-BBA5-D2AD527E0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B9F-5EED-C54D-9C23-513CD1100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ida.org/analysis/security/code-re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Malware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2016)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 Berkeley CS161 by Vern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Paxson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1764000" cy="177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washingtoncourtsystem4_39901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068000" cy="30552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2066" y="2514600"/>
            <a:ext cx="1947334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4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Viruses</a:t>
            </a:r>
            <a:endParaRPr lang="en-US" sz="28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Signature-based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Look for bytes corresponding to injected virus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 utility due to </a:t>
            </a:r>
            <a:r>
              <a:rPr lang="en-US" sz="2400" dirty="0">
                <a:solidFill>
                  <a:srgbClr val="FF0000"/>
                </a:solidFill>
              </a:rPr>
              <a:t>replicating nature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If you capture a virus </a:t>
            </a:r>
            <a:r>
              <a:rPr lang="en-US" sz="2000" dirty="0" smtClean="0"/>
              <a:t>V on </a:t>
            </a:r>
            <a:r>
              <a:rPr lang="en-US" sz="2000" dirty="0"/>
              <a:t>one system, by its nature the virus will be trying to infect </a:t>
            </a:r>
            <a:r>
              <a:rPr lang="en-US" sz="2000" i="1" dirty="0"/>
              <a:t>many other systems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Can protect those other systems by installing recognizer for V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Drove development of </a:t>
            </a:r>
            <a:r>
              <a:rPr lang="en-US" sz="2800" dirty="0">
                <a:solidFill>
                  <a:srgbClr val="0000FF"/>
                </a:solidFill>
              </a:rPr>
              <a:t>multi-billion $$ AV industry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(AV = </a:t>
            </a:r>
            <a:r>
              <a:rPr lang="en-US" altLang="ja-JP" sz="2800" dirty="0" smtClean="0"/>
              <a:t>“</a:t>
            </a:r>
            <a:r>
              <a:rPr lang="en-US" sz="2800" dirty="0" smtClean="0"/>
              <a:t>antivirus”)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So many </a:t>
            </a:r>
            <a:r>
              <a:rPr lang="en-US" sz="2400" dirty="0">
                <a:solidFill>
                  <a:srgbClr val="006B01"/>
                </a:solidFill>
              </a:rPr>
              <a:t>endemic</a:t>
            </a:r>
            <a:r>
              <a:rPr lang="en-US" sz="2400" dirty="0"/>
              <a:t> viruses that detecting well-known ones becomes a </a:t>
            </a:r>
            <a:r>
              <a:rPr lang="en-US" altLang="ja-JP" sz="2400" dirty="0" smtClean="0"/>
              <a:t>“</a:t>
            </a:r>
            <a:r>
              <a:rPr lang="en-US" sz="2400" i="1" dirty="0" smtClean="0"/>
              <a:t>checklist</a:t>
            </a:r>
            <a:r>
              <a:rPr lang="en-US" sz="2400" dirty="0" smtClean="0"/>
              <a:t> </a:t>
            </a:r>
            <a:r>
              <a:rPr lang="en-US" sz="2400" i="1" dirty="0" smtClean="0"/>
              <a:t>item”</a:t>
            </a:r>
            <a:r>
              <a:rPr lang="en-US" sz="2400" dirty="0" smtClean="0"/>
              <a:t> </a:t>
            </a:r>
            <a:r>
              <a:rPr lang="en-US" sz="2400" dirty="0"/>
              <a:t>for security audits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Using signature-based detection also has de facto utility for (glib) </a:t>
            </a:r>
            <a:r>
              <a:rPr lang="en-US" sz="2800" dirty="0">
                <a:solidFill>
                  <a:srgbClr val="FF0000"/>
                </a:solidFill>
              </a:rPr>
              <a:t>marketing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Companies compete on number of signatures 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… rather than their quality (harder for customer to assess)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700"/>
            <a:ext cx="914082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Writer / AV Arms Race</a:t>
            </a:r>
            <a:endParaRPr lang="en-US" sz="28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you are a virus writer and your beautiful new creations </a:t>
            </a:r>
            <a:r>
              <a:rPr lang="en-US" dirty="0" smtClean="0"/>
              <a:t>don’t </a:t>
            </a:r>
            <a:r>
              <a:rPr lang="en-US" dirty="0"/>
              <a:t>get very far because each time you write one, the AV companies quickly push out a signature for it ….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…. </a:t>
            </a:r>
            <a:r>
              <a:rPr lang="en-US" i="1" dirty="0">
                <a:solidFill>
                  <a:srgbClr val="FF8000"/>
                </a:solidFill>
              </a:rPr>
              <a:t>What are you going to do?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Need to keep </a:t>
            </a:r>
            <a:r>
              <a:rPr lang="en-US" dirty="0">
                <a:solidFill>
                  <a:srgbClr val="0000FF"/>
                </a:solidFill>
              </a:rPr>
              <a:t>changing</a:t>
            </a:r>
            <a:r>
              <a:rPr lang="en-US" dirty="0"/>
              <a:t> your viruses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 or at least changing their appearance!</a:t>
            </a:r>
          </a:p>
          <a:p>
            <a:pPr>
              <a:lnSpc>
                <a:spcPct val="90000"/>
              </a:lnSpc>
            </a:pPr>
            <a:r>
              <a:rPr lang="en-US" dirty="0"/>
              <a:t>How can you </a:t>
            </a:r>
            <a:r>
              <a:rPr lang="en-US" dirty="0">
                <a:solidFill>
                  <a:srgbClr val="0000FF"/>
                </a:solidFill>
              </a:rPr>
              <a:t>mechanize</a:t>
            </a:r>
            <a:r>
              <a:rPr lang="en-US" dirty="0"/>
              <a:t> the creation of new instances of your viruses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 so that whenever your virus propagates, what it injects as a copy of itself </a:t>
            </a:r>
            <a:r>
              <a:rPr lang="en-US" dirty="0">
                <a:solidFill>
                  <a:srgbClr val="FF0000"/>
                </a:solidFill>
              </a:rPr>
              <a:t>looks different</a:t>
            </a:r>
            <a:r>
              <a:rPr lang="en-US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Code</a:t>
            </a:r>
            <a:endParaRPr lang="en-US" sz="2800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Idea</a:t>
            </a:r>
            <a:r>
              <a:rPr lang="en-US" sz="2800" dirty="0"/>
              <a:t>: every time your virus propagates, it inserts a </a:t>
            </a:r>
            <a:r>
              <a:rPr lang="en-US" sz="2800" dirty="0">
                <a:solidFill>
                  <a:srgbClr val="FF8000"/>
                </a:solidFill>
              </a:rPr>
              <a:t>newly encrypted copy</a:t>
            </a:r>
            <a:r>
              <a:rPr lang="en-US" sz="2800" dirty="0"/>
              <a:t> of itself</a:t>
            </a:r>
          </a:p>
          <a:p>
            <a:pPr lvl="1"/>
            <a:r>
              <a:rPr lang="en-US" sz="2400" dirty="0"/>
              <a:t>Clearly, encryption needs to vary</a:t>
            </a:r>
          </a:p>
          <a:p>
            <a:pPr lvl="2"/>
            <a:r>
              <a:rPr lang="en-US" sz="2000" dirty="0"/>
              <a:t>Either by using a different key each time</a:t>
            </a:r>
          </a:p>
          <a:p>
            <a:pPr lvl="2"/>
            <a:r>
              <a:rPr lang="en-US" sz="2000" dirty="0"/>
              <a:t>Or by including some random initial </a:t>
            </a:r>
            <a:r>
              <a:rPr lang="en-US" sz="2000" dirty="0" smtClean="0"/>
              <a:t>padding</a:t>
            </a:r>
            <a:endParaRPr lang="en-US" sz="2000" dirty="0"/>
          </a:p>
          <a:p>
            <a:pPr lvl="1"/>
            <a:r>
              <a:rPr lang="en-US" sz="2400" dirty="0"/>
              <a:t>Note: weak (but simple/fast) crypto algorithm works fine</a:t>
            </a:r>
          </a:p>
          <a:p>
            <a:pPr lvl="2"/>
            <a:r>
              <a:rPr lang="en-US" sz="2000" dirty="0"/>
              <a:t>No need for truly strong encryption, just </a:t>
            </a:r>
            <a:r>
              <a:rPr lang="en-US" sz="2000" dirty="0">
                <a:solidFill>
                  <a:srgbClr val="FF0000"/>
                </a:solidFill>
              </a:rPr>
              <a:t>obfuscation</a:t>
            </a:r>
            <a:endParaRPr lang="en-US" sz="2000" dirty="0"/>
          </a:p>
          <a:p>
            <a:r>
              <a:rPr lang="en-US" sz="2800" dirty="0"/>
              <a:t>When injected code runs, it decrypts itself to obtain the original functionality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1200" y="2293003"/>
            <a:ext cx="3137647" cy="107721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ahoma"/>
                <a:cs typeface="Tahoma"/>
              </a:rPr>
              <a:t>encryption:</a:t>
            </a:r>
            <a:br>
              <a:rPr lang="en-US" sz="1600" i="1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sz="1600" i="1" dirty="0" smtClean="0">
                <a:solidFill>
                  <a:srgbClr val="FF0000"/>
                </a:solidFill>
                <a:latin typeface="Tahoma"/>
                <a:cs typeface="Tahoma"/>
              </a:rPr>
              <a:t>transforms </a:t>
            </a:r>
            <a:r>
              <a:rPr lang="en-US" sz="1600" i="1" dirty="0">
                <a:solidFill>
                  <a:srgbClr val="FF0000"/>
                </a:solidFill>
                <a:latin typeface="Tahoma"/>
                <a:cs typeface="Tahoma"/>
              </a:rPr>
              <a:t>a plaintext into a </a:t>
            </a:r>
            <a:r>
              <a:rPr lang="en-US" sz="1600" i="1" dirty="0" err="1">
                <a:solidFill>
                  <a:srgbClr val="FF0000"/>
                </a:solidFill>
                <a:latin typeface="Tahoma"/>
                <a:cs typeface="Tahoma"/>
              </a:rPr>
              <a:t>ciphertext</a:t>
            </a:r>
            <a:r>
              <a:rPr lang="en-US" sz="1600" i="1" dirty="0">
                <a:solidFill>
                  <a:srgbClr val="FF0000"/>
                </a:solidFill>
                <a:latin typeface="Tahoma"/>
                <a:cs typeface="Tahoma"/>
              </a:rPr>
              <a:t> that is unintelligible for non-authorized </a:t>
            </a:r>
            <a:r>
              <a:rPr lang="en-US" sz="1600" i="1" dirty="0" smtClean="0">
                <a:solidFill>
                  <a:srgbClr val="FF0000"/>
                </a:solidFill>
                <a:latin typeface="Tahoma"/>
                <a:cs typeface="Tahoma"/>
              </a:rPr>
              <a:t>parties</a:t>
            </a:r>
            <a:endParaRPr lang="en-US" sz="1600" i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1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98" name="Group 2"/>
          <p:cNvGrpSpPr>
            <a:grpSpLocks/>
          </p:cNvGrpSpPr>
          <p:nvPr/>
        </p:nvGrpSpPr>
        <p:grpSpPr bwMode="auto">
          <a:xfrm>
            <a:off x="609600" y="228600"/>
            <a:ext cx="4572000" cy="1219200"/>
            <a:chOff x="1056" y="296"/>
            <a:chExt cx="2880" cy="768"/>
          </a:xfrm>
        </p:grpSpPr>
        <p:sp>
          <p:nvSpPr>
            <p:cNvPr id="208899" name="Rectangle 3"/>
            <p:cNvSpPr>
              <a:spLocks noChangeArrowheads="1"/>
            </p:cNvSpPr>
            <p:nvPr/>
          </p:nvSpPr>
          <p:spPr bwMode="auto">
            <a:xfrm>
              <a:off x="1344" y="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00" name="AutoShape 4"/>
            <p:cNvSpPr>
              <a:spLocks noChangeArrowheads="1"/>
            </p:cNvSpPr>
            <p:nvPr/>
          </p:nvSpPr>
          <p:spPr bwMode="auto">
            <a:xfrm>
              <a:off x="1056" y="296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2800" b="0">
                  <a:latin typeface="Tahoma"/>
                  <a:cs typeface="Tahoma"/>
                </a:rPr>
                <a:t>Virus</a:t>
              </a:r>
            </a:p>
          </p:txBody>
        </p:sp>
        <p:sp>
          <p:nvSpPr>
            <p:cNvPr id="208901" name="Rectangle 5"/>
            <p:cNvSpPr>
              <a:spLocks noChangeArrowheads="1"/>
            </p:cNvSpPr>
            <p:nvPr/>
          </p:nvSpPr>
          <p:spPr bwMode="auto">
            <a:xfrm>
              <a:off x="1344" y="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chemeClr val="bg1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</p:grpSp>
      <p:grpSp>
        <p:nvGrpSpPr>
          <p:cNvPr id="208902" name="Group 6"/>
          <p:cNvGrpSpPr>
            <a:grpSpLocks/>
          </p:cNvGrpSpPr>
          <p:nvPr/>
        </p:nvGrpSpPr>
        <p:grpSpPr bwMode="auto">
          <a:xfrm>
            <a:off x="609600" y="5105400"/>
            <a:ext cx="4800600" cy="1219200"/>
            <a:chOff x="1008" y="3312"/>
            <a:chExt cx="3024" cy="768"/>
          </a:xfrm>
        </p:grpSpPr>
        <p:sp>
          <p:nvSpPr>
            <p:cNvPr id="208903" name="Rectangle 7"/>
            <p:cNvSpPr>
              <a:spLocks noChangeArrowheads="1"/>
            </p:cNvSpPr>
            <p:nvPr/>
          </p:nvSpPr>
          <p:spPr bwMode="auto">
            <a:xfrm>
              <a:off x="1440" y="3312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04" name="AutoShape 8"/>
            <p:cNvSpPr>
              <a:spLocks noChangeArrowheads="1"/>
            </p:cNvSpPr>
            <p:nvPr/>
          </p:nvSpPr>
          <p:spPr bwMode="auto">
            <a:xfrm>
              <a:off x="1008" y="3312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08905" name="Rectangle 9"/>
            <p:cNvSpPr>
              <a:spLocks noChangeArrowheads="1"/>
            </p:cNvSpPr>
            <p:nvPr/>
          </p:nvSpPr>
          <p:spPr bwMode="auto">
            <a:xfrm>
              <a:off x="1440" y="3312"/>
              <a:ext cx="2592" cy="768"/>
            </a:xfrm>
            <a:prstGeom prst="rect">
              <a:avLst/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ahoma"/>
                  <a:cs typeface="Tahoma"/>
                </a:rPr>
                <a:t>Main Virus Code</a:t>
              </a:r>
            </a:p>
          </p:txBody>
        </p:sp>
        <p:sp>
          <p:nvSpPr>
            <p:cNvPr id="208906" name="AutoShape 10"/>
            <p:cNvSpPr>
              <a:spLocks noChangeArrowheads="1"/>
            </p:cNvSpPr>
            <p:nvPr/>
          </p:nvSpPr>
          <p:spPr bwMode="auto">
            <a:xfrm>
              <a:off x="1296" y="3312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</a:t>
              </a:r>
              <a:endParaRPr lang="en-US" b="0">
                <a:latin typeface="Tahoma"/>
                <a:cs typeface="Tahoma"/>
              </a:endParaRPr>
            </a:p>
          </p:txBody>
        </p:sp>
      </p:grp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609600" y="3505200"/>
            <a:ext cx="4800600" cy="1219200"/>
            <a:chOff x="384" y="2208"/>
            <a:chExt cx="3024" cy="768"/>
          </a:xfrm>
        </p:grpSpPr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09" name="AutoShape 13"/>
            <p:cNvSpPr>
              <a:spLocks noChangeArrowheads="1"/>
            </p:cNvSpPr>
            <p:nvPr/>
          </p:nvSpPr>
          <p:spPr bwMode="auto">
            <a:xfrm>
              <a:off x="384" y="2208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08910" name="Rectangle 14" descr="Sphere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pattFill prst="sphere">
              <a:fgClr>
                <a:srgbClr val="FF8000">
                  <a:alpha val="31000"/>
                </a:srgbClr>
              </a:fgClr>
              <a:bgClr>
                <a:srgbClr val="763B00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i="1">
                  <a:latin typeface="Tahoma"/>
                  <a:cs typeface="Tahoma"/>
                </a:rPr>
                <a:t>Encrypted Glob of Bits</a:t>
              </a:r>
            </a:p>
          </p:txBody>
        </p:sp>
        <p:sp>
          <p:nvSpPr>
            <p:cNvPr id="208911" name="AutoShape 15"/>
            <p:cNvSpPr>
              <a:spLocks noChangeArrowheads="1"/>
            </p:cNvSpPr>
            <p:nvPr/>
          </p:nvSpPr>
          <p:spPr bwMode="auto">
            <a:xfrm>
              <a:off x="672" y="2208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</a:t>
              </a:r>
              <a:endParaRPr lang="en-US" b="0">
                <a:latin typeface="Tahoma"/>
                <a:cs typeface="Tahoma"/>
              </a:endParaRPr>
            </a:p>
          </p:txBody>
        </p:sp>
      </p:grpSp>
      <p:grpSp>
        <p:nvGrpSpPr>
          <p:cNvPr id="208912" name="Group 16"/>
          <p:cNvGrpSpPr>
            <a:grpSpLocks/>
          </p:cNvGrpSpPr>
          <p:nvPr/>
        </p:nvGrpSpPr>
        <p:grpSpPr bwMode="auto">
          <a:xfrm>
            <a:off x="609600" y="1752600"/>
            <a:ext cx="4572000" cy="1219200"/>
            <a:chOff x="1056" y="1296"/>
            <a:chExt cx="2880" cy="768"/>
          </a:xfrm>
        </p:grpSpPr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1344" y="1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14" name="AutoShape 18"/>
            <p:cNvSpPr>
              <a:spLocks noChangeArrowheads="1"/>
            </p:cNvSpPr>
            <p:nvPr/>
          </p:nvSpPr>
          <p:spPr bwMode="auto">
            <a:xfrm>
              <a:off x="1056" y="1296"/>
              <a:ext cx="4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800" b="0">
                <a:latin typeface="Tahoma"/>
                <a:cs typeface="Tahoma"/>
              </a:endParaRP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1344" y="1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rgbClr val="FFFFFF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208916" name="AutoShape 20"/>
            <p:cNvSpPr>
              <a:spLocks noChangeArrowheads="1"/>
            </p:cNvSpPr>
            <p:nvPr/>
          </p:nvSpPr>
          <p:spPr bwMode="auto">
            <a:xfrm>
              <a:off x="1104" y="1296"/>
              <a:ext cx="240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800" b="0">
                <a:latin typeface="Tahoma"/>
                <a:cs typeface="Tahoma"/>
              </a:endParaRPr>
            </a:p>
          </p:txBody>
        </p:sp>
      </p:grpSp>
      <p:grpSp>
        <p:nvGrpSpPr>
          <p:cNvPr id="208917" name="Group 21"/>
          <p:cNvGrpSpPr>
            <a:grpSpLocks/>
          </p:cNvGrpSpPr>
          <p:nvPr/>
        </p:nvGrpSpPr>
        <p:grpSpPr bwMode="auto">
          <a:xfrm>
            <a:off x="544513" y="2932113"/>
            <a:ext cx="4789487" cy="573087"/>
            <a:chOff x="343" y="1847"/>
            <a:chExt cx="3017" cy="361"/>
          </a:xfrm>
        </p:grpSpPr>
        <p:sp>
          <p:nvSpPr>
            <p:cNvPr id="208918" name="Rectangle 22"/>
            <p:cNvSpPr>
              <a:spLocks noChangeArrowheads="1"/>
            </p:cNvSpPr>
            <p:nvPr/>
          </p:nvSpPr>
          <p:spPr bwMode="auto">
            <a:xfrm rot="16200000" flipV="1">
              <a:off x="430" y="1760"/>
              <a:ext cx="27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 b="0">
                  <a:latin typeface="Tahoma"/>
                  <a:cs typeface="Tahoma"/>
                </a:rPr>
                <a:t>}</a:t>
              </a:r>
              <a:endParaRPr lang="en-US" sz="2800" b="0">
                <a:latin typeface="Tahoma"/>
                <a:cs typeface="Tahoma"/>
              </a:endParaRPr>
            </a:p>
          </p:txBody>
        </p:sp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 flipH="1">
              <a:off x="384" y="20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20" name="Line 24"/>
            <p:cNvSpPr>
              <a:spLocks noChangeShapeType="1"/>
            </p:cNvSpPr>
            <p:nvPr/>
          </p:nvSpPr>
          <p:spPr bwMode="auto">
            <a:xfrm>
              <a:off x="528" y="2016"/>
              <a:ext cx="283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08921" name="Group 25"/>
          <p:cNvGrpSpPr>
            <a:grpSpLocks/>
          </p:cNvGrpSpPr>
          <p:nvPr/>
        </p:nvGrpSpPr>
        <p:grpSpPr bwMode="auto">
          <a:xfrm>
            <a:off x="609600" y="4724400"/>
            <a:ext cx="685800" cy="304800"/>
            <a:chOff x="384" y="2976"/>
            <a:chExt cx="432" cy="192"/>
          </a:xfrm>
        </p:grpSpPr>
        <p:sp>
          <p:nvSpPr>
            <p:cNvPr id="208922" name="Freeform 26"/>
            <p:cNvSpPr>
              <a:spLocks/>
            </p:cNvSpPr>
            <p:nvPr/>
          </p:nvSpPr>
          <p:spPr bwMode="auto">
            <a:xfrm>
              <a:off x="384" y="2976"/>
              <a:ext cx="288" cy="96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23" name="Freeform 27"/>
            <p:cNvSpPr>
              <a:spLocks/>
            </p:cNvSpPr>
            <p:nvPr/>
          </p:nvSpPr>
          <p:spPr bwMode="auto">
            <a:xfrm>
              <a:off x="384" y="2976"/>
              <a:ext cx="432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08924" name="Group 28"/>
          <p:cNvGrpSpPr>
            <a:grpSpLocks/>
          </p:cNvGrpSpPr>
          <p:nvPr/>
        </p:nvGrpSpPr>
        <p:grpSpPr bwMode="auto">
          <a:xfrm>
            <a:off x="1066801" y="6324607"/>
            <a:ext cx="890588" cy="446088"/>
            <a:chOff x="672" y="3984"/>
            <a:chExt cx="561" cy="281"/>
          </a:xfrm>
        </p:grpSpPr>
        <p:sp>
          <p:nvSpPr>
            <p:cNvPr id="208925" name="Freeform 29"/>
            <p:cNvSpPr>
              <a:spLocks/>
            </p:cNvSpPr>
            <p:nvPr/>
          </p:nvSpPr>
          <p:spPr bwMode="auto">
            <a:xfrm>
              <a:off x="672" y="3984"/>
              <a:ext cx="144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26" name="Rectangle 30"/>
            <p:cNvSpPr>
              <a:spLocks noChangeArrowheads="1"/>
            </p:cNvSpPr>
            <p:nvPr/>
          </p:nvSpPr>
          <p:spPr bwMode="auto">
            <a:xfrm>
              <a:off x="864" y="4032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 dirty="0" smtClean="0">
                  <a:latin typeface="Tahoma"/>
                  <a:cs typeface="Tahoma"/>
                </a:rPr>
                <a:t>JMP</a:t>
              </a:r>
              <a:endParaRPr lang="en-US" b="0" dirty="0">
                <a:latin typeface="Tahoma"/>
                <a:cs typeface="Tahoma"/>
              </a:endParaRPr>
            </a:p>
          </p:txBody>
        </p:sp>
      </p:grpSp>
      <p:sp>
        <p:nvSpPr>
          <p:cNvPr id="208927" name="Rectangle 31"/>
          <p:cNvSpPr>
            <a:spLocks noChangeArrowheads="1"/>
          </p:cNvSpPr>
          <p:nvPr/>
        </p:nvSpPr>
        <p:spPr bwMode="auto">
          <a:xfrm>
            <a:off x="5976938" y="609600"/>
            <a:ext cx="2471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Instead of this …</a:t>
            </a:r>
          </a:p>
        </p:txBody>
      </p:sp>
      <p:sp>
        <p:nvSpPr>
          <p:cNvPr id="208928" name="Rectangle 32"/>
          <p:cNvSpPr>
            <a:spLocks noChangeArrowheads="1"/>
          </p:cNvSpPr>
          <p:nvPr/>
        </p:nvSpPr>
        <p:spPr bwMode="auto">
          <a:xfrm>
            <a:off x="6019800" y="1951038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Virus has </a:t>
            </a:r>
            <a:r>
              <a:rPr lang="en-US" sz="2400" b="0" i="1">
                <a:latin typeface="Tahoma"/>
                <a:cs typeface="Tahoma"/>
              </a:rPr>
              <a:t>this</a:t>
            </a:r>
            <a:r>
              <a:rPr lang="en-US" sz="2400" b="0">
                <a:latin typeface="Tahoma"/>
                <a:cs typeface="Tahoma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Tahoma"/>
                <a:cs typeface="Tahoma"/>
              </a:rPr>
              <a:t>initial</a:t>
            </a:r>
            <a:r>
              <a:rPr lang="en-US" sz="2400" b="0">
                <a:latin typeface="Tahoma"/>
                <a:cs typeface="Tahoma"/>
              </a:rPr>
              <a:t> structure</a:t>
            </a:r>
          </a:p>
        </p:txBody>
      </p:sp>
      <p:sp>
        <p:nvSpPr>
          <p:cNvPr id="208929" name="Rectangle 33"/>
          <p:cNvSpPr>
            <a:spLocks noChangeArrowheads="1"/>
          </p:cNvSpPr>
          <p:nvPr/>
        </p:nvSpPr>
        <p:spPr bwMode="auto">
          <a:xfrm>
            <a:off x="5943600" y="3521075"/>
            <a:ext cx="31242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When executed, decryptor applies key to decrypt the glob … </a:t>
            </a:r>
          </a:p>
        </p:txBody>
      </p:sp>
      <p:sp>
        <p:nvSpPr>
          <p:cNvPr id="208930" name="Rectangle 34"/>
          <p:cNvSpPr>
            <a:spLocks noChangeArrowheads="1"/>
          </p:cNvSpPr>
          <p:nvPr/>
        </p:nvSpPr>
        <p:spPr bwMode="auto">
          <a:xfrm>
            <a:off x="2971800" y="46482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0">
                <a:solidFill>
                  <a:srgbClr val="FF8000"/>
                </a:solidFill>
                <a:latin typeface="Tahoma"/>
                <a:cs typeface="Tahoma"/>
                <a:sym typeface="Symbol" charset="0"/>
              </a:rPr>
              <a:t></a:t>
            </a:r>
            <a:endParaRPr lang="en-US" sz="2800" b="0">
              <a:latin typeface="Tahoma"/>
              <a:cs typeface="Tahoma"/>
            </a:endParaRPr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5943600" y="5105400"/>
            <a:ext cx="31242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… and jumps to the decrypted code once stored in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7" grpId="0"/>
      <p:bldP spid="208928" grpId="0"/>
      <p:bldP spid="208929" grpId="0"/>
      <p:bldP spid="208930" grpId="0"/>
      <p:bldP spid="2089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295400" y="3108325"/>
            <a:ext cx="4114800" cy="12192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10947" name="AutoShape 3"/>
          <p:cNvSpPr>
            <a:spLocks noChangeArrowheads="1"/>
          </p:cNvSpPr>
          <p:nvPr/>
        </p:nvSpPr>
        <p:spPr bwMode="auto">
          <a:xfrm>
            <a:off x="609600" y="3108325"/>
            <a:ext cx="457200" cy="1219200"/>
          </a:xfrm>
          <a:prstGeom prst="roundRect">
            <a:avLst>
              <a:gd name="adj" fmla="val 0"/>
            </a:avLst>
          </a:prstGeom>
          <a:solidFill>
            <a:srgbClr val="FF0000">
              <a:alpha val="82001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b="0">
                <a:latin typeface="Tahoma"/>
                <a:cs typeface="Tahoma"/>
              </a:rPr>
              <a:t>Decryptor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95400" y="3108325"/>
            <a:ext cx="4114800" cy="1219200"/>
          </a:xfrm>
          <a:prstGeom prst="rect">
            <a:avLst/>
          </a:prstGeom>
          <a:solidFill>
            <a:srgbClr val="FF0000">
              <a:alpha val="82001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ahoma"/>
                <a:cs typeface="Tahoma"/>
              </a:rPr>
              <a:t>Main Virus Code</a:t>
            </a:r>
          </a:p>
        </p:txBody>
      </p:sp>
      <p:sp>
        <p:nvSpPr>
          <p:cNvPr id="210949" name="AutoShape 5"/>
          <p:cNvSpPr>
            <a:spLocks noChangeArrowheads="1"/>
          </p:cNvSpPr>
          <p:nvPr/>
        </p:nvSpPr>
        <p:spPr bwMode="auto">
          <a:xfrm>
            <a:off x="1066800" y="3108325"/>
            <a:ext cx="228600" cy="1219200"/>
          </a:xfrm>
          <a:prstGeom prst="roundRect">
            <a:avLst>
              <a:gd name="adj" fmla="val 0"/>
            </a:avLst>
          </a:prstGeom>
          <a:solidFill>
            <a:srgbClr val="FF8000">
              <a:alpha val="82001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sz="1400" b="0">
                <a:latin typeface="Tahoma"/>
                <a:cs typeface="Tahoma"/>
              </a:rPr>
              <a:t>Key</a:t>
            </a:r>
            <a:endParaRPr lang="en-US" b="0">
              <a:latin typeface="Tahoma"/>
              <a:cs typeface="Tahoma"/>
            </a:endParaRPr>
          </a:p>
        </p:txBody>
      </p:sp>
      <p:grpSp>
        <p:nvGrpSpPr>
          <p:cNvPr id="210950" name="Group 6"/>
          <p:cNvGrpSpPr>
            <a:grpSpLocks/>
          </p:cNvGrpSpPr>
          <p:nvPr/>
        </p:nvGrpSpPr>
        <p:grpSpPr bwMode="auto">
          <a:xfrm>
            <a:off x="609600" y="1508125"/>
            <a:ext cx="4800600" cy="1219200"/>
            <a:chOff x="384" y="2208"/>
            <a:chExt cx="3024" cy="768"/>
          </a:xfrm>
        </p:grpSpPr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52" name="AutoShape 8"/>
            <p:cNvSpPr>
              <a:spLocks noChangeArrowheads="1"/>
            </p:cNvSpPr>
            <p:nvPr/>
          </p:nvSpPr>
          <p:spPr bwMode="auto">
            <a:xfrm>
              <a:off x="384" y="2208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10953" name="Rectangle 9" descr="Sphere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pattFill prst="sphere">
              <a:fgClr>
                <a:srgbClr val="FF8000">
                  <a:alpha val="31000"/>
                </a:srgbClr>
              </a:fgClr>
              <a:bgClr>
                <a:srgbClr val="763B00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i="1">
                  <a:latin typeface="Tahoma"/>
                  <a:cs typeface="Tahoma"/>
                </a:rPr>
                <a:t>Encrypted Glob of Bits</a:t>
              </a:r>
            </a:p>
          </p:txBody>
        </p:sp>
        <p:sp>
          <p:nvSpPr>
            <p:cNvPr id="210954" name="AutoShape 10"/>
            <p:cNvSpPr>
              <a:spLocks noChangeArrowheads="1"/>
            </p:cNvSpPr>
            <p:nvPr/>
          </p:nvSpPr>
          <p:spPr bwMode="auto">
            <a:xfrm>
              <a:off x="672" y="2208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</a:t>
              </a:r>
              <a:endParaRPr lang="en-US" b="0">
                <a:latin typeface="Tahoma"/>
                <a:cs typeface="Tahoma"/>
              </a:endParaRPr>
            </a:p>
          </p:txBody>
        </p:sp>
      </p:grpSp>
      <p:grpSp>
        <p:nvGrpSpPr>
          <p:cNvPr id="210955" name="Group 11"/>
          <p:cNvGrpSpPr>
            <a:grpSpLocks/>
          </p:cNvGrpSpPr>
          <p:nvPr/>
        </p:nvGrpSpPr>
        <p:grpSpPr bwMode="auto">
          <a:xfrm>
            <a:off x="609600" y="2727325"/>
            <a:ext cx="685800" cy="304800"/>
            <a:chOff x="384" y="2976"/>
            <a:chExt cx="432" cy="192"/>
          </a:xfrm>
        </p:grpSpPr>
        <p:sp>
          <p:nvSpPr>
            <p:cNvPr id="210956" name="Freeform 12"/>
            <p:cNvSpPr>
              <a:spLocks/>
            </p:cNvSpPr>
            <p:nvPr/>
          </p:nvSpPr>
          <p:spPr bwMode="auto">
            <a:xfrm>
              <a:off x="384" y="2976"/>
              <a:ext cx="288" cy="96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57" name="Freeform 13"/>
            <p:cNvSpPr>
              <a:spLocks/>
            </p:cNvSpPr>
            <p:nvPr/>
          </p:nvSpPr>
          <p:spPr bwMode="auto">
            <a:xfrm>
              <a:off x="384" y="2976"/>
              <a:ext cx="432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10958" name="Group 14"/>
          <p:cNvGrpSpPr>
            <a:grpSpLocks/>
          </p:cNvGrpSpPr>
          <p:nvPr/>
        </p:nvGrpSpPr>
        <p:grpSpPr bwMode="auto">
          <a:xfrm>
            <a:off x="1066801" y="4327532"/>
            <a:ext cx="890588" cy="446088"/>
            <a:chOff x="672" y="3984"/>
            <a:chExt cx="561" cy="281"/>
          </a:xfrm>
        </p:grpSpPr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672" y="3984"/>
              <a:ext cx="144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0" name="Rectangle 16"/>
            <p:cNvSpPr>
              <a:spLocks noChangeArrowheads="1"/>
            </p:cNvSpPr>
            <p:nvPr/>
          </p:nvSpPr>
          <p:spPr bwMode="auto">
            <a:xfrm>
              <a:off x="864" y="4032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 dirty="0" smtClean="0">
                  <a:latin typeface="Tahoma"/>
                  <a:cs typeface="Tahoma"/>
                </a:rPr>
                <a:t>JMP</a:t>
              </a:r>
              <a:endParaRPr lang="en-US" b="0" dirty="0">
                <a:latin typeface="Tahoma"/>
                <a:cs typeface="Tahoma"/>
              </a:endParaRPr>
            </a:p>
          </p:txBody>
        </p:sp>
      </p:grp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2971800" y="26670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0">
                <a:solidFill>
                  <a:srgbClr val="FF8000"/>
                </a:solidFill>
                <a:latin typeface="Tahoma"/>
                <a:cs typeface="Tahoma"/>
                <a:sym typeface="Symbol" charset="0"/>
              </a:rPr>
              <a:t></a:t>
            </a: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5715000" y="3108325"/>
            <a:ext cx="34290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 dirty="0">
                <a:latin typeface="Tahoma"/>
                <a:cs typeface="Tahoma"/>
              </a:rPr>
              <a:t>Once running, virus uses </a:t>
            </a:r>
            <a:r>
              <a:rPr lang="en-US" sz="2400" b="0" dirty="0" smtClean="0">
                <a:latin typeface="Tahoma"/>
                <a:cs typeface="Tahoma"/>
              </a:rPr>
              <a:t>an </a:t>
            </a:r>
            <a:r>
              <a:rPr lang="en-US" sz="2400" i="1" dirty="0" err="1" smtClean="0">
                <a:solidFill>
                  <a:srgbClr val="99CC00"/>
                </a:solidFill>
                <a:latin typeface="Arial" charset="0"/>
                <a:cs typeface="Arial" charset="0"/>
              </a:rPr>
              <a:t>encryptor</a:t>
            </a:r>
            <a:r>
              <a:rPr lang="en-US" sz="2400" b="0" dirty="0" smtClean="0">
                <a:solidFill>
                  <a:srgbClr val="99CC00"/>
                </a:solidFill>
                <a:latin typeface="Tahoma"/>
                <a:cs typeface="Tahoma"/>
              </a:rPr>
              <a:t> </a:t>
            </a:r>
            <a:r>
              <a:rPr lang="en-US" sz="2400" b="0" dirty="0">
                <a:latin typeface="Tahoma"/>
                <a:cs typeface="Tahoma"/>
              </a:rPr>
              <a:t>with a </a:t>
            </a:r>
            <a:r>
              <a:rPr lang="en-US" sz="2400" b="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lang="en-US" sz="2400" b="0" dirty="0">
                <a:latin typeface="Tahoma"/>
                <a:cs typeface="Tahoma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Tahoma"/>
                <a:cs typeface="Tahoma"/>
              </a:rPr>
              <a:t>key</a:t>
            </a:r>
            <a:r>
              <a:rPr lang="en-US" sz="2400" b="0" dirty="0">
                <a:latin typeface="Tahoma"/>
                <a:cs typeface="Tahoma"/>
              </a:rPr>
              <a:t> to propagate</a:t>
            </a:r>
          </a:p>
        </p:txBody>
      </p:sp>
      <p:sp>
        <p:nvSpPr>
          <p:cNvPr id="210963" name="AutoShape 19"/>
          <p:cNvSpPr>
            <a:spLocks noChangeArrowheads="1"/>
          </p:cNvSpPr>
          <p:nvPr/>
        </p:nvSpPr>
        <p:spPr bwMode="auto">
          <a:xfrm>
            <a:off x="5181600" y="3108325"/>
            <a:ext cx="228600" cy="1219200"/>
          </a:xfrm>
          <a:prstGeom prst="roundRect">
            <a:avLst>
              <a:gd name="adj" fmla="val 0"/>
            </a:avLst>
          </a:prstGeom>
          <a:solidFill>
            <a:srgbClr val="99CC00">
              <a:alpha val="84000"/>
            </a:srgbClr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>
                <a:solidFill>
                  <a:sysClr val="windowText" lastClr="000000"/>
                </a:solidFill>
                <a:latin typeface="Tahoma"/>
                <a:cs typeface="Tahoma"/>
              </a:rPr>
              <a:t>Encryptor</a:t>
            </a:r>
            <a:endParaRPr lang="en-US" sz="16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210964" name="Group 20"/>
          <p:cNvGrpSpPr>
            <a:grpSpLocks/>
          </p:cNvGrpSpPr>
          <p:nvPr/>
        </p:nvGrpSpPr>
        <p:grpSpPr bwMode="auto">
          <a:xfrm>
            <a:off x="609600" y="4392614"/>
            <a:ext cx="4876800" cy="1839913"/>
            <a:chOff x="384" y="2767"/>
            <a:chExt cx="3072" cy="1159"/>
          </a:xfrm>
        </p:grpSpPr>
        <p:sp>
          <p:nvSpPr>
            <p:cNvPr id="210965" name="Rectangle 21"/>
            <p:cNvSpPr>
              <a:spLocks noChangeArrowheads="1"/>
            </p:cNvSpPr>
            <p:nvPr/>
          </p:nvSpPr>
          <p:spPr bwMode="auto">
            <a:xfrm rot="16200000" flipV="1">
              <a:off x="3247" y="2743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ahoma"/>
                  <a:cs typeface="Tahoma"/>
                </a:rPr>
                <a:t>}</a:t>
              </a:r>
              <a:endParaRPr lang="en-US" sz="1400" b="0">
                <a:latin typeface="Tahoma"/>
                <a:cs typeface="Tahoma"/>
              </a:endParaRPr>
            </a:p>
          </p:txBody>
        </p:sp>
        <p:sp>
          <p:nvSpPr>
            <p:cNvPr id="210966" name="Line 22"/>
            <p:cNvSpPr>
              <a:spLocks noChangeShapeType="1"/>
            </p:cNvSpPr>
            <p:nvPr/>
          </p:nvSpPr>
          <p:spPr bwMode="auto">
            <a:xfrm flipH="1">
              <a:off x="864" y="2918"/>
              <a:ext cx="2448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7" name="Line 23"/>
            <p:cNvSpPr>
              <a:spLocks noChangeShapeType="1"/>
            </p:cNvSpPr>
            <p:nvPr/>
          </p:nvSpPr>
          <p:spPr bwMode="auto">
            <a:xfrm>
              <a:off x="3312" y="2918"/>
              <a:ext cx="48" cy="2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8" name="Rectangle 24"/>
            <p:cNvSpPr>
              <a:spLocks noChangeArrowheads="1"/>
            </p:cNvSpPr>
            <p:nvPr/>
          </p:nvSpPr>
          <p:spPr bwMode="auto">
            <a:xfrm>
              <a:off x="816" y="3158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9" name="AutoShape 25"/>
            <p:cNvSpPr>
              <a:spLocks noChangeArrowheads="1"/>
            </p:cNvSpPr>
            <p:nvPr/>
          </p:nvSpPr>
          <p:spPr bwMode="auto">
            <a:xfrm>
              <a:off x="384" y="3158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10970" name="Rectangle 26" descr="Weave"/>
            <p:cNvSpPr>
              <a:spLocks noChangeArrowheads="1"/>
            </p:cNvSpPr>
            <p:nvPr/>
          </p:nvSpPr>
          <p:spPr bwMode="auto">
            <a:xfrm>
              <a:off x="816" y="3158"/>
              <a:ext cx="2592" cy="768"/>
            </a:xfrm>
            <a:prstGeom prst="rect">
              <a:avLst/>
            </a:prstGeom>
            <a:pattFill prst="weave">
              <a:fgClr>
                <a:srgbClr val="0000FF">
                  <a:alpha val="31000"/>
                </a:srgbClr>
              </a:fgClr>
              <a:bgClr>
                <a:srgbClr val="FFFFFF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200" b="0" i="1">
                  <a:latin typeface="Tahoma"/>
                  <a:cs typeface="Tahoma"/>
                </a:rPr>
                <a:t>Different Encrypted Glob of Bits</a:t>
              </a:r>
            </a:p>
          </p:txBody>
        </p:sp>
        <p:sp>
          <p:nvSpPr>
            <p:cNvPr id="210971" name="AutoShape 27"/>
            <p:cNvSpPr>
              <a:spLocks noChangeArrowheads="1"/>
            </p:cNvSpPr>
            <p:nvPr/>
          </p:nvSpPr>
          <p:spPr bwMode="auto">
            <a:xfrm>
              <a:off x="672" y="3158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0000FF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Key2</a:t>
              </a:r>
              <a:endParaRPr lang="en-US" b="0">
                <a:latin typeface="Tahoma"/>
                <a:cs typeface="Tahoma"/>
              </a:endParaRPr>
            </a:p>
          </p:txBody>
        </p:sp>
      </p:grpSp>
      <p:sp>
        <p:nvSpPr>
          <p:cNvPr id="210972" name="Rectangle 28"/>
          <p:cNvSpPr>
            <a:spLocks noChangeArrowheads="1"/>
          </p:cNvSpPr>
          <p:nvPr/>
        </p:nvSpPr>
        <p:spPr bwMode="auto">
          <a:xfrm>
            <a:off x="3048000" y="4479925"/>
            <a:ext cx="39846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0">
                <a:solidFill>
                  <a:srgbClr val="0000FF"/>
                </a:solidFill>
                <a:latin typeface="Tahoma"/>
                <a:cs typeface="Tahoma"/>
                <a:sym typeface="Symbol" charset="0"/>
              </a:rPr>
              <a:t></a:t>
            </a:r>
            <a:endParaRPr lang="en-US" sz="2800" b="0">
              <a:solidFill>
                <a:srgbClr val="FF8000"/>
              </a:solidFill>
              <a:latin typeface="Tahoma"/>
              <a:cs typeface="Tahoma"/>
              <a:sym typeface="Symbol" charset="0"/>
            </a:endParaRPr>
          </a:p>
        </p:txBody>
      </p:sp>
      <p:sp>
        <p:nvSpPr>
          <p:cNvPr id="21097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Propagation</a:t>
            </a:r>
          </a:p>
        </p:txBody>
      </p:sp>
      <p:sp>
        <p:nvSpPr>
          <p:cNvPr id="210974" name="Rectangle 30"/>
          <p:cNvSpPr>
            <a:spLocks noChangeArrowheads="1"/>
          </p:cNvSpPr>
          <p:nvPr/>
        </p:nvSpPr>
        <p:spPr bwMode="auto">
          <a:xfrm>
            <a:off x="5715000" y="5029200"/>
            <a:ext cx="33528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300" b="0">
                <a:latin typeface="Tahoma"/>
                <a:cs typeface="Tahoma"/>
              </a:rPr>
              <a:t>New virus instance bears </a:t>
            </a:r>
            <a:r>
              <a:rPr lang="en-US" sz="2300" b="0">
                <a:solidFill>
                  <a:srgbClr val="0000FF"/>
                </a:solidFill>
                <a:latin typeface="Tahoma"/>
                <a:cs typeface="Tahoma"/>
              </a:rPr>
              <a:t>little resemblance</a:t>
            </a:r>
            <a:r>
              <a:rPr lang="en-US" sz="2300" b="0">
                <a:latin typeface="Tahoma"/>
                <a:cs typeface="Tahoma"/>
              </a:rPr>
              <a:t> to original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2" grpId="0"/>
      <p:bldP spid="210963" grpId="0" animBg="1"/>
      <p:bldP spid="210972" grpId="0" animBg="1"/>
      <p:bldP spid="2109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 Race: Polymorphic Code</a:t>
            </a:r>
            <a:endParaRPr lang="en-US" sz="28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Given polymorphism, how might we then detect viruses?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Idea #1: use narrow sig. that targets </a:t>
            </a:r>
            <a:r>
              <a:rPr lang="en-US" sz="2800" dirty="0" err="1"/>
              <a:t>decryptor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Issues?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Less code to match against </a:t>
            </a:r>
            <a:r>
              <a:rPr lang="en-US" sz="2000" dirty="0">
                <a:sym typeface="Symbol" charset="0"/>
              </a:rPr>
              <a:t> more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false positives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Virus writer spreads </a:t>
            </a:r>
            <a:r>
              <a:rPr lang="en-US" sz="2000" dirty="0" err="1"/>
              <a:t>decryptor</a:t>
            </a:r>
            <a:r>
              <a:rPr lang="en-US" sz="2000" dirty="0"/>
              <a:t> across existing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Idea #2: execute (or statically analyze) suspect code to see if it decrypts!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Issues?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Legitimate </a:t>
            </a:r>
            <a:r>
              <a:rPr lang="en-US" altLang="ja-JP" sz="2000" dirty="0" smtClean="0"/>
              <a:t>“</a:t>
            </a:r>
            <a:r>
              <a:rPr lang="en-US" sz="2000" i="1" dirty="0" smtClean="0">
                <a:solidFill>
                  <a:srgbClr val="FF8000"/>
                </a:solidFill>
              </a:rPr>
              <a:t>packers</a:t>
            </a:r>
            <a:r>
              <a:rPr lang="en-US" sz="2000" i="1" dirty="0" smtClean="0">
                <a:solidFill>
                  <a:schemeClr val="tx1"/>
                </a:solidFill>
              </a:rPr>
              <a:t>”</a:t>
            </a:r>
            <a:r>
              <a:rPr lang="en-US" sz="2000" dirty="0"/>
              <a:t> </a:t>
            </a:r>
            <a:r>
              <a:rPr lang="en-US" sz="2000" dirty="0" smtClean="0"/>
              <a:t>perform </a:t>
            </a:r>
            <a:r>
              <a:rPr lang="en-US" sz="2000" dirty="0"/>
              <a:t>similar operations (decompression)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How long do you let the new code execute?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dirty="0" err="1"/>
              <a:t>decryptor</a:t>
            </a:r>
            <a:r>
              <a:rPr lang="en-US" sz="1800" dirty="0"/>
              <a:t> only acts after lengthy legit execution, difficult to spot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Virus-writer countermeasures?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Metamorphic Code</a:t>
            </a:r>
            <a:endParaRPr lang="en-US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Idea: every time the virus propagates, generate </a:t>
            </a:r>
            <a:r>
              <a:rPr lang="en-US" sz="2800" i="1" dirty="0">
                <a:solidFill>
                  <a:srgbClr val="408000"/>
                </a:solidFill>
              </a:rPr>
              <a:t>semantically</a:t>
            </a:r>
            <a:r>
              <a:rPr lang="en-US" sz="2800" dirty="0">
                <a:solidFill>
                  <a:srgbClr val="FF0000"/>
                </a:solidFill>
              </a:rPr>
              <a:t> different</a:t>
            </a:r>
            <a:r>
              <a:rPr lang="en-US" sz="2800" dirty="0"/>
              <a:t> version of it!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Different semantics only at immediate level of execution; higher-level semantics remain same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could you do this?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Include with the virus a </a:t>
            </a:r>
            <a:r>
              <a:rPr lang="en-US" sz="2800" dirty="0">
                <a:solidFill>
                  <a:srgbClr val="0000FF"/>
                </a:solidFill>
              </a:rPr>
              <a:t>code rewriter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Inspects its own code, generates random variant, e.g.: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Renumber registers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Change order of conditional code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Reorder operations not dependent on one another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Replace one low-level algorithm with another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Remove some do-nothing </a:t>
            </a:r>
            <a:r>
              <a:rPr lang="en-US" sz="2000" dirty="0">
                <a:solidFill>
                  <a:srgbClr val="FF0000"/>
                </a:solidFill>
              </a:rPr>
              <a:t>padding</a:t>
            </a:r>
            <a:r>
              <a:rPr lang="en-US" sz="2000" dirty="0"/>
              <a:t> and replace with different do-nothing padding </a:t>
            </a:r>
            <a:r>
              <a:rPr lang="en-US" sz="2000" dirty="0" smtClean="0"/>
              <a:t>(</a:t>
            </a:r>
            <a:r>
              <a:rPr lang="en-US" altLang="ja-JP" sz="2000" dirty="0" smtClean="0"/>
              <a:t>“</a:t>
            </a:r>
            <a:r>
              <a:rPr lang="en-US" sz="2000" dirty="0" smtClean="0"/>
              <a:t>chaff”)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1800" dirty="0"/>
              <a:t>Can be very complex, legit code … if </a:t>
            </a:r>
            <a:r>
              <a:rPr lang="en-US" sz="1800" dirty="0" smtClean="0"/>
              <a:t>it’s </a:t>
            </a:r>
            <a:r>
              <a:rPr lang="en-US" sz="1800" dirty="0"/>
              <a:t>never called!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14400"/>
            <a:ext cx="8226425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Polymorphic Code In Action</a:t>
            </a:r>
            <a:endParaRPr lang="en-US" sz="3200" dirty="0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657600" y="6477000"/>
            <a:ext cx="539591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000" i="1">
                <a:latin typeface="Arial" charset="0"/>
                <a:cs typeface="Arial" charset="0"/>
              </a:rPr>
              <a:t>Hunting for Metamorphic</a:t>
            </a:r>
            <a:r>
              <a:rPr lang="en-US" sz="1000" b="0">
                <a:latin typeface="Arial" charset="0"/>
                <a:cs typeface="Arial" charset="0"/>
              </a:rPr>
              <a:t>, Szor &amp; Ferrie, Symantec Corp., Virus Bulletin Conference, 2001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Metamorphic Code In Action</a:t>
            </a:r>
            <a:endParaRPr lang="en-US" sz="3200" dirty="0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3657600" y="6477000"/>
            <a:ext cx="539591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000" i="1">
                <a:latin typeface="Arial" charset="0"/>
                <a:cs typeface="Arial" charset="0"/>
              </a:rPr>
              <a:t>Hunting for Metamorphic</a:t>
            </a:r>
            <a:r>
              <a:rPr lang="en-US" sz="1000" b="0">
                <a:latin typeface="Arial" charset="0"/>
                <a:cs typeface="Arial" charset="0"/>
              </a:rPr>
              <a:t>, Szor &amp; Ferrie, Symantec Corp., Virus Bulletin Conference, 2001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Malware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FF0000"/>
                </a:solidFill>
              </a:rPr>
              <a:t>Malware</a:t>
            </a:r>
            <a:r>
              <a:rPr lang="en-US" sz="2800" dirty="0"/>
              <a:t> = malicious code that runs on a </a:t>
            </a:r>
            <a:r>
              <a:rPr lang="en-US" sz="2800" dirty="0" smtClean="0"/>
              <a:t>victim</a:t>
            </a:r>
            <a:r>
              <a:rPr lang="en-US" altLang="ja-JP" sz="2800" dirty="0" smtClean="0"/>
              <a:t>’</a:t>
            </a:r>
            <a:r>
              <a:rPr lang="en-US" sz="2800" dirty="0" smtClean="0"/>
              <a:t>s </a:t>
            </a:r>
            <a:r>
              <a:rPr lang="en-US" sz="2800" dirty="0"/>
              <a:t>system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How does it manage to run?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Attacks a network-accessible </a:t>
            </a:r>
            <a:r>
              <a:rPr lang="en-US" sz="2400" dirty="0">
                <a:solidFill>
                  <a:srgbClr val="408000"/>
                </a:solidFill>
              </a:rPr>
              <a:t>vulnerable service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408000"/>
                </a:solidFill>
              </a:rPr>
              <a:t>Vulnerable client</a:t>
            </a:r>
            <a:r>
              <a:rPr lang="en-US" sz="2400" dirty="0"/>
              <a:t> connects to remote system that sends over an attack (a </a:t>
            </a:r>
            <a:r>
              <a:rPr lang="en-US" sz="2400" i="1" dirty="0" err="1">
                <a:solidFill>
                  <a:srgbClr val="FF0000"/>
                </a:solidFill>
              </a:rPr>
              <a:t>driveby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i="1" dirty="0">
                <a:solidFill>
                  <a:srgbClr val="FF8000"/>
                </a:solidFill>
              </a:rPr>
              <a:t>Social engineering: </a:t>
            </a:r>
            <a:r>
              <a:rPr lang="en-US" sz="2400" dirty="0"/>
              <a:t>trick user into running/installing</a:t>
            </a:r>
          </a:p>
          <a:p>
            <a:pPr lvl="1">
              <a:buClr>
                <a:schemeClr val="tx1"/>
              </a:buClr>
            </a:pPr>
            <a:r>
              <a:rPr lang="en-US" altLang="ja-JP" sz="2400" dirty="0" smtClean="0"/>
              <a:t>“</a:t>
            </a:r>
            <a:r>
              <a:rPr lang="en-US" sz="2400" dirty="0" err="1" smtClean="0"/>
              <a:t>Autorun</a:t>
            </a:r>
            <a:r>
              <a:rPr lang="en-US" sz="2400" dirty="0" smtClean="0"/>
              <a:t>” </a:t>
            </a:r>
            <a:r>
              <a:rPr lang="en-US" sz="2400" dirty="0"/>
              <a:t>functionality </a:t>
            </a:r>
            <a:r>
              <a:rPr lang="en-US" sz="2300" dirty="0"/>
              <a:t>(esp. from plugging in USB device)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/>
              <a:t>Slipped into a system component (at manufacture; compromise of software provider; substituted via </a:t>
            </a:r>
            <a:r>
              <a:rPr lang="en-US" sz="2400" dirty="0">
                <a:solidFill>
                  <a:srgbClr val="0000FF"/>
                </a:solidFill>
              </a:rPr>
              <a:t>MITM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Attacker with local access</a:t>
            </a:r>
            <a:r>
              <a:rPr lang="en-US" sz="2400" dirty="0"/>
              <a:t> downloads/runs it directly</a:t>
            </a:r>
          </a:p>
          <a:p>
            <a:pPr lvl="2">
              <a:buClr>
                <a:schemeClr val="tx1"/>
              </a:buClr>
            </a:pPr>
            <a:r>
              <a:rPr lang="en-US" sz="2000" dirty="0"/>
              <a:t>Might include using a </a:t>
            </a:r>
            <a:r>
              <a:rPr lang="en-US" altLang="ja-JP" sz="2000" dirty="0" smtClean="0"/>
              <a:t>“</a:t>
            </a:r>
            <a:r>
              <a:rPr lang="en-US" sz="2000" dirty="0" smtClean="0">
                <a:solidFill>
                  <a:srgbClr val="408000"/>
                </a:solidFill>
              </a:rPr>
              <a:t>local root</a:t>
            </a:r>
            <a:r>
              <a:rPr lang="en-US" sz="2000" dirty="0" smtClean="0"/>
              <a:t>” exploit </a:t>
            </a:r>
            <a:r>
              <a:rPr lang="en-US" sz="2000" dirty="0"/>
              <a:t>for privileged access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Metamorphic Viruses?</a:t>
            </a:r>
            <a:endParaRPr lang="en-US" sz="28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Need to analyze execution </a:t>
            </a:r>
            <a:r>
              <a:rPr lang="en-US" sz="2400" dirty="0">
                <a:solidFill>
                  <a:srgbClr val="FF8000"/>
                </a:solidFill>
              </a:rPr>
              <a:t>behavior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Shift from </a:t>
            </a:r>
            <a:r>
              <a:rPr lang="en-US" sz="2000" dirty="0">
                <a:solidFill>
                  <a:srgbClr val="0000FF"/>
                </a:solidFill>
              </a:rPr>
              <a:t>syntax</a:t>
            </a:r>
            <a:r>
              <a:rPr lang="en-US" sz="2000" dirty="0"/>
              <a:t> (</a:t>
            </a:r>
            <a:r>
              <a:rPr lang="en-US" sz="2000" i="1" dirty="0"/>
              <a:t>appearance</a:t>
            </a:r>
            <a:r>
              <a:rPr lang="en-US" sz="2000" dirty="0"/>
              <a:t> of instructions) to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 (</a:t>
            </a:r>
            <a:r>
              <a:rPr lang="en-US" sz="2000" i="1" dirty="0"/>
              <a:t>effect</a:t>
            </a:r>
            <a:r>
              <a:rPr lang="en-US" sz="2000" dirty="0"/>
              <a:t> of instructions)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stages: (1) AV company analyzes new virus to find </a:t>
            </a:r>
            <a:r>
              <a:rPr lang="en-US" sz="2400" dirty="0">
                <a:solidFill>
                  <a:srgbClr val="408000"/>
                </a:solidFill>
              </a:rPr>
              <a:t>behavioral signature</a:t>
            </a:r>
            <a:r>
              <a:rPr lang="en-US" sz="2400" dirty="0"/>
              <a:t>; (2) AV software on end systems analyze suspect code to test for match to signature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countermeasures will the virus writer take?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Delay analysis</a:t>
            </a:r>
            <a:r>
              <a:rPr lang="en-US" sz="2000" dirty="0"/>
              <a:t> by taking a long time to manifest behavior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Long time = await particular condition, or even simply clock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Detect that execution occurs in an </a:t>
            </a:r>
            <a:r>
              <a:rPr lang="en-US" sz="2000" dirty="0">
                <a:solidFill>
                  <a:srgbClr val="FF0000"/>
                </a:solidFill>
              </a:rPr>
              <a:t>analyzed environment</a:t>
            </a:r>
            <a:r>
              <a:rPr lang="en-US" sz="2000" dirty="0"/>
              <a:t> and if so behave differently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test whether running inside a debugger, or in a Virtual Machine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Counter-countermeasure?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AV analysis looks for these tactics and skips over them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attacker has edge as </a:t>
            </a:r>
            <a:r>
              <a:rPr lang="en-US" sz="2400" i="1" dirty="0">
                <a:solidFill>
                  <a:srgbClr val="0000FF"/>
                </a:solidFill>
              </a:rPr>
              <a:t>AV products supply an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oracle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Malware Is Out There?</a:t>
            </a:r>
            <a:endParaRPr lang="en-US" sz="2800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final consideration </a:t>
            </a:r>
            <a:r>
              <a:rPr lang="en-US" sz="2800" dirty="0" smtClean="0"/>
              <a:t>regarding </a:t>
            </a:r>
            <a:r>
              <a:rPr lang="en-US" sz="2800" dirty="0"/>
              <a:t>polymorphism and metamorphism:</a:t>
            </a:r>
          </a:p>
          <a:p>
            <a:pPr lvl="1"/>
            <a:r>
              <a:rPr lang="en-US" sz="2400" dirty="0"/>
              <a:t>Presence can lead to </a:t>
            </a:r>
            <a:r>
              <a:rPr lang="en-US" sz="2400" dirty="0" err="1">
                <a:solidFill>
                  <a:srgbClr val="FF0000"/>
                </a:solidFill>
              </a:rPr>
              <a:t>mis</a:t>
            </a:r>
            <a:r>
              <a:rPr lang="en-US" sz="2400" dirty="0">
                <a:solidFill>
                  <a:srgbClr val="FF0000"/>
                </a:solidFill>
              </a:rPr>
              <a:t>-counting</a:t>
            </a:r>
            <a:r>
              <a:rPr lang="en-US" sz="2400" dirty="0"/>
              <a:t> a single virus outbreak as instead reflecting 1,000s of </a:t>
            </a:r>
            <a:r>
              <a:rPr lang="en-US" sz="2400" i="1" dirty="0"/>
              <a:t>seemingly different</a:t>
            </a:r>
            <a:r>
              <a:rPr lang="en-US" sz="2400" dirty="0"/>
              <a:t> viruses</a:t>
            </a:r>
          </a:p>
          <a:p>
            <a:endParaRPr lang="en-US" sz="2800" dirty="0"/>
          </a:p>
          <a:p>
            <a:r>
              <a:rPr lang="en-US" sz="2800" dirty="0"/>
              <a:t>Thus </a:t>
            </a:r>
            <a:r>
              <a:rPr lang="en-US" sz="2800" dirty="0">
                <a:solidFill>
                  <a:srgbClr val="0000FF"/>
                </a:solidFill>
              </a:rPr>
              <a:t>take care</a:t>
            </a:r>
            <a:r>
              <a:rPr lang="en-US" sz="2800" dirty="0"/>
              <a:t> in interpreting vendor </a:t>
            </a:r>
            <a:r>
              <a:rPr lang="en-US" sz="2800" dirty="0">
                <a:solidFill>
                  <a:srgbClr val="006B01"/>
                </a:solidFill>
              </a:rPr>
              <a:t>statistics</a:t>
            </a:r>
            <a:r>
              <a:rPr lang="en-US" sz="2800" dirty="0"/>
              <a:t> on </a:t>
            </a:r>
            <a:r>
              <a:rPr lang="en-US" sz="2800" dirty="0" err="1"/>
              <a:t>malcode</a:t>
            </a:r>
            <a:r>
              <a:rPr lang="en-US" sz="2800" dirty="0"/>
              <a:t> varieties</a:t>
            </a:r>
          </a:p>
          <a:p>
            <a:pPr lvl="1"/>
            <a:r>
              <a:rPr lang="en-US" sz="2400" dirty="0"/>
              <a:t>(Also note: public perception that many varieties exist is </a:t>
            </a:r>
            <a:r>
              <a:rPr lang="en-US" sz="2400" i="1" dirty="0">
                <a:solidFill>
                  <a:srgbClr val="FF8000"/>
                </a:solidFill>
              </a:rPr>
              <a:t>in the </a:t>
            </a:r>
            <a:r>
              <a:rPr lang="en-US" sz="2400" i="1" dirty="0" smtClean="0">
                <a:solidFill>
                  <a:srgbClr val="FF8000"/>
                </a:solidFill>
              </a:rPr>
              <a:t>vendors’ own </a:t>
            </a:r>
            <a:r>
              <a:rPr lang="en-US" sz="2400" i="1" dirty="0">
                <a:solidFill>
                  <a:srgbClr val="FF8000"/>
                </a:solidFill>
              </a:rPr>
              <a:t>interest</a:t>
            </a:r>
            <a:r>
              <a:rPr lang="en-US" sz="24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Cleanup</a:t>
            </a:r>
            <a:endParaRPr lang="en-US" sz="2800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indent="-282575">
              <a:lnSpc>
                <a:spcPct val="90000"/>
              </a:lnSpc>
            </a:pPr>
            <a:r>
              <a:rPr lang="en-US" sz="2800" dirty="0"/>
              <a:t>Once malware detected on a system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how </a:t>
            </a:r>
            <a:r>
              <a:rPr lang="en-US" sz="2800" dirty="0"/>
              <a:t>do we get </a:t>
            </a:r>
            <a:r>
              <a:rPr lang="en-US" sz="2800" dirty="0">
                <a:solidFill>
                  <a:srgbClr val="FF0000"/>
                </a:solidFill>
              </a:rPr>
              <a:t>rid</a:t>
            </a:r>
            <a:r>
              <a:rPr lang="en-US" sz="2800" dirty="0"/>
              <a:t> of it?</a:t>
            </a:r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May require restoring/repairing many files</a:t>
            </a:r>
          </a:p>
          <a:p>
            <a:pPr marL="736600" lvl="1" indent="-339725">
              <a:lnSpc>
                <a:spcPct val="90000"/>
              </a:lnSpc>
            </a:pPr>
            <a:r>
              <a:rPr lang="en-US" sz="2400" dirty="0"/>
              <a:t>This is part of what AV companies sell: per-specimen disinfection procedures</a:t>
            </a:r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What about if malware executed with </a:t>
            </a:r>
            <a:r>
              <a:rPr lang="en-US" sz="2800" dirty="0" err="1">
                <a:solidFill>
                  <a:srgbClr val="FF0000"/>
                </a:solidFill>
              </a:rPr>
              <a:t>adminstrator</a:t>
            </a:r>
            <a:r>
              <a:rPr lang="en-US" sz="2800" dirty="0">
                <a:solidFill>
                  <a:srgbClr val="FF0000"/>
                </a:solidFill>
              </a:rPr>
              <a:t> privileges?</a:t>
            </a:r>
            <a:endParaRPr lang="en-US" sz="2800" dirty="0"/>
          </a:p>
          <a:p>
            <a:pPr marL="736600" lvl="1" indent="-339725">
              <a:lnSpc>
                <a:spcPct val="90000"/>
              </a:lnSpc>
              <a:buFontTx/>
              <a:buNone/>
            </a:pPr>
            <a:r>
              <a:rPr lang="en-US" sz="2400" dirty="0"/>
              <a:t>  </a:t>
            </a:r>
            <a:r>
              <a:rPr lang="en-US" altLang="ja-JP" sz="2400" dirty="0" smtClean="0"/>
              <a:t>“</a:t>
            </a:r>
            <a:r>
              <a:rPr lang="en-US" sz="2400" i="1" dirty="0" smtClean="0"/>
              <a:t>nuke </a:t>
            </a:r>
            <a:r>
              <a:rPr lang="en-US" sz="2400" i="1" dirty="0"/>
              <a:t>the entire site from orbit. </a:t>
            </a:r>
            <a:r>
              <a:rPr lang="en-US" sz="2400" i="1" dirty="0" smtClean="0"/>
              <a:t>It’s </a:t>
            </a:r>
            <a:r>
              <a:rPr lang="en-US" sz="2400" i="1" dirty="0"/>
              <a:t>the only way to be </a:t>
            </a:r>
            <a:r>
              <a:rPr lang="en-US" sz="2400" i="1" dirty="0" smtClean="0"/>
              <a:t>sure”</a:t>
            </a:r>
            <a:endParaRPr lang="en-US" sz="2400" dirty="0"/>
          </a:p>
          <a:p>
            <a:pPr marL="736600" lvl="1" indent="-339725">
              <a:lnSpc>
                <a:spcPct val="90000"/>
              </a:lnSpc>
            </a:pPr>
            <a:endParaRPr lang="en-US" sz="2400" dirty="0"/>
          </a:p>
          <a:p>
            <a:pPr marL="736600" lvl="1" indent="-339725">
              <a:lnSpc>
                <a:spcPct val="90000"/>
              </a:lnSpc>
            </a:pPr>
            <a:r>
              <a:rPr lang="en-US" sz="2400" dirty="0"/>
              <a:t>i.e., </a:t>
            </a:r>
            <a:r>
              <a:rPr lang="en-US" sz="2400" dirty="0">
                <a:solidFill>
                  <a:srgbClr val="006B01"/>
                </a:solidFill>
              </a:rPr>
              <a:t>rebuild</a:t>
            </a:r>
            <a:r>
              <a:rPr lang="en-US" sz="2400" dirty="0"/>
              <a:t> system from </a:t>
            </a:r>
            <a:r>
              <a:rPr lang="en-US" sz="2400" b="1" dirty="0">
                <a:solidFill>
                  <a:srgbClr val="FF8000"/>
                </a:solidFill>
              </a:rPr>
              <a:t>original media</a:t>
            </a:r>
            <a:r>
              <a:rPr lang="en-US" sz="2400" dirty="0">
                <a:solidFill>
                  <a:srgbClr val="FF8000"/>
                </a:solidFill>
              </a:rPr>
              <a:t> + </a:t>
            </a:r>
            <a:r>
              <a:rPr lang="en-US" sz="2400" b="1" dirty="0">
                <a:solidFill>
                  <a:srgbClr val="FF8000"/>
                </a:solidFill>
              </a:rPr>
              <a:t>data backups</a:t>
            </a:r>
            <a:endParaRPr lang="en-US" sz="2400" dirty="0"/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Malware may include a </a:t>
            </a:r>
            <a:r>
              <a:rPr lang="en-US" sz="2800" b="1" dirty="0">
                <a:solidFill>
                  <a:srgbClr val="FF0000"/>
                </a:solidFill>
              </a:rPr>
              <a:t>rootkit</a:t>
            </a:r>
            <a:r>
              <a:rPr lang="en-US" sz="2800" dirty="0"/>
              <a:t>: </a:t>
            </a:r>
            <a:r>
              <a:rPr lang="en-US" sz="2800" i="1" dirty="0"/>
              <a:t>kernel patches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0000FF"/>
                </a:solidFill>
              </a:rPr>
              <a:t>hide its presence</a:t>
            </a:r>
            <a:r>
              <a:rPr lang="en-US" sz="2800" dirty="0"/>
              <a:t> (its existence on disk, processes)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7620000" y="4572000"/>
            <a:ext cx="141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2200" b="0">
                <a:latin typeface="Bank Gothic" charset="0"/>
                <a:cs typeface="Arial" charset="0"/>
              </a:rPr>
              <a:t>- Aliens</a:t>
            </a:r>
            <a:endParaRPr lang="en-US" sz="2200" b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  <p:bldP spid="2273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Cleanup, </a:t>
            </a:r>
            <a:r>
              <a:rPr lang="en-US" dirty="0" err="1" smtClean="0"/>
              <a:t>con’t</a:t>
            </a:r>
            <a:endParaRPr lang="en-US" sz="3200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2575" indent="-282575"/>
            <a:r>
              <a:rPr lang="en-US" sz="3100" dirty="0"/>
              <a:t>If we have complete source code for system, we could rebuild from that instead, </a:t>
            </a:r>
            <a:r>
              <a:rPr lang="en-US" sz="3100" dirty="0" smtClean="0"/>
              <a:t>couldn</a:t>
            </a:r>
            <a:r>
              <a:rPr lang="en-US" altLang="ja-JP" sz="3100" dirty="0" smtClean="0"/>
              <a:t>’</a:t>
            </a:r>
            <a:r>
              <a:rPr lang="en-US" sz="3100" dirty="0" smtClean="0"/>
              <a:t>t </a:t>
            </a:r>
            <a:r>
              <a:rPr lang="en-US" sz="3100" dirty="0"/>
              <a:t>we?</a:t>
            </a:r>
          </a:p>
          <a:p>
            <a:pPr marL="282575" indent="-282575"/>
            <a:r>
              <a:rPr lang="en-US" sz="3100" dirty="0">
                <a:solidFill>
                  <a:srgbClr val="0000FF"/>
                </a:solidFill>
              </a:rPr>
              <a:t>No!</a:t>
            </a:r>
          </a:p>
          <a:p>
            <a:pPr marL="282575" indent="-282575"/>
            <a:r>
              <a:rPr lang="en-US" sz="3100" dirty="0"/>
              <a:t>Suppose forensic analysis shows that virus introduced a </a:t>
            </a:r>
            <a:r>
              <a:rPr lang="en-US" sz="3100" dirty="0">
                <a:solidFill>
                  <a:srgbClr val="FF0000"/>
                </a:solidFill>
              </a:rPr>
              <a:t>backdoor</a:t>
            </a:r>
            <a:r>
              <a:rPr lang="en-US" sz="3100" dirty="0"/>
              <a:t> in </a:t>
            </a:r>
            <a:r>
              <a:rPr lang="en-US" sz="3100" dirty="0">
                <a:latin typeface="Consolas" charset="0"/>
              </a:rPr>
              <a:t>/bin/login</a:t>
            </a:r>
            <a:r>
              <a:rPr lang="en-US" sz="3100" dirty="0"/>
              <a:t> executable</a:t>
            </a:r>
            <a:endParaRPr lang="en-US" dirty="0"/>
          </a:p>
          <a:p>
            <a:pPr marL="736600" lvl="1" indent="-339725"/>
            <a:r>
              <a:rPr lang="en-US" dirty="0"/>
              <a:t>(Note: this threat </a:t>
            </a:r>
            <a:r>
              <a:rPr lang="en-US" dirty="0" smtClean="0"/>
              <a:t>isn</a:t>
            </a:r>
            <a:r>
              <a:rPr lang="en-US" altLang="ja-JP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specific to viruses; applies to any malware)</a:t>
            </a:r>
          </a:p>
          <a:p>
            <a:pPr marL="282575" indent="-282575"/>
            <a:r>
              <a:rPr lang="en-US" sz="3100" dirty="0"/>
              <a:t>Cleanup procedure: rebuild </a:t>
            </a:r>
            <a:r>
              <a:rPr lang="en-US" sz="3100" dirty="0">
                <a:latin typeface="Consolas" charset="0"/>
              </a:rPr>
              <a:t>/bin/login</a:t>
            </a:r>
            <a:r>
              <a:rPr lang="en-US" sz="3100" dirty="0"/>
              <a:t> from source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143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2057400" y="533400"/>
            <a:ext cx="1301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Consolas"/>
                <a:cs typeface="Consolas"/>
              </a:rPr>
              <a:t>/bin/login</a:t>
            </a:r>
            <a:br>
              <a:rPr lang="en-US" sz="1600" b="0" dirty="0">
                <a:latin typeface="Consolas"/>
                <a:cs typeface="Consolas"/>
              </a:rPr>
            </a:br>
            <a:r>
              <a:rPr lang="en-US" sz="1600" b="0" dirty="0">
                <a:latin typeface="Tahoma"/>
                <a:cs typeface="Tahoma"/>
              </a:rPr>
              <a:t>source code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381000" y="16764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0" dirty="0">
                <a:solidFill>
                  <a:schemeClr val="bg1"/>
                </a:solidFill>
                <a:latin typeface="Tahoma"/>
                <a:cs typeface="Tahoma"/>
              </a:rPr>
              <a:t>Compiler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81000" y="29718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0" dirty="0">
                <a:solidFill>
                  <a:schemeClr val="bg1"/>
                </a:solidFill>
                <a:latin typeface="Consolas"/>
                <a:cs typeface="Consolas"/>
              </a:rPr>
              <a:t>/bin/login</a:t>
            </a:r>
            <a:br>
              <a:rPr lang="en-US" b="0" dirty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b="0" dirty="0">
                <a:solidFill>
                  <a:schemeClr val="bg1"/>
                </a:solidFill>
                <a:latin typeface="Tahoma"/>
                <a:cs typeface="Tahoma"/>
              </a:rPr>
              <a:t>executable</a:t>
            </a:r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1447800" y="1219200"/>
            <a:ext cx="1588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1447800" y="2438400"/>
            <a:ext cx="1588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2819400" y="1447800"/>
            <a:ext cx="2959100" cy="10156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0" dirty="0">
                <a:latin typeface="Tahoma"/>
                <a:cs typeface="Tahoma"/>
              </a:rPr>
              <a:t>Regular compilation process of building login binary from source code</a:t>
            </a:r>
          </a:p>
        </p:txBody>
      </p:sp>
      <p:grpSp>
        <p:nvGrpSpPr>
          <p:cNvPr id="231433" name="Group 9"/>
          <p:cNvGrpSpPr>
            <a:grpSpLocks/>
          </p:cNvGrpSpPr>
          <p:nvPr/>
        </p:nvGrpSpPr>
        <p:grpSpPr bwMode="auto">
          <a:xfrm>
            <a:off x="3467100" y="3124200"/>
            <a:ext cx="5372100" cy="3505200"/>
            <a:chOff x="2184" y="1968"/>
            <a:chExt cx="3384" cy="2208"/>
          </a:xfrm>
        </p:grpSpPr>
        <p:pic>
          <p:nvPicPr>
            <p:cNvPr id="2314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" y="1968"/>
              <a:ext cx="45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3240" y="2160"/>
              <a:ext cx="8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0" dirty="0">
                  <a:latin typeface="Consolas"/>
                  <a:cs typeface="Consolas"/>
                </a:rPr>
                <a:t>/bin/login</a:t>
              </a:r>
              <a:br>
                <a:rPr lang="en-US" sz="1600" b="0" dirty="0">
                  <a:latin typeface="Consolas"/>
                  <a:cs typeface="Consolas"/>
                </a:rPr>
              </a:br>
              <a:r>
                <a:rPr lang="en-US" sz="1600" b="0" dirty="0">
                  <a:latin typeface="Tahoma"/>
                  <a:cs typeface="Tahoma"/>
                </a:rPr>
                <a:t>source code</a:t>
              </a:r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2184" y="2880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0" dirty="0">
                  <a:solidFill>
                    <a:srgbClr val="FFFFFF"/>
                  </a:solidFill>
                  <a:latin typeface="Tahoma"/>
                  <a:cs typeface="Tahoma"/>
                </a:rPr>
                <a:t>Compiler</a:t>
              </a:r>
            </a:p>
          </p:txBody>
        </p:sp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2184" y="3696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0" dirty="0">
                  <a:solidFill>
                    <a:srgbClr val="FFFFFF"/>
                  </a:solidFill>
                  <a:latin typeface="Consolas"/>
                  <a:cs typeface="Consolas"/>
                </a:rPr>
                <a:t>/bin/login</a:t>
              </a:r>
              <a:br>
                <a:rPr lang="en-US" b="0" dirty="0">
                  <a:solidFill>
                    <a:srgbClr val="FFFFFF"/>
                  </a:solidFill>
                  <a:latin typeface="Consolas"/>
                  <a:cs typeface="Consolas"/>
                </a:rPr>
              </a:br>
              <a:r>
                <a:rPr lang="en-US" b="0" dirty="0">
                  <a:solidFill>
                    <a:srgbClr val="FFFFFF"/>
                  </a:solidFill>
                  <a:latin typeface="Tahoma"/>
                  <a:cs typeface="Tahoma"/>
                </a:rPr>
                <a:t>executable</a:t>
              </a:r>
            </a:p>
          </p:txBody>
        </p:sp>
        <p:sp>
          <p:nvSpPr>
            <p:cNvPr id="231438" name="Line 14"/>
            <p:cNvSpPr>
              <a:spLocks noChangeShapeType="1"/>
            </p:cNvSpPr>
            <p:nvPr/>
          </p:nvSpPr>
          <p:spPr bwMode="auto">
            <a:xfrm>
              <a:off x="2856" y="259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39" name="Line 15"/>
            <p:cNvSpPr>
              <a:spLocks noChangeShapeType="1"/>
            </p:cNvSpPr>
            <p:nvPr/>
          </p:nvSpPr>
          <p:spPr bwMode="auto">
            <a:xfrm>
              <a:off x="2856" y="336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2184" y="2880"/>
              <a:ext cx="96" cy="48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2184" y="3696"/>
              <a:ext cx="168" cy="480"/>
            </a:xfrm>
            <a:prstGeom prst="rect">
              <a:avLst/>
            </a:prstGeom>
            <a:solidFill>
              <a:srgbClr val="0000FF">
                <a:alpha val="41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3696" y="3024"/>
              <a:ext cx="1872" cy="102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>
                  <a:latin typeface="Tahoma"/>
                  <a:cs typeface="Tahoma"/>
                </a:rPr>
                <a:t>Infected </a:t>
              </a:r>
              <a:r>
                <a:rPr lang="en-US" sz="2000" dirty="0">
                  <a:latin typeface="Tahoma"/>
                  <a:cs typeface="Tahoma"/>
                </a:rPr>
                <a:t>compiler</a:t>
              </a:r>
              <a:r>
                <a:rPr lang="en-US" sz="2000" b="0" dirty="0">
                  <a:latin typeface="Tahoma"/>
                  <a:cs typeface="Tahoma"/>
                </a:rPr>
                <a:t> </a:t>
              </a:r>
              <a:r>
                <a:rPr lang="en-US" sz="2000" b="0" i="1" dirty="0">
                  <a:latin typeface="Tahoma"/>
                  <a:cs typeface="Tahoma"/>
                </a:rPr>
                <a:t>recognizes</a:t>
              </a:r>
              <a:r>
                <a:rPr lang="en-US" sz="2000" b="0" dirty="0">
                  <a:latin typeface="Tahoma"/>
                  <a:cs typeface="Tahoma"/>
                </a:rPr>
                <a:t> when </a:t>
              </a:r>
              <a:r>
                <a:rPr lang="en-US" sz="2000" b="0" dirty="0" smtClean="0">
                  <a:latin typeface="Tahoma"/>
                  <a:cs typeface="Tahoma"/>
                </a:rPr>
                <a:t>it</a:t>
              </a:r>
              <a:r>
                <a:rPr lang="en-US" altLang="ja-JP" sz="2000" b="0" dirty="0" smtClean="0">
                  <a:latin typeface="Tahoma"/>
                  <a:cs typeface="Tahoma"/>
                </a:rPr>
                <a:t>’</a:t>
              </a:r>
              <a:r>
                <a:rPr lang="en-US" sz="2000" b="0" dirty="0" smtClean="0">
                  <a:latin typeface="Tahoma"/>
                  <a:cs typeface="Tahoma"/>
                </a:rPr>
                <a:t>s </a:t>
              </a:r>
              <a:r>
                <a:rPr lang="en-US" sz="2000" b="0" dirty="0">
                  <a:latin typeface="Tahoma"/>
                  <a:cs typeface="Tahoma"/>
                </a:rPr>
                <a:t>compiling /bin/login source and inserts extra </a:t>
              </a:r>
              <a:r>
                <a:rPr lang="en-US" sz="2000" b="0" dirty="0" smtClean="0">
                  <a:solidFill>
                    <a:srgbClr val="0000FF"/>
                  </a:solidFill>
                  <a:latin typeface="Tahoma"/>
                  <a:cs typeface="Tahoma"/>
                </a:rPr>
                <a:t>backdoor</a:t>
              </a:r>
              <a:r>
                <a:rPr lang="en-US" sz="2000" b="0" dirty="0" smtClean="0">
                  <a:solidFill>
                    <a:srgbClr val="000000"/>
                  </a:solidFill>
                  <a:latin typeface="Tahoma"/>
                  <a:cs typeface="Tahoma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latin typeface="Tahoma"/>
                  <a:cs typeface="Tahoma"/>
                </a:rPr>
                <a:t>when seen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810000" y="304800"/>
            <a:ext cx="2743200" cy="10156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0" dirty="0">
                <a:latin typeface="Tahoma"/>
                <a:cs typeface="Tahoma"/>
              </a:rPr>
              <a:t>No problem: first step, rebuild the compiler so </a:t>
            </a:r>
            <a:r>
              <a:rPr lang="en-US" sz="2000" b="0" dirty="0" smtClean="0">
                <a:latin typeface="Tahoma"/>
                <a:cs typeface="Tahoma"/>
              </a:rPr>
              <a:t>it</a:t>
            </a:r>
            <a:r>
              <a:rPr lang="en-US" altLang="ja-JP" sz="2000" b="0" dirty="0" smtClean="0">
                <a:latin typeface="Tahoma"/>
                <a:cs typeface="Tahoma"/>
              </a:rPr>
              <a:t>’</a:t>
            </a:r>
            <a:r>
              <a:rPr lang="en-US" sz="2000" b="0" dirty="0" smtClean="0">
                <a:latin typeface="Tahoma"/>
                <a:cs typeface="Tahoma"/>
              </a:rPr>
              <a:t>s </a:t>
            </a:r>
            <a:r>
              <a:rPr lang="en-US" sz="2000" b="0" dirty="0">
                <a:latin typeface="Tahoma"/>
                <a:cs typeface="Tahoma"/>
              </a:rPr>
              <a:t>uninfected</a:t>
            </a:r>
          </a:p>
        </p:txBody>
      </p:sp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143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905000" y="419100"/>
            <a:ext cx="1854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>
                <a:latin typeface="Tahoma"/>
                <a:cs typeface="Tahoma"/>
              </a:rPr>
              <a:t>Correct compiler</a:t>
            </a:r>
            <a:br>
              <a:rPr lang="en-US" b="0">
                <a:latin typeface="Tahoma"/>
                <a:cs typeface="Tahoma"/>
              </a:rPr>
            </a:br>
            <a:r>
              <a:rPr lang="en-US" b="0">
                <a:latin typeface="Tahoma"/>
                <a:cs typeface="Tahoma"/>
              </a:rPr>
              <a:t>source code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8600" y="16002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900" b="0" dirty="0">
                <a:solidFill>
                  <a:schemeClr val="bg1"/>
                </a:solidFill>
                <a:latin typeface="Tahoma"/>
                <a:cs typeface="Tahoma"/>
              </a:rPr>
              <a:t> Infected Compiler</a:t>
            </a:r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>
            <a:off x="1295400" y="1143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>
            <a:off x="1295400" y="23622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228600" y="1600200"/>
            <a:ext cx="152400" cy="76200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228600" y="28956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0">
                <a:solidFill>
                  <a:schemeClr val="bg1"/>
                </a:solidFill>
                <a:latin typeface="Tahoma"/>
                <a:cs typeface="Tahoma"/>
              </a:rPr>
              <a:t>Correct compiler</a:t>
            </a:r>
            <a:br>
              <a:rPr lang="en-US" b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en-US" b="0">
                <a:solidFill>
                  <a:schemeClr val="bg1"/>
                </a:solidFill>
                <a:latin typeface="Tahoma"/>
                <a:cs typeface="Tahoma"/>
              </a:rPr>
              <a:t>executable</a:t>
            </a:r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0" y="5486400"/>
            <a:ext cx="9144000" cy="1092200"/>
            <a:chOff x="0" y="3456"/>
            <a:chExt cx="5760" cy="688"/>
          </a:xfrm>
        </p:grpSpPr>
        <p:sp>
          <p:nvSpPr>
            <p:cNvPr id="233483" name="Rectangle 11"/>
            <p:cNvSpPr>
              <a:spLocks noChangeArrowheads="1"/>
            </p:cNvSpPr>
            <p:nvPr/>
          </p:nvSpPr>
          <p:spPr bwMode="auto">
            <a:xfrm>
              <a:off x="3312" y="3744"/>
              <a:ext cx="2352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b="0" i="1" dirty="0">
                  <a:latin typeface="Tahoma"/>
                  <a:cs typeface="Tahoma"/>
                </a:rPr>
                <a:t>Reflections on Trusting Trust</a:t>
              </a:r>
            </a:p>
            <a:p>
              <a:pPr eaLnBrk="0" hangingPunct="0"/>
              <a:r>
                <a:rPr lang="en-US" sz="1400" b="0" dirty="0">
                  <a:latin typeface="Tahoma"/>
                  <a:cs typeface="Tahoma"/>
                </a:rPr>
                <a:t>Turing-Award Lecture, Ken Thompson, 1983</a:t>
              </a:r>
            </a:p>
          </p:txBody>
        </p:sp>
        <p:sp>
          <p:nvSpPr>
            <p:cNvPr id="233484" name="Rectangle 12"/>
            <p:cNvSpPr>
              <a:spLocks noChangeArrowheads="1"/>
            </p:cNvSpPr>
            <p:nvPr/>
          </p:nvSpPr>
          <p:spPr bwMode="auto">
            <a:xfrm>
              <a:off x="240" y="3504"/>
              <a:ext cx="292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>
                  <a:latin typeface="Tahoma"/>
                  <a:cs typeface="Tahoma"/>
                </a:rPr>
                <a:t>No</a:t>
              </a:r>
              <a:r>
                <a:rPr lang="en-US" sz="2000" b="0" dirty="0">
                  <a:latin typeface="Tahoma"/>
                  <a:cs typeface="Tahoma"/>
                </a:rPr>
                <a:t> amount of careful source-code scrutiny can prevent this problem.</a:t>
              </a:r>
            </a:p>
            <a:p>
              <a:pPr eaLnBrk="0" hangingPunct="0"/>
              <a:r>
                <a:rPr lang="en-US" sz="2000" b="0" dirty="0">
                  <a:latin typeface="Tahoma"/>
                  <a:cs typeface="Tahoma"/>
                </a:rPr>
                <a:t>And if the </a:t>
              </a:r>
              <a:r>
                <a:rPr lang="en-US" sz="2000" b="0" i="1" dirty="0">
                  <a:solidFill>
                    <a:srgbClr val="FF0000"/>
                  </a:solidFill>
                  <a:latin typeface="Tahoma"/>
                  <a:cs typeface="Tahoma"/>
                </a:rPr>
                <a:t>hardware</a:t>
              </a:r>
              <a:r>
                <a:rPr lang="en-US" sz="2000" b="0" dirty="0">
                  <a:latin typeface="Tahoma"/>
                  <a:cs typeface="Tahoma"/>
                </a:rPr>
                <a:t> has a back door …</a:t>
              </a:r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>
              <a:off x="0" y="3456"/>
              <a:ext cx="57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33486" name="Group 14"/>
          <p:cNvGrpSpPr>
            <a:grpSpLocks/>
          </p:cNvGrpSpPr>
          <p:nvPr/>
        </p:nvGrpSpPr>
        <p:grpSpPr bwMode="auto">
          <a:xfrm>
            <a:off x="3086100" y="-109538"/>
            <a:ext cx="5676900" cy="5367338"/>
            <a:chOff x="1944" y="-69"/>
            <a:chExt cx="3576" cy="3381"/>
          </a:xfrm>
        </p:grpSpPr>
        <p:sp>
          <p:nvSpPr>
            <p:cNvPr id="233487" name="Rectangle 15"/>
            <p:cNvSpPr>
              <a:spLocks noChangeArrowheads="1"/>
            </p:cNvSpPr>
            <p:nvPr/>
          </p:nvSpPr>
          <p:spPr bwMode="auto">
            <a:xfrm>
              <a:off x="1944" y="2832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900" b="0">
                  <a:solidFill>
                    <a:srgbClr val="FFFFFF"/>
                  </a:solidFill>
                  <a:latin typeface="Tahoma"/>
                  <a:cs typeface="Tahoma"/>
                </a:rPr>
                <a:t> Infected Compiler</a:t>
              </a:r>
            </a:p>
          </p:txBody>
        </p:sp>
        <p:sp>
          <p:nvSpPr>
            <p:cNvPr id="233488" name="Rectangle 16"/>
            <p:cNvSpPr>
              <a:spLocks noChangeArrowheads="1"/>
            </p:cNvSpPr>
            <p:nvPr/>
          </p:nvSpPr>
          <p:spPr bwMode="auto">
            <a:xfrm>
              <a:off x="1944" y="2016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900" b="0" dirty="0">
                  <a:solidFill>
                    <a:srgbClr val="FFFFFF"/>
                  </a:solidFill>
                  <a:latin typeface="Tahoma"/>
                  <a:cs typeface="Tahoma"/>
                </a:rPr>
                <a:t> Infected Compiler</a:t>
              </a:r>
            </a:p>
          </p:txBody>
        </p:sp>
        <p:pic>
          <p:nvPicPr>
            <p:cNvPr id="23348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1104"/>
              <a:ext cx="45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>
              <a:off x="2616" y="172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2616" y="24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2" name="Rectangle 20"/>
            <p:cNvSpPr>
              <a:spLocks noChangeArrowheads="1"/>
            </p:cNvSpPr>
            <p:nvPr/>
          </p:nvSpPr>
          <p:spPr bwMode="auto">
            <a:xfrm>
              <a:off x="1944" y="2016"/>
              <a:ext cx="96" cy="48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3" name="Rectangle 21"/>
            <p:cNvSpPr>
              <a:spLocks noChangeArrowheads="1"/>
            </p:cNvSpPr>
            <p:nvPr/>
          </p:nvSpPr>
          <p:spPr bwMode="auto">
            <a:xfrm>
              <a:off x="1944" y="2832"/>
              <a:ext cx="96" cy="48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4" name="Rectangle 22"/>
            <p:cNvSpPr>
              <a:spLocks noChangeArrowheads="1"/>
            </p:cNvSpPr>
            <p:nvPr/>
          </p:nvSpPr>
          <p:spPr bwMode="auto">
            <a:xfrm>
              <a:off x="3648" y="1744"/>
              <a:ext cx="1872" cy="834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>
                  <a:latin typeface="Tahoma"/>
                  <a:cs typeface="Tahoma"/>
                </a:rPr>
                <a:t>Oops - infected compiler recognizes when </a:t>
              </a:r>
              <a:r>
                <a:rPr lang="en-US" sz="2000" b="0" dirty="0" smtClean="0">
                  <a:latin typeface="Tahoma"/>
                  <a:cs typeface="Tahoma"/>
                </a:rPr>
                <a:t>it</a:t>
              </a:r>
              <a:r>
                <a:rPr lang="en-US" altLang="ja-JP" sz="2000" b="0" dirty="0" smtClean="0">
                  <a:latin typeface="Tahoma"/>
                  <a:cs typeface="Tahoma"/>
                </a:rPr>
                <a:t>’</a:t>
              </a:r>
              <a:r>
                <a:rPr lang="en-US" sz="2000" b="0" dirty="0" smtClean="0">
                  <a:latin typeface="Tahoma"/>
                  <a:cs typeface="Tahoma"/>
                </a:rPr>
                <a:t>s </a:t>
              </a:r>
              <a:r>
                <a:rPr lang="en-US" sz="2000" b="0" dirty="0">
                  <a:latin typeface="Tahoma"/>
                  <a:cs typeface="Tahoma"/>
                </a:rPr>
                <a:t>compiling its own source and inserts the infection!</a:t>
              </a:r>
            </a:p>
          </p:txBody>
        </p:sp>
        <p:sp>
          <p:nvSpPr>
            <p:cNvPr id="233495" name="Rectangle 23"/>
            <p:cNvSpPr>
              <a:spLocks noChangeArrowheads="1"/>
            </p:cNvSpPr>
            <p:nvPr/>
          </p:nvSpPr>
          <p:spPr bwMode="auto">
            <a:xfrm>
              <a:off x="2976" y="1296"/>
              <a:ext cx="116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 dirty="0">
                  <a:latin typeface="Tahoma"/>
                  <a:cs typeface="Tahoma"/>
                </a:rPr>
                <a:t>Correct compiler</a:t>
              </a:r>
              <a:br>
                <a:rPr lang="en-US" b="0" dirty="0">
                  <a:latin typeface="Tahoma"/>
                  <a:cs typeface="Tahoma"/>
                </a:rPr>
              </a:br>
              <a:r>
                <a:rPr lang="en-US" b="0" dirty="0">
                  <a:latin typeface="Tahoma"/>
                  <a:cs typeface="Tahoma"/>
                </a:rPr>
                <a:t>source code</a:t>
              </a:r>
            </a:p>
          </p:txBody>
        </p:sp>
        <p:sp>
          <p:nvSpPr>
            <p:cNvPr id="233496" name="Rectangle 24"/>
            <p:cNvSpPr>
              <a:spLocks noChangeArrowheads="1"/>
            </p:cNvSpPr>
            <p:nvPr/>
          </p:nvSpPr>
          <p:spPr bwMode="auto">
            <a:xfrm>
              <a:off x="2880" y="-69"/>
              <a:ext cx="665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700">
                  <a:solidFill>
                    <a:srgbClr val="FF8000"/>
                  </a:solidFill>
                  <a:latin typeface="Tahoma"/>
                  <a:cs typeface="Tahoma"/>
                </a:rPr>
                <a:t>X</a:t>
              </a:r>
              <a:endParaRPr lang="en-US" sz="3200" b="0">
                <a:latin typeface="Tahoma"/>
                <a:cs typeface="Tahoma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Malware</a:t>
            </a:r>
            <a:endParaRPr lang="en-US" sz="28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Worm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self-propagates</a:t>
            </a:r>
            <a:r>
              <a:rPr lang="en-US" sz="2800" dirty="0"/>
              <a:t>/</a:t>
            </a:r>
            <a:r>
              <a:rPr lang="en-US" sz="2800" dirty="0" smtClean="0"/>
              <a:t>replicates</a:t>
            </a:r>
            <a:br>
              <a:rPr lang="en-US" sz="2800" dirty="0" smtClean="0"/>
            </a:br>
            <a:r>
              <a:rPr lang="en-US" sz="2800" dirty="0" smtClean="0"/>
              <a:t>across </a:t>
            </a:r>
            <a:r>
              <a:rPr lang="en-US" sz="2800" dirty="0"/>
              <a:t>systems by arranging to have itself immediately executed</a:t>
            </a:r>
          </a:p>
          <a:p>
            <a:pPr lvl="1"/>
            <a:r>
              <a:rPr lang="en-US" sz="2400" dirty="0"/>
              <a:t>Generally infects by altering </a:t>
            </a:r>
            <a:r>
              <a:rPr lang="en-US" sz="2400" dirty="0">
                <a:solidFill>
                  <a:srgbClr val="FF8000"/>
                </a:solidFill>
              </a:rPr>
              <a:t>running</a:t>
            </a:r>
            <a:r>
              <a:rPr lang="en-US" sz="2400" dirty="0"/>
              <a:t> code</a:t>
            </a:r>
          </a:p>
          <a:p>
            <a:pPr lvl="1"/>
            <a:r>
              <a:rPr lang="en-US" sz="2400" dirty="0"/>
              <a:t>No user intervention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2" name="Picture 1026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40075"/>
            <a:ext cx="80962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32803" name="Group 1027"/>
          <p:cNvGrpSpPr>
            <a:grpSpLocks/>
          </p:cNvGrpSpPr>
          <p:nvPr/>
        </p:nvGrpSpPr>
        <p:grpSpPr bwMode="auto">
          <a:xfrm>
            <a:off x="4572000" y="2106613"/>
            <a:ext cx="1143000" cy="2447925"/>
            <a:chOff x="3264" y="1653"/>
            <a:chExt cx="720" cy="1542"/>
          </a:xfrm>
        </p:grpSpPr>
        <p:pic>
          <p:nvPicPr>
            <p:cNvPr id="332804" name="Picture 1028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832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05" name="Picture 1029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20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06" name="Picture 1030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53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07" name="Line 1031"/>
            <p:cNvSpPr>
              <a:spLocks noChangeShapeType="1"/>
            </p:cNvSpPr>
            <p:nvPr/>
          </p:nvSpPr>
          <p:spPr bwMode="auto">
            <a:xfrm flipV="1">
              <a:off x="3264" y="2016"/>
              <a:ext cx="384" cy="38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08" name="Line 1032"/>
            <p:cNvSpPr>
              <a:spLocks noChangeShapeType="1"/>
            </p:cNvSpPr>
            <p:nvPr/>
          </p:nvSpPr>
          <p:spPr bwMode="auto">
            <a:xfrm flipV="1">
              <a:off x="3264" y="2400"/>
              <a:ext cx="384" cy="9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09" name="Line 1033"/>
            <p:cNvSpPr>
              <a:spLocks noChangeShapeType="1"/>
            </p:cNvSpPr>
            <p:nvPr/>
          </p:nvSpPr>
          <p:spPr bwMode="auto">
            <a:xfrm>
              <a:off x="3264" y="2592"/>
              <a:ext cx="432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32810" name="Group 1034"/>
          <p:cNvGrpSpPr>
            <a:grpSpLocks/>
          </p:cNvGrpSpPr>
          <p:nvPr/>
        </p:nvGrpSpPr>
        <p:grpSpPr bwMode="auto">
          <a:xfrm>
            <a:off x="5638800" y="1006475"/>
            <a:ext cx="2514600" cy="4843463"/>
            <a:chOff x="3936" y="960"/>
            <a:chExt cx="1584" cy="3051"/>
          </a:xfrm>
        </p:grpSpPr>
        <p:pic>
          <p:nvPicPr>
            <p:cNvPr id="332811" name="Picture 1035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632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2" name="Picture 1036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24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3" name="Picture 1037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960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14" name="Line 1038"/>
            <p:cNvSpPr>
              <a:spLocks noChangeShapeType="1"/>
            </p:cNvSpPr>
            <p:nvPr/>
          </p:nvSpPr>
          <p:spPr bwMode="auto">
            <a:xfrm flipV="1">
              <a:off x="3936" y="1248"/>
              <a:ext cx="528" cy="41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15" name="Line 1039"/>
            <p:cNvSpPr>
              <a:spLocks noChangeShapeType="1"/>
            </p:cNvSpPr>
            <p:nvPr/>
          </p:nvSpPr>
          <p:spPr bwMode="auto">
            <a:xfrm flipV="1">
              <a:off x="3936" y="1440"/>
              <a:ext cx="960" cy="315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16" name="Line 1040"/>
            <p:cNvSpPr>
              <a:spLocks noChangeShapeType="1"/>
            </p:cNvSpPr>
            <p:nvPr/>
          </p:nvSpPr>
          <p:spPr bwMode="auto">
            <a:xfrm flipV="1">
              <a:off x="3936" y="1824"/>
              <a:ext cx="576" cy="27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pic>
          <p:nvPicPr>
            <p:cNvPr id="332817" name="Picture 1041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592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8" name="Picture 1042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20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9" name="Picture 1043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920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20" name="Line 1044"/>
            <p:cNvSpPr>
              <a:spLocks noChangeShapeType="1"/>
            </p:cNvSpPr>
            <p:nvPr/>
          </p:nvSpPr>
          <p:spPr bwMode="auto">
            <a:xfrm flipV="1">
              <a:off x="3984" y="2208"/>
              <a:ext cx="672" cy="9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1" name="Line 1045"/>
            <p:cNvSpPr>
              <a:spLocks noChangeShapeType="1"/>
            </p:cNvSpPr>
            <p:nvPr/>
          </p:nvSpPr>
          <p:spPr bwMode="auto">
            <a:xfrm flipV="1">
              <a:off x="3984" y="2400"/>
              <a:ext cx="110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2" name="Line 1046"/>
            <p:cNvSpPr>
              <a:spLocks noChangeShapeType="1"/>
            </p:cNvSpPr>
            <p:nvPr/>
          </p:nvSpPr>
          <p:spPr bwMode="auto">
            <a:xfrm>
              <a:off x="3984" y="2544"/>
              <a:ext cx="720" cy="24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pic>
          <p:nvPicPr>
            <p:cNvPr id="332823" name="Picture 1047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364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24" name="Picture 1048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40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25" name="Line 1049"/>
            <p:cNvSpPr>
              <a:spLocks noChangeShapeType="1"/>
            </p:cNvSpPr>
            <p:nvPr/>
          </p:nvSpPr>
          <p:spPr bwMode="auto">
            <a:xfrm>
              <a:off x="3984" y="2928"/>
              <a:ext cx="864" cy="192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6" name="Line 1050"/>
            <p:cNvSpPr>
              <a:spLocks noChangeShapeType="1"/>
            </p:cNvSpPr>
            <p:nvPr/>
          </p:nvSpPr>
          <p:spPr bwMode="auto">
            <a:xfrm>
              <a:off x="3984" y="3024"/>
              <a:ext cx="1200" cy="57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7" name="Line 1051"/>
            <p:cNvSpPr>
              <a:spLocks noChangeShapeType="1"/>
            </p:cNvSpPr>
            <p:nvPr/>
          </p:nvSpPr>
          <p:spPr bwMode="auto">
            <a:xfrm>
              <a:off x="3984" y="3120"/>
              <a:ext cx="768" cy="62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pic>
          <p:nvPicPr>
            <p:cNvPr id="332828" name="Picture 1052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024"/>
              <a:ext cx="421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2829" name="Group 1053"/>
          <p:cNvGrpSpPr>
            <a:grpSpLocks/>
          </p:cNvGrpSpPr>
          <p:nvPr/>
        </p:nvGrpSpPr>
        <p:grpSpPr bwMode="auto">
          <a:xfrm>
            <a:off x="4419600" y="3902075"/>
            <a:ext cx="1447800" cy="1960563"/>
            <a:chOff x="3264" y="2784"/>
            <a:chExt cx="912" cy="1235"/>
          </a:xfrm>
        </p:grpSpPr>
        <p:pic>
          <p:nvPicPr>
            <p:cNvPr id="332830" name="Picture 1054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623"/>
              <a:ext cx="43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31" name="Line 1055"/>
            <p:cNvSpPr>
              <a:spLocks noChangeShapeType="1"/>
            </p:cNvSpPr>
            <p:nvPr/>
          </p:nvSpPr>
          <p:spPr bwMode="auto">
            <a:xfrm>
              <a:off x="3264" y="2784"/>
              <a:ext cx="576" cy="1008"/>
            </a:xfrm>
            <a:prstGeom prst="line">
              <a:avLst/>
            </a:prstGeom>
            <a:noFill/>
            <a:ln w="539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832" name="Rectangle 1056"/>
          <p:cNvSpPr>
            <a:spLocks noChangeArrowheads="1"/>
          </p:cNvSpPr>
          <p:nvPr/>
        </p:nvSpPr>
        <p:spPr bwMode="auto">
          <a:xfrm>
            <a:off x="304800" y="1524000"/>
            <a:ext cx="33845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Arial" charset="0"/>
              </a:rPr>
              <a:t>Worms can potentially spread quickly because they </a:t>
            </a:r>
            <a:r>
              <a:rPr lang="en-US" sz="2400" dirty="0">
                <a:solidFill>
                  <a:srgbClr val="408000"/>
                </a:solidFill>
                <a:latin typeface="Arial" charset="0"/>
              </a:rPr>
              <a:t>parallelize</a:t>
            </a:r>
            <a:r>
              <a:rPr lang="en-US" sz="2400" b="0" dirty="0">
                <a:latin typeface="Arial" charset="0"/>
              </a:rPr>
              <a:t> the process of propagating/ replicating.</a:t>
            </a:r>
          </a:p>
          <a:p>
            <a:endParaRPr lang="en-US" sz="2400" b="0" dirty="0">
              <a:latin typeface="Arial" charset="0"/>
            </a:endParaRPr>
          </a:p>
          <a:p>
            <a:r>
              <a:rPr lang="en-US" sz="2400" b="0" dirty="0">
                <a:latin typeface="Arial" charset="0"/>
              </a:rPr>
              <a:t>Same holds for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</a:rPr>
              <a:t>viruses</a:t>
            </a:r>
            <a:r>
              <a:rPr lang="en-US" sz="2400" b="0" dirty="0">
                <a:latin typeface="Arial" charset="0"/>
              </a:rPr>
              <a:t>, but they often spread more slowly since require some sort of </a:t>
            </a:r>
            <a:r>
              <a:rPr lang="en-US" sz="2400" b="0" dirty="0">
                <a:solidFill>
                  <a:srgbClr val="FF8000"/>
                </a:solidFill>
                <a:latin typeface="Arial" charset="0"/>
              </a:rPr>
              <a:t>user action</a:t>
            </a:r>
            <a:r>
              <a:rPr lang="en-US" sz="2400" b="0" dirty="0">
                <a:latin typeface="Arial" charset="0"/>
              </a:rPr>
              <a:t> to trigger each propagation.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Propagation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2" grpId="0" build="allAtOnce"/>
      <p:bldP spid="332832" grpI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Malware</a:t>
            </a:r>
            <a:endParaRPr lang="en-US" sz="2800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Worm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self-propagates</a:t>
            </a:r>
            <a:r>
              <a:rPr lang="en-US" sz="2800" dirty="0"/>
              <a:t>/replicates across systems by arranging to have itself immediately executed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Generally infects by altering running code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 user intervention required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Propagation includes notions of </a:t>
            </a:r>
            <a:r>
              <a:rPr lang="en-US" sz="2800" i="1" dirty="0">
                <a:solidFill>
                  <a:srgbClr val="FF8000"/>
                </a:solidFill>
              </a:rPr>
              <a:t>targeting</a:t>
            </a:r>
            <a:r>
              <a:rPr lang="en-US" sz="2800" dirty="0"/>
              <a:t> &amp; </a:t>
            </a:r>
            <a:r>
              <a:rPr lang="en-US" sz="2800" i="1" dirty="0">
                <a:solidFill>
                  <a:srgbClr val="FF8000"/>
                </a:solidFill>
              </a:rPr>
              <a:t>exploit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does the worm </a:t>
            </a:r>
            <a:r>
              <a:rPr lang="en-US" sz="2400" b="1" dirty="0"/>
              <a:t>find</a:t>
            </a:r>
            <a:r>
              <a:rPr lang="en-US" sz="2400" dirty="0"/>
              <a:t> new prospective victims?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does worm get code to </a:t>
            </a:r>
            <a:r>
              <a:rPr lang="en-US" sz="2400" b="1" dirty="0"/>
              <a:t>automatically run</a:t>
            </a:r>
            <a:r>
              <a:rPr lang="en-US" sz="2400" dirty="0"/>
              <a:t>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Botnet</a:t>
            </a:r>
            <a:r>
              <a:rPr lang="en-US" sz="2800" dirty="0"/>
              <a:t> = set of compromised machines </a:t>
            </a:r>
            <a:r>
              <a:rPr lang="en-US" sz="2800" dirty="0" smtClean="0"/>
              <a:t>(</a:t>
            </a:r>
            <a:r>
              <a:rPr lang="en-US" altLang="ja-JP" sz="2800" dirty="0" smtClean="0"/>
              <a:t>“</a:t>
            </a:r>
            <a:r>
              <a:rPr lang="en-US" sz="2800" dirty="0" smtClean="0"/>
              <a:t>bots</a:t>
            </a:r>
            <a:r>
              <a:rPr lang="en-US" altLang="ja-JP" dirty="0" smtClean="0"/>
              <a:t>”</a:t>
            </a:r>
            <a:r>
              <a:rPr lang="en-US" sz="2800" dirty="0" smtClean="0"/>
              <a:t>) </a:t>
            </a:r>
            <a:r>
              <a:rPr lang="en-US" sz="2800" dirty="0"/>
              <a:t>under a common </a:t>
            </a:r>
            <a:r>
              <a:rPr lang="en-US" sz="2800" i="1" dirty="0">
                <a:solidFill>
                  <a:srgbClr val="FF0000"/>
                </a:solidFill>
              </a:rPr>
              <a:t>command-and-control</a:t>
            </a:r>
            <a:r>
              <a:rPr lang="en-US" sz="2800" dirty="0"/>
              <a:t> (</a:t>
            </a:r>
            <a:r>
              <a:rPr lang="en-US" sz="2800" b="1" dirty="0"/>
              <a:t>C&amp;C</a:t>
            </a:r>
            <a:r>
              <a:rPr 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Attacker might use a worm to get the bots, or other techniques; orthogonal to </a:t>
            </a:r>
            <a:r>
              <a:rPr lang="en-US" sz="2400" dirty="0" smtClean="0"/>
              <a:t>bot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use in botnet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  <p:bldP spid="334851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Arrival of Internet Worms</a:t>
            </a:r>
            <a:endParaRPr lang="en-US" sz="3200" dirty="0"/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Worms date to </a:t>
            </a:r>
            <a:r>
              <a:rPr lang="en-US" sz="2800" dirty="0">
                <a:solidFill>
                  <a:srgbClr val="FF8000"/>
                </a:solidFill>
              </a:rPr>
              <a:t>Nov 2, 1988</a:t>
            </a:r>
            <a:r>
              <a:rPr lang="en-US" sz="2800" dirty="0"/>
              <a:t> - the </a:t>
            </a:r>
            <a:r>
              <a:rPr lang="en-US" sz="2800" i="1" dirty="0"/>
              <a:t>Morris Worm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b="1" i="1" dirty="0">
                <a:solidFill>
                  <a:srgbClr val="FF0000"/>
                </a:solidFill>
              </a:rPr>
              <a:t>Way</a:t>
            </a:r>
            <a:r>
              <a:rPr lang="en-US" sz="2800" dirty="0"/>
              <a:t> ahead of its time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Employed whole suite of tricks to </a:t>
            </a:r>
            <a:r>
              <a:rPr lang="en-US" sz="2800" dirty="0">
                <a:solidFill>
                  <a:srgbClr val="408000"/>
                </a:solidFill>
              </a:rPr>
              <a:t>infect</a:t>
            </a:r>
            <a:r>
              <a:rPr lang="en-US" sz="2800" dirty="0"/>
              <a:t> systems …</a:t>
            </a:r>
          </a:p>
          <a:p>
            <a:pPr lvl="1">
              <a:buClr>
                <a:schemeClr val="tx1"/>
              </a:buClr>
            </a:pPr>
            <a:r>
              <a:rPr lang="en-US" sz="2400" i="1" dirty="0"/>
              <a:t>Multiple</a:t>
            </a:r>
            <a:r>
              <a:rPr lang="en-US" sz="2400" dirty="0"/>
              <a:t> buffer overflows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Guessable passwords</a:t>
            </a:r>
          </a:p>
          <a:p>
            <a:pPr lvl="1">
              <a:buClr>
                <a:schemeClr val="tx1"/>
              </a:buClr>
            </a:pPr>
            <a:r>
              <a:rPr lang="en-US" altLang="ja-JP" sz="2400" dirty="0" smtClean="0"/>
              <a:t>“</a:t>
            </a:r>
            <a:r>
              <a:rPr lang="en-US" sz="2400" dirty="0" smtClean="0"/>
              <a:t>Debug” configuration </a:t>
            </a:r>
            <a:r>
              <a:rPr lang="en-US" sz="2400" dirty="0"/>
              <a:t>option that provided shell access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Common user accounts across multiple machines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… and of tricks to </a:t>
            </a:r>
            <a:r>
              <a:rPr lang="en-US" sz="2800" dirty="0">
                <a:solidFill>
                  <a:srgbClr val="0000FF"/>
                </a:solidFill>
              </a:rPr>
              <a:t>find</a:t>
            </a:r>
            <a:r>
              <a:rPr lang="en-US" sz="2800" dirty="0"/>
              <a:t> victims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Scan local subnet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Machines listed in </a:t>
            </a:r>
            <a:r>
              <a:rPr lang="en-US" sz="2400" dirty="0" smtClean="0"/>
              <a:t>system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network </a:t>
            </a:r>
            <a:r>
              <a:rPr lang="en-US" sz="2400" dirty="0" err="1"/>
              <a:t>config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/>
              <a:t>Look through user files for </a:t>
            </a:r>
            <a:r>
              <a:rPr lang="en-US" sz="2400"/>
              <a:t>mention </a:t>
            </a:r>
            <a:r>
              <a:rPr lang="en-US" sz="2400" smtClean="0"/>
              <a:t>of remote </a:t>
            </a:r>
            <a:r>
              <a:rPr lang="en-US" sz="2400" dirty="0"/>
              <a:t>hosts</a:t>
            </a:r>
          </a:p>
        </p:txBody>
      </p:sp>
      <p:pic>
        <p:nvPicPr>
          <p:cNvPr id="310277" name="Picture 5" descr="180px-Morris_W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572000"/>
            <a:ext cx="1598613" cy="213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Malware Do?</a:t>
            </a:r>
            <a:endParaRPr lang="en-US" sz="2800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Pretty much </a:t>
            </a:r>
            <a:r>
              <a:rPr lang="en-US" sz="2800" i="1" dirty="0">
                <a:solidFill>
                  <a:srgbClr val="FF0000"/>
                </a:solidFill>
              </a:rPr>
              <a:t>anything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Payload generally </a:t>
            </a:r>
            <a:r>
              <a:rPr lang="en-US" sz="2400" dirty="0">
                <a:solidFill>
                  <a:srgbClr val="006B01"/>
                </a:solidFill>
              </a:rPr>
              <a:t>decoupled</a:t>
            </a:r>
            <a:r>
              <a:rPr lang="en-US" sz="2400" dirty="0"/>
              <a:t> from how manages to run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subject to </a:t>
            </a:r>
            <a:r>
              <a:rPr lang="en-US" sz="2400" dirty="0">
                <a:solidFill>
                  <a:srgbClr val="FF8000"/>
                </a:solidFill>
              </a:rPr>
              <a:t>permissions</a:t>
            </a:r>
            <a:r>
              <a:rPr lang="en-US" sz="2400" dirty="0"/>
              <a:t> under which it runs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Brag or exhort or extort (pop up a message/display)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Trash files (just to be nasty)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Damage hardware (!)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Launch external activity (spam, </a:t>
            </a:r>
            <a:r>
              <a:rPr lang="en-US" sz="2400" i="1" dirty="0"/>
              <a:t>click fraud</a:t>
            </a:r>
            <a:r>
              <a:rPr lang="en-US" sz="2400" dirty="0"/>
              <a:t>, </a:t>
            </a:r>
            <a:r>
              <a:rPr lang="en-US" sz="2400" dirty="0" err="1"/>
              <a:t>DoS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Steal information (</a:t>
            </a:r>
            <a:r>
              <a:rPr lang="en-US" sz="2400" i="1" dirty="0" err="1">
                <a:solidFill>
                  <a:srgbClr val="0000FF"/>
                </a:solidFill>
              </a:rPr>
              <a:t>exfiltrate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Keylogging</a:t>
            </a:r>
            <a:r>
              <a:rPr lang="en-US" sz="2400" dirty="0"/>
              <a:t>; screen / audio / camera capture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Encrypt files (</a:t>
            </a:r>
            <a:r>
              <a:rPr lang="en-US" sz="2400" i="1" dirty="0" err="1">
                <a:solidFill>
                  <a:srgbClr val="FF0000"/>
                </a:solidFill>
              </a:rPr>
              <a:t>ransomware</a:t>
            </a:r>
            <a:r>
              <a:rPr lang="en-US" sz="2400" dirty="0"/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Possibly delayed until condition occurs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/>
              <a:t>“</a:t>
            </a:r>
            <a:r>
              <a:rPr lang="en-US" sz="2400" dirty="0" smtClean="0">
                <a:solidFill>
                  <a:srgbClr val="006B01"/>
                </a:solidFill>
              </a:rPr>
              <a:t>time bomb</a:t>
            </a:r>
            <a:r>
              <a:rPr lang="en-US" altLang="ja-JP" sz="2400" dirty="0" smtClean="0"/>
              <a:t>”</a:t>
            </a:r>
            <a:r>
              <a:rPr lang="en-US" sz="2400" dirty="0" smtClean="0"/>
              <a:t> </a:t>
            </a:r>
            <a:r>
              <a:rPr lang="en-US" sz="2400" dirty="0"/>
              <a:t>/ </a:t>
            </a:r>
            <a:r>
              <a:rPr lang="en-US" altLang="ja-JP" sz="2400" dirty="0"/>
              <a:t>“</a:t>
            </a:r>
            <a:r>
              <a:rPr lang="en-US" sz="2400" dirty="0" smtClean="0">
                <a:solidFill>
                  <a:srgbClr val="006B01"/>
                </a:solidFill>
              </a:rPr>
              <a:t>logic bomb</a:t>
            </a:r>
            <a:r>
              <a:rPr lang="en-US" altLang="ja-JP" sz="2400" dirty="0" smtClean="0"/>
              <a:t>”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Letter Worm, </a:t>
            </a:r>
            <a:r>
              <a:rPr lang="en-US" dirty="0"/>
              <a:t>aka </a:t>
            </a:r>
            <a:r>
              <a:rPr lang="en-US" dirty="0" smtClean="0"/>
              <a:t>«ILOVEYOU»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On 5</a:t>
            </a:r>
            <a:r>
              <a:rPr lang="en-US" baseline="30000" dirty="0" smtClean="0"/>
              <a:t>th</a:t>
            </a:r>
            <a:r>
              <a:rPr lang="en-US" dirty="0" smtClean="0"/>
              <a:t> May </a:t>
            </a:r>
            <a:r>
              <a:rPr lang="en-US" smtClean="0"/>
              <a:t>2000, arrived </a:t>
            </a:r>
            <a:r>
              <a:rPr lang="en-US" dirty="0" smtClean="0"/>
              <a:t>as email </a:t>
            </a:r>
            <a:r>
              <a:rPr lang="en-US" dirty="0"/>
              <a:t>with a </a:t>
            </a:r>
            <a:r>
              <a:rPr lang="en-US" dirty="0" smtClean="0"/>
              <a:t>Visual Basic Script attachment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Exploited Window’s extension hiding to display a fake “txt” extension for the original file </a:t>
            </a:r>
            <a:r>
              <a:rPr lang="en-US" dirty="0" err="1" smtClean="0">
                <a:solidFill>
                  <a:schemeClr val="accent2"/>
                </a:solidFill>
              </a:rPr>
              <a:t>iloveyou.txt.vbs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Propagates by email to all </a:t>
            </a:r>
            <a:r>
              <a:rPr lang="en-US" dirty="0"/>
              <a:t>addresses in the address </a:t>
            </a:r>
            <a:r>
              <a:rPr lang="en-US" dirty="0" smtClean="0"/>
              <a:t>book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Also propagates through </a:t>
            </a:r>
            <a:r>
              <a:rPr lang="en-US" dirty="0" smtClean="0"/>
              <a:t>IRC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Modifies </a:t>
            </a:r>
            <a:r>
              <a:rPr lang="en-US" dirty="0" smtClean="0"/>
              <a:t>IE’</a:t>
            </a:r>
            <a:r>
              <a:rPr lang="en-US" dirty="0" smtClean="0">
                <a:latin typeface="Arial"/>
              </a:rPr>
              <a:t>s </a:t>
            </a:r>
            <a:r>
              <a:rPr lang="en-US" dirty="0" smtClean="0"/>
              <a:t>home page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Replaces several different kinds of files with copies of </a:t>
            </a:r>
            <a:r>
              <a:rPr lang="en-US" dirty="0" smtClean="0"/>
              <a:t>itself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ILOVEYOU,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parliament science committee:</a:t>
            </a:r>
          </a:p>
          <a:p>
            <a:r>
              <a:rPr lang="en-US" dirty="0"/>
              <a:t>“In one </a:t>
            </a:r>
            <a:r>
              <a:rPr lang="en-US" dirty="0" smtClean="0"/>
              <a:t>day’s </a:t>
            </a:r>
            <a:r>
              <a:rPr lang="en-US" dirty="0"/>
              <a:t>time, roughly 47 million people received the e-mail worldwide and the virus looked for love in all the wrong places in over 10 million computers. </a:t>
            </a:r>
            <a:r>
              <a:rPr lang="en-US" dirty="0" smtClean="0"/>
              <a:t>[.</a:t>
            </a:r>
            <a:r>
              <a:rPr lang="en-US" dirty="0"/>
              <a:t>.</a:t>
            </a:r>
            <a:r>
              <a:rPr lang="en-US" dirty="0" smtClean="0"/>
              <a:t>.] </a:t>
            </a:r>
            <a:r>
              <a:rPr lang="en-US" dirty="0"/>
              <a:t>Insurance giant </a:t>
            </a:r>
            <a:r>
              <a:rPr lang="en-US" dirty="0" smtClean="0"/>
              <a:t>Lloyd’s </a:t>
            </a:r>
            <a:r>
              <a:rPr lang="en-US" dirty="0"/>
              <a:t>of London has estimated the virus will cost over $15 billion in damages and lost productivity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Era of Internet Worms</a:t>
            </a:r>
            <a:endParaRPr lang="en-US" sz="3200" dirty="0"/>
          </a:p>
        </p:txBody>
      </p:sp>
      <p:sp>
        <p:nvSpPr>
          <p:cNvPr id="3246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Modern Era began </a:t>
            </a:r>
            <a:r>
              <a:rPr lang="en-US">
                <a:solidFill>
                  <a:srgbClr val="FF8000"/>
                </a:solidFill>
              </a:rPr>
              <a:t>Jul 13, 2001</a:t>
            </a:r>
            <a:r>
              <a:rPr lang="en-US"/>
              <a:t> with release of initial version of </a:t>
            </a:r>
            <a:r>
              <a:rPr lang="en-US">
                <a:solidFill>
                  <a:srgbClr val="006B01"/>
                </a:solidFill>
              </a:rPr>
              <a:t>Code Red</a:t>
            </a:r>
            <a:endParaRPr lang="en-US"/>
          </a:p>
          <a:p>
            <a:r>
              <a:rPr lang="en-US"/>
              <a:t>Exploited known buffer overflow in Microsoft IIS Web servers</a:t>
            </a:r>
          </a:p>
          <a:p>
            <a:pPr lvl="1">
              <a:buClr>
                <a:schemeClr val="tx1"/>
              </a:buClr>
            </a:pPr>
            <a:r>
              <a:rPr lang="en-US" i="1">
                <a:solidFill>
                  <a:srgbClr val="0000FF"/>
                </a:solidFill>
              </a:rPr>
              <a:t>On by default</a:t>
            </a:r>
            <a:r>
              <a:rPr lang="en-US"/>
              <a:t> in many systems</a:t>
            </a:r>
          </a:p>
          <a:p>
            <a:pPr lvl="1"/>
            <a:r>
              <a:rPr lang="en-US"/>
              <a:t>Vulnerability &amp; fix announced previous month</a:t>
            </a:r>
          </a:p>
          <a:p>
            <a:r>
              <a:rPr lang="en-US"/>
              <a:t>Payload part 1: web site defacement</a:t>
            </a:r>
          </a:p>
          <a:p>
            <a:pPr lvl="1"/>
            <a:r>
              <a:rPr lang="en-US" sz="2600" b="1">
                <a:latin typeface="Consolas" charset="0"/>
              </a:rPr>
              <a:t>HELLO! Welcome to http://www.worm.com!</a:t>
            </a:r>
            <a:br>
              <a:rPr lang="en-US" sz="2600" b="1">
                <a:latin typeface="Consolas" charset="0"/>
              </a:rPr>
            </a:br>
            <a:r>
              <a:rPr lang="en-US" sz="2600" b="1">
                <a:latin typeface="Consolas" charset="0"/>
              </a:rPr>
              <a:t>Hacked By Chinese!</a:t>
            </a:r>
            <a:endParaRPr lang="en-US">
              <a:latin typeface="Charcoal CY" charset="0"/>
            </a:endParaRPr>
          </a:p>
          <a:p>
            <a:pPr lvl="1"/>
            <a:r>
              <a:rPr lang="en-US"/>
              <a:t>Only done if language setting = English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Red’s exploit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More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http://www.caida.org/analysis/security/code-red/</a:t>
            </a:r>
            <a:endParaRPr lang="en-US" sz="2400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 err="1" smtClean="0">
                <a:latin typeface="Consolas"/>
                <a:cs typeface="Consolas"/>
              </a:rPr>
              <a:t>default.ida?NNNNNNNNNNNNNNNNNNNNNNNNNNNNNNNNNNNNNNN</a:t>
            </a: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NNNNNNNNNNNNNNNNNNNNNNNNNNNNNNNNNNNNNNNNNNNNNNNNNNNN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NNNNNNNNNNNNNNNNNNNNNNNNNNNNNNNNNNNNNNNNNNNNNNNNNNNN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NNNNNNNNNNNNNNNNNNNNNNNNNNNNNNNNNNNNNNNNNNNNNNNNNNNN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</a:t>
            </a:r>
            <a:r>
              <a:rPr lang="en-US" sz="2000" dirty="0">
                <a:latin typeface="Consolas"/>
                <a:cs typeface="Consolas"/>
              </a:rPr>
              <a:t>%</a:t>
            </a:r>
            <a:r>
              <a:rPr lang="en-US" sz="2000" dirty="0" smtClean="0">
                <a:latin typeface="Consolas"/>
                <a:cs typeface="Consolas"/>
              </a:rPr>
              <a:t>u9090%</a:t>
            </a:r>
            <a:r>
              <a:rPr lang="en-US" sz="2000" dirty="0">
                <a:latin typeface="Consolas"/>
                <a:cs typeface="Consolas"/>
              </a:rPr>
              <a:t>u6858%</a:t>
            </a:r>
            <a:r>
              <a:rPr lang="en-US" sz="2000" dirty="0" smtClean="0">
                <a:latin typeface="Consolas"/>
                <a:cs typeface="Consolas"/>
              </a:rPr>
              <a:t>ucbd3%u78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01%</a:t>
            </a:r>
            <a:r>
              <a:rPr lang="en-US" sz="2000" dirty="0">
                <a:latin typeface="Consolas"/>
                <a:cs typeface="Consolas"/>
              </a:rPr>
              <a:t>u9090%u6858%ucbd3%u7801%u9090</a:t>
            </a:r>
            <a:r>
              <a:rPr lang="en-US" sz="2000" dirty="0" smtClean="0">
                <a:latin typeface="Consolas"/>
                <a:cs typeface="Consolas"/>
              </a:rPr>
              <a:t>%u6858</a:t>
            </a:r>
            <a:r>
              <a:rPr lang="en-US" sz="2000" dirty="0">
                <a:latin typeface="Consolas"/>
                <a:cs typeface="Consolas"/>
              </a:rPr>
              <a:t>%ucbd3%u7801</a:t>
            </a:r>
            <a:r>
              <a:rPr lang="en-US" sz="2000" dirty="0" smtClean="0">
                <a:latin typeface="Consolas"/>
                <a:cs typeface="Consolas"/>
              </a:rPr>
              <a:t>%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u9090</a:t>
            </a:r>
            <a:r>
              <a:rPr lang="en-US" sz="2000" dirty="0">
                <a:latin typeface="Consolas"/>
                <a:cs typeface="Consolas"/>
              </a:rPr>
              <a:t>%u9090%u8190%u00c3%u0003%</a:t>
            </a:r>
            <a:r>
              <a:rPr lang="en-US" sz="2000" dirty="0" smtClean="0">
                <a:latin typeface="Consolas"/>
                <a:cs typeface="Consolas"/>
              </a:rPr>
              <a:t>u8b00</a:t>
            </a:r>
            <a:r>
              <a:rPr lang="en-US" sz="2000" dirty="0">
                <a:latin typeface="Consolas"/>
                <a:cs typeface="Consolas"/>
              </a:rPr>
              <a:t>%u531b%</a:t>
            </a:r>
            <a:r>
              <a:rPr lang="en-US" sz="2000" dirty="0" smtClean="0">
                <a:latin typeface="Consolas"/>
                <a:cs typeface="Consolas"/>
              </a:rPr>
              <a:t>u53ff%u00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78%</a:t>
            </a:r>
            <a:r>
              <a:rPr lang="en-US" sz="2000" dirty="0">
                <a:latin typeface="Consolas"/>
                <a:cs typeface="Consolas"/>
              </a:rPr>
              <a:t>u0000%u00=a</a:t>
            </a:r>
          </a:p>
          <a:p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7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Red of Jul 13 2001, </a:t>
            </a:r>
            <a:r>
              <a:rPr lang="en-US" dirty="0" err="1" smtClean="0"/>
              <a:t>con</a:t>
            </a:r>
            <a:r>
              <a:rPr lang="en-US" altLang="ja-JP" dirty="0" err="1" smtClean="0"/>
              <a:t>’</a:t>
            </a:r>
            <a:r>
              <a:rPr lang="en-US" dirty="0" err="1" smtClean="0"/>
              <a:t>t</a:t>
            </a:r>
            <a:endParaRPr lang="en-US" sz="32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Payload part 2: check day-of-the-month and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1</a:t>
            </a:r>
            <a:r>
              <a:rPr lang="en-US" sz="2400" baseline="30000" dirty="0"/>
              <a:t>st</a:t>
            </a:r>
            <a:r>
              <a:rPr lang="en-US" sz="2400" dirty="0"/>
              <a:t> through 20</a:t>
            </a:r>
            <a:r>
              <a:rPr lang="en-US" sz="2400" baseline="30000" dirty="0"/>
              <a:t>th</a:t>
            </a:r>
            <a:r>
              <a:rPr lang="en-US" sz="2400" dirty="0"/>
              <a:t> of each month: </a:t>
            </a:r>
            <a:r>
              <a:rPr lang="en-US" sz="2400" dirty="0">
                <a:solidFill>
                  <a:srgbClr val="0000FF"/>
                </a:solidFill>
              </a:rPr>
              <a:t>spread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… 20</a:t>
            </a:r>
            <a:r>
              <a:rPr lang="en-US" sz="2400" baseline="30000" dirty="0"/>
              <a:t>th</a:t>
            </a:r>
            <a:r>
              <a:rPr lang="en-US" sz="2400" dirty="0"/>
              <a:t> through end of each month: </a:t>
            </a:r>
            <a:r>
              <a:rPr lang="en-US" sz="2400" dirty="0">
                <a:solidFill>
                  <a:srgbClr val="FF0000"/>
                </a:solidFill>
              </a:rPr>
              <a:t>attack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Flooding attack </a:t>
            </a:r>
            <a:r>
              <a:rPr lang="en-US" sz="2000" dirty="0" smtClean="0"/>
              <a:t>against 198.137.240.91 </a:t>
            </a:r>
            <a:r>
              <a:rPr lang="en-US" sz="2000" dirty="0"/>
              <a:t>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… i.e., </a:t>
            </a:r>
            <a:r>
              <a:rPr lang="en-US" sz="2000" i="1" dirty="0" err="1"/>
              <a:t>www.whitehouse.gov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Spread: via </a:t>
            </a:r>
            <a:r>
              <a:rPr lang="en-US" sz="2800" i="1" dirty="0">
                <a:solidFill>
                  <a:srgbClr val="006B01"/>
                </a:solidFill>
              </a:rPr>
              <a:t>random scanning</a:t>
            </a:r>
            <a:r>
              <a:rPr lang="en-US" sz="2800" dirty="0"/>
              <a:t> of 32-bit</a:t>
            </a:r>
            <a:br>
              <a:rPr lang="en-US" sz="2800" dirty="0"/>
            </a:br>
            <a:r>
              <a:rPr lang="en-US" sz="2800" dirty="0"/>
              <a:t>IP address space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Generate pseudo-random 32-bit number; try connecting to it; if successful, try infecting it; repeat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Very common (but not fundamental) worm technique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instance used same random number seed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well does the worm spread?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172200" y="6172200"/>
            <a:ext cx="2862263" cy="476250"/>
          </a:xfrm>
          <a:prstGeom prst="rect">
            <a:avLst/>
          </a:prstGeom>
          <a:noFill/>
          <a:ln w="19050">
            <a:solidFill>
              <a:srgbClr val="FF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FF8000"/>
                </a:solidFill>
                <a:latin typeface="Arial" charset="0"/>
                <a:cs typeface="Arial" charset="0"/>
              </a:rPr>
              <a:t>Linear growth rate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Red, </a:t>
            </a:r>
            <a:r>
              <a:rPr lang="en-US" dirty="0" err="1" smtClean="0"/>
              <a:t>con</a:t>
            </a:r>
            <a:r>
              <a:rPr lang="en-US" altLang="ja-JP" dirty="0" err="1" smtClean="0"/>
              <a:t>’</a:t>
            </a:r>
            <a:r>
              <a:rPr lang="en-US" dirty="0" err="1" smtClean="0"/>
              <a:t>t</a:t>
            </a:r>
            <a:endParaRPr lang="en-US" sz="3200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Revision released July 19, 2001.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White House responds to threat of flooding attack by </a:t>
            </a:r>
            <a:r>
              <a:rPr lang="en-US" sz="2800" dirty="0">
                <a:solidFill>
                  <a:srgbClr val="0000FF"/>
                </a:solidFill>
              </a:rPr>
              <a:t>changing the address</a:t>
            </a:r>
            <a:r>
              <a:rPr lang="en-US" sz="2800" dirty="0"/>
              <a:t> of </a:t>
            </a:r>
            <a:r>
              <a:rPr lang="en-US" sz="2800" i="1" dirty="0" err="1"/>
              <a:t>www.whitehouse.gov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Causes Code Red to </a:t>
            </a:r>
            <a:r>
              <a:rPr lang="en-US" sz="2800" dirty="0">
                <a:solidFill>
                  <a:srgbClr val="FF0000"/>
                </a:solidFill>
              </a:rPr>
              <a:t>die</a:t>
            </a:r>
            <a:r>
              <a:rPr lang="en-US" sz="2800" dirty="0"/>
              <a:t> for date ≥ 20</a:t>
            </a:r>
            <a:r>
              <a:rPr lang="en-US" sz="2800" baseline="30000" dirty="0"/>
              <a:t>th</a:t>
            </a:r>
            <a:r>
              <a:rPr lang="en-US" sz="2800" dirty="0"/>
              <a:t> of the month due to failure of TCP connection to establish.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Author </a:t>
            </a:r>
            <a:r>
              <a:rPr lang="en-US" sz="2400" dirty="0" smtClean="0"/>
              <a:t>didn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carefully test their code - buggy!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But: this time random number generator correctly seeded.  </a:t>
            </a:r>
            <a:r>
              <a:rPr lang="en-US" sz="2800" dirty="0">
                <a:solidFill>
                  <a:srgbClr val="006B01"/>
                </a:solidFill>
              </a:rPr>
              <a:t>Bingo!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28600"/>
            <a:ext cx="7772400" cy="6400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AABB-40C4-C649-99E6-974406B46ADA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7010400" y="4114800"/>
            <a:ext cx="2133600" cy="1600200"/>
            <a:chOff x="4416" y="2592"/>
            <a:chExt cx="1344" cy="1008"/>
          </a:xfrm>
        </p:grpSpPr>
        <p:sp>
          <p:nvSpPr>
            <p:cNvPr id="316420" name="Oval 4"/>
            <p:cNvSpPr>
              <a:spLocks noChangeArrowheads="1"/>
            </p:cNvSpPr>
            <p:nvPr/>
          </p:nvSpPr>
          <p:spPr bwMode="auto">
            <a:xfrm>
              <a:off x="4416" y="3072"/>
              <a:ext cx="288" cy="528"/>
            </a:xfrm>
            <a:prstGeom prst="ellipse">
              <a:avLst/>
            </a:prstGeom>
            <a:noFill/>
            <a:ln w="15875">
              <a:solidFill>
                <a:srgbClr val="006B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4896" y="2592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6B0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006B01"/>
                  </a:solidFill>
                  <a:latin typeface="Tahoma"/>
                  <a:cs typeface="Tahoma"/>
                </a:rPr>
                <a:t>The worm dies off globally!</a:t>
              </a:r>
            </a:p>
          </p:txBody>
        </p:sp>
        <p:sp>
          <p:nvSpPr>
            <p:cNvPr id="316422" name="Line 6"/>
            <p:cNvSpPr>
              <a:spLocks noChangeShapeType="1"/>
            </p:cNvSpPr>
            <p:nvPr/>
          </p:nvSpPr>
          <p:spPr bwMode="auto">
            <a:xfrm flipH="1">
              <a:off x="4704" y="2976"/>
              <a:ext cx="240" cy="144"/>
            </a:xfrm>
            <a:prstGeom prst="line">
              <a:avLst/>
            </a:prstGeom>
            <a:noFill/>
            <a:ln w="12700">
              <a:solidFill>
                <a:srgbClr val="006B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423" name="Group 7"/>
          <p:cNvGrpSpPr>
            <a:grpSpLocks/>
          </p:cNvGrpSpPr>
          <p:nvPr/>
        </p:nvGrpSpPr>
        <p:grpSpPr bwMode="auto">
          <a:xfrm>
            <a:off x="4953001" y="3276600"/>
            <a:ext cx="2185988" cy="2362200"/>
            <a:chOff x="3120" y="2064"/>
            <a:chExt cx="1377" cy="1488"/>
          </a:xfrm>
        </p:grpSpPr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120" y="2592"/>
              <a:ext cx="192" cy="96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5" name="Rectangle 9"/>
            <p:cNvSpPr>
              <a:spLocks noChangeArrowheads="1"/>
            </p:cNvSpPr>
            <p:nvPr/>
          </p:nvSpPr>
          <p:spPr bwMode="auto">
            <a:xfrm>
              <a:off x="3411" y="2064"/>
              <a:ext cx="108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Measurement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artifacts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flipH="1">
              <a:off x="3360" y="2448"/>
              <a:ext cx="336" cy="288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7" name="Oval 11"/>
            <p:cNvSpPr>
              <a:spLocks noChangeArrowheads="1"/>
            </p:cNvSpPr>
            <p:nvPr/>
          </p:nvSpPr>
          <p:spPr bwMode="auto">
            <a:xfrm>
              <a:off x="3456" y="2832"/>
              <a:ext cx="192" cy="72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8" name="Oval 12"/>
            <p:cNvSpPr>
              <a:spLocks noChangeArrowheads="1"/>
            </p:cNvSpPr>
            <p:nvPr/>
          </p:nvSpPr>
          <p:spPr bwMode="auto">
            <a:xfrm>
              <a:off x="3840" y="3024"/>
              <a:ext cx="288" cy="48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flipH="1">
              <a:off x="3600" y="2448"/>
              <a:ext cx="240" cy="384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>
              <a:off x="3936" y="2496"/>
              <a:ext cx="48" cy="528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6019800" y="1447800"/>
            <a:ext cx="3124200" cy="1323439"/>
          </a:xfrm>
          <a:prstGeom prst="rect">
            <a:avLst/>
          </a:prstGeom>
          <a:solidFill>
            <a:schemeClr val="bg1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  <a:t>Number of new hosts probing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80/TCP as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  <a:t>seen at LBNL monitor of </a:t>
            </a:r>
            <a:b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  <a:t>130K Internet addresses</a:t>
            </a:r>
          </a:p>
        </p:txBody>
      </p:sp>
    </p:spTree>
    <p:extLst>
      <p:ext uri="{BB962C8B-B14F-4D97-AF65-F5344CB8AC3E}">
        <p14:creationId xmlns:p14="http://schemas.microsoft.com/office/powerpoint/2010/main" val="25201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Worm Spread</a:t>
            </a:r>
            <a:endParaRPr lang="en-US" sz="32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Worm-spread often well described as </a:t>
            </a:r>
            <a:r>
              <a:rPr lang="en-US" sz="2400" i="1" dirty="0"/>
              <a:t>infectious epidemic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Classic </a:t>
            </a:r>
            <a:r>
              <a:rPr lang="en-US" sz="2000" dirty="0">
                <a:solidFill>
                  <a:srgbClr val="0000FF"/>
                </a:solidFill>
              </a:rPr>
              <a:t>SI</a:t>
            </a:r>
            <a:r>
              <a:rPr lang="en-US" sz="2000" dirty="0"/>
              <a:t> model: homogeneous random contacts</a:t>
            </a:r>
          </a:p>
          <a:p>
            <a:pPr marL="1085850" lvl="2">
              <a:lnSpc>
                <a:spcPct val="90000"/>
              </a:lnSpc>
            </a:pPr>
            <a:r>
              <a:rPr lang="en-US" sz="1800" dirty="0"/>
              <a:t>SI = Susceptible-</a:t>
            </a:r>
            <a:r>
              <a:rPr lang="en-US" sz="1800" dirty="0" err="1"/>
              <a:t>Infectible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Model parameters: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N: population size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S(t): susceptible hosts at time t.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I(t): infected hosts at time t.      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0"/>
              </a:rPr>
              <a:t></a:t>
            </a:r>
            <a:r>
              <a:rPr lang="en-US" sz="1800" dirty="0"/>
              <a:t>: </a:t>
            </a:r>
            <a:r>
              <a:rPr lang="en-US" sz="1800" i="1" dirty="0"/>
              <a:t>contact rate</a:t>
            </a:r>
            <a:endParaRPr lang="en-US" sz="1800" dirty="0"/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How many population members </a:t>
            </a:r>
            <a:r>
              <a:rPr lang="en-US" sz="1600" dirty="0">
                <a:solidFill>
                  <a:srgbClr val="FF0000"/>
                </a:solidFill>
              </a:rPr>
              <a:t>each infected host</a:t>
            </a:r>
            <a:r>
              <a:rPr lang="en-US" sz="1600" dirty="0"/>
              <a:t> communicates with</a:t>
            </a:r>
            <a:br>
              <a:rPr lang="en-US" sz="1600" dirty="0"/>
            </a:br>
            <a:r>
              <a:rPr lang="en-US" sz="1600" dirty="0"/>
              <a:t>per unit time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E.g., if each infected host scans 10 Internet addresses per unit time, and 2% of Internet addresses run a vulnerable server </a:t>
            </a:r>
            <a:r>
              <a:rPr lang="en-US" sz="1600" dirty="0">
                <a:sym typeface="Symbol" charset="0"/>
              </a:rPr>
              <a:t></a:t>
            </a:r>
            <a:r>
              <a:rPr lang="en-US" sz="1600" dirty="0"/>
              <a:t> </a:t>
            </a:r>
            <a:r>
              <a:rPr lang="en-US" sz="1600" i="1" dirty="0">
                <a:sym typeface="Symbol" charset="0"/>
              </a:rPr>
              <a:t> = </a:t>
            </a:r>
            <a:r>
              <a:rPr lang="en-US" sz="1600" dirty="0">
                <a:sym typeface="Symbol" charset="0"/>
              </a:rPr>
              <a:t>0.2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dirty="0"/>
              <a:t>Normalized versions reflecting relative proportion of infected/susceptible hosts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s(t) = S(t)/N     </a:t>
            </a:r>
            <a:r>
              <a:rPr lang="en-US" sz="2000" dirty="0" err="1"/>
              <a:t>i</a:t>
            </a:r>
            <a:r>
              <a:rPr lang="en-US" sz="2000" dirty="0"/>
              <a:t>(t) = I(t)/N     s(t) + </a:t>
            </a:r>
            <a:r>
              <a:rPr lang="en-US" sz="2000" dirty="0" err="1"/>
              <a:t>i</a:t>
            </a:r>
            <a:r>
              <a:rPr lang="en-US" sz="2000" dirty="0"/>
              <a:t>(t) = 1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930775" y="3108325"/>
            <a:ext cx="1851025" cy="6572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0">
                <a:latin typeface="Arial" charset="0"/>
                <a:cs typeface="Arial" charset="0"/>
              </a:rPr>
              <a:t>N = S(t) + I(t)</a:t>
            </a:r>
            <a:br>
              <a:rPr lang="en-US" sz="1800" b="0">
                <a:latin typeface="Arial" charset="0"/>
                <a:cs typeface="Arial" charset="0"/>
              </a:rPr>
            </a:br>
            <a:r>
              <a:rPr lang="en-US" sz="1800" b="0">
                <a:latin typeface="Arial" charset="0"/>
                <a:cs typeface="Arial" charset="0"/>
              </a:rPr>
              <a:t>S(0) = I(0) = N/2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484094"/>
            <a:ext cx="8637494" cy="1116106"/>
          </a:xfrm>
        </p:spPr>
        <p:txBody>
          <a:bodyPr/>
          <a:lstStyle/>
          <a:p>
            <a:r>
              <a:rPr lang="en-US" sz="3200" dirty="0"/>
              <a:t>Computing How An Epidemic Progresses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7924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continuous time: 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2943225" y="2362200"/>
          <a:ext cx="2000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" name="Equation" r:id="rId4" imgW="800100" imgH="355600" progId="Equation.3">
                  <p:embed/>
                </p:oleObj>
              </mc:Choice>
              <mc:Fallback>
                <p:oleObj name="Equation" r:id="rId4" imgW="800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362200"/>
                        <a:ext cx="2000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1066800" y="2286001"/>
            <a:ext cx="2438400" cy="1397001"/>
            <a:chOff x="672" y="1440"/>
            <a:chExt cx="1536" cy="880"/>
          </a:xfrm>
        </p:grpSpPr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1824" y="1440"/>
              <a:ext cx="384" cy="72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672" y="1680"/>
              <a:ext cx="103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Increase in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# </a:t>
              </a:r>
              <a:r>
                <a:rPr lang="en-US" sz="2000" b="0" dirty="0" err="1">
                  <a:solidFill>
                    <a:srgbClr val="FF8000"/>
                  </a:solidFill>
                  <a:latin typeface="Tahoma"/>
                  <a:cs typeface="Tahoma"/>
                </a:rPr>
                <a:t>infectibles</a:t>
              </a: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/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per unit time</a:t>
              </a:r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V="1">
              <a:off x="1536" y="1824"/>
              <a:ext cx="240" cy="48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2514602" y="2590801"/>
            <a:ext cx="1965326" cy="2235201"/>
            <a:chOff x="1584" y="1632"/>
            <a:chExt cx="1238" cy="1408"/>
          </a:xfrm>
        </p:grpSpPr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2352" y="1632"/>
              <a:ext cx="432" cy="336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1584" y="2400"/>
              <a:ext cx="123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Total attempted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contacts per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unit time</a:t>
              </a:r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V="1">
              <a:off x="2304" y="1968"/>
              <a:ext cx="192" cy="432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621" name="Group 13"/>
          <p:cNvGrpSpPr>
            <a:grpSpLocks/>
          </p:cNvGrpSpPr>
          <p:nvPr/>
        </p:nvGrpSpPr>
        <p:grpSpPr bwMode="auto">
          <a:xfrm>
            <a:off x="4497388" y="2286000"/>
            <a:ext cx="3470275" cy="1143000"/>
            <a:chOff x="2833" y="1440"/>
            <a:chExt cx="2186" cy="720"/>
          </a:xfrm>
        </p:grpSpPr>
        <p:sp>
          <p:nvSpPr>
            <p:cNvPr id="196622" name="Oval 14"/>
            <p:cNvSpPr>
              <a:spLocks noChangeArrowheads="1"/>
            </p:cNvSpPr>
            <p:nvPr/>
          </p:nvSpPr>
          <p:spPr bwMode="auto">
            <a:xfrm>
              <a:off x="2833" y="1440"/>
              <a:ext cx="345" cy="72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600" y="1440"/>
              <a:ext cx="141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Proportion of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contacts expected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to succeed</a:t>
              </a:r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 flipH="1">
              <a:off x="3264" y="1776"/>
              <a:ext cx="336" cy="48"/>
            </a:xfrm>
            <a:prstGeom prst="lin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609600" y="4953000"/>
            <a:ext cx="7924800" cy="533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2000" indent="-342000" eaLnBrk="1" hangingPunct="1">
              <a:lnSpc>
                <a:spcPct val="90000"/>
              </a:lnSpc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rPr>
              <a:t>Rewriting by using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rPr>
              <a:t>(t) = I(t)/N, S = N - I:</a:t>
            </a:r>
          </a:p>
        </p:txBody>
      </p:sp>
      <p:graphicFrame>
        <p:nvGraphicFramePr>
          <p:cNvPr id="196626" name="Object 18"/>
          <p:cNvGraphicFramePr>
            <a:graphicFrameLocks noChangeAspect="1"/>
          </p:cNvGraphicFramePr>
          <p:nvPr/>
        </p:nvGraphicFramePr>
        <p:xfrm>
          <a:off x="1492250" y="5448300"/>
          <a:ext cx="2063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" name="Equation" r:id="rId6" imgW="825500" imgH="355600" progId="Equation.3">
                  <p:embed/>
                </p:oleObj>
              </mc:Choice>
              <mc:Fallback>
                <p:oleObj name="Equation" r:id="rId6" imgW="825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448300"/>
                        <a:ext cx="20637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3810000" y="5638800"/>
            <a:ext cx="63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0">
                <a:latin typeface="Arial" charset="0"/>
                <a:cs typeface="Arial" charset="0"/>
                <a:sym typeface="Symbol" charset="0"/>
              </a:rPr>
              <a:t></a:t>
            </a:r>
            <a:endParaRPr lang="en-US" sz="2800" b="0">
              <a:latin typeface="Arial" charset="0"/>
              <a:cs typeface="Arial" charset="0"/>
            </a:endParaRPr>
          </a:p>
        </p:txBody>
      </p:sp>
      <p:graphicFrame>
        <p:nvGraphicFramePr>
          <p:cNvPr id="196628" name="Object 20"/>
          <p:cNvGraphicFramePr>
            <a:graphicFrameLocks noChangeAspect="1"/>
          </p:cNvGraphicFramePr>
          <p:nvPr/>
        </p:nvGraphicFramePr>
        <p:xfrm>
          <a:off x="4724400" y="5410200"/>
          <a:ext cx="1774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" name="Equation" r:id="rId8" imgW="762000" imgH="381000" progId="Equation.3">
                  <p:embed/>
                </p:oleObj>
              </mc:Choice>
              <mc:Fallback>
                <p:oleObj name="Equation" r:id="rId8" imgW="762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0200"/>
                        <a:ext cx="17748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29" name="Group 21"/>
          <p:cNvGrpSpPr>
            <a:grpSpLocks/>
          </p:cNvGrpSpPr>
          <p:nvPr/>
        </p:nvGrpSpPr>
        <p:grpSpPr bwMode="auto">
          <a:xfrm>
            <a:off x="4572000" y="5334000"/>
            <a:ext cx="4343400" cy="1250950"/>
            <a:chOff x="2880" y="3360"/>
            <a:chExt cx="2736" cy="788"/>
          </a:xfrm>
        </p:grpSpPr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4416" y="3504"/>
              <a:ext cx="1200" cy="644"/>
            </a:xfrm>
            <a:prstGeom prst="rect">
              <a:avLst/>
            </a:prstGeom>
            <a:noFill/>
            <a:ln w="15875">
              <a:solidFill>
                <a:srgbClr val="006B0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006B01"/>
                  </a:solidFill>
                  <a:latin typeface="Tahoma"/>
                  <a:cs typeface="Tahoma"/>
                </a:rPr>
                <a:t>Fraction infected grows as a </a:t>
              </a:r>
              <a:r>
                <a:rPr lang="en-US" sz="2000" b="0" i="1" dirty="0">
                  <a:solidFill>
                    <a:srgbClr val="006B01"/>
                  </a:solidFill>
                  <a:latin typeface="Tahoma"/>
                  <a:cs typeface="Tahoma"/>
                </a:rPr>
                <a:t>logistic</a:t>
              </a:r>
              <a:endParaRPr lang="en-US" sz="2000" b="0" dirty="0">
                <a:solidFill>
                  <a:srgbClr val="006B01"/>
                </a:solidFill>
                <a:latin typeface="Tahoma"/>
                <a:cs typeface="Tahoma"/>
              </a:endParaRPr>
            </a:p>
          </p:txBody>
        </p:sp>
        <p:sp>
          <p:nvSpPr>
            <p:cNvPr id="196631" name="Oval 23"/>
            <p:cNvSpPr>
              <a:spLocks noChangeArrowheads="1"/>
            </p:cNvSpPr>
            <p:nvPr/>
          </p:nvSpPr>
          <p:spPr bwMode="auto">
            <a:xfrm>
              <a:off x="2880" y="3360"/>
              <a:ext cx="1344" cy="720"/>
            </a:xfrm>
            <a:prstGeom prst="ellipse">
              <a:avLst/>
            </a:prstGeom>
            <a:noFill/>
            <a:ln w="15875">
              <a:solidFill>
                <a:srgbClr val="006B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/>
      <p:bldP spid="1966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outbreak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066800"/>
            <a:ext cx="7086600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A29-FE3F-8F4A-92B9-9BAC605C781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990600"/>
          </a:xfrm>
        </p:spPr>
        <p:txBody>
          <a:bodyPr/>
          <a:lstStyle/>
          <a:p>
            <a:r>
              <a:rPr lang="en-US" dirty="0"/>
              <a:t>Fitting the Model to Code Red</a:t>
            </a:r>
            <a:endParaRPr lang="en-US" sz="3200" dirty="0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1600200" y="3581400"/>
            <a:ext cx="3160713" cy="1198563"/>
            <a:chOff x="1008" y="2256"/>
            <a:chExt cx="1991" cy="755"/>
          </a:xfrm>
        </p:grpSpPr>
        <p:sp>
          <p:nvSpPr>
            <p:cNvPr id="198661" name="Oval 5"/>
            <p:cNvSpPr>
              <a:spLocks noChangeArrowheads="1"/>
            </p:cNvSpPr>
            <p:nvPr/>
          </p:nvSpPr>
          <p:spPr bwMode="auto">
            <a:xfrm rot="2820309">
              <a:off x="2296" y="2307"/>
              <a:ext cx="384" cy="1023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05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i="1" dirty="0">
                  <a:solidFill>
                    <a:srgbClr val="FF8000"/>
                  </a:solidFill>
                  <a:latin typeface="Tahoma"/>
                  <a:cs typeface="Tahoma"/>
                </a:rPr>
                <a:t>Exponential</a:t>
              </a: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/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initial growth</a:t>
              </a:r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1920" y="2640"/>
              <a:ext cx="288" cy="144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64" name="Group 8"/>
          <p:cNvGrpSpPr>
            <a:grpSpLocks/>
          </p:cNvGrpSpPr>
          <p:nvPr/>
        </p:nvGrpSpPr>
        <p:grpSpPr bwMode="auto">
          <a:xfrm>
            <a:off x="4672012" y="2076451"/>
            <a:ext cx="4441824" cy="1377951"/>
            <a:chOff x="2943" y="1308"/>
            <a:chExt cx="2798" cy="868"/>
          </a:xfrm>
        </p:grpSpPr>
        <p:sp>
          <p:nvSpPr>
            <p:cNvPr id="198665" name="Oval 9"/>
            <p:cNvSpPr>
              <a:spLocks noChangeArrowheads="1"/>
            </p:cNvSpPr>
            <p:nvPr/>
          </p:nvSpPr>
          <p:spPr bwMode="auto">
            <a:xfrm rot="2820309">
              <a:off x="3311" y="940"/>
              <a:ext cx="288" cy="1023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4224" y="1536"/>
              <a:ext cx="151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Growth slows as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it becomes harder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to find new victims!</a:t>
              </a:r>
            </a:p>
          </p:txBody>
        </p:sp>
        <p:sp>
          <p:nvSpPr>
            <p:cNvPr id="198667" name="Line 11"/>
            <p:cNvSpPr>
              <a:spLocks noChangeShapeType="1"/>
            </p:cNvSpPr>
            <p:nvPr/>
          </p:nvSpPr>
          <p:spPr bwMode="auto">
            <a:xfrm flipH="1" flipV="1">
              <a:off x="3696" y="1488"/>
              <a:ext cx="672" cy="240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3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Viruses – propagates with help of other programs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Worms – self-contained programs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Trojan horses – pretends to do one thing; does another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Backdoors – secret entry point into a system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Rootkit – hides the presence of other malware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Spyware – sends personal information to third party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Adware – shows 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Code Red, </a:t>
            </a:r>
            <a:r>
              <a:rPr lang="en-US" dirty="0" err="1" smtClean="0"/>
              <a:t>con</a:t>
            </a:r>
            <a:r>
              <a:rPr lang="en-US" altLang="ja-JP" dirty="0" err="1" smtClean="0"/>
              <a:t>’</a:t>
            </a:r>
            <a:r>
              <a:rPr lang="en-US" dirty="0" err="1" smtClean="0"/>
              <a:t>t</a:t>
            </a:r>
            <a:endParaRPr lang="en-US" sz="32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Recall that # of new infections</a:t>
            </a:r>
            <a:br>
              <a:rPr lang="en-US" sz="2800" dirty="0"/>
            </a:br>
            <a:r>
              <a:rPr lang="en-US" sz="2800" dirty="0"/>
              <a:t>scales with contact rate </a:t>
            </a:r>
            <a:r>
              <a:rPr lang="en-US" sz="2800" dirty="0">
                <a:sym typeface="Symbol" charset="0"/>
              </a:rPr>
              <a:t>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For a scanning worm, </a:t>
            </a:r>
            <a:r>
              <a:rPr lang="en-US" sz="2800" dirty="0">
                <a:sym typeface="Symbol" charset="0"/>
              </a:rPr>
              <a:t>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increases</a:t>
            </a:r>
            <a:r>
              <a:rPr lang="en-US" sz="2800" dirty="0"/>
              <a:t> with N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408000"/>
                </a:solidFill>
              </a:rPr>
              <a:t>Larger populations infected more quickly</a:t>
            </a:r>
            <a:r>
              <a:rPr lang="en-US" sz="2400" dirty="0" smtClean="0">
                <a:solidFill>
                  <a:srgbClr val="408000"/>
                </a:solidFill>
              </a:rPr>
              <a:t>!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More </a:t>
            </a:r>
            <a:r>
              <a:rPr lang="en-US" sz="2000" dirty="0"/>
              <a:t>likely that a given scan finds a population member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Large-scale monitoring finds 360K systems infected with Code Red on July 19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Worm got them in 13 </a:t>
            </a:r>
            <a:r>
              <a:rPr lang="en-US" sz="2400" dirty="0" smtClean="0"/>
              <a:t>hours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That night (</a:t>
            </a:r>
            <a:r>
              <a:rPr lang="en-US" sz="2800" dirty="0">
                <a:sym typeface="Symbol" charset="0"/>
              </a:rPr>
              <a:t> 20</a:t>
            </a:r>
            <a:r>
              <a:rPr lang="en-US" sz="2800" baseline="30000" dirty="0">
                <a:sym typeface="Symbol" charset="0"/>
              </a:rPr>
              <a:t>th</a:t>
            </a:r>
            <a:r>
              <a:rPr lang="en-US" sz="2800" dirty="0">
                <a:sym typeface="Symbol" charset="0"/>
              </a:rPr>
              <a:t>), worm dies due to </a:t>
            </a:r>
            <a:r>
              <a:rPr lang="en-US" sz="2800" dirty="0" err="1">
                <a:sym typeface="Symbol" charset="0"/>
              </a:rPr>
              <a:t>DoS</a:t>
            </a:r>
            <a:r>
              <a:rPr lang="en-US" sz="2800" dirty="0">
                <a:sym typeface="Symbol" charset="0"/>
              </a:rPr>
              <a:t> bug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Worm actually managed to </a:t>
            </a:r>
            <a:r>
              <a:rPr lang="en-US" sz="2800" dirty="0">
                <a:solidFill>
                  <a:srgbClr val="FF8000"/>
                </a:solidFill>
                <a:sym typeface="Symbol" charset="0"/>
              </a:rPr>
              <a:t>restart itself</a:t>
            </a:r>
            <a:r>
              <a:rPr lang="en-US" sz="2800" dirty="0">
                <a:sym typeface="Symbol" charset="0"/>
              </a:rPr>
              <a:t> Aug.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… and each successive month for years to come!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6019800" y="1447800"/>
          <a:ext cx="2000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4" imgW="800100" imgH="355600" progId="Equation.3">
                  <p:embed/>
                </p:oleObj>
              </mc:Choice>
              <mc:Fallback>
                <p:oleObj name="Equation" r:id="rId4" imgW="800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447800"/>
                        <a:ext cx="2000250" cy="8890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7467600" y="6096000"/>
            <a:ext cx="1600200" cy="707886"/>
          </a:xfrm>
          <a:prstGeom prst="rect">
            <a:avLst/>
          </a:prstGeom>
          <a:noFill/>
          <a:ln w="15875">
            <a:solidFill>
              <a:srgbClr val="4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i="1">
                <a:solidFill>
                  <a:srgbClr val="408000"/>
                </a:solidFill>
                <a:latin typeface="Tahoma"/>
                <a:cs typeface="Tahoma"/>
              </a:rPr>
              <a:t>Emergent behavior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  <p:bldP spid="20070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Just Before Slammer</a:t>
            </a:r>
          </a:p>
        </p:txBody>
      </p:sp>
      <p:pic>
        <p:nvPicPr>
          <p:cNvPr id="2150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38313"/>
            <a:ext cx="7772400" cy="4676775"/>
          </a:xfrm>
        </p:spPr>
      </p:pic>
      <p:sp>
        <p:nvSpPr>
          <p:cNvPr id="215044" name="Oval 4"/>
          <p:cNvSpPr>
            <a:spLocks noChangeArrowheads="1"/>
          </p:cNvSpPr>
          <p:nvPr/>
        </p:nvSpPr>
        <p:spPr bwMode="auto">
          <a:xfrm>
            <a:off x="609600" y="5867400"/>
            <a:ext cx="2209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Just After Slammer</a:t>
            </a:r>
          </a:p>
        </p:txBody>
      </p:sp>
      <p:pic>
        <p:nvPicPr>
          <p:cNvPr id="217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38313"/>
            <a:ext cx="7772400" cy="4676775"/>
          </a:xfrm>
        </p:spPr>
      </p:pic>
      <p:sp>
        <p:nvSpPr>
          <p:cNvPr id="217092" name="Oval 4"/>
          <p:cNvSpPr>
            <a:spLocks noChangeArrowheads="1"/>
          </p:cNvSpPr>
          <p:nvPr/>
        </p:nvSpPr>
        <p:spPr bwMode="auto">
          <a:xfrm>
            <a:off x="609600" y="5867400"/>
            <a:ext cx="2209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124200" y="6096000"/>
            <a:ext cx="685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Fast: </a:t>
            </a:r>
            <a:r>
              <a:rPr lang="en-US" dirty="0">
                <a:solidFill>
                  <a:srgbClr val="006B01"/>
                </a:solidFill>
              </a:rPr>
              <a:t>Slammer</a:t>
            </a:r>
            <a:endParaRPr lang="en-US" sz="32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Slammer exploited </a:t>
            </a:r>
            <a:r>
              <a:rPr lang="en-US" sz="2800" dirty="0">
                <a:solidFill>
                  <a:srgbClr val="0000FF"/>
                </a:solidFill>
              </a:rPr>
              <a:t>connectionless</a:t>
            </a:r>
            <a:r>
              <a:rPr lang="en-US" sz="2800" dirty="0"/>
              <a:t> UDP service, rather than connection-oriented TCP</a:t>
            </a:r>
          </a:p>
          <a:p>
            <a:r>
              <a:rPr lang="en-US" sz="2800" i="1" dirty="0">
                <a:solidFill>
                  <a:srgbClr val="FF8000"/>
                </a:solidFill>
              </a:rPr>
              <a:t>Entire worm</a:t>
            </a:r>
            <a:r>
              <a:rPr lang="en-US" sz="2800" dirty="0">
                <a:solidFill>
                  <a:srgbClr val="FF8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fits </a:t>
            </a:r>
            <a:r>
              <a:rPr lang="en-US" sz="2800" dirty="0">
                <a:solidFill>
                  <a:srgbClr val="FF8000"/>
                </a:solidFill>
              </a:rPr>
              <a:t>in a single packet!</a:t>
            </a:r>
          </a:p>
          <a:p>
            <a:pPr>
              <a:buFontTx/>
              <a:buNone/>
            </a:pPr>
            <a:r>
              <a:rPr lang="en-US" sz="2800" dirty="0">
                <a:sym typeface="Symbol" charset="0"/>
              </a:rPr>
              <a:t></a:t>
            </a:r>
            <a:r>
              <a:rPr lang="en-US" sz="2800" dirty="0"/>
              <a:t> When scanning, worm could </a:t>
            </a:r>
            <a:r>
              <a:rPr lang="en-US" altLang="ja-JP" sz="2800" dirty="0" smtClean="0"/>
              <a:t>“</a:t>
            </a:r>
            <a:r>
              <a:rPr lang="en-US" sz="2800" dirty="0" smtClean="0"/>
              <a:t>fire </a:t>
            </a:r>
            <a:r>
              <a:rPr lang="en-US" sz="2800" dirty="0"/>
              <a:t>and </a:t>
            </a:r>
            <a:r>
              <a:rPr lang="en-US" sz="2800" dirty="0" smtClean="0"/>
              <a:t>forget”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Stateless</a:t>
            </a:r>
            <a:r>
              <a:rPr lang="en-US" sz="2800" i="1" dirty="0" smtClean="0">
                <a:solidFill>
                  <a:srgbClr val="0000FF"/>
                </a:solidFill>
              </a:rPr>
              <a:t>!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Worm </a:t>
            </a:r>
            <a:r>
              <a:rPr lang="en-US" sz="2800" dirty="0"/>
              <a:t>infected 75,000+ hosts in </a:t>
            </a:r>
            <a:r>
              <a:rPr lang="en-US" sz="2800" i="1" dirty="0">
                <a:solidFill>
                  <a:srgbClr val="FF0000"/>
                </a:solidFill>
              </a:rPr>
              <a:t>&lt;&lt; 10 minutes</a:t>
            </a:r>
            <a:endParaRPr lang="en-US" sz="2800" dirty="0"/>
          </a:p>
          <a:p>
            <a:r>
              <a:rPr lang="en-US" sz="2800" dirty="0"/>
              <a:t>At its peak, </a:t>
            </a:r>
            <a:r>
              <a:rPr lang="en-US" sz="2800" b="1" dirty="0">
                <a:solidFill>
                  <a:srgbClr val="FF0000"/>
                </a:solidFill>
              </a:rPr>
              <a:t>doubled every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8.5 seconds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1674813"/>
            <a:ext cx="6019800" cy="4859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Logistic Growth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87475"/>
            <a:ext cx="6991350" cy="5470525"/>
          </a:xfrm>
        </p:spPr>
      </p:pic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4953000" y="1570038"/>
            <a:ext cx="4191000" cy="2239963"/>
            <a:chOff x="3120" y="989"/>
            <a:chExt cx="2640" cy="1411"/>
          </a:xfrm>
        </p:grpSpPr>
        <p:grpSp>
          <p:nvGrpSpPr>
            <p:cNvPr id="223237" name="Group 5"/>
            <p:cNvGrpSpPr>
              <a:grpSpLocks/>
            </p:cNvGrpSpPr>
            <p:nvPr/>
          </p:nvGrpSpPr>
          <p:grpSpPr bwMode="auto">
            <a:xfrm>
              <a:off x="4224" y="989"/>
              <a:ext cx="1536" cy="1171"/>
              <a:chOff x="4224" y="989"/>
              <a:chExt cx="1536" cy="1171"/>
            </a:xfrm>
          </p:grpSpPr>
          <p:sp>
            <p:nvSpPr>
              <p:cNvPr id="223238" name="Rectangle 6"/>
              <p:cNvSpPr>
                <a:spLocks noChangeArrowheads="1"/>
              </p:cNvSpPr>
              <p:nvPr/>
            </p:nvSpPr>
            <p:spPr bwMode="auto">
              <a:xfrm>
                <a:off x="4608" y="989"/>
                <a:ext cx="1152" cy="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b="0" dirty="0">
                    <a:solidFill>
                      <a:srgbClr val="FF8000"/>
                    </a:solidFill>
                    <a:latin typeface="Tahoma"/>
                    <a:cs typeface="Tahoma"/>
                  </a:rPr>
                  <a:t>What could have caused growth to deviate from the model?</a:t>
                </a:r>
              </a:p>
            </p:txBody>
          </p:sp>
          <p:sp>
            <p:nvSpPr>
              <p:cNvPr id="223239" name="Line 7"/>
              <p:cNvSpPr>
                <a:spLocks noChangeShapeType="1"/>
              </p:cNvSpPr>
              <p:nvPr/>
            </p:nvSpPr>
            <p:spPr bwMode="auto">
              <a:xfrm flipH="1">
                <a:off x="4224" y="1680"/>
                <a:ext cx="384" cy="480"/>
              </a:xfrm>
              <a:prstGeom prst="line">
                <a:avLst/>
              </a:prstGeom>
              <a:noFill/>
              <a:ln w="12700">
                <a:solidFill>
                  <a:srgbClr val="FF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3240" name="Oval 8"/>
            <p:cNvSpPr>
              <a:spLocks noChangeArrowheads="1"/>
            </p:cNvSpPr>
            <p:nvPr/>
          </p:nvSpPr>
          <p:spPr bwMode="auto">
            <a:xfrm>
              <a:off x="3120" y="2160"/>
              <a:ext cx="1248" cy="240"/>
            </a:xfrm>
            <a:prstGeom prst="ellipse">
              <a:avLst/>
            </a:prstGeom>
            <a:solidFill>
              <a:srgbClr val="FF8000">
                <a:alpha val="0"/>
              </a:srgbClr>
            </a:solidFill>
            <a:ln w="285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010400" y="3200400"/>
            <a:ext cx="1981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Tahoma"/>
                <a:cs typeface="Tahoma"/>
              </a:rPr>
              <a:t>Hint: at this point the worm is generating </a:t>
            </a:r>
            <a:r>
              <a:rPr lang="en-US" sz="1600" b="0" i="1" dirty="0">
                <a:solidFill>
                  <a:srgbClr val="0000FF"/>
                </a:solidFill>
                <a:latin typeface="Tahoma"/>
                <a:cs typeface="Tahoma"/>
              </a:rPr>
              <a:t>55,000,000 scans/</a:t>
            </a:r>
            <a:r>
              <a:rPr lang="en-US" sz="1600" b="0" i="1" dirty="0" smtClean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endParaRPr lang="en-US" sz="1600" b="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6248400" y="4343400"/>
            <a:ext cx="2819400" cy="2308324"/>
          </a:xfrm>
          <a:prstGeom prst="rect">
            <a:avLst/>
          </a:prstGeom>
          <a:solidFill>
            <a:schemeClr val="bg1"/>
          </a:solidFill>
          <a:ln w="15875">
            <a:solidFill>
              <a:srgbClr val="006B0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Answer: the Internet ran out of carrying capacity!  (Thus, </a:t>
            </a:r>
            <a:r>
              <a:rPr lang="en-US" dirty="0">
                <a:solidFill>
                  <a:srgbClr val="006B01"/>
                </a:solidFill>
                <a:latin typeface="Tahoma"/>
                <a:cs typeface="Tahoma"/>
                <a:sym typeface="Symbol" charset="0"/>
              </a:rPr>
              <a:t></a:t>
            </a:r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 decreased.)</a:t>
            </a:r>
          </a:p>
          <a:p>
            <a:pPr eaLnBrk="0" hangingPunct="0"/>
            <a:r>
              <a:rPr lang="en-US" b="0" u="sng" dirty="0">
                <a:solidFill>
                  <a:srgbClr val="006B01"/>
                </a:solidFill>
                <a:latin typeface="Tahoma"/>
                <a:cs typeface="Tahoma"/>
              </a:rPr>
              <a:t>Access links</a:t>
            </a:r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 used by worm completely clogged.</a:t>
            </a:r>
          </a:p>
          <a:p>
            <a:pPr eaLnBrk="0" hangingPunct="0"/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Caused </a:t>
            </a:r>
            <a:r>
              <a:rPr lang="en-US" dirty="0">
                <a:solidFill>
                  <a:srgbClr val="006B01"/>
                </a:solidFill>
                <a:latin typeface="Tahoma"/>
                <a:cs typeface="Tahoma"/>
              </a:rPr>
              <a:t>major collateral damage</a:t>
            </a:r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Slammer’s Growth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  <p:bldP spid="2232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sz="2800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Discovered July 2010.  (Released: Mar 2010?)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Multi-mode spreading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Initially spreads via USB (virus-like)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Once inside a network, quickly spreads internally using Windows RPC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6B01"/>
                </a:solidFill>
              </a:rPr>
              <a:t>Kill switch:</a:t>
            </a:r>
            <a:r>
              <a:rPr lang="en-US" sz="2800" dirty="0"/>
              <a:t> programmed to die June 24, 2012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Targeted </a:t>
            </a:r>
            <a:r>
              <a:rPr lang="en-US" sz="2800" i="1" dirty="0">
                <a:solidFill>
                  <a:srgbClr val="FF0000"/>
                </a:solidFill>
              </a:rPr>
              <a:t>SCADA</a:t>
            </a:r>
            <a:r>
              <a:rPr lang="en-US" sz="2800" dirty="0">
                <a:solidFill>
                  <a:srgbClr val="FF0000"/>
                </a:solidFill>
              </a:rPr>
              <a:t> systems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Used for industrial control systems, like manufacturing, power plants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Symantec: infections </a:t>
            </a:r>
            <a:r>
              <a:rPr lang="en-US" sz="2800" dirty="0">
                <a:solidFill>
                  <a:srgbClr val="FF8000"/>
                </a:solidFill>
              </a:rPr>
              <a:t>geographically clustered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Iran: 59%; Indonesia: 18%; India: 8%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r>
              <a:rPr lang="en-US" dirty="0"/>
              <a:t>, </a:t>
            </a:r>
            <a:r>
              <a:rPr lang="en-US" dirty="0" err="1" smtClean="0"/>
              <a:t>con’t</a:t>
            </a:r>
            <a:endParaRPr lang="en-US" sz="28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Used four </a:t>
            </a:r>
            <a:r>
              <a:rPr lang="en-US" sz="2800" i="1" dirty="0">
                <a:solidFill>
                  <a:srgbClr val="FF0000"/>
                </a:solidFill>
              </a:rPr>
              <a:t>Zero Days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Unprecedented expense on the part of the author</a:t>
            </a:r>
          </a:p>
          <a:p>
            <a:pPr>
              <a:lnSpc>
                <a:spcPct val="90000"/>
              </a:lnSpc>
            </a:pPr>
            <a:r>
              <a:rPr lang="en-US" altLang="ja-JP" sz="2800" dirty="0" smtClean="0"/>
              <a:t>“</a:t>
            </a:r>
            <a:r>
              <a:rPr lang="en-US" sz="2800" dirty="0" smtClean="0"/>
              <a:t>Rootkit” </a:t>
            </a:r>
            <a:r>
              <a:rPr lang="en-US" sz="2800" dirty="0"/>
              <a:t>for hiding infection based on installing Windows drivers with </a:t>
            </a:r>
            <a:r>
              <a:rPr lang="en-US" sz="2800" dirty="0">
                <a:solidFill>
                  <a:srgbClr val="FF8000"/>
                </a:solidFill>
              </a:rPr>
              <a:t>valid digital signatures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Attacker </a:t>
            </a:r>
            <a:r>
              <a:rPr lang="en-US" sz="2400" dirty="0">
                <a:solidFill>
                  <a:srgbClr val="FF0000"/>
                </a:solidFill>
              </a:rPr>
              <a:t>stole</a:t>
            </a:r>
            <a:r>
              <a:rPr lang="en-US" sz="2400" dirty="0"/>
              <a:t> private keys for certificates from two companies in Taiwan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Payload: </a:t>
            </a:r>
            <a:r>
              <a:rPr lang="en-US" sz="2800" dirty="0">
                <a:solidFill>
                  <a:srgbClr val="006B01"/>
                </a:solidFill>
              </a:rPr>
              <a:t>do nothing</a:t>
            </a:r>
            <a:r>
              <a:rPr lang="en-US" sz="2800" dirty="0"/>
              <a:t>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</a:t>
            </a:r>
            <a:r>
              <a:rPr lang="en-US" sz="2400" dirty="0">
                <a:solidFill>
                  <a:srgbClr val="FF8000"/>
                </a:solidFill>
              </a:rPr>
              <a:t>unless</a:t>
            </a:r>
            <a:r>
              <a:rPr lang="en-US" sz="2400" dirty="0"/>
              <a:t> attached to particular models of frequency converter drives operating at 807-1210Hz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like those made in Iran (and Finland)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used to operate centrifuges for producing </a:t>
            </a:r>
            <a:r>
              <a:rPr lang="en-US" sz="2400" i="1" dirty="0">
                <a:solidFill>
                  <a:srgbClr val="FF0000"/>
                </a:solidFill>
              </a:rPr>
              <a:t>enriched uranium for nuclear weapons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r>
              <a:rPr lang="en-US" dirty="0"/>
              <a:t>, </a:t>
            </a:r>
            <a:r>
              <a:rPr lang="en-US" dirty="0" err="1" smtClean="0"/>
              <a:t>con’t</a:t>
            </a:r>
            <a:endParaRPr lang="en-US" sz="28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2"/>
                </a:solidFill>
              </a:rPr>
              <a:t>Payload: do nothing 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… unless attached to particular models of frequency converter drives operating at 807-1210Hz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… like those made in Iran (and Finland) 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… and used to operate centrifuges for producing </a:t>
            </a:r>
            <a:r>
              <a:rPr lang="en-US" sz="2400" i="1" dirty="0">
                <a:solidFill>
                  <a:schemeClr val="bg2"/>
                </a:solidFill>
              </a:rPr>
              <a:t>enriched uranium for nuclear weapons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For these, worm would </a:t>
            </a:r>
            <a:r>
              <a:rPr lang="en-US" sz="2800" dirty="0">
                <a:solidFill>
                  <a:srgbClr val="0000FF"/>
                </a:solidFill>
              </a:rPr>
              <a:t>slowly increase</a:t>
            </a:r>
            <a:r>
              <a:rPr lang="en-US" sz="2800" dirty="0"/>
              <a:t> drive frequency to 1410Hz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enough to cause centrifuge to </a:t>
            </a:r>
            <a:r>
              <a:rPr lang="en-US" sz="2400" b="1" dirty="0">
                <a:solidFill>
                  <a:srgbClr val="FF0000"/>
                </a:solidFill>
              </a:rPr>
              <a:t>fly apart</a:t>
            </a:r>
            <a:r>
              <a:rPr lang="en-US" sz="2400" dirty="0"/>
              <a:t>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while sending out fake readings from control system indicating everything was okay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 and then </a:t>
            </a:r>
            <a:r>
              <a:rPr lang="en-US" sz="2800" dirty="0">
                <a:solidFill>
                  <a:srgbClr val="FF8000"/>
                </a:solidFill>
              </a:rPr>
              <a:t>drop it back to normal range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6992938" cy="678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55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14400"/>
            <a:ext cx="26289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Malware That Automatically Propagates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Virus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propagates</a:t>
            </a:r>
            <a:r>
              <a:rPr lang="en-US" sz="2800" dirty="0"/>
              <a:t> (</a:t>
            </a:r>
            <a:r>
              <a:rPr lang="en-US" sz="2800" b="1" dirty="0"/>
              <a:t>replicates</a:t>
            </a:r>
            <a:r>
              <a:rPr lang="en-US" sz="2800" dirty="0"/>
              <a:t>) across systems by arranging to have itself </a:t>
            </a:r>
            <a:r>
              <a:rPr lang="en-US" sz="2800" i="1" dirty="0"/>
              <a:t>eventually executed, </a:t>
            </a:r>
            <a:r>
              <a:rPr lang="en-US" sz="2800" dirty="0"/>
              <a:t>creating a </a:t>
            </a:r>
            <a:r>
              <a:rPr lang="en-US" sz="2800" dirty="0">
                <a:solidFill>
                  <a:srgbClr val="408000"/>
                </a:solidFill>
              </a:rPr>
              <a:t>new additional instance</a:t>
            </a:r>
            <a:endParaRPr lang="en-US" sz="2800" dirty="0"/>
          </a:p>
          <a:p>
            <a:pPr lvl="1"/>
            <a:r>
              <a:rPr lang="en-US" sz="2400" dirty="0"/>
              <a:t>Generally infects by altering </a:t>
            </a:r>
            <a:r>
              <a:rPr lang="en-US" sz="2400" dirty="0">
                <a:solidFill>
                  <a:srgbClr val="FF8000"/>
                </a:solidFill>
              </a:rPr>
              <a:t>stored</a:t>
            </a:r>
            <a:r>
              <a:rPr lang="en-US" sz="2400" dirty="0"/>
              <a:t> code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Worm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self-propagates</a:t>
            </a:r>
            <a:r>
              <a:rPr lang="en-US" sz="2800" dirty="0"/>
              <a:t>/replicates across systems by arranging to have itself </a:t>
            </a:r>
            <a:r>
              <a:rPr lang="en-US" sz="2800" i="1" dirty="0"/>
              <a:t>immediately executed </a:t>
            </a:r>
            <a:r>
              <a:rPr lang="en-US" sz="2600" dirty="0"/>
              <a:t>(creating </a:t>
            </a:r>
            <a:r>
              <a:rPr lang="en-US" sz="2600" dirty="0">
                <a:solidFill>
                  <a:srgbClr val="408000"/>
                </a:solidFill>
              </a:rPr>
              <a:t>new addl. instance</a:t>
            </a:r>
            <a:r>
              <a:rPr lang="en-US" sz="2600" dirty="0"/>
              <a:t>)</a:t>
            </a:r>
            <a:endParaRPr lang="en-US" sz="2800" dirty="0"/>
          </a:p>
          <a:p>
            <a:pPr lvl="1"/>
            <a:r>
              <a:rPr lang="en-US" sz="2400" dirty="0"/>
              <a:t>Generally infects by altering </a:t>
            </a:r>
            <a:r>
              <a:rPr lang="en-US" sz="2400" dirty="0">
                <a:solidFill>
                  <a:srgbClr val="FF8000"/>
                </a:solidFill>
              </a:rPr>
              <a:t>running</a:t>
            </a:r>
            <a:r>
              <a:rPr lang="en-US" sz="2400" dirty="0"/>
              <a:t> code</a:t>
            </a:r>
          </a:p>
          <a:p>
            <a:pPr lvl="1"/>
            <a:r>
              <a:rPr lang="en-US" sz="2400" dirty="0"/>
              <a:t>No user intervention required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(Note: line between these </a:t>
            </a:r>
            <a:r>
              <a:rPr lang="en-US" sz="2800" dirty="0" smtClean="0"/>
              <a:t>isn</a:t>
            </a:r>
            <a:r>
              <a:rPr lang="en-US" altLang="ja-JP" sz="2800" dirty="0" smtClean="0"/>
              <a:t>’</a:t>
            </a:r>
            <a:r>
              <a:rPr lang="en-US" sz="2800" dirty="0" smtClean="0"/>
              <a:t>t </a:t>
            </a:r>
            <a:r>
              <a:rPr lang="en-US" sz="2800" dirty="0"/>
              <a:t>always so crisp; plus some malware incorporates both styles)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Worm Take-</a:t>
            </a:r>
            <a:r>
              <a:rPr lang="en-US" sz="4000" dirty="0" err="1"/>
              <a:t>Aways</a:t>
            </a:r>
            <a:endParaRPr lang="en-US" sz="32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Potentially enormous reach/damage</a:t>
            </a:r>
          </a:p>
          <a:p>
            <a:pPr lvl="1">
              <a:spcBef>
                <a:spcPct val="35000"/>
              </a:spcBef>
              <a:buFont typeface="Symbol" charset="0"/>
              <a:buChar char=""/>
            </a:pPr>
            <a:r>
              <a:rPr lang="en-US">
                <a:sym typeface="Symbol" charset="0"/>
              </a:rPr>
              <a:t> </a:t>
            </a:r>
            <a:r>
              <a:rPr lang="en-US" i="1">
                <a:solidFill>
                  <a:srgbClr val="FF0000"/>
                </a:solidFill>
              </a:rPr>
              <a:t>Weapon</a:t>
            </a:r>
            <a:endParaRPr lang="en-US"/>
          </a:p>
          <a:p>
            <a:pPr>
              <a:spcBef>
                <a:spcPct val="35000"/>
              </a:spcBef>
            </a:pPr>
            <a:r>
              <a:rPr lang="en-US"/>
              <a:t>Hard to get right</a:t>
            </a: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>
                <a:solidFill>
                  <a:srgbClr val="006B01"/>
                </a:solidFill>
              </a:rPr>
              <a:t>Emergent behavior</a:t>
            </a:r>
            <a:r>
              <a:rPr lang="en-US"/>
              <a:t> / surprising dynamics</a:t>
            </a: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>
                <a:solidFill>
                  <a:srgbClr val="FF8000"/>
                </a:solidFill>
              </a:rPr>
              <a:t>Remanence</a:t>
            </a:r>
            <a:r>
              <a:rPr lang="en-US"/>
              <a:t>: worms stick around</a:t>
            </a:r>
          </a:p>
          <a:p>
            <a:pPr lvl="1">
              <a:spcBef>
                <a:spcPct val="35000"/>
              </a:spcBef>
            </a:pPr>
            <a:r>
              <a:rPr lang="en-US"/>
              <a:t>E.g. Slammer still seen in 2013!</a:t>
            </a:r>
          </a:p>
          <a:p>
            <a:pPr>
              <a:spcBef>
                <a:spcPct val="35000"/>
              </a:spcBef>
              <a:buClr>
                <a:schemeClr val="tx1"/>
              </a:buClr>
            </a:pPr>
            <a:endParaRPr lang="en-US" i="1">
              <a:solidFill>
                <a:srgbClr val="0000FF"/>
              </a:solidFill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i="1">
                <a:solidFill>
                  <a:srgbClr val="0000FF"/>
                </a:solidFill>
              </a:rPr>
              <a:t>Propagation faster than human response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8CF7-64E8-1F41-A41E-28D58F3FD78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59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1000"/>
            <a:ext cx="3759200" cy="375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Virus/Worm Writer’s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detect</a:t>
            </a:r>
          </a:p>
          <a:p>
            <a:r>
              <a:rPr lang="en-US" dirty="0" smtClean="0"/>
              <a:t>Hard to destroy or deactivate</a:t>
            </a:r>
          </a:p>
          <a:p>
            <a:r>
              <a:rPr lang="en-US" dirty="0" smtClean="0"/>
              <a:t>Spreads infection widely/quickly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reinfect</a:t>
            </a:r>
            <a:r>
              <a:rPr lang="en-US" dirty="0" smtClean="0"/>
              <a:t> a host</a:t>
            </a:r>
          </a:p>
          <a:p>
            <a:r>
              <a:rPr lang="en-US" dirty="0" smtClean="0"/>
              <a:t>Easy to create</a:t>
            </a:r>
          </a:p>
          <a:p>
            <a:r>
              <a:rPr lang="en-US" dirty="0" smtClean="0"/>
              <a:t>Machine/OS independent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Viruses</a:t>
            </a:r>
            <a:endParaRPr lang="en-US" sz="2800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Opportunistic = code will </a:t>
            </a:r>
            <a:r>
              <a:rPr lang="en-US" sz="2800" dirty="0">
                <a:solidFill>
                  <a:srgbClr val="FF8000"/>
                </a:solidFill>
              </a:rPr>
              <a:t>eventually</a:t>
            </a:r>
            <a:r>
              <a:rPr lang="en-US" sz="2800" dirty="0"/>
              <a:t> execute</a:t>
            </a:r>
          </a:p>
          <a:p>
            <a:pPr lvl="1"/>
            <a:r>
              <a:rPr lang="en-US" sz="2400" dirty="0"/>
              <a:t>Generally due to </a:t>
            </a:r>
            <a:r>
              <a:rPr lang="en-US" sz="2400" dirty="0">
                <a:solidFill>
                  <a:srgbClr val="FF0000"/>
                </a:solidFill>
              </a:rPr>
              <a:t>user action</a:t>
            </a:r>
            <a:endParaRPr lang="en-US" sz="2400" dirty="0"/>
          </a:p>
          <a:p>
            <a:pPr lvl="2"/>
            <a:r>
              <a:rPr lang="en-US" sz="2000" dirty="0"/>
              <a:t>Running an app, booting their system, opening an attachment</a:t>
            </a:r>
          </a:p>
          <a:p>
            <a:r>
              <a:rPr lang="en-US" sz="2800" dirty="0"/>
              <a:t>Separate notions: how it </a:t>
            </a:r>
            <a:r>
              <a:rPr lang="en-US" sz="2800" i="1" dirty="0">
                <a:solidFill>
                  <a:srgbClr val="FF0000"/>
                </a:solidFill>
              </a:rPr>
              <a:t>propagates</a:t>
            </a:r>
            <a:r>
              <a:rPr lang="en-US" sz="2800" dirty="0"/>
              <a:t> vs. what else it does when executed (</a:t>
            </a:r>
            <a:r>
              <a:rPr lang="en-US" sz="2800" i="1" dirty="0">
                <a:solidFill>
                  <a:srgbClr val="FF0000"/>
                </a:solidFill>
              </a:rPr>
              <a:t>payload</a:t>
            </a:r>
            <a:r>
              <a:rPr lang="en-US" sz="2800" dirty="0"/>
              <a:t>)</a:t>
            </a:r>
          </a:p>
          <a:p>
            <a:r>
              <a:rPr lang="en-US" sz="2800" dirty="0"/>
              <a:t>General infection strategy:</a:t>
            </a:r>
            <a:br>
              <a:rPr lang="en-US" sz="2800" dirty="0"/>
            </a:br>
            <a:r>
              <a:rPr lang="en-US" sz="2800" dirty="0"/>
              <a:t>find some code lying around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408000"/>
                </a:solidFill>
              </a:rPr>
              <a:t>alter </a:t>
            </a:r>
            <a:r>
              <a:rPr lang="en-US" sz="2800" dirty="0">
                <a:solidFill>
                  <a:srgbClr val="408000"/>
                </a:solidFill>
              </a:rPr>
              <a:t>it</a:t>
            </a:r>
            <a:r>
              <a:rPr lang="en-US" sz="2800" dirty="0"/>
              <a:t> to include the virus</a:t>
            </a:r>
          </a:p>
          <a:p>
            <a:pPr lvl="1"/>
            <a:endParaRPr lang="en-US" sz="2000" dirty="0"/>
          </a:p>
          <a:p>
            <a:r>
              <a:rPr lang="en-US" sz="2800" dirty="0"/>
              <a:t>Have been around for </a:t>
            </a:r>
            <a:r>
              <a:rPr lang="en-US" sz="2800" dirty="0">
                <a:solidFill>
                  <a:srgbClr val="0000FF"/>
                </a:solidFill>
              </a:rPr>
              <a:t>decades</a:t>
            </a:r>
            <a:r>
              <a:rPr lang="en-US" sz="2800" dirty="0"/>
              <a:t> …</a:t>
            </a:r>
          </a:p>
          <a:p>
            <a:pPr lvl="1"/>
            <a:r>
              <a:rPr lang="en-US" sz="2400" dirty="0"/>
              <a:t>… resulting </a:t>
            </a:r>
            <a:r>
              <a:rPr lang="en-US" sz="2400" b="1" dirty="0"/>
              <a:t>arms race</a:t>
            </a:r>
            <a:r>
              <a:rPr lang="en-US" sz="2400" dirty="0"/>
              <a:t> has heavily</a:t>
            </a:r>
            <a:br>
              <a:rPr lang="en-US" sz="2400" dirty="0"/>
            </a:br>
            <a:r>
              <a:rPr lang="en-US" sz="2400" dirty="0"/>
              <a:t>influenced evolution of modern malware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  <a:endParaRPr lang="en-US" sz="28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virus runs, it looks for an </a:t>
            </a:r>
            <a:r>
              <a:rPr lang="en-US" sz="2800" dirty="0">
                <a:solidFill>
                  <a:srgbClr val="408000"/>
                </a:solidFill>
              </a:rPr>
              <a:t>opportunity</a:t>
            </a:r>
            <a:r>
              <a:rPr lang="en-US" sz="2800" dirty="0"/>
              <a:t> to infect additional systems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One approach: look for USB-attached thumb drive, alter any </a:t>
            </a:r>
            <a:r>
              <a:rPr lang="en-US" sz="2800" dirty="0" err="1"/>
              <a:t>executables</a:t>
            </a:r>
            <a:r>
              <a:rPr lang="en-US" sz="2800" dirty="0"/>
              <a:t> it holds to include the virus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Strategy: when drive later attached to </a:t>
            </a:r>
            <a:r>
              <a:rPr lang="en-US" sz="2400" dirty="0">
                <a:solidFill>
                  <a:srgbClr val="408000"/>
                </a:solidFill>
              </a:rPr>
              <a:t>another</a:t>
            </a:r>
            <a:r>
              <a:rPr lang="en-US" sz="2400" dirty="0"/>
              <a:t> system &amp; altered executable runs, it locates and infects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>
                <a:solidFill>
                  <a:srgbClr val="FF8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system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hard drive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Or:</a:t>
            </a:r>
            <a:r>
              <a:rPr lang="en-US" sz="2800" dirty="0"/>
              <a:t> when user sends email w/ attachment, virus </a:t>
            </a:r>
            <a:r>
              <a:rPr lang="en-US" sz="2800" dirty="0">
                <a:solidFill>
                  <a:srgbClr val="FF0000"/>
                </a:solidFill>
              </a:rPr>
              <a:t>alters attachment</a:t>
            </a:r>
            <a:r>
              <a:rPr lang="en-US" sz="2800" dirty="0"/>
              <a:t> to add a copy of itself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Works for attachment types that include </a:t>
            </a:r>
            <a:r>
              <a:rPr lang="en-US" sz="2400" dirty="0">
                <a:solidFill>
                  <a:srgbClr val="006B01"/>
                </a:solidFill>
              </a:rPr>
              <a:t>programmability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E.g., Word documents (macros), PDFs (</a:t>
            </a:r>
            <a:r>
              <a:rPr lang="en-US" sz="2400" dirty="0" err="1"/>
              <a:t>Javascript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Virus can also send out such email proactively, using </a:t>
            </a:r>
            <a:r>
              <a:rPr lang="en-US" sz="2400" dirty="0" smtClean="0"/>
              <a:t>user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address book + enticing subject </a:t>
            </a:r>
            <a:r>
              <a:rPr lang="en-US" sz="2400" dirty="0" smtClean="0"/>
              <a:t>(“</a:t>
            </a:r>
            <a:r>
              <a:rPr lang="en-US" sz="2400" dirty="0" smtClean="0">
                <a:solidFill>
                  <a:srgbClr val="FF8000"/>
                </a:solidFill>
              </a:rPr>
              <a:t>I </a:t>
            </a:r>
            <a:r>
              <a:rPr lang="en-US" sz="2400" dirty="0">
                <a:solidFill>
                  <a:srgbClr val="FF8000"/>
                </a:solidFill>
              </a:rPr>
              <a:t>Love </a:t>
            </a:r>
            <a:r>
              <a:rPr lang="en-US" sz="2400" dirty="0" smtClean="0">
                <a:solidFill>
                  <a:srgbClr val="FF8000"/>
                </a:solidFill>
              </a:rPr>
              <a:t>You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7543800" y="3590925"/>
            <a:ext cx="1304925" cy="6000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 dirty="0" err="1">
                <a:solidFill>
                  <a:srgbClr val="FF0000"/>
                </a:solidFill>
                <a:latin typeface="Tahoma"/>
                <a:cs typeface="Tahoma"/>
              </a:rPr>
              <a:t>autorun</a:t>
            </a:r>
            <a:r>
              <a:rPr lang="en-US" sz="1600" b="0" i="1" dirty="0">
                <a:solidFill>
                  <a:srgbClr val="FF0000"/>
                </a:solidFill>
                <a:latin typeface="Tahoma"/>
                <a:cs typeface="Tahoma"/>
              </a:rPr>
              <a:t> is handy here!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63" grpId="1" build="p"/>
      <p:bldP spid="1945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10" name="Group 2"/>
          <p:cNvGrpSpPr>
            <a:grpSpLocks/>
          </p:cNvGrpSpPr>
          <p:nvPr/>
        </p:nvGrpSpPr>
        <p:grpSpPr bwMode="auto">
          <a:xfrm>
            <a:off x="228600" y="381000"/>
            <a:ext cx="5562600" cy="1536700"/>
            <a:chOff x="816" y="232"/>
            <a:chExt cx="3504" cy="968"/>
          </a:xfrm>
        </p:grpSpPr>
        <p:sp>
          <p:nvSpPr>
            <p:cNvPr id="196611" name="Rectangle 3"/>
            <p:cNvSpPr>
              <a:spLocks noChangeArrowheads="1"/>
            </p:cNvSpPr>
            <p:nvPr/>
          </p:nvSpPr>
          <p:spPr bwMode="auto">
            <a:xfrm>
              <a:off x="1728" y="432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chemeClr val="bg1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196612" name="Text Box 4"/>
            <p:cNvSpPr txBox="1">
              <a:spLocks noChangeArrowheads="1"/>
            </p:cNvSpPr>
            <p:nvPr/>
          </p:nvSpPr>
          <p:spPr bwMode="auto">
            <a:xfrm>
              <a:off x="816" y="432"/>
              <a:ext cx="8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 dirty="0">
                  <a:solidFill>
                    <a:srgbClr val="FF8000"/>
                  </a:solidFill>
                  <a:latin typeface="Tahoma"/>
                  <a:cs typeface="Tahoma"/>
                </a:rPr>
                <a:t>Entry point</a:t>
              </a:r>
            </a:p>
          </p:txBody>
        </p:sp>
        <p:sp>
          <p:nvSpPr>
            <p:cNvPr id="196613" name="Freeform 5"/>
            <p:cNvSpPr>
              <a:spLocks/>
            </p:cNvSpPr>
            <p:nvPr/>
          </p:nvSpPr>
          <p:spPr bwMode="auto">
            <a:xfrm>
              <a:off x="1296" y="232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288 w 432"/>
                <a:gd name="T3" fmla="*/ 8 h 200"/>
                <a:gd name="T4" fmla="*/ 432 w 432"/>
                <a:gd name="T5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00">
                  <a:moveTo>
                    <a:pt x="0" y="200"/>
                  </a:moveTo>
                  <a:cubicBezTo>
                    <a:pt x="108" y="108"/>
                    <a:pt x="216" y="16"/>
                    <a:pt x="288" y="8"/>
                  </a:cubicBezTo>
                  <a:cubicBezTo>
                    <a:pt x="360" y="0"/>
                    <a:pt x="396" y="76"/>
                    <a:pt x="432" y="152"/>
                  </a:cubicBezTo>
                </a:path>
              </a:pathLst>
            </a:cu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228600" y="2133600"/>
            <a:ext cx="6019800" cy="1536700"/>
            <a:chOff x="672" y="1384"/>
            <a:chExt cx="3792" cy="968"/>
          </a:xfrm>
        </p:grpSpPr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1872" y="1584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16" name="AutoShape 8"/>
            <p:cNvSpPr>
              <a:spLocks noChangeArrowheads="1"/>
            </p:cNvSpPr>
            <p:nvPr/>
          </p:nvSpPr>
          <p:spPr bwMode="auto">
            <a:xfrm>
              <a:off x="1584" y="1584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2800" b="0" dirty="0">
                  <a:latin typeface="Tahoma"/>
                  <a:cs typeface="Tahoma"/>
                </a:rPr>
                <a:t>Virus</a:t>
              </a:r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1872" y="1584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rgbClr val="FFFFFF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196618" name="Text Box 10"/>
            <p:cNvSpPr txBox="1">
              <a:spLocks noChangeArrowheads="1"/>
            </p:cNvSpPr>
            <p:nvPr/>
          </p:nvSpPr>
          <p:spPr bwMode="auto">
            <a:xfrm>
              <a:off x="672" y="1584"/>
              <a:ext cx="8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8000"/>
                  </a:solidFill>
                  <a:latin typeface="Tahoma"/>
                  <a:cs typeface="Tahoma"/>
                </a:rPr>
                <a:t>Entry point</a:t>
              </a:r>
            </a:p>
          </p:txBody>
        </p:sp>
        <p:sp>
          <p:nvSpPr>
            <p:cNvPr id="196619" name="Freeform 11"/>
            <p:cNvSpPr>
              <a:spLocks/>
            </p:cNvSpPr>
            <p:nvPr/>
          </p:nvSpPr>
          <p:spPr bwMode="auto">
            <a:xfrm>
              <a:off x="1152" y="1384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288 w 432"/>
                <a:gd name="T3" fmla="*/ 8 h 200"/>
                <a:gd name="T4" fmla="*/ 432 w 432"/>
                <a:gd name="T5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00">
                  <a:moveTo>
                    <a:pt x="0" y="200"/>
                  </a:moveTo>
                  <a:cubicBezTo>
                    <a:pt x="108" y="108"/>
                    <a:pt x="216" y="16"/>
                    <a:pt x="288" y="8"/>
                  </a:cubicBezTo>
                  <a:cubicBezTo>
                    <a:pt x="360" y="0"/>
                    <a:pt x="396" y="76"/>
                    <a:pt x="432" y="152"/>
                  </a:cubicBezTo>
                </a:path>
              </a:pathLst>
            </a:cu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6620" name="Group 12"/>
          <p:cNvGrpSpPr>
            <a:grpSpLocks/>
          </p:cNvGrpSpPr>
          <p:nvPr/>
        </p:nvGrpSpPr>
        <p:grpSpPr bwMode="auto">
          <a:xfrm>
            <a:off x="76200" y="4406900"/>
            <a:ext cx="1600200" cy="687388"/>
            <a:chOff x="864" y="2824"/>
            <a:chExt cx="1008" cy="433"/>
          </a:xfrm>
        </p:grpSpPr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864" y="3024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8000"/>
                  </a:solidFill>
                  <a:latin typeface="Tahoma"/>
                  <a:cs typeface="Tahoma"/>
                </a:rPr>
                <a:t>1. Entry point</a:t>
              </a:r>
            </a:p>
          </p:txBody>
        </p:sp>
        <p:sp>
          <p:nvSpPr>
            <p:cNvPr id="196622" name="Freeform 14"/>
            <p:cNvSpPr>
              <a:spLocks/>
            </p:cNvSpPr>
            <p:nvPr/>
          </p:nvSpPr>
          <p:spPr bwMode="auto">
            <a:xfrm>
              <a:off x="1440" y="2824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288 w 432"/>
                <a:gd name="T3" fmla="*/ 8 h 200"/>
                <a:gd name="T4" fmla="*/ 432 w 432"/>
                <a:gd name="T5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00">
                  <a:moveTo>
                    <a:pt x="0" y="200"/>
                  </a:moveTo>
                  <a:cubicBezTo>
                    <a:pt x="108" y="108"/>
                    <a:pt x="216" y="16"/>
                    <a:pt x="288" y="8"/>
                  </a:cubicBezTo>
                  <a:cubicBezTo>
                    <a:pt x="360" y="0"/>
                    <a:pt x="396" y="76"/>
                    <a:pt x="432" y="152"/>
                  </a:cubicBezTo>
                </a:path>
              </a:pathLst>
            </a:cu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6623" name="Group 15"/>
          <p:cNvGrpSpPr>
            <a:grpSpLocks/>
          </p:cNvGrpSpPr>
          <p:nvPr/>
        </p:nvGrpSpPr>
        <p:grpSpPr bwMode="auto">
          <a:xfrm>
            <a:off x="1676400" y="4724400"/>
            <a:ext cx="4648200" cy="1219200"/>
            <a:chOff x="1872" y="3024"/>
            <a:chExt cx="2928" cy="768"/>
          </a:xfrm>
        </p:grpSpPr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1920" y="3024"/>
              <a:ext cx="2592" cy="7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25" name="AutoShape 17"/>
            <p:cNvSpPr>
              <a:spLocks noChangeArrowheads="1"/>
            </p:cNvSpPr>
            <p:nvPr/>
          </p:nvSpPr>
          <p:spPr bwMode="auto">
            <a:xfrm>
              <a:off x="1872" y="3024"/>
              <a:ext cx="4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800" b="0">
                <a:latin typeface="Tahoma"/>
                <a:cs typeface="Tahoma"/>
              </a:endParaRPr>
            </a:p>
          </p:txBody>
        </p: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>
              <a:off x="1920" y="3024"/>
              <a:ext cx="2592" cy="7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rgbClr val="FFFFFF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196627" name="AutoShape 19"/>
            <p:cNvSpPr>
              <a:spLocks noChangeArrowheads="1"/>
            </p:cNvSpPr>
            <p:nvPr/>
          </p:nvSpPr>
          <p:spPr bwMode="auto">
            <a:xfrm>
              <a:off x="4512" y="3024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2800" b="0">
                  <a:latin typeface="Tahoma"/>
                  <a:cs typeface="Tahoma"/>
                </a:rPr>
                <a:t>Virus</a:t>
              </a:r>
            </a:p>
          </p:txBody>
        </p:sp>
      </p:grpSp>
      <p:grpSp>
        <p:nvGrpSpPr>
          <p:cNvPr id="196628" name="Group 20"/>
          <p:cNvGrpSpPr>
            <a:grpSpLocks/>
          </p:cNvGrpSpPr>
          <p:nvPr/>
        </p:nvGrpSpPr>
        <p:grpSpPr bwMode="auto">
          <a:xfrm>
            <a:off x="1676400" y="5943600"/>
            <a:ext cx="4191000" cy="533400"/>
            <a:chOff x="1872" y="3792"/>
            <a:chExt cx="2640" cy="336"/>
          </a:xfrm>
        </p:grpSpPr>
        <p:sp>
          <p:nvSpPr>
            <p:cNvPr id="196629" name="Freeform 21"/>
            <p:cNvSpPr>
              <a:spLocks/>
            </p:cNvSpPr>
            <p:nvPr/>
          </p:nvSpPr>
          <p:spPr bwMode="auto">
            <a:xfrm>
              <a:off x="1872" y="3792"/>
              <a:ext cx="2640" cy="336"/>
            </a:xfrm>
            <a:custGeom>
              <a:avLst/>
              <a:gdLst>
                <a:gd name="T0" fmla="*/ 0 w 2640"/>
                <a:gd name="T1" fmla="*/ 0 h 480"/>
                <a:gd name="T2" fmla="*/ 1632 w 2640"/>
                <a:gd name="T3" fmla="*/ 480 h 480"/>
                <a:gd name="T4" fmla="*/ 2640 w 2640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480">
                  <a:moveTo>
                    <a:pt x="0" y="0"/>
                  </a:moveTo>
                  <a:cubicBezTo>
                    <a:pt x="596" y="240"/>
                    <a:pt x="1192" y="480"/>
                    <a:pt x="1632" y="480"/>
                  </a:cubicBezTo>
                  <a:cubicBezTo>
                    <a:pt x="2072" y="480"/>
                    <a:pt x="2356" y="240"/>
                    <a:pt x="2640" y="0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30" name="Text Box 22"/>
            <p:cNvSpPr txBox="1">
              <a:spLocks noChangeArrowheads="1"/>
            </p:cNvSpPr>
            <p:nvPr/>
          </p:nvSpPr>
          <p:spPr bwMode="auto">
            <a:xfrm>
              <a:off x="3072" y="3859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Tahoma"/>
                  <a:cs typeface="Tahoma"/>
                </a:rPr>
                <a:t>2. JMP</a:t>
              </a:r>
              <a:endParaRPr lang="en-US" sz="1800" b="0">
                <a:solidFill>
                  <a:srgbClr val="FF8000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96631" name="Group 23"/>
          <p:cNvGrpSpPr>
            <a:grpSpLocks/>
          </p:cNvGrpSpPr>
          <p:nvPr/>
        </p:nvGrpSpPr>
        <p:grpSpPr bwMode="auto">
          <a:xfrm>
            <a:off x="1752600" y="4191000"/>
            <a:ext cx="4572000" cy="533400"/>
            <a:chOff x="1920" y="2688"/>
            <a:chExt cx="2880" cy="336"/>
          </a:xfrm>
        </p:grpSpPr>
        <p:sp>
          <p:nvSpPr>
            <p:cNvPr id="196632" name="Freeform 24"/>
            <p:cNvSpPr>
              <a:spLocks/>
            </p:cNvSpPr>
            <p:nvPr/>
          </p:nvSpPr>
          <p:spPr bwMode="auto">
            <a:xfrm>
              <a:off x="1920" y="2688"/>
              <a:ext cx="2880" cy="336"/>
            </a:xfrm>
            <a:custGeom>
              <a:avLst/>
              <a:gdLst>
                <a:gd name="T0" fmla="*/ 2832 w 2832"/>
                <a:gd name="T1" fmla="*/ 336 h 336"/>
                <a:gd name="T2" fmla="*/ 1200 w 2832"/>
                <a:gd name="T3" fmla="*/ 0 h 336"/>
                <a:gd name="T4" fmla="*/ 0 w 283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2" h="336">
                  <a:moveTo>
                    <a:pt x="2832" y="336"/>
                  </a:moveTo>
                  <a:cubicBezTo>
                    <a:pt x="2252" y="168"/>
                    <a:pt x="1672" y="0"/>
                    <a:pt x="1200" y="0"/>
                  </a:cubicBezTo>
                  <a:cubicBezTo>
                    <a:pt x="728" y="0"/>
                    <a:pt x="364" y="168"/>
                    <a:pt x="0" y="336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33" name="Text Box 25"/>
            <p:cNvSpPr txBox="1">
              <a:spLocks noChangeArrowheads="1"/>
            </p:cNvSpPr>
            <p:nvPr/>
          </p:nvSpPr>
          <p:spPr bwMode="auto">
            <a:xfrm>
              <a:off x="2976" y="2736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Tahoma"/>
                  <a:cs typeface="Tahoma"/>
                </a:rPr>
                <a:t>3. JMP</a:t>
              </a:r>
              <a:endParaRPr lang="en-US" sz="1800" b="0">
                <a:solidFill>
                  <a:srgbClr val="FF8000"/>
                </a:solidFill>
                <a:latin typeface="Tahoma"/>
                <a:cs typeface="Tahoma"/>
              </a:endParaRPr>
            </a:p>
          </p:txBody>
        </p:sp>
      </p:grp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6629400" y="685800"/>
            <a:ext cx="2286000" cy="441659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>
                    <a:alpha val="37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42900" indent="-171450"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0" hangingPunct="0">
              <a:spcBef>
                <a:spcPct val="50000"/>
              </a:spcBef>
            </a:pPr>
            <a:r>
              <a:rPr lang="en-US" sz="1900" b="0" dirty="0">
                <a:latin typeface="Tahoma"/>
                <a:cs typeface="Tahoma"/>
              </a:rPr>
              <a:t>Original program instructions can be:</a:t>
            </a:r>
            <a:endParaRPr lang="en-US" b="0" dirty="0">
              <a:latin typeface="Tahoma"/>
              <a:cs typeface="Tahoma"/>
            </a:endParaRP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Application the user runs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Run-time library / routines resident in memory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Disk blocks used to boot OS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 err="1">
                <a:latin typeface="Tahoma"/>
                <a:ea typeface="ＭＳ Ｐゴシック" charset="0"/>
                <a:cs typeface="Tahoma"/>
              </a:rPr>
              <a:t>Autorun</a:t>
            </a: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 file on USB device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…</a:t>
            </a:r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6705600" y="5257800"/>
            <a:ext cx="22098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700" b="0">
                <a:latin typeface="Tahoma"/>
                <a:cs typeface="Tahoma"/>
              </a:rPr>
              <a:t>Other variants are possible; whatever manages to get the virus code executed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4" grpId="0" animBg="1"/>
    </p:bld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2357</TotalTime>
  <Words>2899</Words>
  <Application>Microsoft Macintosh PowerPoint</Application>
  <PresentationFormat>On-screen Show (4:3)</PresentationFormat>
  <Paragraphs>558</Paragraphs>
  <Slides>52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Bank Gothic</vt:lpstr>
      <vt:lpstr>Calibri</vt:lpstr>
      <vt:lpstr>Charcoal CY</vt:lpstr>
      <vt:lpstr>Consolas</vt:lpstr>
      <vt:lpstr>ＭＳ Ｐゴシック</vt:lpstr>
      <vt:lpstr>Rockwell</vt:lpstr>
      <vt:lpstr>Symbol</vt:lpstr>
      <vt:lpstr>Tahoma</vt:lpstr>
      <vt:lpstr>Verdana</vt:lpstr>
      <vt:lpstr>Wingdings</vt:lpstr>
      <vt:lpstr>mcanini-teaching</vt:lpstr>
      <vt:lpstr>Equation</vt:lpstr>
      <vt:lpstr>Malware</vt:lpstr>
      <vt:lpstr>The Problem of Malware</vt:lpstr>
      <vt:lpstr>What Can Malware Do?</vt:lpstr>
      <vt:lpstr>Types of Malware</vt:lpstr>
      <vt:lpstr>Malware That Automatically Propagates</vt:lpstr>
      <vt:lpstr>Virus/Worm Writer’s Goals</vt:lpstr>
      <vt:lpstr>The Problem of Viruses</vt:lpstr>
      <vt:lpstr>Propagation</vt:lpstr>
      <vt:lpstr>PowerPoint Presentation</vt:lpstr>
      <vt:lpstr>Detecting Viruses</vt:lpstr>
      <vt:lpstr>PowerPoint Presentation</vt:lpstr>
      <vt:lpstr>Virus Writer / AV Arms Race</vt:lpstr>
      <vt:lpstr>Polymorphic Code</vt:lpstr>
      <vt:lpstr>PowerPoint Presentation</vt:lpstr>
      <vt:lpstr>Polymorphic Propagation</vt:lpstr>
      <vt:lpstr>Arms Race: Polymorphic Code</vt:lpstr>
      <vt:lpstr>Metamorphic Code</vt:lpstr>
      <vt:lpstr>Polymorphic Code In Action</vt:lpstr>
      <vt:lpstr>Metamorphic Code In Action</vt:lpstr>
      <vt:lpstr>Detecting Metamorphic Viruses?</vt:lpstr>
      <vt:lpstr>How Much Malware Is Out There?</vt:lpstr>
      <vt:lpstr>Infection Cleanup</vt:lpstr>
      <vt:lpstr>Infection Cleanup, con’t</vt:lpstr>
      <vt:lpstr>PowerPoint Presentation</vt:lpstr>
      <vt:lpstr>PowerPoint Presentation</vt:lpstr>
      <vt:lpstr>Large-Scale Malware</vt:lpstr>
      <vt:lpstr>Rapid Propagation</vt:lpstr>
      <vt:lpstr>Large-Scale Malware</vt:lpstr>
      <vt:lpstr>The Arrival of Internet Worms</vt:lpstr>
      <vt:lpstr>Love Letter Worm, aka «ILOVEYOU»</vt:lpstr>
      <vt:lpstr>ILOVEYOU, con’t</vt:lpstr>
      <vt:lpstr>Modern Era of Internet Worms</vt:lpstr>
      <vt:lpstr>Code Red’s exploit</vt:lpstr>
      <vt:lpstr>Code Red of Jul 13 2001, con’t</vt:lpstr>
      <vt:lpstr>Code Red, con’t</vt:lpstr>
      <vt:lpstr>PowerPoint Presentation</vt:lpstr>
      <vt:lpstr>Modeling Worm Spread</vt:lpstr>
      <vt:lpstr>Computing How An Epidemic Progresses</vt:lpstr>
      <vt:lpstr>Fitting the Model to Code Red</vt:lpstr>
      <vt:lpstr>Spread of Code Red, con’t</vt:lpstr>
      <vt:lpstr>Life Just Before Slammer</vt:lpstr>
      <vt:lpstr>Life Just After Slammer</vt:lpstr>
      <vt:lpstr>Going Fast: Slammer</vt:lpstr>
      <vt:lpstr>The Usual Logistic Growth</vt:lpstr>
      <vt:lpstr>Slammer’s Growth</vt:lpstr>
      <vt:lpstr>Stuxnet</vt:lpstr>
      <vt:lpstr>Stuxnet, con’t</vt:lpstr>
      <vt:lpstr>Stuxnet, con’t</vt:lpstr>
      <vt:lpstr>PowerPoint Presentation</vt:lpstr>
      <vt:lpstr>Worm Take-Aways</vt:lpstr>
      <vt:lpstr>Any questions?</vt:lpstr>
      <vt:lpstr>Cryptography</vt:lpstr>
    </vt:vector>
  </TitlesOfParts>
  <Manager/>
  <Company> 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Security</dc:title>
  <dc:subject>INGI2347</dc:subject>
  <dc:creator>Marco Canini</dc:creator>
  <cp:keywords/>
  <dc:description/>
  <cp:lastModifiedBy>Marco Canini</cp:lastModifiedBy>
  <cp:revision>432</cp:revision>
  <dcterms:created xsi:type="dcterms:W3CDTF">2008-01-31T23:36:57Z</dcterms:created>
  <dcterms:modified xsi:type="dcterms:W3CDTF">2016-02-17T22:39:46Z</dcterms:modified>
  <cp:category/>
</cp:coreProperties>
</file>