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60" r:id="rId5"/>
    <p:sldId id="263" r:id="rId6"/>
    <p:sldId id="264" r:id="rId7"/>
    <p:sldId id="270" r:id="rId8"/>
    <p:sldId id="265" r:id="rId9"/>
    <p:sldId id="266" r:id="rId10"/>
    <p:sldId id="267" r:id="rId11"/>
    <p:sldId id="276" r:id="rId12"/>
    <p:sldId id="268" r:id="rId13"/>
    <p:sldId id="271" r:id="rId14"/>
    <p:sldId id="262" r:id="rId15"/>
    <p:sldId id="274" r:id="rId16"/>
    <p:sldId id="278" r:id="rId17"/>
    <p:sldId id="273" r:id="rId18"/>
    <p:sldId id="275" r:id="rId19"/>
    <p:sldId id="277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7" autoAdjust="0"/>
    <p:restoredTop sz="94660"/>
  </p:normalViewPr>
  <p:slideViewPr>
    <p:cSldViewPr>
      <p:cViewPr varScale="1">
        <p:scale>
          <a:sx n="76" d="100"/>
          <a:sy n="76" d="100"/>
        </p:scale>
        <p:origin x="102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25C-7998-4B30-935B-B4E03504C154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15B-CF5E-40E4-91CB-97CC356DF1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25C-7998-4B30-935B-B4E03504C154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15B-CF5E-40E4-91CB-97CC356DF1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25C-7998-4B30-935B-B4E03504C154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15B-CF5E-40E4-91CB-97CC356DF1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25C-7998-4B30-935B-B4E03504C154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15B-CF5E-40E4-91CB-97CC356DF1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25C-7998-4B30-935B-B4E03504C154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15B-CF5E-40E4-91CB-97CC356DF1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25C-7998-4B30-935B-B4E03504C154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15B-CF5E-40E4-91CB-97CC356DF1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25C-7998-4B30-935B-B4E03504C154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15B-CF5E-40E4-91CB-97CC356DF1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25C-7998-4B30-935B-B4E03504C154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15B-CF5E-40E4-91CB-97CC356DF1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25C-7998-4B30-935B-B4E03504C154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15B-CF5E-40E4-91CB-97CC356DF1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25C-7998-4B30-935B-B4E03504C154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15B-CF5E-40E4-91CB-97CC356DF1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25C-7998-4B30-935B-B4E03504C154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715B-CF5E-40E4-91CB-97CC356DF1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925C-7998-4B30-935B-B4E03504C154}" type="datetimeFigureOut">
              <a:rPr lang="fr-FR" smtClean="0"/>
              <a:pPr/>
              <a:t>17/06/2015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715B-CF5E-40E4-91CB-97CC356DF1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Modèles joints (joint </a:t>
            </a:r>
            <a:r>
              <a:rPr lang="fr-CA" dirty="0" err="1" smtClean="0"/>
              <a:t>models</a:t>
            </a:r>
            <a:r>
              <a:rPr lang="fr-CA" dirty="0" smtClean="0"/>
              <a:t>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G. </a:t>
            </a:r>
            <a:r>
              <a:rPr lang="fr-CA" dirty="0" err="1" smtClean="0"/>
              <a:t>Rocheleau</a:t>
            </a:r>
            <a:r>
              <a:rPr lang="fr-CA" dirty="0" smtClean="0"/>
              <a:t> / M. Canouil</a:t>
            </a:r>
          </a:p>
          <a:p>
            <a:r>
              <a:rPr lang="fr-CA" dirty="0" smtClean="0"/>
              <a:t>16 juin 2015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Combiner 2 sous-modèles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CA" dirty="0" smtClean="0"/>
              <a:t>Modèle (linéaire) mixte: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dirty="0" smtClean="0"/>
              <a:t>Modèle de survie</a:t>
            </a:r>
          </a:p>
          <a:p>
            <a:pPr>
              <a:buNone/>
            </a:pPr>
            <a:r>
              <a:rPr lang="fr-CA" dirty="0" smtClean="0"/>
              <a:t>(paramétrique ou semi-paramétrique):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dirty="0" smtClean="0"/>
              <a:t>pour estimer </a:t>
            </a:r>
            <a:r>
              <a:rPr lang="fr-CA" i="1" dirty="0" smtClean="0">
                <a:sym typeface="Symbol"/>
              </a:rPr>
              <a:t></a:t>
            </a:r>
            <a:r>
              <a:rPr lang="fr-CA" dirty="0" smtClean="0">
                <a:sym typeface="Symbol"/>
              </a:rPr>
              <a:t>, </a:t>
            </a:r>
            <a:r>
              <a:rPr lang="fr-CA" i="1" dirty="0" smtClean="0">
                <a:sym typeface="Symbol"/>
              </a:rPr>
              <a:t></a:t>
            </a:r>
            <a:r>
              <a:rPr lang="fr-CA" dirty="0" smtClean="0">
                <a:sym typeface="Symbol"/>
              </a:rPr>
              <a:t> et </a:t>
            </a:r>
            <a:r>
              <a:rPr lang="fr-CA" i="1" dirty="0" smtClean="0">
                <a:sym typeface="Symbol"/>
              </a:rPr>
              <a:t></a:t>
            </a:r>
            <a:r>
              <a:rPr lang="fr-CA" dirty="0" smtClean="0">
                <a:sym typeface="Symbol"/>
              </a:rPr>
              <a:t> en maximisant la vraisemblance suivante :</a:t>
            </a:r>
            <a:endParaRPr lang="fr-CA" i="1" dirty="0" smtClean="0"/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/>
        </p:nvGraphicFramePr>
        <p:xfrm>
          <a:off x="1763688" y="2132856"/>
          <a:ext cx="5853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Équation" r:id="rId3" imgW="2336760" imgH="241200" progId="Equation.3">
                  <p:embed/>
                </p:oleObj>
              </mc:Choice>
              <mc:Fallback>
                <p:oleObj name="Équation" r:id="rId3" imgW="23367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132856"/>
                        <a:ext cx="5853113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267744" y="4077072"/>
          <a:ext cx="48021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Équation" r:id="rId5" imgW="1917360" imgH="241200" progId="Equation.3">
                  <p:embed/>
                </p:oleObj>
              </mc:Choice>
              <mc:Fallback>
                <p:oleObj name="Équation" r:id="rId5" imgW="19173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077072"/>
                        <a:ext cx="4802188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i="1" dirty="0" smtClean="0"/>
              <a:t>« … </a:t>
            </a:r>
            <a:r>
              <a:rPr lang="fr-CA" i="1" dirty="0" err="1" smtClean="0"/>
              <a:t>he</a:t>
            </a:r>
            <a:r>
              <a:rPr lang="fr-CA" i="1" dirty="0" smtClean="0"/>
              <a:t> </a:t>
            </a:r>
            <a:r>
              <a:rPr lang="fr-CA" i="1" dirty="0" err="1" smtClean="0"/>
              <a:t>talks</a:t>
            </a:r>
            <a:r>
              <a:rPr lang="fr-CA" i="1" dirty="0" smtClean="0"/>
              <a:t> in maths … »</a:t>
            </a:r>
            <a:r>
              <a:rPr lang="fr-CA" baseline="30000" dirty="0" smtClean="0"/>
              <a:t> *</a:t>
            </a:r>
            <a:endParaRPr lang="fr-FR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4067944" y="5805264"/>
            <a:ext cx="486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i="1" baseline="30000" dirty="0" smtClean="0"/>
              <a:t>* </a:t>
            </a:r>
            <a:r>
              <a:rPr lang="fr-CA" sz="2800" i="1" dirty="0" smtClean="0"/>
              <a:t>Karma Police, </a:t>
            </a:r>
            <a:r>
              <a:rPr lang="fr-CA" sz="2800" i="1" dirty="0" err="1" smtClean="0"/>
              <a:t>Radiohead</a:t>
            </a:r>
            <a:r>
              <a:rPr lang="fr-CA" sz="2800" i="1" dirty="0" smtClean="0"/>
              <a:t>, 1997</a:t>
            </a:r>
            <a:endParaRPr lang="fr-FR" sz="2800" i="1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/>
        </p:nvGraphicFramePr>
        <p:xfrm>
          <a:off x="323528" y="1700808"/>
          <a:ext cx="8456613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Équation" r:id="rId3" imgW="4838400" imgH="2082600" progId="Equation.3">
                  <p:embed/>
                </p:oleObj>
              </mc:Choice>
              <mc:Fallback>
                <p:oleObj name="Équation" r:id="rId3" imgW="4838400" imgH="20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700808"/>
                        <a:ext cx="8456613" cy="364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Covariable</a:t>
            </a:r>
            <a:r>
              <a:rPr lang="fr-CA" dirty="0" smtClean="0"/>
              <a:t> Exogène vs Endogène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A" b="1" dirty="0" smtClean="0"/>
              <a:t>Exogène</a:t>
            </a:r>
            <a:r>
              <a:rPr lang="fr-CA" dirty="0" smtClean="0"/>
              <a:t>: trajectoire future au temps </a:t>
            </a:r>
            <a:r>
              <a:rPr lang="fr-CA" i="1" dirty="0" smtClean="0"/>
              <a:t>t</a:t>
            </a:r>
            <a:r>
              <a:rPr lang="fr-CA" dirty="0" smtClean="0"/>
              <a:t> &gt; </a:t>
            </a:r>
            <a:r>
              <a:rPr lang="fr-CA" i="1" dirty="0" smtClean="0"/>
              <a:t>s</a:t>
            </a:r>
            <a:r>
              <a:rPr lang="fr-CA" dirty="0" smtClean="0"/>
              <a:t> n’est pas affectée par événement au temps </a:t>
            </a:r>
            <a:r>
              <a:rPr lang="fr-CA" i="1" dirty="0" smtClean="0"/>
              <a:t>s</a:t>
            </a:r>
          </a:p>
          <a:p>
            <a:pPr>
              <a:buNone/>
            </a:pPr>
            <a:r>
              <a:rPr lang="fr-CA" dirty="0" smtClean="0"/>
              <a:t>Ex.: âge pour le diabète de type 2</a:t>
            </a:r>
          </a:p>
          <a:p>
            <a:pPr>
              <a:buNone/>
            </a:pPr>
            <a:endParaRPr lang="fr-CA" dirty="0" smtClean="0"/>
          </a:p>
          <a:p>
            <a:pPr>
              <a:buNone/>
            </a:pPr>
            <a:r>
              <a:rPr lang="fr-CA" b="1" dirty="0" smtClean="0"/>
              <a:t>Endogène</a:t>
            </a:r>
            <a:r>
              <a:rPr lang="fr-CA" dirty="0" smtClean="0"/>
              <a:t>: trajectoire future est affectée, voire inexistante, lorsque événement est réalisé au temps </a:t>
            </a:r>
            <a:r>
              <a:rPr lang="fr-CA" i="1" dirty="0" smtClean="0"/>
              <a:t>s</a:t>
            </a:r>
            <a:endParaRPr lang="fr-CA" dirty="0" smtClean="0"/>
          </a:p>
          <a:p>
            <a:pPr>
              <a:buNone/>
            </a:pPr>
            <a:r>
              <a:rPr lang="fr-CA" dirty="0" smtClean="0"/>
              <a:t>Ex.: glucose sanguin pour le diabète de type 2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Pourquoi cette distinction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A" dirty="0" err="1" smtClean="0"/>
              <a:t>p.c.q</a:t>
            </a:r>
            <a:r>
              <a:rPr lang="fr-CA" dirty="0" smtClean="0"/>
              <a:t>. les modèles de survie sont mal adaptés pour :</a:t>
            </a:r>
          </a:p>
          <a:p>
            <a:r>
              <a:rPr lang="fr-CA" dirty="0" err="1" smtClean="0"/>
              <a:t>covariable</a:t>
            </a:r>
            <a:r>
              <a:rPr lang="fr-CA" dirty="0" smtClean="0"/>
              <a:t> endogène (ex.: </a:t>
            </a:r>
            <a:r>
              <a:rPr lang="fr-CA" dirty="0" err="1" smtClean="0"/>
              <a:t>biomarqueur</a:t>
            </a:r>
            <a:r>
              <a:rPr lang="fr-CA" dirty="0" smtClean="0"/>
              <a:t>)</a:t>
            </a:r>
          </a:p>
          <a:p>
            <a:r>
              <a:rPr lang="fr-CA" dirty="0" err="1" smtClean="0"/>
              <a:t>covariables</a:t>
            </a:r>
            <a:r>
              <a:rPr lang="fr-CA" dirty="0" smtClean="0"/>
              <a:t> mesurées avec erreurs</a:t>
            </a:r>
          </a:p>
          <a:p>
            <a:pPr>
              <a:buNone/>
            </a:pPr>
            <a:r>
              <a:rPr lang="fr-CA" dirty="0" smtClean="0"/>
              <a:t>(ex.: appareil de mesure ou variation biologique chez un même sujet)</a:t>
            </a:r>
          </a:p>
          <a:p>
            <a:r>
              <a:rPr lang="fr-CA" dirty="0" err="1" smtClean="0"/>
              <a:t>covariable</a:t>
            </a:r>
            <a:r>
              <a:rPr lang="fr-CA" dirty="0" smtClean="0"/>
              <a:t> temporelle non mesurable en tout temps (ex.: glucose sanguin) ou au temps de survenue de l’événement </a:t>
            </a:r>
          </a:p>
          <a:p>
            <a:endParaRPr lang="fr-CA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À faire ou en cours d’analyse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Implémentation et analyse avec données réelles  (</a:t>
            </a:r>
            <a:r>
              <a:rPr lang="fr-CA" dirty="0" err="1" smtClean="0"/>
              <a:t>SNPs</a:t>
            </a:r>
            <a:r>
              <a:rPr lang="fr-CA" dirty="0" smtClean="0"/>
              <a:t> sur </a:t>
            </a:r>
            <a:r>
              <a:rPr lang="fr-CA" dirty="0" err="1" smtClean="0"/>
              <a:t>Metabo</a:t>
            </a:r>
            <a:r>
              <a:rPr lang="fr-CA" dirty="0" smtClean="0"/>
              <a:t> avec DESIR)</a:t>
            </a:r>
          </a:p>
          <a:p>
            <a:r>
              <a:rPr lang="fr-CA" dirty="0" smtClean="0"/>
              <a:t>Simulation de calcul de puissance (voir papier de Chen et al, Stat Med 2011)</a:t>
            </a:r>
          </a:p>
          <a:p>
            <a:r>
              <a:rPr lang="fr-CA" dirty="0" smtClean="0"/>
              <a:t>Simulations complètes avec modèles génétiques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Difficultés sur données réelles DESIR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Peu de sujets incidents T2D </a:t>
            </a:r>
            <a:r>
              <a:rPr lang="fr-CA" dirty="0" smtClean="0">
                <a:sym typeface="Symbol"/>
              </a:rPr>
              <a:t>= 187 sujets</a:t>
            </a:r>
          </a:p>
          <a:p>
            <a:pPr>
              <a:buNone/>
            </a:pPr>
            <a:r>
              <a:rPr lang="fr-CA" dirty="0" smtClean="0">
                <a:sym typeface="Symbol"/>
              </a:rPr>
              <a:t>    (FG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7.0 </a:t>
            </a:r>
            <a:r>
              <a:rPr lang="en-US" dirty="0" err="1" smtClean="0"/>
              <a:t>mmol</a:t>
            </a:r>
            <a:r>
              <a:rPr lang="en-US" dirty="0" smtClean="0"/>
              <a:t>/L et/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traités</a:t>
            </a:r>
            <a:r>
              <a:rPr lang="en-US" dirty="0" smtClean="0"/>
              <a:t>)</a:t>
            </a:r>
          </a:p>
          <a:p>
            <a:pPr>
              <a:buFont typeface="Symbol"/>
              <a:buChar char="Þ"/>
            </a:pP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peu</a:t>
            </a:r>
            <a:r>
              <a:rPr lang="en-US" dirty="0" smtClean="0">
                <a:sym typeface="Symbol"/>
              </a:rPr>
              <a:t> de puissance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b="1" dirty="0" smtClean="0">
                <a:sym typeface="Symbol"/>
              </a:rPr>
              <a:t>Solution alternative</a:t>
            </a:r>
            <a:r>
              <a:rPr lang="en-US" dirty="0" smtClean="0">
                <a:sym typeface="Symbol"/>
              </a:rPr>
              <a:t>: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err="1" smtClean="0">
                <a:sym typeface="Symbol"/>
              </a:rPr>
              <a:t>étendre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l’analyse</a:t>
            </a:r>
            <a:r>
              <a:rPr lang="en-US" dirty="0" smtClean="0">
                <a:sym typeface="Symbol"/>
              </a:rPr>
              <a:t> aux IFG (WHO/IDF, 2006)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(6.1  FG &lt; 7.0 </a:t>
            </a:r>
            <a:r>
              <a:rPr lang="en-US" dirty="0" err="1" smtClean="0">
                <a:sym typeface="Symbol"/>
              </a:rPr>
              <a:t>mmol</a:t>
            </a:r>
            <a:r>
              <a:rPr lang="en-US" dirty="0" smtClean="0">
                <a:sym typeface="Symbol"/>
              </a:rPr>
              <a:t>/L et non </a:t>
            </a:r>
            <a:r>
              <a:rPr lang="en-US" dirty="0" err="1" smtClean="0">
                <a:sym typeface="Symbol"/>
              </a:rPr>
              <a:t>traités</a:t>
            </a:r>
            <a:r>
              <a:rPr lang="en-US" dirty="0" smtClean="0">
                <a:sym typeface="Symbol"/>
              </a:rPr>
              <a:t>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 510 </a:t>
            </a:r>
            <a:r>
              <a:rPr lang="en-US" dirty="0" err="1" smtClean="0">
                <a:sym typeface="Symbol"/>
              </a:rPr>
              <a:t>sujets</a:t>
            </a:r>
            <a:r>
              <a:rPr lang="en-US" dirty="0" smtClean="0">
                <a:sym typeface="Symbol"/>
              </a:rPr>
              <a:t> (</a:t>
            </a:r>
            <a:r>
              <a:rPr lang="en-US" dirty="0" err="1" smtClean="0">
                <a:sym typeface="Symbol"/>
              </a:rPr>
              <a:t>comprenant</a:t>
            </a:r>
            <a:r>
              <a:rPr lang="en-US" dirty="0" smtClean="0">
                <a:sym typeface="Symbol"/>
              </a:rPr>
              <a:t> les T2D)</a:t>
            </a:r>
          </a:p>
          <a:p>
            <a:pPr>
              <a:buNone/>
            </a:pPr>
            <a:endParaRPr lang="fr-CA" dirty="0" smtClean="0">
              <a:sym typeface="Symbol"/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Pourquoi s’intéresser à la puissance ?</a:t>
            </a:r>
            <a:endParaRPr lang="fr-F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787717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635896" y="5805264"/>
            <a:ext cx="486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b="1" dirty="0" err="1" smtClean="0"/>
              <a:t>Freedman</a:t>
            </a:r>
            <a:r>
              <a:rPr lang="fr-CA" sz="2800" b="1" dirty="0" smtClean="0"/>
              <a:t> et al., </a:t>
            </a:r>
            <a:r>
              <a:rPr lang="fr-CA" sz="2800" b="1" dirty="0" err="1" smtClean="0"/>
              <a:t>PLoS</a:t>
            </a:r>
            <a:r>
              <a:rPr lang="fr-CA" sz="2800" b="1" dirty="0" smtClean="0"/>
              <a:t> </a:t>
            </a:r>
            <a:r>
              <a:rPr lang="fr-CA" sz="2800" b="1" dirty="0" err="1" smtClean="0"/>
              <a:t>Biol</a:t>
            </a:r>
            <a:r>
              <a:rPr lang="fr-CA" sz="2800" b="1" dirty="0" smtClean="0"/>
              <a:t> 2015</a:t>
            </a:r>
            <a:endParaRPr lang="fr-FR" sz="2800" b="1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25144"/>
            <a:ext cx="7920880" cy="114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Puissance avec T2D incidents</a:t>
            </a:r>
            <a:endParaRPr lang="fr-F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939349" cy="34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971600" y="5373216"/>
            <a:ext cx="5077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smtClean="0">
                <a:solidFill>
                  <a:srgbClr val="FF0000"/>
                </a:solidFill>
              </a:rPr>
              <a:t>Niveau </a:t>
            </a:r>
            <a:r>
              <a:rPr lang="fr-CA" sz="3200" dirty="0" smtClean="0">
                <a:solidFill>
                  <a:srgbClr val="FF0000"/>
                </a:solidFill>
              </a:rPr>
              <a:t>de signification = 0.05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Puissance avec IFG incidents</a:t>
            </a:r>
            <a:endParaRPr lang="fr-F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120374" cy="346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971600" y="5373216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>
                <a:solidFill>
                  <a:srgbClr val="FF0000"/>
                </a:solidFill>
              </a:rPr>
              <a:t>Niveau de signification = 5 x 10</a:t>
            </a:r>
            <a:r>
              <a:rPr lang="fr-CA" sz="3200" baseline="30000" dirty="0" smtClean="0">
                <a:solidFill>
                  <a:srgbClr val="FF0000"/>
                </a:solidFill>
              </a:rPr>
              <a:t>-8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Quelques résultats …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00808"/>
            <a:ext cx="6696744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411760" y="5714091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 smtClean="0"/>
              <a:t>Scott, Nature </a:t>
            </a:r>
            <a:r>
              <a:rPr lang="fr-CA" sz="2800" b="1" dirty="0" err="1" smtClean="0"/>
              <a:t>Genetics</a:t>
            </a:r>
            <a:r>
              <a:rPr lang="fr-CA" sz="2800" b="1" dirty="0" smtClean="0"/>
              <a:t>, 2012</a:t>
            </a:r>
            <a:endParaRPr lang="fr-FR" sz="2800" b="1" dirty="0"/>
          </a:p>
        </p:txBody>
      </p:sp>
      <p:sp>
        <p:nvSpPr>
          <p:cNvPr id="7" name="Ellipse 6"/>
          <p:cNvSpPr/>
          <p:nvPr/>
        </p:nvSpPr>
        <p:spPr>
          <a:xfrm>
            <a:off x="2987824" y="1988840"/>
            <a:ext cx="792088" cy="50405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7028420" y="3203394"/>
            <a:ext cx="792088" cy="50405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6660232" y="3753035"/>
            <a:ext cx="792088" cy="504056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Projet </a:t>
            </a:r>
            <a:r>
              <a:rPr lang="fr-CA" dirty="0" err="1" smtClean="0"/>
              <a:t>Joglo</a:t>
            </a:r>
            <a:r>
              <a:rPr lang="fr-CA" dirty="0" smtClean="0"/>
              <a:t>-Dia (soumis à ANR)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CA" b="1" dirty="0" smtClean="0"/>
              <a:t>Objectif</a:t>
            </a:r>
            <a:r>
              <a:rPr lang="fr-CA" dirty="0" smtClean="0"/>
              <a:t>: </a:t>
            </a:r>
          </a:p>
          <a:p>
            <a:pPr marL="0" indent="0">
              <a:buNone/>
            </a:pPr>
            <a:r>
              <a:rPr lang="fr-CA" dirty="0" smtClean="0"/>
              <a:t>Recherche de </a:t>
            </a:r>
            <a:r>
              <a:rPr lang="fr-CA" dirty="0" err="1" smtClean="0"/>
              <a:t>variants</a:t>
            </a:r>
            <a:r>
              <a:rPr lang="fr-CA" dirty="0" smtClean="0"/>
              <a:t> (</a:t>
            </a:r>
            <a:r>
              <a:rPr lang="fr-CA" dirty="0" err="1" smtClean="0"/>
              <a:t>SNPs</a:t>
            </a:r>
            <a:r>
              <a:rPr lang="fr-CA" dirty="0" smtClean="0"/>
              <a:t>) associés à la fois au glucose sanguin </a:t>
            </a:r>
            <a:r>
              <a:rPr lang="fr-CA" b="1" dirty="0" smtClean="0"/>
              <a:t>et</a:t>
            </a:r>
            <a:r>
              <a:rPr lang="fr-CA" dirty="0" smtClean="0"/>
              <a:t> au diabète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b="1" dirty="0" smtClean="0"/>
              <a:t>Approche privilégiée</a:t>
            </a:r>
            <a:r>
              <a:rPr lang="fr-CA" dirty="0" smtClean="0"/>
              <a:t>: Modèles joints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r>
              <a:rPr lang="fr-CA" b="1" dirty="0" smtClean="0"/>
              <a:t>Données disponibles</a:t>
            </a:r>
            <a:r>
              <a:rPr lang="fr-CA" dirty="0" smtClean="0"/>
              <a:t>: Cohorte DESIR</a:t>
            </a:r>
          </a:p>
          <a:p>
            <a:pPr marL="0" indent="0">
              <a:buNone/>
            </a:pPr>
            <a:endParaRPr lang="fr-CA" dirty="0" smtClean="0"/>
          </a:p>
          <a:p>
            <a:pPr marL="0" indent="0">
              <a:buNone/>
            </a:pPr>
            <a:endParaRPr lang="fr-CA" dirty="0" smtClean="0"/>
          </a:p>
          <a:p>
            <a:pPr>
              <a:buNone/>
            </a:pP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Application à DESIR (TCF7L2)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54911"/>
              </p:ext>
            </p:extLst>
          </p:nvPr>
        </p:nvGraphicFramePr>
        <p:xfrm>
          <a:off x="1331640" y="2348880"/>
          <a:ext cx="6491065" cy="8640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81157"/>
                <a:gridCol w="1015269"/>
                <a:gridCol w="1298213"/>
                <a:gridCol w="1298213"/>
                <a:gridCol w="1298213"/>
              </a:tblGrid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>
                          <a:effectLst/>
                        </a:rPr>
                        <a:t>coef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</a:rPr>
                        <a:t>se(coef)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</a:rPr>
                        <a:t>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>
                          <a:effectLst/>
                        </a:rPr>
                        <a:t>Pr</a:t>
                      </a:r>
                      <a:r>
                        <a:rPr lang="en-US" sz="1600" dirty="0">
                          <a:effectLst/>
                        </a:rPr>
                        <a:t>(&gt;|z|)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rs7903146_A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0.1889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0.04920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3.839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0.0001236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2.3460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0.0000000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04246"/>
              </p:ext>
            </p:extLst>
          </p:nvPr>
        </p:nvGraphicFramePr>
        <p:xfrm>
          <a:off x="1326469" y="4465712"/>
          <a:ext cx="6491062" cy="17280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33114"/>
                <a:gridCol w="1068269"/>
                <a:gridCol w="1139487"/>
                <a:gridCol w="1068269"/>
                <a:gridCol w="1281923"/>
              </a:tblGrid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>
                          <a:effectLst/>
                        </a:rPr>
                        <a:t>coef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</a:rPr>
                        <a:t>se(coef)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</a:rPr>
                        <a:t>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>
                          <a:effectLst/>
                        </a:rPr>
                        <a:t>Pr</a:t>
                      </a:r>
                      <a:r>
                        <a:rPr lang="en-US" sz="1600" dirty="0">
                          <a:effectLst/>
                        </a:rPr>
                        <a:t>(&gt;|z|)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</a:rPr>
                        <a:t>Long_(Intercept)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4.740000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0.0457000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103.7000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0.000e+00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>
                          <a:effectLst/>
                        </a:rPr>
                        <a:t>Long_Time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0.008619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0.0007541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11.4300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2.971e-30</a:t>
                      </a: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solidFill>
                            <a:srgbClr val="1E90FF"/>
                          </a:solidFill>
                          <a:effectLst/>
                        </a:rPr>
                        <a:t>Long_rs7903146_A</a:t>
                      </a:r>
                      <a:endParaRPr lang="en-US" sz="1600" dirty="0">
                        <a:solidFill>
                          <a:srgbClr val="1E90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0.004493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0.0081700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0.5499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5.824e-01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solidFill>
                            <a:srgbClr val="EE2C2C"/>
                          </a:solidFill>
                          <a:effectLst/>
                        </a:rPr>
                        <a:t>Cox_rs7903146_A</a:t>
                      </a:r>
                      <a:endParaRPr lang="en-US" sz="1600" dirty="0">
                        <a:solidFill>
                          <a:srgbClr val="EE2C2C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0.175300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0.0710900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2.4660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1.366e-02</a:t>
                      </a: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 smtClean="0">
                          <a:solidFill>
                            <a:srgbClr val="008B45"/>
                          </a:solidFill>
                          <a:effectLst/>
                        </a:rPr>
                        <a:t>Cox_FG</a:t>
                      </a:r>
                      <a:endParaRPr lang="en-US" sz="1600" dirty="0">
                        <a:solidFill>
                          <a:srgbClr val="008B45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3.992000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0.2212000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18.0500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8.288e-73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r>
              <a:rPr lang="fr-FR" dirty="0" smtClean="0"/>
              <a:t>Modèle de Cox étendu (Package R: </a:t>
            </a:r>
            <a:r>
              <a:rPr lang="fr-FR" dirty="0" err="1" smtClean="0"/>
              <a:t>survival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57200" y="3717032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Modèle Joint </a:t>
            </a:r>
            <a:r>
              <a:rPr lang="fr-FR" dirty="0"/>
              <a:t>(Package R: </a:t>
            </a:r>
            <a:r>
              <a:rPr lang="fr-FR" dirty="0" smtClean="0"/>
              <a:t>JM)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Valeurs prédites (</a:t>
            </a:r>
            <a:r>
              <a:rPr lang="fr-CA" dirty="0" smtClean="0"/>
              <a:t>TCF7L2)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7742"/>
            <a:ext cx="4038600" cy="3230879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47742"/>
            <a:ext cx="4038600" cy="3230879"/>
          </a:xfrm>
        </p:spPr>
      </p:pic>
    </p:spTree>
    <p:extLst>
      <p:ext uri="{BB962C8B-B14F-4D97-AF65-F5344CB8AC3E}">
        <p14:creationId xmlns:p14="http://schemas.microsoft.com/office/powerpoint/2010/main" val="36707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Application à DESIR (MTNR1B)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5282"/>
              </p:ext>
            </p:extLst>
          </p:nvPr>
        </p:nvGraphicFramePr>
        <p:xfrm>
          <a:off x="1331640" y="2348880"/>
          <a:ext cx="6491065" cy="8640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81157"/>
                <a:gridCol w="1015269"/>
                <a:gridCol w="1298213"/>
                <a:gridCol w="1298213"/>
                <a:gridCol w="1298213"/>
              </a:tblGrid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>
                          <a:effectLst/>
                        </a:rPr>
                        <a:t>coef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</a:rPr>
                        <a:t>se(coef)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</a:rPr>
                        <a:t>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>
                          <a:effectLst/>
                        </a:rPr>
                        <a:t>Pr</a:t>
                      </a:r>
                      <a:r>
                        <a:rPr lang="en-US" sz="1600" dirty="0">
                          <a:effectLst/>
                        </a:rPr>
                        <a:t>(&gt;|z|)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rs10830963_G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0.06553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0.05004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1.31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0.1904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2.33100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15535"/>
              </p:ext>
            </p:extLst>
          </p:nvPr>
        </p:nvGraphicFramePr>
        <p:xfrm>
          <a:off x="1326469" y="4465712"/>
          <a:ext cx="6491062" cy="17280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21395"/>
                <a:gridCol w="1080120"/>
                <a:gridCol w="1152128"/>
                <a:gridCol w="1080120"/>
                <a:gridCol w="1157299"/>
              </a:tblGrid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>
                          <a:effectLst/>
                        </a:rPr>
                        <a:t>coef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</a:rPr>
                        <a:t>se(coef)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</a:rPr>
                        <a:t>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>
                          <a:effectLst/>
                        </a:rPr>
                        <a:t>Pr</a:t>
                      </a:r>
                      <a:r>
                        <a:rPr lang="en-US" sz="1600" dirty="0">
                          <a:effectLst/>
                        </a:rPr>
                        <a:t>(&gt;|z|)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Long_(Intercept)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4.698000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0.0454500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103.4000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0.000e+00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Long_Time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0.008605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0.0007555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11.3900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4.675e-30</a:t>
                      </a: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Long_rs10830963_G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0.071580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0.0082940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8.6300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6.150e-18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Cox_rs10830963_G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-0.031880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0.0725200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-0.4396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6.602e-01</a:t>
                      </a: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 err="1" smtClean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Cox_FG</a:t>
                      </a:r>
                      <a:endParaRPr lang="en-US" sz="1600" b="1" kern="1200" dirty="0">
                        <a:solidFill>
                          <a:srgbClr val="008B4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4.011000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0.2244000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17.8700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1.899e-71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r>
              <a:rPr lang="fr-FR" dirty="0" smtClean="0"/>
              <a:t>Modèle de Cox étendu</a:t>
            </a:r>
            <a:r>
              <a:rPr lang="fr-FR" dirty="0"/>
              <a:t> (Package R: </a:t>
            </a:r>
            <a:r>
              <a:rPr lang="fr-FR" dirty="0" err="1"/>
              <a:t>survival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57200" y="3717032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Modèle Joint </a:t>
            </a:r>
            <a:r>
              <a:rPr lang="fr-FR" dirty="0"/>
              <a:t>(Package R: JM)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Valeurs prédites (</a:t>
            </a:r>
            <a:r>
              <a:rPr lang="fr-CA" dirty="0" smtClean="0"/>
              <a:t>MTNR1B)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7742"/>
            <a:ext cx="4038600" cy="3230879"/>
          </a:xfr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47742"/>
            <a:ext cx="4038600" cy="3230879"/>
          </a:xfrm>
        </p:spPr>
      </p:pic>
    </p:spTree>
    <p:extLst>
      <p:ext uri="{BB962C8B-B14F-4D97-AF65-F5344CB8AC3E}">
        <p14:creationId xmlns:p14="http://schemas.microsoft.com/office/powerpoint/2010/main" val="16145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Application à DESIR (G6PC2)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17596"/>
              </p:ext>
            </p:extLst>
          </p:nvPr>
        </p:nvGraphicFramePr>
        <p:xfrm>
          <a:off x="1331640" y="2348880"/>
          <a:ext cx="6491065" cy="8640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581157"/>
                <a:gridCol w="1015269"/>
                <a:gridCol w="1298213"/>
                <a:gridCol w="1298213"/>
                <a:gridCol w="1298213"/>
              </a:tblGrid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>
                          <a:effectLst/>
                        </a:rPr>
                        <a:t>coef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</a:rPr>
                        <a:t>se(coef)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</a:rPr>
                        <a:t>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>
                          <a:effectLst/>
                        </a:rPr>
                        <a:t>Pr</a:t>
                      </a:r>
                      <a:r>
                        <a:rPr lang="en-US" sz="1600" dirty="0">
                          <a:effectLst/>
                        </a:rPr>
                        <a:t>(&gt;|z|)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rs560887_C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0.07951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0.05262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1.511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0.1308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2.33400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0.09774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23.880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2038"/>
              </p:ext>
            </p:extLst>
          </p:nvPr>
        </p:nvGraphicFramePr>
        <p:xfrm>
          <a:off x="1326469" y="4465712"/>
          <a:ext cx="6491062" cy="17280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33114"/>
                <a:gridCol w="1096393"/>
                <a:gridCol w="1152128"/>
                <a:gridCol w="1027504"/>
                <a:gridCol w="1281923"/>
              </a:tblGrid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>
                          <a:effectLst/>
                        </a:rPr>
                        <a:t>coef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effectLst/>
                        </a:rPr>
                        <a:t>se(coef)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effectLst/>
                        </a:rPr>
                        <a:t>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 err="1">
                          <a:effectLst/>
                        </a:rPr>
                        <a:t>Pr</a:t>
                      </a:r>
                      <a:r>
                        <a:rPr lang="en-US" sz="1600" dirty="0">
                          <a:effectLst/>
                        </a:rPr>
                        <a:t>(&gt;|z|)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Long_(Intercept)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4.619000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0.0465100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99.3200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0.000e+00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Long_Time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0.008616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0.0007539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11.4300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3.004e-30</a:t>
                      </a: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Long_rs560887_C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 smtClean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0.078980</a:t>
                      </a:r>
                      <a:endParaRPr lang="en-US" sz="1600" kern="1200" dirty="0">
                        <a:solidFill>
                          <a:srgbClr val="1E9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0.0079790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9.8990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1E9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4.223e-23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Cox_rs560887_C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-0.025230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0.0757400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-0.3331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" marR="50800" algn="r" defTabSz="914400" rtl="0" eaLnBrk="1" latinLnBrk="0" hangingPunct="1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EE2C2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7.391e-01</a:t>
                      </a: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kern="1200" dirty="0" err="1" smtClean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Cox_FG</a:t>
                      </a:r>
                      <a:endParaRPr lang="en-US" sz="1600" b="1" kern="1200" dirty="0">
                        <a:solidFill>
                          <a:srgbClr val="008B4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3.988000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0.2228000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17.9000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50800" marR="50800" algn="r">
                        <a:lnSpc>
                          <a:spcPct val="107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200" dirty="0">
                          <a:solidFill>
                            <a:srgbClr val="008B4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1.278e-71</a:t>
                      </a:r>
                    </a:p>
                  </a:txBody>
                  <a:tcPr marL="68580" marR="68580" marT="0" marB="0" anchor="ctr">
                    <a:noFill/>
                  </a:tcPr>
                </a:tc>
              </a:tr>
            </a:tbl>
          </a:graphicData>
        </a:graphic>
      </p:graphicFrame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r>
              <a:rPr lang="fr-FR" dirty="0" smtClean="0"/>
              <a:t>Modèle de Cox étendu</a:t>
            </a:r>
            <a:r>
              <a:rPr lang="fr-FR" dirty="0"/>
              <a:t> (Package R: </a:t>
            </a:r>
            <a:r>
              <a:rPr lang="fr-FR" dirty="0" err="1"/>
              <a:t>survival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57200" y="3717032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Modèle Joint </a:t>
            </a:r>
            <a:r>
              <a:rPr lang="fr-FR" dirty="0"/>
              <a:t>(Package R: JM)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Valeurs prédites (</a:t>
            </a:r>
            <a:r>
              <a:rPr lang="fr-CA" dirty="0" smtClean="0"/>
              <a:t>G6PC2)</a:t>
            </a:r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7742"/>
            <a:ext cx="4038600" cy="3230879"/>
          </a:xfrm>
        </p:spPr>
      </p:pic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47742"/>
            <a:ext cx="4038600" cy="3230879"/>
          </a:xfrm>
        </p:spPr>
      </p:pic>
    </p:spTree>
    <p:extLst>
      <p:ext uri="{BB962C8B-B14F-4D97-AF65-F5344CB8AC3E}">
        <p14:creationId xmlns:p14="http://schemas.microsoft.com/office/powerpoint/2010/main" val="19036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Difficultés avec données réelles DESIR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 smtClean="0"/>
              <a:t>Parallélisation</a:t>
            </a:r>
            <a:r>
              <a:rPr lang="fr-CA" dirty="0" smtClean="0"/>
              <a:t> pour analyse </a:t>
            </a:r>
            <a:r>
              <a:rPr lang="fr-CA" dirty="0" err="1" smtClean="0"/>
              <a:t>pangénomique</a:t>
            </a:r>
            <a:endParaRPr lang="fr-CA" dirty="0" smtClean="0"/>
          </a:p>
          <a:p>
            <a:pPr>
              <a:buNone/>
            </a:pPr>
            <a:r>
              <a:rPr lang="fr-CA" dirty="0" smtClean="0"/>
              <a:t>    (</a:t>
            </a:r>
            <a:r>
              <a:rPr lang="fr-CA" dirty="0" smtClean="0">
                <a:sym typeface="Symbol"/>
              </a:rPr>
              <a:t> 4500 sujets et  160 000 </a:t>
            </a:r>
            <a:r>
              <a:rPr lang="fr-CA" dirty="0" err="1" smtClean="0">
                <a:sym typeface="Symbol"/>
              </a:rPr>
              <a:t>SNPs</a:t>
            </a:r>
            <a:r>
              <a:rPr lang="fr-CA" dirty="0" smtClean="0">
                <a:sym typeface="Symbol"/>
              </a:rPr>
              <a:t> communs; 320 jours ou 4 jours avec 80 cœurs)</a:t>
            </a:r>
          </a:p>
          <a:p>
            <a:r>
              <a:rPr lang="fr-CA" dirty="0" smtClean="0">
                <a:sym typeface="Symbol"/>
              </a:rPr>
              <a:t>Conditions de convergence dans l’estimation des paramètres</a:t>
            </a:r>
          </a:p>
          <a:p>
            <a:r>
              <a:rPr lang="fr-CA" dirty="0" smtClean="0">
                <a:sym typeface="Symbol"/>
              </a:rPr>
              <a:t>Effet de la censure par intervalle (temps de survenue discrets)</a:t>
            </a:r>
          </a:p>
          <a:p>
            <a:r>
              <a:rPr lang="fr-CA" dirty="0" smtClean="0">
                <a:sym typeface="Symbol"/>
              </a:rPr>
              <a:t>Effet des valeurs manquantes sur FG ou autres </a:t>
            </a:r>
            <a:r>
              <a:rPr lang="fr-CA" dirty="0" err="1" smtClean="0">
                <a:sym typeface="Symbol"/>
              </a:rPr>
              <a:t>covariables</a:t>
            </a:r>
            <a:endParaRPr lang="fr-CA" dirty="0" smtClean="0">
              <a:sym typeface="Symbol"/>
            </a:endParaRPr>
          </a:p>
          <a:p>
            <a:pPr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0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?????</a:t>
            </a:r>
            <a:r>
              <a:rPr lang="fr-CA" dirty="0" smtClean="0"/>
              <a:t> = Peut-on les trouver ?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696744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979712" y="573325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 dirty="0" smtClean="0"/>
              <a:t>Scott, Nature </a:t>
            </a:r>
            <a:r>
              <a:rPr lang="fr-CA" sz="2800" b="1" dirty="0" err="1" smtClean="0"/>
              <a:t>Genetics</a:t>
            </a:r>
            <a:r>
              <a:rPr lang="fr-CA" sz="2800" b="1" dirty="0" smtClean="0"/>
              <a:t>, 2012</a:t>
            </a:r>
            <a:endParaRPr lang="fr-FR" sz="2800" b="1" dirty="0"/>
          </a:p>
        </p:txBody>
      </p:sp>
      <p:sp>
        <p:nvSpPr>
          <p:cNvPr id="6" name="Ellipse 5"/>
          <p:cNvSpPr/>
          <p:nvPr/>
        </p:nvSpPr>
        <p:spPr>
          <a:xfrm>
            <a:off x="4283968" y="2132856"/>
            <a:ext cx="1152128" cy="936104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rgbClr val="FF0000"/>
                </a:solidFill>
              </a:rPr>
              <a:t>?????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Stratégie: Joint </a:t>
            </a:r>
            <a:r>
              <a:rPr lang="fr-CA" dirty="0" err="1" smtClean="0"/>
              <a:t>Models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Combinaison d’un modèle mixte pour trajectoire d’un </a:t>
            </a:r>
            <a:r>
              <a:rPr lang="fr-CA" dirty="0" err="1" smtClean="0"/>
              <a:t>biomarqueur</a:t>
            </a:r>
            <a:r>
              <a:rPr lang="fr-CA" dirty="0" smtClean="0"/>
              <a:t> (</a:t>
            </a:r>
            <a:r>
              <a:rPr lang="fr-CA" dirty="0" err="1" smtClean="0"/>
              <a:t>e.g</a:t>
            </a:r>
            <a:r>
              <a:rPr lang="fr-CA" dirty="0" smtClean="0"/>
              <a:t>. glucose sanguin) et d’un modèle de survie pour survenue d’événement (</a:t>
            </a:r>
            <a:r>
              <a:rPr lang="fr-CA" dirty="0" err="1" smtClean="0"/>
              <a:t>e.g</a:t>
            </a:r>
            <a:r>
              <a:rPr lang="fr-CA" dirty="0" smtClean="0"/>
              <a:t>. diabète)</a:t>
            </a:r>
          </a:p>
          <a:p>
            <a:r>
              <a:rPr lang="fr-CA" dirty="0" smtClean="0"/>
              <a:t>Tester l’effet d’une </a:t>
            </a:r>
            <a:r>
              <a:rPr lang="fr-CA" dirty="0" err="1" smtClean="0"/>
              <a:t>covariable</a:t>
            </a:r>
            <a:r>
              <a:rPr lang="fr-CA" dirty="0" smtClean="0"/>
              <a:t> (</a:t>
            </a:r>
            <a:r>
              <a:rPr lang="fr-CA" dirty="0" err="1" smtClean="0"/>
              <a:t>e.g</a:t>
            </a:r>
            <a:r>
              <a:rPr lang="fr-CA" dirty="0" smtClean="0"/>
              <a:t>. SNP)</a:t>
            </a:r>
          </a:p>
          <a:p>
            <a:r>
              <a:rPr lang="fr-CA" dirty="0" smtClean="0"/>
              <a:t>Peut être appliqué à des </a:t>
            </a:r>
            <a:r>
              <a:rPr lang="fr-CA" dirty="0" err="1" smtClean="0"/>
              <a:t>SNPs</a:t>
            </a:r>
            <a:r>
              <a:rPr lang="fr-CA" dirty="0" smtClean="0"/>
              <a:t> connus ou alors pour détecter de nouvelles associations (implémentation </a:t>
            </a:r>
            <a:r>
              <a:rPr lang="fr-CA" dirty="0" err="1" smtClean="0"/>
              <a:t>genomewide</a:t>
            </a:r>
            <a:r>
              <a:rPr lang="fr-CA" dirty="0"/>
              <a:t> </a:t>
            </a:r>
            <a:r>
              <a:rPr lang="fr-CA" dirty="0" smtClean="0"/>
              <a:t>à faire)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76672"/>
            <a:ext cx="6984776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395536" y="3140968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smtClean="0"/>
              <a:t>X(t) : trajectoire du </a:t>
            </a:r>
            <a:r>
              <a:rPr lang="fr-CA" sz="2800" dirty="0" err="1" smtClean="0"/>
              <a:t>biomarqueur</a:t>
            </a:r>
            <a:r>
              <a:rPr lang="fr-CA" sz="2800" dirty="0" smtClean="0"/>
              <a:t> générant</a:t>
            </a:r>
          </a:p>
          <a:p>
            <a:r>
              <a:rPr lang="fr-CA" sz="2800" dirty="0" smtClean="0"/>
              <a:t>          les observations longitudinales Y(t) </a:t>
            </a:r>
          </a:p>
          <a:p>
            <a:r>
              <a:rPr lang="fr-CA" sz="2800" dirty="0" smtClean="0"/>
              <a:t>Y(t) : données observées avec erreur de mesure</a:t>
            </a:r>
          </a:p>
          <a:p>
            <a:r>
              <a:rPr lang="fr-CA" sz="2800" dirty="0" smtClean="0"/>
              <a:t>S: événement</a:t>
            </a:r>
            <a:r>
              <a:rPr lang="fr-CA" sz="2800" dirty="0"/>
              <a:t> </a:t>
            </a:r>
            <a:r>
              <a:rPr lang="fr-CA" sz="2800" dirty="0" smtClean="0"/>
              <a:t>(survie) au temps t</a:t>
            </a:r>
          </a:p>
          <a:p>
            <a:r>
              <a:rPr lang="fr-CA" sz="2800" dirty="0" smtClean="0"/>
              <a:t>Z: traitement</a:t>
            </a:r>
          </a:p>
          <a:p>
            <a:pPr>
              <a:buFont typeface="Symbol"/>
              <a:buChar char="a"/>
            </a:pPr>
            <a:r>
              <a:rPr lang="fr-CA" sz="2800" dirty="0" smtClean="0">
                <a:sym typeface="Symbol"/>
              </a:rPr>
              <a:t> = effet du traitement sur l’événement</a:t>
            </a:r>
          </a:p>
          <a:p>
            <a:pPr>
              <a:buFont typeface="Symbol"/>
              <a:buChar char="b"/>
            </a:pPr>
            <a:r>
              <a:rPr lang="fr-CA" sz="2800" dirty="0" smtClean="0">
                <a:sym typeface="Symbol"/>
              </a:rPr>
              <a:t> = effet de la trajectoire sur l’événement</a:t>
            </a:r>
          </a:p>
          <a:p>
            <a:r>
              <a:rPr lang="fr-CA" sz="2800" dirty="0" smtClean="0">
                <a:sym typeface="Symbol"/>
              </a:rPr>
              <a:t> = effet du traitement sur la trajectoire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4716016" y="278092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 smtClean="0"/>
              <a:t>Ibrahim, J Clin </a:t>
            </a:r>
            <a:r>
              <a:rPr lang="fr-CA" sz="2400" b="1" dirty="0" err="1" smtClean="0"/>
              <a:t>Oncol</a:t>
            </a:r>
            <a:r>
              <a:rPr lang="fr-CA" sz="2400" b="1" dirty="0" smtClean="0"/>
              <a:t>, 2010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76672"/>
            <a:ext cx="6984776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971600" y="3140968"/>
            <a:ext cx="69127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smtClean="0"/>
              <a:t>X(t) : trajectoire du </a:t>
            </a:r>
            <a:r>
              <a:rPr lang="fr-CA" sz="2800" dirty="0" smtClean="0">
                <a:solidFill>
                  <a:srgbClr val="FF0000"/>
                </a:solidFill>
              </a:rPr>
              <a:t>glucose sanguin </a:t>
            </a:r>
            <a:r>
              <a:rPr lang="fr-CA" sz="2800" dirty="0" smtClean="0"/>
              <a:t>générant</a:t>
            </a:r>
          </a:p>
          <a:p>
            <a:r>
              <a:rPr lang="fr-CA" sz="2800" dirty="0" smtClean="0"/>
              <a:t>          les observations longitudinales Y(t)</a:t>
            </a:r>
          </a:p>
          <a:p>
            <a:r>
              <a:rPr lang="fr-CA" sz="2800" dirty="0" smtClean="0"/>
              <a:t>S: survenue du </a:t>
            </a:r>
            <a:r>
              <a:rPr lang="fr-CA" sz="2800" dirty="0" smtClean="0">
                <a:solidFill>
                  <a:srgbClr val="FF0000"/>
                </a:solidFill>
              </a:rPr>
              <a:t>diabète</a:t>
            </a:r>
            <a:r>
              <a:rPr lang="fr-CA" sz="2800" dirty="0" smtClean="0"/>
              <a:t> au temps t</a:t>
            </a:r>
          </a:p>
          <a:p>
            <a:r>
              <a:rPr lang="fr-CA" sz="2800" dirty="0" smtClean="0"/>
              <a:t>Z: </a:t>
            </a:r>
            <a:r>
              <a:rPr lang="fr-CA" sz="2800" dirty="0" smtClean="0">
                <a:solidFill>
                  <a:srgbClr val="FF0000"/>
                </a:solidFill>
              </a:rPr>
              <a:t>SNP</a:t>
            </a:r>
          </a:p>
          <a:p>
            <a:pPr>
              <a:buFont typeface="Symbol"/>
              <a:buChar char="a"/>
            </a:pPr>
            <a:r>
              <a:rPr lang="fr-CA" sz="2800" dirty="0" smtClean="0">
                <a:sym typeface="Symbol"/>
              </a:rPr>
              <a:t> = effet du </a:t>
            </a:r>
            <a:r>
              <a:rPr lang="fr-CA" sz="2800" dirty="0" smtClean="0">
                <a:solidFill>
                  <a:srgbClr val="FF0000"/>
                </a:solidFill>
                <a:sym typeface="Symbol"/>
              </a:rPr>
              <a:t>SNP</a:t>
            </a:r>
            <a:r>
              <a:rPr lang="fr-CA" sz="2800" dirty="0" smtClean="0">
                <a:sym typeface="Symbol"/>
              </a:rPr>
              <a:t> sur le </a:t>
            </a:r>
            <a:r>
              <a:rPr lang="fr-CA" sz="2800" dirty="0" smtClean="0">
                <a:solidFill>
                  <a:srgbClr val="FF0000"/>
                </a:solidFill>
                <a:sym typeface="Symbol"/>
              </a:rPr>
              <a:t>diabète</a:t>
            </a:r>
          </a:p>
          <a:p>
            <a:pPr>
              <a:buFont typeface="Symbol"/>
              <a:buChar char="b"/>
            </a:pPr>
            <a:r>
              <a:rPr lang="fr-CA" sz="2800" dirty="0" smtClean="0">
                <a:sym typeface="Symbol"/>
              </a:rPr>
              <a:t> = effet du </a:t>
            </a:r>
            <a:r>
              <a:rPr lang="fr-CA" sz="2800" dirty="0" smtClean="0">
                <a:solidFill>
                  <a:srgbClr val="FF0000"/>
                </a:solidFill>
                <a:sym typeface="Symbol"/>
              </a:rPr>
              <a:t>glucose sanguin </a:t>
            </a:r>
            <a:r>
              <a:rPr lang="fr-CA" sz="2800" dirty="0" smtClean="0">
                <a:sym typeface="Symbol"/>
              </a:rPr>
              <a:t>sur le </a:t>
            </a:r>
            <a:r>
              <a:rPr lang="fr-CA" sz="2800" dirty="0" smtClean="0">
                <a:solidFill>
                  <a:srgbClr val="FF0000"/>
                </a:solidFill>
                <a:sym typeface="Symbol"/>
              </a:rPr>
              <a:t>diabète</a:t>
            </a:r>
          </a:p>
          <a:p>
            <a:r>
              <a:rPr lang="fr-CA" sz="2800" dirty="0" smtClean="0">
                <a:sym typeface="Symbol"/>
              </a:rPr>
              <a:t> = effet du </a:t>
            </a:r>
            <a:r>
              <a:rPr lang="fr-CA" sz="2800" dirty="0" smtClean="0">
                <a:solidFill>
                  <a:srgbClr val="FF0000"/>
                </a:solidFill>
                <a:sym typeface="Symbol"/>
              </a:rPr>
              <a:t>SNP</a:t>
            </a:r>
            <a:r>
              <a:rPr lang="fr-CA" sz="2800" dirty="0" smtClean="0">
                <a:sym typeface="Symbol"/>
              </a:rPr>
              <a:t> sur le </a:t>
            </a:r>
            <a:r>
              <a:rPr lang="fr-CA" sz="2800" dirty="0" smtClean="0">
                <a:solidFill>
                  <a:srgbClr val="FF0000"/>
                </a:solidFill>
                <a:sym typeface="Symbol"/>
              </a:rPr>
              <a:t>glucose sanguin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259632" y="692696"/>
            <a:ext cx="114986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CA" sz="2000" dirty="0" err="1" smtClean="0">
                <a:solidFill>
                  <a:srgbClr val="FF0000"/>
                </a:solidFill>
              </a:rPr>
              <a:t>observed</a:t>
            </a:r>
            <a:endParaRPr lang="fr-CA" sz="2000" dirty="0" smtClean="0">
              <a:solidFill>
                <a:srgbClr val="FF0000"/>
              </a:solidFill>
            </a:endParaRPr>
          </a:p>
          <a:p>
            <a:r>
              <a:rPr lang="fr-CA" sz="2000" dirty="0" smtClean="0">
                <a:solidFill>
                  <a:srgbClr val="FF0000"/>
                </a:solidFill>
              </a:rPr>
              <a:t>glucose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27984" y="2204864"/>
            <a:ext cx="683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2400" dirty="0" smtClean="0">
                <a:solidFill>
                  <a:srgbClr val="FF0000"/>
                </a:solidFill>
              </a:rPr>
              <a:t>SNP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04248" y="1484784"/>
            <a:ext cx="13681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CA" sz="2400" dirty="0" err="1" smtClean="0">
                <a:solidFill>
                  <a:srgbClr val="FF0000"/>
                </a:solidFill>
              </a:rPr>
              <a:t>diabetes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Plusieurs tests possibles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Effet</a:t>
            </a:r>
            <a:r>
              <a:rPr lang="en-US" b="1" dirty="0" smtClean="0"/>
              <a:t> du SNP </a:t>
            </a:r>
            <a:r>
              <a:rPr lang="en-US" b="1" dirty="0" err="1" smtClean="0"/>
              <a:t>sur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1) </a:t>
            </a:r>
            <a:r>
              <a:rPr lang="en-US" dirty="0" err="1" smtClean="0"/>
              <a:t>trajectoire</a:t>
            </a:r>
            <a:r>
              <a:rPr lang="en-US" dirty="0" smtClean="0"/>
              <a:t> </a:t>
            </a:r>
            <a:r>
              <a:rPr lang="en-US" dirty="0" err="1" smtClean="0"/>
              <a:t>temporelle</a:t>
            </a:r>
            <a:r>
              <a:rPr lang="en-US" dirty="0" smtClean="0"/>
              <a:t> du glucose (</a:t>
            </a:r>
            <a:r>
              <a:rPr lang="en-US" dirty="0" smtClean="0">
                <a:sym typeface="Symbol"/>
              </a:rPr>
              <a:t></a:t>
            </a:r>
            <a:r>
              <a:rPr lang="en-US" dirty="0" smtClean="0"/>
              <a:t>)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2) incidence du </a:t>
            </a:r>
            <a:r>
              <a:rPr lang="en-US" dirty="0" err="1" smtClean="0"/>
              <a:t>diabète</a:t>
            </a:r>
            <a:r>
              <a:rPr lang="en-US" dirty="0" smtClean="0"/>
              <a:t> (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)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3) </a:t>
            </a:r>
            <a:r>
              <a:rPr lang="en-US" dirty="0" err="1" smtClean="0"/>
              <a:t>trajectoire</a:t>
            </a:r>
            <a:r>
              <a:rPr lang="en-US" dirty="0" smtClean="0"/>
              <a:t> </a:t>
            </a:r>
            <a:r>
              <a:rPr lang="en-US" dirty="0" err="1" smtClean="0"/>
              <a:t>temporelle</a:t>
            </a:r>
            <a:r>
              <a:rPr lang="en-US" dirty="0" smtClean="0"/>
              <a:t> du glucose </a:t>
            </a:r>
            <a:r>
              <a:rPr lang="en-US" b="1" dirty="0" smtClean="0"/>
              <a:t>et</a:t>
            </a:r>
            <a:r>
              <a:rPr lang="en-US" dirty="0" smtClean="0"/>
              <a:t> incidence   du </a:t>
            </a:r>
            <a:r>
              <a:rPr lang="en-US" dirty="0" err="1" smtClean="0"/>
              <a:t>diabète</a:t>
            </a:r>
            <a:r>
              <a:rPr lang="en-US" dirty="0" smtClean="0"/>
              <a:t> </a:t>
            </a:r>
            <a:r>
              <a:rPr lang="en-US" b="1" dirty="0" err="1" smtClean="0"/>
              <a:t>simultanément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effet</a:t>
            </a:r>
            <a:r>
              <a:rPr lang="en-US" dirty="0" smtClean="0"/>
              <a:t> global </a:t>
            </a:r>
            <a:r>
              <a:rPr lang="en-US" dirty="0" smtClean="0">
                <a:sym typeface="Symbol"/>
              </a:rPr>
              <a:t></a:t>
            </a:r>
            <a:r>
              <a:rPr lang="en-US" dirty="0" smtClean="0"/>
              <a:t> + 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)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Puissance accrue de l’approche JM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Si </a:t>
            </a:r>
            <a:r>
              <a:rPr lang="fr-CA" dirty="0" smtClean="0">
                <a:sym typeface="Symbol"/>
              </a:rPr>
              <a:t>  0, alors gain en puissance pour détecter un effet du traitement (</a:t>
            </a:r>
            <a:r>
              <a:rPr lang="fr-CA" dirty="0" err="1" smtClean="0">
                <a:sym typeface="Symbol"/>
              </a:rPr>
              <a:t>i.e</a:t>
            </a:r>
            <a:r>
              <a:rPr lang="fr-CA" dirty="0" smtClean="0">
                <a:sym typeface="Symbol"/>
              </a:rPr>
              <a:t> SNP)</a:t>
            </a:r>
          </a:p>
          <a:p>
            <a:pPr>
              <a:buNone/>
            </a:pPr>
            <a:r>
              <a:rPr lang="fr-CA" dirty="0">
                <a:sym typeface="Symbol"/>
              </a:rPr>
              <a:t>	</a:t>
            </a:r>
            <a:r>
              <a:rPr lang="fr-CA" dirty="0" smtClean="0">
                <a:sym typeface="Symbol"/>
              </a:rPr>
              <a:t>(voir Chen et al, Stat Med 2011)</a:t>
            </a:r>
          </a:p>
          <a:p>
            <a:r>
              <a:rPr lang="fr-CA" dirty="0" smtClean="0">
                <a:sym typeface="Symbol"/>
              </a:rPr>
              <a:t>Plus puissant que l’approche intégrant la trajectoire comme « time-</a:t>
            </a:r>
            <a:r>
              <a:rPr lang="fr-CA" dirty="0" err="1" smtClean="0">
                <a:sym typeface="Symbol"/>
              </a:rPr>
              <a:t>varying</a:t>
            </a:r>
            <a:r>
              <a:rPr lang="fr-CA" dirty="0" smtClean="0">
                <a:sym typeface="Symbol"/>
              </a:rPr>
              <a:t> </a:t>
            </a:r>
            <a:r>
              <a:rPr lang="fr-CA" dirty="0" err="1" smtClean="0">
                <a:sym typeface="Symbol"/>
              </a:rPr>
              <a:t>covariate</a:t>
            </a:r>
            <a:r>
              <a:rPr lang="fr-CA" dirty="0" smtClean="0">
                <a:sym typeface="Symbol"/>
              </a:rPr>
              <a:t> » dans un modèle de Cox ou approche dite « </a:t>
            </a:r>
            <a:r>
              <a:rPr lang="fr-CA" dirty="0" err="1" smtClean="0">
                <a:sym typeface="Symbol"/>
              </a:rPr>
              <a:t>two</a:t>
            </a:r>
            <a:r>
              <a:rPr lang="fr-CA" dirty="0" smtClean="0">
                <a:sym typeface="Symbol"/>
              </a:rPr>
              <a:t>-stage » (modèle mixte, puis trajectoire intégrée dans un modèle de Cox)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178" y="404664"/>
            <a:ext cx="7670237" cy="451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79512" y="4869160"/>
            <a:ext cx="864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smtClean="0"/>
              <a:t>Pointillée: </a:t>
            </a:r>
            <a:r>
              <a:rPr lang="fr-CA" sz="2400" dirty="0" err="1" smtClean="0"/>
              <a:t>Extended</a:t>
            </a:r>
            <a:r>
              <a:rPr lang="fr-CA" sz="2400" dirty="0" smtClean="0"/>
              <a:t> Cox model </a:t>
            </a:r>
            <a:r>
              <a:rPr lang="fr-CA" sz="2400" dirty="0" err="1" smtClean="0"/>
              <a:t>approx</a:t>
            </a:r>
            <a:r>
              <a:rPr lang="fr-CA" sz="2400" dirty="0" smtClean="0"/>
              <a:t>. for longitudinal </a:t>
            </a:r>
            <a:r>
              <a:rPr lang="fr-CA" sz="2400" dirty="0" err="1" smtClean="0"/>
              <a:t>trajectory</a:t>
            </a:r>
            <a:endParaRPr lang="fr-CA" sz="2400" dirty="0" smtClean="0"/>
          </a:p>
          <a:p>
            <a:r>
              <a:rPr lang="fr-CA" sz="2400" dirty="0" smtClean="0"/>
              <a:t>Pleine: Joint Model </a:t>
            </a:r>
            <a:r>
              <a:rPr lang="fr-CA" sz="2400" dirty="0" err="1" smtClean="0"/>
              <a:t>approx</a:t>
            </a:r>
            <a:r>
              <a:rPr lang="fr-CA" sz="2400" dirty="0" smtClean="0"/>
              <a:t>. for longitudinal </a:t>
            </a:r>
            <a:r>
              <a:rPr lang="fr-CA" sz="2400" dirty="0" err="1" smtClean="0"/>
              <a:t>trajectory</a:t>
            </a:r>
            <a:endParaRPr lang="fr-CA" sz="24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868144" y="587727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 err="1" smtClean="0"/>
              <a:t>Rizopoulos</a:t>
            </a:r>
            <a:r>
              <a:rPr lang="fr-CA" sz="2400" b="1" dirty="0" smtClean="0"/>
              <a:t>, 2012</a:t>
            </a: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930</Words>
  <Application>Microsoft Office PowerPoint</Application>
  <PresentationFormat>Affichage à l'écran (4:3)</PresentationFormat>
  <Paragraphs>247</Paragraphs>
  <Slides>26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SimSun</vt:lpstr>
      <vt:lpstr>Arial</vt:lpstr>
      <vt:lpstr>Calibri</vt:lpstr>
      <vt:lpstr>Symbol</vt:lpstr>
      <vt:lpstr>Thème Office</vt:lpstr>
      <vt:lpstr>Équation</vt:lpstr>
      <vt:lpstr>Modèles joints (joint models)</vt:lpstr>
      <vt:lpstr>Projet Joglo-Dia (soumis à ANR)</vt:lpstr>
      <vt:lpstr>????? = Peut-on les trouver ?</vt:lpstr>
      <vt:lpstr>Stratégie: Joint Models</vt:lpstr>
      <vt:lpstr>Présentation PowerPoint</vt:lpstr>
      <vt:lpstr>Présentation PowerPoint</vt:lpstr>
      <vt:lpstr>Plusieurs tests possibles</vt:lpstr>
      <vt:lpstr>Puissance accrue de l’approche JM</vt:lpstr>
      <vt:lpstr>Présentation PowerPoint</vt:lpstr>
      <vt:lpstr>Combiner 2 sous-modèles</vt:lpstr>
      <vt:lpstr>« … he talks in maths … » *</vt:lpstr>
      <vt:lpstr>Covariable Exogène vs Endogène</vt:lpstr>
      <vt:lpstr>Pourquoi cette distinction ?</vt:lpstr>
      <vt:lpstr>À faire ou en cours d’analyse</vt:lpstr>
      <vt:lpstr>Difficultés sur données réelles DESIR</vt:lpstr>
      <vt:lpstr>Pourquoi s’intéresser à la puissance ?</vt:lpstr>
      <vt:lpstr>Puissance avec T2D incidents</vt:lpstr>
      <vt:lpstr>Puissance avec IFG incidents</vt:lpstr>
      <vt:lpstr>Quelques résultats …</vt:lpstr>
      <vt:lpstr>Application à DESIR (TCF7L2)</vt:lpstr>
      <vt:lpstr>Valeurs prédites (TCF7L2)</vt:lpstr>
      <vt:lpstr>Application à DESIR (MTNR1B)</vt:lpstr>
      <vt:lpstr>Valeurs prédites (MTNR1B)</vt:lpstr>
      <vt:lpstr>Application à DESIR (G6PC2)</vt:lpstr>
      <vt:lpstr>Valeurs prédites (G6PC2)</vt:lpstr>
      <vt:lpstr>Difficultés avec données réelles DESIR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d’analyse longitudinale dans DESIR</dc:title>
  <dc:creator>ghislain</dc:creator>
  <cp:lastModifiedBy>Mickaël Canouil</cp:lastModifiedBy>
  <cp:revision>140</cp:revision>
  <dcterms:created xsi:type="dcterms:W3CDTF">2014-09-30T11:45:31Z</dcterms:created>
  <dcterms:modified xsi:type="dcterms:W3CDTF">2015-06-17T08:14:18Z</dcterms:modified>
</cp:coreProperties>
</file>