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  <p:sldId id="279" r:id="rId3"/>
    <p:sldId id="258" r:id="rId4"/>
    <p:sldId id="276" r:id="rId5"/>
    <p:sldId id="277" r:id="rId6"/>
    <p:sldId id="260" r:id="rId7"/>
    <p:sldId id="278" r:id="rId8"/>
    <p:sldId id="261" r:id="rId9"/>
    <p:sldId id="262" r:id="rId10"/>
    <p:sldId id="257" r:id="rId11"/>
    <p:sldId id="263" r:id="rId12"/>
    <p:sldId id="268" r:id="rId13"/>
    <p:sldId id="269" r:id="rId14"/>
    <p:sldId id="264" r:id="rId15"/>
    <p:sldId id="273" r:id="rId16"/>
    <p:sldId id="272" r:id="rId17"/>
    <p:sldId id="265" r:id="rId18"/>
    <p:sldId id="266" r:id="rId19"/>
    <p:sldId id="267" r:id="rId20"/>
    <p:sldId id="274" r:id="rId21"/>
    <p:sldId id="275" r:id="rId22"/>
    <p:sldId id="271" r:id="rId23"/>
    <p:sldId id="281" r:id="rId24"/>
    <p:sldId id="287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91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6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41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1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3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8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83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20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3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446C-DB17-444B-B259-C7C2BA05E04F}" type="datetimeFigureOut">
              <a:rPr lang="fr-FR" smtClean="0"/>
              <a:t>25/09/2017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E749-B528-4F19-AEA2-F6AB4EF7823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3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A1F160B-DBD3-4917-8A7A-EF96D0C4BDDC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2217459" y="7575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2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4616BD0-ACA5-40FD-AAC3-B5BF1E56B880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9E16060-A6AB-44AB-AABF-59BD2A0B3E46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2A77E59-1D87-4188-916F-6C6DC849610F}"/>
                  </a:ext>
                </a:extLst>
              </p:cNvPr>
              <p:cNvSpPr/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Résultats: cg14496282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DT2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&gt;0;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=2,4×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sz="1000" dirty="0">
                    <a:latin typeface="+mj-lt"/>
                  </a:rPr>
                  <a:t>)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Corrélation PDGFA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&lt;0,007)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Insulinémie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=2,32×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pPr marL="171446" indent="-171446" algn="ctr">
                  <a:buFont typeface="Arial" panose="020B0604020202020204" pitchFamily="34" charset="0"/>
                  <a:buChar char="•"/>
                </a:pPr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2A77E59-1D87-4188-916F-6C6DC8496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9D05D3D-E5C6-4DE2-9559-64055E1B0702}"/>
              </a:ext>
            </a:extLst>
          </p:cNvPr>
          <p:cNvSpPr/>
          <p:nvPr/>
        </p:nvSpPr>
        <p:spPr>
          <a:xfrm>
            <a:off x="6897459" y="5256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Étude fonctionnelle</a:t>
            </a:r>
          </a:p>
          <a:p>
            <a:pPr indent="-71998" algn="ctr"/>
            <a:r>
              <a:rPr lang="fr-FR" sz="1000" dirty="0">
                <a:latin typeface="+mj-lt"/>
              </a:rPr>
              <a:t>Modèle cellulaire: </a:t>
            </a:r>
          </a:p>
          <a:p>
            <a:pPr indent="-71998" algn="ctr"/>
            <a:r>
              <a:rPr lang="fr-FR" sz="1000" dirty="0">
                <a:latin typeface="+mj-lt"/>
              </a:rPr>
              <a:t>IHH, HepG2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A77D222-2404-4230-832A-C72732FFAF94}"/>
              </a:ext>
            </a:extLst>
          </p:cNvPr>
          <p:cNvSpPr/>
          <p:nvPr/>
        </p:nvSpPr>
        <p:spPr>
          <a:xfrm>
            <a:off x="689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CA3F376-6A41-49F9-AAAF-3146F8528DB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457459" y="5796000"/>
            <a:ext cx="1440000" cy="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8870AF1-F72F-42E7-82C9-99A45AD47480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7797459" y="1297595"/>
            <a:ext cx="0" cy="3958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9C48C51-519D-4AF4-95D3-EE3B32BA9D2F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5400000">
            <a:off x="482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C382F1E-10C3-454D-8364-0A4840EB1990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356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5D1A4C0-9924-4B5D-A16B-8D2C94C75489}"/>
              </a:ext>
            </a:extLst>
          </p:cNvPr>
          <p:cNvSpPr/>
          <p:nvPr/>
        </p:nvSpPr>
        <p:spPr>
          <a:xfrm>
            <a:off x="2320119" y="1944806"/>
            <a:ext cx="4455994" cy="4810836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DBCFEEA-9C9D-4BF8-ABB6-CBB91A0E7B8C}"/>
              </a:ext>
            </a:extLst>
          </p:cNvPr>
          <p:cNvSpPr/>
          <p:nvPr/>
        </p:nvSpPr>
        <p:spPr>
          <a:xfrm>
            <a:off x="6776113" y="111760"/>
            <a:ext cx="2040341" cy="1294641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C2ADFA-214E-495D-A384-43D27DE9843F}"/>
              </a:ext>
            </a:extLst>
          </p:cNvPr>
          <p:cNvSpPr/>
          <p:nvPr/>
        </p:nvSpPr>
        <p:spPr>
          <a:xfrm>
            <a:off x="6028671" y="1410984"/>
            <a:ext cx="1330657" cy="531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+mj-lt"/>
              </a:rPr>
              <a:t>Apports</a:t>
            </a:r>
            <a:br>
              <a:rPr lang="fr-FR" sz="1100" dirty="0">
                <a:latin typeface="+mj-lt"/>
              </a:rPr>
            </a:br>
            <a:r>
              <a:rPr lang="fr-FR" sz="1100" dirty="0">
                <a:latin typeface="+mj-lt"/>
              </a:rPr>
              <a:t>&amp;</a:t>
            </a:r>
            <a:br>
              <a:rPr lang="fr-FR" sz="1100" dirty="0">
                <a:latin typeface="+mj-lt"/>
              </a:rPr>
            </a:br>
            <a:r>
              <a:rPr lang="fr-FR" sz="1100" dirty="0">
                <a:latin typeface="+mj-lt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20082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B52515E1-6646-455B-A0D3-FFA40DE67085}"/>
                  </a:ext>
                </a:extLst>
              </p:cNvPr>
              <p:cNvSpPr/>
              <p:nvPr/>
            </p:nvSpPr>
            <p:spPr>
              <a:xfrm>
                <a:off x="180000" y="289272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B52515E1-6646-455B-A0D3-FFA40DE67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289272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690785F2-E93A-4237-A2F3-8AD92D01C394}"/>
                  </a:ext>
                </a:extLst>
              </p:cNvPr>
              <p:cNvSpPr/>
              <p:nvPr/>
            </p:nvSpPr>
            <p:spPr>
              <a:xfrm>
                <a:off x="2520000" y="289272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690785F2-E93A-4237-A2F3-8AD92D01C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2892720"/>
                <a:ext cx="1800000" cy="108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C16C0DB9-EAB4-40E2-ACD3-BC330B57BC6B}"/>
                  </a:ext>
                </a:extLst>
              </p:cNvPr>
              <p:cNvSpPr/>
              <p:nvPr/>
            </p:nvSpPr>
            <p:spPr>
              <a:xfrm>
                <a:off x="4860000" y="289272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C16C0DB9-EAB4-40E2-ACD3-BC330B57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289272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289272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/>
          <p:nvPr/>
        </p:nvCxnSpPr>
        <p:spPr>
          <a:xfrm>
            <a:off x="1980000" y="343272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/>
          <p:nvPr/>
        </p:nvCxnSpPr>
        <p:spPr>
          <a:xfrm>
            <a:off x="4320000" y="343272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/>
          <p:nvPr/>
        </p:nvCxnSpPr>
        <p:spPr>
          <a:xfrm>
            <a:off x="6660000" y="343272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7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25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E07ECEA-A285-4068-B7F2-82DB49F017A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420000" y="126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6C9A83C9-2E72-4B04-B49B-C1CFE3184793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6C9A83C9-2E72-4B04-B49B-C1CFE3184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88793A27-A365-4307-9F33-F7D0D872FF79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88793A27-A365-4307-9F33-F7D0D872F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E4DCC571-A150-4CE1-8F27-DB81AD53F762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E4DCC571-A150-4CE1-8F27-DB81AD53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94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25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252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252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42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342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E07ECEA-A285-4068-B7F2-82DB49F017A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420000" y="126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325D4594-423B-42B5-A0AF-38F022304049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325D4594-423B-42B5-A0AF-38F022304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ED035F6-96F0-4792-9FCC-74DC4B7022A0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ED035F6-96F0-4792-9FCC-74DC4B702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C9430FF4-5399-4F2E-8D46-2411C48D7FD3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C9430FF4-5399-4F2E-8D46-2411C48D7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80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7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72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62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62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340000" y="540000"/>
            <a:ext cx="360000" cy="18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D03E1CFA-2C4B-4C88-8734-D74536F7E8B8}"/>
              </a:ext>
            </a:extLst>
          </p:cNvPr>
          <p:cNvGrpSpPr>
            <a:grpSpLocks/>
          </p:cNvGrpSpPr>
          <p:nvPr/>
        </p:nvGrpSpPr>
        <p:grpSpPr>
          <a:xfrm>
            <a:off x="2963775" y="1898025"/>
            <a:ext cx="5760000" cy="3420000"/>
            <a:chOff x="4584529" y="2133600"/>
            <a:chExt cx="3960000" cy="2366400"/>
          </a:xfrm>
        </p:grpSpPr>
        <p:sp>
          <p:nvSpPr>
            <p:cNvPr id="136" name="Bulle narrative : rectangle à coins arrondis 135">
              <a:extLst>
                <a:ext uri="{FF2B5EF4-FFF2-40B4-BE49-F238E27FC236}">
                  <a16:creationId xmlns:a16="http://schemas.microsoft.com/office/drawing/2014/main" id="{D9B1C96C-EA68-4565-85D6-18725E151979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5381329" y="1336800"/>
              <a:ext cx="2366400" cy="396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7A168B17-6A2F-47F8-B37B-5B34EDEE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28" y="2295000"/>
              <a:ext cx="3600000" cy="202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4B7E2F13-BE3C-4A1A-9151-AA5D64910B7E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4B7E2F13-BE3C-4A1A-9151-AA5D64910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44305743-8510-4B45-9A3F-7AF165544806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44305743-8510-4B45-9A3F-7AF165544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44E00201-67DD-4F2E-AD14-9FF5A2771571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44E00201-67DD-4F2E-AD14-9FF5A2771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1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7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72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62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62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62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340000" y="540000"/>
            <a:ext cx="360000" cy="18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D03E1CFA-2C4B-4C88-8734-D74536F7E8B8}"/>
              </a:ext>
            </a:extLst>
          </p:cNvPr>
          <p:cNvGrpSpPr>
            <a:grpSpLocks/>
          </p:cNvGrpSpPr>
          <p:nvPr/>
        </p:nvGrpSpPr>
        <p:grpSpPr>
          <a:xfrm>
            <a:off x="2963775" y="1898025"/>
            <a:ext cx="5760000" cy="3420000"/>
            <a:chOff x="4584529" y="2133600"/>
            <a:chExt cx="3960000" cy="2366400"/>
          </a:xfrm>
        </p:grpSpPr>
        <p:sp>
          <p:nvSpPr>
            <p:cNvPr id="136" name="Bulle narrative : rectangle à coins arrondis 135">
              <a:extLst>
                <a:ext uri="{FF2B5EF4-FFF2-40B4-BE49-F238E27FC236}">
                  <a16:creationId xmlns:a16="http://schemas.microsoft.com/office/drawing/2014/main" id="{D9B1C96C-EA68-4565-85D6-18725E151979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5381329" y="1336800"/>
              <a:ext cx="2366400" cy="396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7A168B17-6A2F-47F8-B37B-5B34EDEE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28" y="2295000"/>
              <a:ext cx="3600000" cy="202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098B35BB-3C03-4233-9C41-AA6A7004C449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098B35BB-3C03-4233-9C41-AA6A7004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6B0C0F0-8B20-4F5C-9ABE-460C837365B8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6B0C0F0-8B20-4F5C-9ABE-460C83736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6D883ADD-8ADF-4EDA-931A-FE98FDADF156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6D883ADD-8ADF-4EDA-931A-FE98FDA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60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7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72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62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62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62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340000" y="540000"/>
            <a:ext cx="360000" cy="18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360000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BABF1F-DCF7-4C46-ADF1-84A16264FA86}"/>
              </a:ext>
            </a:extLst>
          </p:cNvPr>
          <p:cNvCxnSpPr>
            <a:cxnSpLocks/>
          </p:cNvCxnSpPr>
          <p:nvPr/>
        </p:nvCxnSpPr>
        <p:spPr>
          <a:xfrm>
            <a:off x="5760000" y="126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1200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cxnSpLocks/>
          </p:cNvCxnSpPr>
          <p:nvPr/>
        </p:nvCxnSpPr>
        <p:spPr>
          <a:xfrm>
            <a:off x="630000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34600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cxnSpLocks/>
            <a:endCxn id="24" idx="0"/>
          </p:cNvCxnSpPr>
          <p:nvPr/>
        </p:nvCxnSpPr>
        <p:spPr>
          <a:xfrm rot="5400000">
            <a:off x="599400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406944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EndoC </a:t>
              </a:r>
              <a:r>
                <a:rPr lang="el-GR" sz="900" dirty="0">
                  <a:latin typeface="+mj-lt"/>
                </a:rPr>
                <a:t>β</a:t>
              </a:r>
              <a:r>
                <a:rPr lang="fr-FR" sz="900" dirty="0">
                  <a:latin typeface="+mj-lt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Lysat</a:t>
              </a:r>
              <a:endParaRPr lang="fr-FR" sz="800" dirty="0">
                <a:latin typeface="+mj-lt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dirty="0">
                <a:latin typeface="+mj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  <a:endParaRPr lang="fr-FR" sz="400" dirty="0">
                <a:latin typeface="+mj-lt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0,5 nM</a:t>
              </a:r>
              <a:endParaRPr lang="fr-FR" dirty="0">
                <a:latin typeface="+mj-lt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16,7 nM</a:t>
              </a:r>
              <a:endParaRPr lang="fr-FR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2F9FB1CC-21F9-4DDF-95CA-02D670486887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2F9FB1CC-21F9-4DDF-95CA-02D670486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EB3395DB-F038-4328-AA61-B3B965118111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EB3395DB-F038-4328-AA61-B3B965118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2F407851-051E-4604-8E94-17FB83BCA970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2F407851-051E-4604-8E94-17FB83BCA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Ellipse 154">
            <a:extLst>
              <a:ext uri="{FF2B5EF4-FFF2-40B4-BE49-F238E27FC236}">
                <a16:creationId xmlns:a16="http://schemas.microsoft.com/office/drawing/2014/main" id="{5D37AA42-6204-4FFA-9255-4963DEB82F78}"/>
              </a:ext>
            </a:extLst>
          </p:cNvPr>
          <p:cNvSpPr>
            <a:spLocks/>
          </p:cNvSpPr>
          <p:nvPr/>
        </p:nvSpPr>
        <p:spPr>
          <a:xfrm>
            <a:off x="522000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90A42FB-0CEE-4E4C-91C3-F48D44CE0532}"/>
              </a:ext>
            </a:extLst>
          </p:cNvPr>
          <p:cNvSpPr>
            <a:spLocks/>
          </p:cNvSpPr>
          <p:nvPr/>
        </p:nvSpPr>
        <p:spPr>
          <a:xfrm>
            <a:off x="457200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32270AA3-FD29-4C01-925B-83A7D14A26DD}"/>
              </a:ext>
            </a:extLst>
          </p:cNvPr>
          <p:cNvSpPr>
            <a:spLocks/>
          </p:cNvSpPr>
          <p:nvPr/>
        </p:nvSpPr>
        <p:spPr>
          <a:xfrm>
            <a:off x="586800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</p:spTree>
    <p:extLst>
      <p:ext uri="{BB962C8B-B14F-4D97-AF65-F5344CB8AC3E}">
        <p14:creationId xmlns:p14="http://schemas.microsoft.com/office/powerpoint/2010/main" val="202265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7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72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62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62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62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340000" y="540000"/>
            <a:ext cx="360000" cy="18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360000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BABF1F-DCF7-4C46-ADF1-84A16264FA86}"/>
              </a:ext>
            </a:extLst>
          </p:cNvPr>
          <p:cNvCxnSpPr>
            <a:cxnSpLocks/>
          </p:cNvCxnSpPr>
          <p:nvPr/>
        </p:nvCxnSpPr>
        <p:spPr>
          <a:xfrm>
            <a:off x="5760000" y="126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1200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cxnSpLocks/>
          </p:cNvCxnSpPr>
          <p:nvPr/>
        </p:nvCxnSpPr>
        <p:spPr>
          <a:xfrm>
            <a:off x="630000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34600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cxnSpLocks/>
            <a:endCxn id="24" idx="0"/>
          </p:cNvCxnSpPr>
          <p:nvPr/>
        </p:nvCxnSpPr>
        <p:spPr>
          <a:xfrm rot="5400000">
            <a:off x="599400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406944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EndoC </a:t>
              </a:r>
              <a:r>
                <a:rPr lang="el-GR" sz="900" dirty="0">
                  <a:latin typeface="+mj-lt"/>
                </a:rPr>
                <a:t>β</a:t>
              </a:r>
              <a:r>
                <a:rPr lang="fr-FR" sz="900" dirty="0">
                  <a:latin typeface="+mj-lt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Lysat</a:t>
              </a:r>
              <a:endParaRPr lang="fr-FR" sz="800" dirty="0">
                <a:latin typeface="+mj-lt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dirty="0">
                <a:latin typeface="+mj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  <a:endParaRPr lang="fr-FR" sz="400" dirty="0">
                <a:latin typeface="+mj-lt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0,5 nM</a:t>
              </a:r>
              <a:endParaRPr lang="fr-FR" dirty="0">
                <a:latin typeface="+mj-lt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16,7 nM</a:t>
              </a:r>
              <a:endParaRPr lang="fr-FR" dirty="0">
                <a:latin typeface="+mj-lt"/>
              </a:endParaRPr>
            </a:p>
          </p:txBody>
        </p:sp>
      </p:grp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0916AC11-1339-4658-A97E-BA9E65B52EAA}"/>
              </a:ext>
            </a:extLst>
          </p:cNvPr>
          <p:cNvSpPr/>
          <p:nvPr/>
        </p:nvSpPr>
        <p:spPr>
          <a:xfrm>
            <a:off x="6566595" y="2922183"/>
            <a:ext cx="522103" cy="2725910"/>
          </a:xfrm>
          <a:prstGeom prst="roundRect">
            <a:avLst/>
          </a:prstGeom>
          <a:noFill/>
          <a:ln w="635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E3D31DEC-3711-47EC-A3AF-45A74F520E7D}"/>
              </a:ext>
            </a:extLst>
          </p:cNvPr>
          <p:cNvSpPr/>
          <p:nvPr/>
        </p:nvSpPr>
        <p:spPr>
          <a:xfrm>
            <a:off x="4158357" y="5654145"/>
            <a:ext cx="1308735" cy="530234"/>
          </a:xfrm>
          <a:prstGeom prst="roundRect">
            <a:avLst/>
          </a:prstGeom>
          <a:noFill/>
          <a:ln w="635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88391B56-C244-41C5-A791-9CEA6BB038C7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88391B56-C244-41C5-A791-9CEA6BB03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 : coins arrondis 147">
                <a:extLst>
                  <a:ext uri="{FF2B5EF4-FFF2-40B4-BE49-F238E27FC236}">
                    <a16:creationId xmlns:a16="http://schemas.microsoft.com/office/drawing/2014/main" id="{2E27737F-260E-4D31-8B80-3F43D6FF63AB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48" name="Rectangle : coins arrondis 147">
                <a:extLst>
                  <a:ext uri="{FF2B5EF4-FFF2-40B4-BE49-F238E27FC236}">
                    <a16:creationId xmlns:a16="http://schemas.microsoft.com/office/drawing/2014/main" id="{2E27737F-260E-4D31-8B80-3F43D6FF6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9EA0A236-8D13-4371-ACA2-8FC09FEAD047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9EA0A236-8D13-4371-ACA2-8FC09FEAD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Ellipse 156">
            <a:extLst>
              <a:ext uri="{FF2B5EF4-FFF2-40B4-BE49-F238E27FC236}">
                <a16:creationId xmlns:a16="http://schemas.microsoft.com/office/drawing/2014/main" id="{C54F3DE4-35A9-48A9-820A-A9F969D594E7}"/>
              </a:ext>
            </a:extLst>
          </p:cNvPr>
          <p:cNvSpPr>
            <a:spLocks/>
          </p:cNvSpPr>
          <p:nvPr/>
        </p:nvSpPr>
        <p:spPr>
          <a:xfrm>
            <a:off x="522000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EA9A2417-18C2-4F1D-854C-F81083518757}"/>
              </a:ext>
            </a:extLst>
          </p:cNvPr>
          <p:cNvSpPr>
            <a:spLocks/>
          </p:cNvSpPr>
          <p:nvPr/>
        </p:nvSpPr>
        <p:spPr>
          <a:xfrm>
            <a:off x="457200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43166C12-6560-44EC-84AB-07B233ADD78E}"/>
              </a:ext>
            </a:extLst>
          </p:cNvPr>
          <p:cNvSpPr>
            <a:spLocks/>
          </p:cNvSpPr>
          <p:nvPr/>
        </p:nvSpPr>
        <p:spPr>
          <a:xfrm>
            <a:off x="586800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</p:spTree>
    <p:extLst>
      <p:ext uri="{BB962C8B-B14F-4D97-AF65-F5344CB8AC3E}">
        <p14:creationId xmlns:p14="http://schemas.microsoft.com/office/powerpoint/2010/main" val="194778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72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72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62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62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62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340000" y="540000"/>
            <a:ext cx="360000" cy="18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360000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6E8FF6-510A-47AE-96A0-4077835EAF7E}"/>
              </a:ext>
            </a:extLst>
          </p:cNvPr>
          <p:cNvSpPr>
            <a:spLocks/>
          </p:cNvSpPr>
          <p:nvPr/>
        </p:nvSpPr>
        <p:spPr>
          <a:xfrm>
            <a:off x="522000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7C7BCF1-A1C2-424A-B0CA-C08F28700FE1}"/>
              </a:ext>
            </a:extLst>
          </p:cNvPr>
          <p:cNvSpPr>
            <a:spLocks/>
          </p:cNvSpPr>
          <p:nvPr/>
        </p:nvSpPr>
        <p:spPr>
          <a:xfrm>
            <a:off x="457200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4663802-4F7A-4777-97F7-7F4F4EBA44D1}"/>
              </a:ext>
            </a:extLst>
          </p:cNvPr>
          <p:cNvSpPr>
            <a:spLocks/>
          </p:cNvSpPr>
          <p:nvPr/>
        </p:nvSpPr>
        <p:spPr>
          <a:xfrm>
            <a:off x="586800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6BABF1F-DCF7-4C46-ADF1-84A16264FA8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760000" y="126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10800000" flipV="1">
            <a:off x="511200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stCxn id="26" idx="6"/>
            <a:endCxn id="31" idx="0"/>
          </p:cNvCxnSpPr>
          <p:nvPr/>
        </p:nvCxnSpPr>
        <p:spPr>
          <a:xfrm>
            <a:off x="630000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stCxn id="30" idx="4"/>
            <a:endCxn id="24" idx="0"/>
          </p:cNvCxnSpPr>
          <p:nvPr/>
        </p:nvCxnSpPr>
        <p:spPr>
          <a:xfrm rot="16200000" flipH="1">
            <a:off x="534600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stCxn id="31" idx="4"/>
            <a:endCxn id="24" idx="0"/>
          </p:cNvCxnSpPr>
          <p:nvPr/>
        </p:nvCxnSpPr>
        <p:spPr>
          <a:xfrm rot="5400000">
            <a:off x="599400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406944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EndoC </a:t>
              </a:r>
              <a:r>
                <a:rPr lang="el-GR" sz="900" dirty="0">
                  <a:latin typeface="+mj-lt"/>
                </a:rPr>
                <a:t>β</a:t>
              </a:r>
              <a:r>
                <a:rPr lang="fr-FR" sz="900" dirty="0">
                  <a:latin typeface="+mj-lt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Lysat</a:t>
              </a:r>
              <a:endParaRPr lang="fr-FR" sz="800" dirty="0">
                <a:latin typeface="+mj-lt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dirty="0">
                <a:latin typeface="+mj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  <a:endParaRPr lang="fr-FR" sz="400" dirty="0">
                <a:latin typeface="+mj-lt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0,5 nM</a:t>
              </a:r>
              <a:endParaRPr lang="fr-FR" dirty="0">
                <a:latin typeface="+mj-lt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16,7 nM</a:t>
              </a:r>
              <a:endParaRPr lang="fr-FR" dirty="0">
                <a:latin typeface="+mj-lt"/>
              </a:endParaRP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274D599-F4A0-4FAE-A701-2F51DD570CC7}"/>
              </a:ext>
            </a:extLst>
          </p:cNvPr>
          <p:cNvSpPr/>
          <p:nvPr/>
        </p:nvSpPr>
        <p:spPr>
          <a:xfrm>
            <a:off x="7200000" y="2922183"/>
            <a:ext cx="404760" cy="2725910"/>
          </a:xfrm>
          <a:prstGeom prst="roundRect">
            <a:avLst/>
          </a:prstGeom>
          <a:noFill/>
          <a:ln w="63500">
            <a:solidFill>
              <a:schemeClr val="accent2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03E0D6E3-932F-4A2D-A525-A49C12908625}"/>
              </a:ext>
            </a:extLst>
          </p:cNvPr>
          <p:cNvSpPr/>
          <p:nvPr/>
        </p:nvSpPr>
        <p:spPr>
          <a:xfrm>
            <a:off x="4154805" y="6347999"/>
            <a:ext cx="1308735" cy="266161"/>
          </a:xfrm>
          <a:prstGeom prst="roundRect">
            <a:avLst/>
          </a:prstGeom>
          <a:noFill/>
          <a:ln w="63500">
            <a:solidFill>
              <a:schemeClr val="accent2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0916AC11-1339-4658-A97E-BA9E65B52EAA}"/>
              </a:ext>
            </a:extLst>
          </p:cNvPr>
          <p:cNvSpPr/>
          <p:nvPr/>
        </p:nvSpPr>
        <p:spPr>
          <a:xfrm>
            <a:off x="6566595" y="2922183"/>
            <a:ext cx="522103" cy="2725910"/>
          </a:xfrm>
          <a:prstGeom prst="roundRect">
            <a:avLst/>
          </a:prstGeom>
          <a:noFill/>
          <a:ln w="635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E3D31DEC-3711-47EC-A3AF-45A74F520E7D}"/>
              </a:ext>
            </a:extLst>
          </p:cNvPr>
          <p:cNvSpPr/>
          <p:nvPr/>
        </p:nvSpPr>
        <p:spPr>
          <a:xfrm>
            <a:off x="4158357" y="5654145"/>
            <a:ext cx="1308735" cy="530234"/>
          </a:xfrm>
          <a:prstGeom prst="roundRect">
            <a:avLst/>
          </a:prstGeom>
          <a:noFill/>
          <a:ln w="635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2187FF4B-6A3F-48B1-9351-78370726C3DB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2187FF4B-6A3F-48B1-9351-78370726C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D62B7A78-80C2-4274-AB14-0E3E3E14E24A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D62B7A78-80C2-4274-AB14-0E3E3E14E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 : coins arrondis 150">
                <a:extLst>
                  <a:ext uri="{FF2B5EF4-FFF2-40B4-BE49-F238E27FC236}">
                    <a16:creationId xmlns:a16="http://schemas.microsoft.com/office/drawing/2014/main" id="{4C8003D4-B412-4B7D-860B-66DC75E992F5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1" name="Rectangle : coins arrondis 150">
                <a:extLst>
                  <a:ext uri="{FF2B5EF4-FFF2-40B4-BE49-F238E27FC236}">
                    <a16:creationId xmlns:a16="http://schemas.microsoft.com/office/drawing/2014/main" id="{4C8003D4-B412-4B7D-860B-66DC75E99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0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18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18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8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08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08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070000" y="270000"/>
            <a:ext cx="360000" cy="234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216882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0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cxnSpLocks/>
          </p:cNvCxnSpPr>
          <p:nvPr/>
        </p:nvCxnSpPr>
        <p:spPr>
          <a:xfrm>
            <a:off x="4868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3914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cxnSpLocks/>
            <a:endCxn id="24" idx="0"/>
          </p:cNvCxnSpPr>
          <p:nvPr/>
        </p:nvCxnSpPr>
        <p:spPr>
          <a:xfrm rot="5400000">
            <a:off x="4562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263826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EndoC </a:t>
              </a:r>
              <a:r>
                <a:rPr lang="el-GR" sz="900" dirty="0">
                  <a:latin typeface="+mj-lt"/>
                </a:rPr>
                <a:t>β</a:t>
              </a:r>
              <a:r>
                <a:rPr lang="fr-FR" sz="900" dirty="0">
                  <a:latin typeface="+mj-lt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Lysat</a:t>
              </a:r>
              <a:endParaRPr lang="fr-FR" sz="800" dirty="0">
                <a:latin typeface="+mj-lt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dirty="0">
                <a:latin typeface="+mj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  <a:endParaRPr lang="fr-FR" sz="400" dirty="0">
                <a:latin typeface="+mj-lt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0,5 nM</a:t>
              </a:r>
              <a:endParaRPr lang="fr-FR" dirty="0">
                <a:latin typeface="+mj-lt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16,7 nM</a:t>
              </a:r>
              <a:endParaRPr lang="fr-FR" dirty="0">
                <a:latin typeface="+mj-lt"/>
              </a:endParaRPr>
            </a:p>
          </p:txBody>
        </p:sp>
      </p:grp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C6DE1B3D-2DF8-46EE-9785-8CD62B22D5EE}"/>
              </a:ext>
            </a:extLst>
          </p:cNvPr>
          <p:cNvCxnSpPr>
            <a:cxnSpLocks/>
          </p:cNvCxnSpPr>
          <p:nvPr/>
        </p:nvCxnSpPr>
        <p:spPr>
          <a:xfrm rot="5400000">
            <a:off x="4954410" y="634410"/>
            <a:ext cx="180000" cy="14311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AD03AB6-9494-4C06-91AA-F5BFE28B45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488820" y="4490764"/>
            <a:ext cx="171180" cy="9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44027C5F-81AC-49BF-BA90-B8D7EC98DCFD}"/>
                  </a:ext>
                </a:extLst>
              </p:cNvPr>
              <p:cNvSpPr/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Contrôle-Qualité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&amp;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Analyse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Contrôle-Qualité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Erreur relative des mesures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Gamme étalon insuline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Sécrétion basale d’insuline (NTP):</a:t>
                </a:r>
              </a:p>
              <a:p>
                <a:pPr marL="216000" indent="-72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</m:den>
                    </m:f>
                  </m:oMath>
                </a14:m>
                <a:endParaRPr lang="fr-FR" sz="1000" dirty="0">
                  <a:latin typeface="+mj-lt"/>
                </a:endParaRPr>
              </a:p>
              <a:p>
                <a:pPr indent="-72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Analyse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Test: </a:t>
                </a: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800" dirty="0">
                  <a:latin typeface="+mj-lt"/>
                </a:endParaRP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900" dirty="0">
                  <a:latin typeface="+mj-lt"/>
                </a:endParaRP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Ajustement « expérience » et « opérateur »</a:t>
                </a:r>
              </a:p>
            </p:txBody>
          </p:sp>
        </mc:Choice>
        <mc:Fallback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44027C5F-81AC-49BF-BA90-B8D7EC98D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D47C73C4-52E8-41E4-95FF-D5E4BFE7D564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D47C73C4-52E8-41E4-95FF-D5E4BFE7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AB30F8CE-143E-4B28-A54C-D29A2FAD655F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AB30F8CE-143E-4B28-A54C-D29A2FAD6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1D935B3E-5B84-4647-BDBA-3A0D88BCB604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1D935B3E-5B84-4647-BDBA-3A0D88BCB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Ellipse 144">
            <a:extLst>
              <a:ext uri="{FF2B5EF4-FFF2-40B4-BE49-F238E27FC236}">
                <a16:creationId xmlns:a16="http://schemas.microsoft.com/office/drawing/2014/main" id="{9440ECE8-ADA2-4FFF-BAA9-F80FA6855AA8}"/>
              </a:ext>
            </a:extLst>
          </p:cNvPr>
          <p:cNvSpPr>
            <a:spLocks/>
          </p:cNvSpPr>
          <p:nvPr/>
        </p:nvSpPr>
        <p:spPr>
          <a:xfrm>
            <a:off x="378882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EB4E8047-9B61-4F25-B8C6-8913D4BE3C23}"/>
              </a:ext>
            </a:extLst>
          </p:cNvPr>
          <p:cNvSpPr>
            <a:spLocks/>
          </p:cNvSpPr>
          <p:nvPr/>
        </p:nvSpPr>
        <p:spPr>
          <a:xfrm>
            <a:off x="3140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9E65D30-C046-410F-A842-0B6351315A17}"/>
              </a:ext>
            </a:extLst>
          </p:cNvPr>
          <p:cNvSpPr>
            <a:spLocks/>
          </p:cNvSpPr>
          <p:nvPr/>
        </p:nvSpPr>
        <p:spPr>
          <a:xfrm>
            <a:off x="4436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</p:spTree>
    <p:extLst>
      <p:ext uri="{BB962C8B-B14F-4D97-AF65-F5344CB8AC3E}">
        <p14:creationId xmlns:p14="http://schemas.microsoft.com/office/powerpoint/2010/main" val="219871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00D246-93A9-4530-925F-53C51F7D7FEE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4048D91-501B-4D29-97C0-B0F35C854313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</p:spTree>
    <p:extLst>
      <p:ext uri="{BB962C8B-B14F-4D97-AF65-F5344CB8AC3E}">
        <p14:creationId xmlns:p14="http://schemas.microsoft.com/office/powerpoint/2010/main" val="343404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18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18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8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08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08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070000" y="270000"/>
            <a:ext cx="360000" cy="234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216882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0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cxnSpLocks/>
          </p:cNvCxnSpPr>
          <p:nvPr/>
        </p:nvCxnSpPr>
        <p:spPr>
          <a:xfrm>
            <a:off x="4868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3914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cxnSpLocks/>
            <a:endCxn id="24" idx="0"/>
          </p:cNvCxnSpPr>
          <p:nvPr/>
        </p:nvCxnSpPr>
        <p:spPr>
          <a:xfrm rot="5400000">
            <a:off x="4562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263826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EndoC </a:t>
              </a:r>
              <a:r>
                <a:rPr lang="el-GR" sz="900" dirty="0">
                  <a:latin typeface="+mj-lt"/>
                </a:rPr>
                <a:t>β</a:t>
              </a:r>
              <a:r>
                <a:rPr lang="fr-FR" sz="900" dirty="0">
                  <a:latin typeface="+mj-lt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Lysat</a:t>
              </a:r>
              <a:endParaRPr lang="fr-FR" sz="800" dirty="0">
                <a:latin typeface="+mj-lt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dirty="0">
                <a:latin typeface="+mj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  <a:endParaRPr lang="fr-FR" sz="400" dirty="0">
                <a:latin typeface="+mj-lt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0,5 nM</a:t>
              </a:r>
              <a:endParaRPr lang="fr-FR" dirty="0">
                <a:latin typeface="+mj-lt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16,7 nM</a:t>
              </a:r>
              <a:endParaRPr lang="fr-FR" dirty="0">
                <a:latin typeface="+mj-lt"/>
              </a:endParaRPr>
            </a:p>
          </p:txBody>
        </p:sp>
      </p:grp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C6DE1B3D-2DF8-46EE-9785-8CD62B22D5EE}"/>
              </a:ext>
            </a:extLst>
          </p:cNvPr>
          <p:cNvCxnSpPr>
            <a:cxnSpLocks/>
          </p:cNvCxnSpPr>
          <p:nvPr/>
        </p:nvCxnSpPr>
        <p:spPr>
          <a:xfrm rot="5400000">
            <a:off x="4954410" y="634410"/>
            <a:ext cx="180000" cy="14311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AD03AB6-9494-4C06-91AA-F5BFE28B45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488820" y="4490764"/>
            <a:ext cx="171180" cy="9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5AF9A32F-7E18-4875-A1EF-77614033B145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5AF9A32F-7E18-4875-A1EF-77614033B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E0903431-CF9E-42E7-B457-6757FEBEE4A5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E0903431-CF9E-42E7-B457-6757FEBEE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A49AC891-D5E0-497D-A4B5-C9CCFF6B1577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A49AC891-D5E0-497D-A4B5-C9CCFF6B1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86BAE6BE-468B-43E0-AF4C-02321918F042}"/>
              </a:ext>
            </a:extLst>
          </p:cNvPr>
          <p:cNvGrpSpPr/>
          <p:nvPr/>
        </p:nvGrpSpPr>
        <p:grpSpPr>
          <a:xfrm>
            <a:off x="183270" y="2850931"/>
            <a:ext cx="5760000" cy="3420000"/>
            <a:chOff x="402345" y="2622331"/>
            <a:chExt cx="5760000" cy="3420000"/>
          </a:xfrm>
        </p:grpSpPr>
        <p:sp>
          <p:nvSpPr>
            <p:cNvPr id="147" name="Bulle narrative : rectangle à coins arrondis 146">
              <a:extLst>
                <a:ext uri="{FF2B5EF4-FFF2-40B4-BE49-F238E27FC236}">
                  <a16:creationId xmlns:a16="http://schemas.microsoft.com/office/drawing/2014/main" id="{A8931643-5B71-4950-8D05-7350485B786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572345" y="1452331"/>
              <a:ext cx="3420000" cy="576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3F559057-C491-4EE6-8B8D-7C60CB1A8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64" y="2864816"/>
              <a:ext cx="5400000" cy="2925002"/>
            </a:xfrm>
            <a:prstGeom prst="rect">
              <a:avLst/>
            </a:prstGeom>
          </p:spPr>
        </p:pic>
      </p:grpSp>
      <p:sp>
        <p:nvSpPr>
          <p:cNvPr id="149" name="Ellipse 148">
            <a:extLst>
              <a:ext uri="{FF2B5EF4-FFF2-40B4-BE49-F238E27FC236}">
                <a16:creationId xmlns:a16="http://schemas.microsoft.com/office/drawing/2014/main" id="{07F91996-B4BE-4371-A84C-EF771FDCBCEC}"/>
              </a:ext>
            </a:extLst>
          </p:cNvPr>
          <p:cNvSpPr>
            <a:spLocks/>
          </p:cNvSpPr>
          <p:nvPr/>
        </p:nvSpPr>
        <p:spPr>
          <a:xfrm>
            <a:off x="378882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D738B414-400E-479F-8460-4C2B435758AD}"/>
              </a:ext>
            </a:extLst>
          </p:cNvPr>
          <p:cNvSpPr>
            <a:spLocks/>
          </p:cNvSpPr>
          <p:nvPr/>
        </p:nvSpPr>
        <p:spPr>
          <a:xfrm>
            <a:off x="3140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55AD989-F49F-4963-9716-79417218197C}"/>
              </a:ext>
            </a:extLst>
          </p:cNvPr>
          <p:cNvSpPr>
            <a:spLocks/>
          </p:cNvSpPr>
          <p:nvPr/>
        </p:nvSpPr>
        <p:spPr>
          <a:xfrm>
            <a:off x="4436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CF9900FF-70D7-4C01-AC63-BA899840E6EB}"/>
                  </a:ext>
                </a:extLst>
              </p:cNvPr>
              <p:cNvSpPr/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Contrôle-Qualité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&amp;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Analyse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Contrôle-Qualité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Erreur relative des mesures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Gamme étalon insuline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Sécrétion basale d’insuline (NTP):</a:t>
                </a:r>
              </a:p>
              <a:p>
                <a:pPr marL="216000" indent="-72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</m:den>
                    </m:f>
                  </m:oMath>
                </a14:m>
                <a:endParaRPr lang="fr-FR" sz="1000" dirty="0">
                  <a:latin typeface="+mj-lt"/>
                </a:endParaRPr>
              </a:p>
              <a:p>
                <a:pPr indent="-72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Analyse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Test: </a:t>
                </a: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800" dirty="0">
                  <a:latin typeface="+mj-lt"/>
                </a:endParaRP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900" dirty="0">
                  <a:latin typeface="+mj-lt"/>
                </a:endParaRP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Ajustement « expérience » et « opérateur »</a:t>
                </a:r>
              </a:p>
            </p:txBody>
          </p:sp>
        </mc:Choice>
        <mc:Fallback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CF9900FF-70D7-4C01-AC63-BA899840E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18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18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cxnSpLocks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8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08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08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2070000" y="270000"/>
            <a:ext cx="360000" cy="234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216882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6E8FF6-510A-47AE-96A0-4077835EAF7E}"/>
              </a:ext>
            </a:extLst>
          </p:cNvPr>
          <p:cNvSpPr>
            <a:spLocks/>
          </p:cNvSpPr>
          <p:nvPr/>
        </p:nvSpPr>
        <p:spPr>
          <a:xfrm>
            <a:off x="378882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7C7BCF1-A1C2-424A-B0CA-C08F28700FE1}"/>
              </a:ext>
            </a:extLst>
          </p:cNvPr>
          <p:cNvSpPr>
            <a:spLocks/>
          </p:cNvSpPr>
          <p:nvPr/>
        </p:nvSpPr>
        <p:spPr>
          <a:xfrm>
            <a:off x="3140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4663802-4F7A-4777-97F7-7F4F4EBA44D1}"/>
              </a:ext>
            </a:extLst>
          </p:cNvPr>
          <p:cNvSpPr>
            <a:spLocks/>
          </p:cNvSpPr>
          <p:nvPr/>
        </p:nvSpPr>
        <p:spPr>
          <a:xfrm>
            <a:off x="4436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10800000" flipV="1">
            <a:off x="3680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stCxn id="26" idx="6"/>
            <a:endCxn id="31" idx="0"/>
          </p:cNvCxnSpPr>
          <p:nvPr/>
        </p:nvCxnSpPr>
        <p:spPr>
          <a:xfrm>
            <a:off x="4868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cxnSpLocks/>
            <a:stCxn id="30" idx="4"/>
            <a:endCxn id="24" idx="0"/>
          </p:cNvCxnSpPr>
          <p:nvPr/>
        </p:nvCxnSpPr>
        <p:spPr>
          <a:xfrm rot="16200000" flipH="1">
            <a:off x="3914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cxnSpLocks/>
            <a:stCxn id="31" idx="4"/>
            <a:endCxn id="24" idx="0"/>
          </p:cNvCxnSpPr>
          <p:nvPr/>
        </p:nvCxnSpPr>
        <p:spPr>
          <a:xfrm rot="5400000">
            <a:off x="4562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263826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EndoC </a:t>
              </a:r>
              <a:r>
                <a:rPr lang="el-GR" sz="900" dirty="0">
                  <a:latin typeface="+mj-lt"/>
                </a:rPr>
                <a:t>β</a:t>
              </a:r>
              <a:r>
                <a:rPr lang="fr-FR" sz="900" dirty="0">
                  <a:latin typeface="+mj-lt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</a:rPr>
                <a:t>Lysat</a:t>
              </a:r>
              <a:endParaRPr lang="fr-FR" sz="800" dirty="0">
                <a:latin typeface="+mj-lt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dirty="0">
                <a:latin typeface="+mj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  <a:endParaRPr lang="fr-FR" sz="400" dirty="0">
                <a:latin typeface="+mj-lt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  <a:endParaRPr lang="fr-FR" sz="400" dirty="0">
                <a:latin typeface="+mj-lt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0,5 nM</a:t>
              </a:r>
              <a:endParaRPr lang="fr-FR" dirty="0">
                <a:latin typeface="+mj-lt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</a:rPr>
                <a:t>16,7 nM</a:t>
              </a:r>
              <a:endParaRPr lang="fr-FR" dirty="0">
                <a:latin typeface="+mj-lt"/>
              </a:endParaRPr>
            </a:p>
          </p:txBody>
        </p:sp>
      </p:grp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C6DE1B3D-2DF8-46EE-9785-8CD62B22D5EE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4954410" y="634410"/>
            <a:ext cx="180000" cy="14311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BFFAD2F9-DABA-47D1-846B-6FCB053E67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10000" y="162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BFFAD2F9-DABA-47D1-846B-6FCB053E6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00" y="1620000"/>
                <a:ext cx="144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AD03AB6-9494-4C06-91AA-F5BFE28B45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488820" y="4490764"/>
            <a:ext cx="171180" cy="9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81A7728-5CF7-41EB-87BF-87CFCC1A80F9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7830000" y="2340000"/>
            <a:ext cx="0" cy="350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BDFE2024-81E5-47D1-B7AC-DDFA02A76C2C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145" name="Rectangle : coins arrondis 144">
                <a:extLst>
                  <a:ext uri="{FF2B5EF4-FFF2-40B4-BE49-F238E27FC236}">
                    <a16:creationId xmlns:a16="http://schemas.microsoft.com/office/drawing/2014/main" id="{BDFE2024-81E5-47D1-B7AC-DDFA02A76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15F4EF70-52B4-4D42-9BA1-64EF514ED5F8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46" name="Rectangle : coins arrondis 145">
                <a:extLst>
                  <a:ext uri="{FF2B5EF4-FFF2-40B4-BE49-F238E27FC236}">
                    <a16:creationId xmlns:a16="http://schemas.microsoft.com/office/drawing/2014/main" id="{15F4EF70-52B4-4D42-9BA1-64EF514ED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534DD27E-3AB7-482A-A6DF-5FAFFF14D7EB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534DD27E-3AB7-482A-A6DF-5FAFFF14D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213C98E3-E577-4DC0-BF4F-1312B799E206}"/>
              </a:ext>
            </a:extLst>
          </p:cNvPr>
          <p:cNvGrpSpPr/>
          <p:nvPr/>
        </p:nvGrpSpPr>
        <p:grpSpPr>
          <a:xfrm>
            <a:off x="183270" y="2850931"/>
            <a:ext cx="5760000" cy="3420000"/>
            <a:chOff x="402345" y="2622331"/>
            <a:chExt cx="5760000" cy="3420000"/>
          </a:xfrm>
        </p:grpSpPr>
        <p:sp>
          <p:nvSpPr>
            <p:cNvPr id="153" name="Bulle narrative : rectangle à coins arrondis 152">
              <a:extLst>
                <a:ext uri="{FF2B5EF4-FFF2-40B4-BE49-F238E27FC236}">
                  <a16:creationId xmlns:a16="http://schemas.microsoft.com/office/drawing/2014/main" id="{1B08335D-B4C0-4840-B378-0E510E04F84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572345" y="1452331"/>
              <a:ext cx="3420000" cy="576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6059967C-F195-4C6E-BEA4-5E6E322F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64" y="2864816"/>
              <a:ext cx="5400000" cy="292500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 : coins arrondis 140">
                <a:extLst>
                  <a:ext uri="{FF2B5EF4-FFF2-40B4-BE49-F238E27FC236}">
                    <a16:creationId xmlns:a16="http://schemas.microsoft.com/office/drawing/2014/main" id="{3E1CCF28-CEC9-4F90-A0CF-E8C62197310D}"/>
                  </a:ext>
                </a:extLst>
              </p:cNvPr>
              <p:cNvSpPr/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Contrôle-Qualité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&amp;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Analyse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Contrôle-Qualité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Erreur relative des mesures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Gamme étalon insuline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Sécrétion basale d’insuline (NTP):</a:t>
                </a:r>
              </a:p>
              <a:p>
                <a:pPr marL="216000" indent="-72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</m:den>
                    </m:f>
                  </m:oMath>
                </a14:m>
                <a:endParaRPr lang="fr-FR" sz="1000" dirty="0">
                  <a:latin typeface="+mj-lt"/>
                </a:endParaRPr>
              </a:p>
              <a:p>
                <a:pPr indent="-72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Analyse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Test: </a:t>
                </a: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800" dirty="0">
                  <a:latin typeface="+mj-lt"/>
                </a:endParaRP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900" dirty="0">
                  <a:latin typeface="+mj-lt"/>
                </a:endParaRP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Ajustement « expérience » et « opérateur »</a:t>
                </a:r>
              </a:p>
            </p:txBody>
          </p:sp>
        </mc:Choice>
        <mc:Fallback>
          <p:sp>
            <p:nvSpPr>
              <p:cNvPr id="141" name="Rectangle : coins arrondis 140">
                <a:extLst>
                  <a:ext uri="{FF2B5EF4-FFF2-40B4-BE49-F238E27FC236}">
                    <a16:creationId xmlns:a16="http://schemas.microsoft.com/office/drawing/2014/main" id="{3E1CCF28-CEC9-4F90-A0CF-E8C62197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3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B52515E1-6646-455B-A0D3-FFA40DE67085}"/>
                  </a:ext>
                </a:extLst>
              </p:cNvPr>
              <p:cNvSpPr/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Littérature</a:t>
                </a:r>
              </a:p>
              <a:p>
                <a:pPr algn="ctr"/>
                <a:r>
                  <a:rPr lang="fr-FR" sz="10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>
                        <a:effectLst/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fr-FR" sz="1000" dirty="0">
                    <a:effectLst/>
                    <a:latin typeface="+mj-lt"/>
                  </a:rPr>
                  <a:t> gènes (GWAS)</a:t>
                </a:r>
              </a:p>
            </p:txBody>
          </p:sp>
        </mc:Choice>
        <mc:Fallback xmlns=""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B52515E1-6646-455B-A0D3-FFA40DE67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80000"/>
                <a:ext cx="1800000" cy="108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690785F2-E93A-4237-A2F3-8AD92D01C394}"/>
                  </a:ext>
                </a:extLst>
              </p:cNvPr>
              <p:cNvSpPr/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Classification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Expression: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Enrichissement: Cellule </a:t>
                </a:r>
                <a:r>
                  <a:rPr lang="el-GR" sz="1000" dirty="0">
                    <a:latin typeface="+mj-lt"/>
                  </a:rPr>
                  <a:t>β</a:t>
                </a:r>
                <a:endParaRPr lang="fr-FR" sz="1000" dirty="0">
                  <a:latin typeface="+mj-lt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 i="1" smtClean="0">
                        <a:latin typeface="Cambria Math" panose="02040503050406030204" pitchFamily="18" charset="0"/>
                      </a:rPr>
                      <m:t>~25 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 i="1" smtClean="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</p:txBody>
          </p:sp>
        </mc:Choice>
        <mc:Fallback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690785F2-E93A-4237-A2F3-8AD92D01C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80000"/>
                <a:ext cx="1800000" cy="108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C16C0DB9-EAB4-40E2-ACD3-BC330B57BC6B}"/>
                  </a:ext>
                </a:extLst>
              </p:cNvPr>
              <p:cNvSpPr/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Fonctionnelle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Extinction de gène: siRNA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fr-FR" sz="1000" dirty="0">
                    <a:latin typeface="+mj-lt"/>
                  </a:rPr>
                  <a:t>→ 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nes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C16C0DB9-EAB4-40E2-ACD3-BC330B57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0" y="180000"/>
                <a:ext cx="1800000" cy="10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D257ECE-C0CA-40DE-AA41-A56DCC4B9F15}"/>
              </a:ext>
            </a:extLst>
          </p:cNvPr>
          <p:cNvSpPr/>
          <p:nvPr/>
        </p:nvSpPr>
        <p:spPr>
          <a:xfrm>
            <a:off x="720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Publication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D60ECC-3083-4F4C-AC06-79DAC4250E71}"/>
              </a:ext>
            </a:extLst>
          </p:cNvPr>
          <p:cNvSpPr/>
          <p:nvPr/>
        </p:nvSpPr>
        <p:spPr>
          <a:xfrm>
            <a:off x="180000" y="162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NanoString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dans un panel multi-tissus (24)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73A07A7-10E4-4EB6-80F3-570011C31775}"/>
              </a:ext>
            </a:extLst>
          </p:cNvPr>
          <p:cNvSpPr/>
          <p:nvPr/>
        </p:nvSpPr>
        <p:spPr>
          <a:xfrm>
            <a:off x="180000" y="306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Contrôle-Qualité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des marqueurs spécifiques des tissus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Normalisation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Profils extrêmes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/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Enrichissement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Construction d’une table de contingence:</a:t>
                </a:r>
                <a:br>
                  <a:rPr lang="fr-FR" sz="10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000">
                        <a:latin typeface="Cambria Math" panose="02040503050406030204" pitchFamily="18" charset="0"/>
                      </a:rPr>
                      <m:t>+1,5×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Test exact de Fisher</a:t>
                </a:r>
              </a:p>
            </p:txBody>
          </p:sp>
        </mc:Choice>
        <mc:Fallback xmlns=""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450DD86-3659-4348-A648-03165AB29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500000"/>
                <a:ext cx="1800000" cy="1080000"/>
              </a:xfrm>
              <a:prstGeom prst="roundRect">
                <a:avLst/>
              </a:prstGeom>
              <a:blipFill>
                <a:blip r:embed="rId5"/>
                <a:stretch>
                  <a:fillRect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~25 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 i="1" smtClean="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422DD995-C8FF-4F65-B960-9E4E5101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5940000"/>
                <a:ext cx="144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292FC8-2930-42CD-B998-4F749F76AF00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198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2F348C-759F-4AB9-AF4E-E1748B052920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432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F262B5-A066-457A-9ACF-B24F190127D5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6660000" y="720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CA74C15-8A7C-4351-B98A-6F6C063B9AB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80000" y="270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3C2DE6-1AFE-48C7-99A9-C74AD60A39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080000" y="414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B36C310-0D97-4E3A-82F3-D47867B3B946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1080000" y="55800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A7C5AF77-E63F-49E9-96D4-0500F2403B88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5400000">
            <a:off x="2070000" y="270000"/>
            <a:ext cx="360000" cy="234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8E863EC-D769-4E71-8D3E-EDC9A2E9CAB8}"/>
              </a:ext>
            </a:extLst>
          </p:cNvPr>
          <p:cNvSpPr>
            <a:spLocks noChangeAspect="1"/>
          </p:cNvSpPr>
          <p:nvPr/>
        </p:nvSpPr>
        <p:spPr>
          <a:xfrm>
            <a:off x="2168820" y="2340000"/>
            <a:ext cx="432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fr-FR" sz="1700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6E8FF6-510A-47AE-96A0-4077835EAF7E}"/>
              </a:ext>
            </a:extLst>
          </p:cNvPr>
          <p:cNvSpPr>
            <a:spLocks/>
          </p:cNvSpPr>
          <p:nvPr/>
        </p:nvSpPr>
        <p:spPr>
          <a:xfrm>
            <a:off x="3788820" y="144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Gène / NTP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7C7BCF1-A1C2-424A-B0CA-C08F28700FE1}"/>
              </a:ext>
            </a:extLst>
          </p:cNvPr>
          <p:cNvSpPr>
            <a:spLocks/>
          </p:cNvSpPr>
          <p:nvPr/>
        </p:nvSpPr>
        <p:spPr>
          <a:xfrm>
            <a:off x="3140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Glucose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4663802-4F7A-4777-97F7-7F4F4EBA44D1}"/>
              </a:ext>
            </a:extLst>
          </p:cNvPr>
          <p:cNvSpPr>
            <a:spLocks/>
          </p:cNvSpPr>
          <p:nvPr/>
        </p:nvSpPr>
        <p:spPr>
          <a:xfrm>
            <a:off x="4436820" y="1800000"/>
            <a:ext cx="108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latin typeface="+mj-lt"/>
              </a:rPr>
              <a:t>Glc + IBMX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D056534-FC3E-4DD8-978D-4FCE072B5092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10800000" flipV="1">
            <a:off x="3680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483F76-0342-4484-B9A7-7615FA1DA39B}"/>
              </a:ext>
            </a:extLst>
          </p:cNvPr>
          <p:cNvCxnSpPr>
            <a:stCxn id="26" idx="6"/>
            <a:endCxn id="31" idx="0"/>
          </p:cNvCxnSpPr>
          <p:nvPr/>
        </p:nvCxnSpPr>
        <p:spPr>
          <a:xfrm>
            <a:off x="4868820" y="1620000"/>
            <a:ext cx="108000" cy="1800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AAA7FE46-1341-49C6-8FD3-B375B7CFEEBD}"/>
              </a:ext>
            </a:extLst>
          </p:cNvPr>
          <p:cNvCxnSpPr>
            <a:stCxn id="30" idx="4"/>
            <a:endCxn id="24" idx="0"/>
          </p:cNvCxnSpPr>
          <p:nvPr/>
        </p:nvCxnSpPr>
        <p:spPr>
          <a:xfrm rot="16200000" flipH="1">
            <a:off x="3914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92A20201-F627-4A98-AB30-512C576DBECB}"/>
              </a:ext>
            </a:extLst>
          </p:cNvPr>
          <p:cNvCxnSpPr>
            <a:stCxn id="31" idx="4"/>
            <a:endCxn id="24" idx="0"/>
          </p:cNvCxnSpPr>
          <p:nvPr/>
        </p:nvCxnSpPr>
        <p:spPr>
          <a:xfrm rot="5400000">
            <a:off x="4562820" y="1926000"/>
            <a:ext cx="180000" cy="648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AB876356-18A3-4F3A-B125-855B39ADFE9C}"/>
              </a:ext>
            </a:extLst>
          </p:cNvPr>
          <p:cNvGrpSpPr/>
          <p:nvPr/>
        </p:nvGrpSpPr>
        <p:grpSpPr>
          <a:xfrm>
            <a:off x="2638260" y="2430000"/>
            <a:ext cx="3424019" cy="4140000"/>
            <a:chOff x="3978000" y="2430000"/>
            <a:chExt cx="3424019" cy="414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C0529C0-084E-4A4C-9BEE-CFCB2BBC533E}"/>
                </a:ext>
              </a:extLst>
            </p:cNvPr>
            <p:cNvSpPr/>
            <p:nvPr/>
          </p:nvSpPr>
          <p:spPr>
            <a:xfrm>
              <a:off x="4204493" y="2430000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EndoC </a:t>
              </a:r>
              <a:r>
                <a:rPr lang="el-GR" sz="900" dirty="0">
                  <a:latin typeface="+mj-lt"/>
                  <a:cs typeface="Calibri" panose="020F0502020204030204" pitchFamily="34" charset="0"/>
                </a:rPr>
                <a:t>β</a:t>
              </a:r>
              <a:r>
                <a:rPr lang="fr-FR" sz="900" dirty="0">
                  <a:latin typeface="+mj-lt"/>
                  <a:cs typeface="Calibri" panose="020F0502020204030204" pitchFamily="34" charset="0"/>
                </a:rPr>
                <a:t>H1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C0111B-7DB5-417D-A6F1-182AA1F7E46E}"/>
                </a:ext>
              </a:extLst>
            </p:cNvPr>
            <p:cNvSpPr/>
            <p:nvPr/>
          </p:nvSpPr>
          <p:spPr>
            <a:xfrm>
              <a:off x="4204493" y="5087999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Lysat</a:t>
              </a:r>
              <a:endParaRPr lang="fr-FR" sz="80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E104B10-353D-4BF0-815C-E76C75F97303}"/>
                </a:ext>
              </a:extLst>
            </p:cNvPr>
            <p:cNvSpPr/>
            <p:nvPr/>
          </p:nvSpPr>
          <p:spPr>
            <a:xfrm>
              <a:off x="5234273" y="3468664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Surnageant 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1220A7A-EC75-4922-8CA8-499262DCAF70}"/>
                </a:ext>
              </a:extLst>
            </p:cNvPr>
            <p:cNvSpPr/>
            <p:nvPr/>
          </p:nvSpPr>
          <p:spPr>
            <a:xfrm>
              <a:off x="5238943" y="4740318"/>
              <a:ext cx="1034449" cy="3448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Surnageant 2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CAB3AE2-C5E7-4659-95D7-DCD931242470}"/>
                </a:ext>
              </a:extLst>
            </p:cNvPr>
            <p:cNvCxnSpPr>
              <a:cxnSpLocks/>
              <a:stCxn id="2" idx="4"/>
              <a:endCxn id="33" idx="0"/>
            </p:cNvCxnSpPr>
            <p:nvPr/>
          </p:nvCxnSpPr>
          <p:spPr>
            <a:xfrm>
              <a:off x="4721718" y="2774816"/>
              <a:ext cx="0" cy="23131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2D4241F-1308-4FA1-8D84-32C38AD822A4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4721718" y="2960060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46236871-B21A-48E3-936A-F543770A6173}"/>
                </a:ext>
              </a:extLst>
            </p:cNvPr>
            <p:cNvCxnSpPr/>
            <p:nvPr/>
          </p:nvCxnSpPr>
          <p:spPr>
            <a:xfrm>
              <a:off x="4721409" y="4223093"/>
              <a:ext cx="512555" cy="681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1B0ACA3-BE64-4885-BBB5-4A362D7D2AE4}"/>
                </a:ext>
              </a:extLst>
            </p:cNvPr>
            <p:cNvSpPr/>
            <p:nvPr/>
          </p:nvSpPr>
          <p:spPr>
            <a:xfrm>
              <a:off x="6574460" y="312384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R1</a:t>
              </a:r>
              <a:endParaRPr lang="fr-FR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D97FFE7-8D50-4ABF-BD99-E3B21744E240}"/>
                </a:ext>
              </a:extLst>
            </p:cNvPr>
            <p:cNvSpPr/>
            <p:nvPr/>
          </p:nvSpPr>
          <p:spPr>
            <a:xfrm>
              <a:off x="6574460" y="3554868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R2</a:t>
              </a:r>
              <a:endParaRPr lang="fr-FR" sz="40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2C3414-A423-4C86-80CC-40363419F639}"/>
                </a:ext>
              </a:extLst>
            </p:cNvPr>
            <p:cNvSpPr/>
            <p:nvPr/>
          </p:nvSpPr>
          <p:spPr>
            <a:xfrm>
              <a:off x="6574460" y="3985889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R3</a:t>
              </a:r>
            </a:p>
          </p:txBody>
        </p: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F9297440-3BA8-4053-9C1B-57B0AD545C86}"/>
                </a:ext>
              </a:extLst>
            </p:cNvPr>
            <p:cNvCxnSpPr>
              <a:stCxn id="34" idx="6"/>
              <a:endCxn id="53" idx="2"/>
            </p:cNvCxnSpPr>
            <p:nvPr/>
          </p:nvCxnSpPr>
          <p:spPr>
            <a:xfrm>
              <a:off x="6268722" y="364107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5D63B33A-DB3B-43CB-B7E6-B7602A8FB97D}"/>
                </a:ext>
              </a:extLst>
            </p:cNvPr>
            <p:cNvCxnSpPr>
              <a:stCxn id="34" idx="6"/>
              <a:endCxn id="51" idx="2"/>
            </p:cNvCxnSpPr>
            <p:nvPr/>
          </p:nvCxnSpPr>
          <p:spPr>
            <a:xfrm flipV="1">
              <a:off x="6268722" y="3210052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627179A-0CD2-4ECE-BE93-222C1216EF9C}"/>
                </a:ext>
              </a:extLst>
            </p:cNvPr>
            <p:cNvCxnSpPr>
              <a:stCxn id="34" idx="6"/>
              <a:endCxn id="52" idx="2"/>
            </p:cNvCxnSpPr>
            <p:nvPr/>
          </p:nvCxnSpPr>
          <p:spPr>
            <a:xfrm>
              <a:off x="6268722" y="3641072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B934A2B-E5CF-4A20-B960-1ABC85FF05BD}"/>
                </a:ext>
              </a:extLst>
            </p:cNvPr>
            <p:cNvSpPr/>
            <p:nvPr/>
          </p:nvSpPr>
          <p:spPr>
            <a:xfrm>
              <a:off x="7229611" y="3468664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B2642946-D38E-4265-BC66-12526A790FEC}"/>
                </a:ext>
              </a:extLst>
            </p:cNvPr>
            <p:cNvSpPr/>
            <p:nvPr/>
          </p:nvSpPr>
          <p:spPr>
            <a:xfrm>
              <a:off x="7229611" y="364107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22A6CB52-7763-44A7-BC65-2A892DF919E0}"/>
                </a:ext>
              </a:extLst>
            </p:cNvPr>
            <p:cNvSpPr/>
            <p:nvPr/>
          </p:nvSpPr>
          <p:spPr>
            <a:xfrm>
              <a:off x="7229611" y="3899685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D5DE74D-28B9-4A73-A59E-DBDAFF6707FB}"/>
                </a:ext>
              </a:extLst>
            </p:cNvPr>
            <p:cNvSpPr/>
            <p:nvPr/>
          </p:nvSpPr>
          <p:spPr>
            <a:xfrm>
              <a:off x="7229611" y="407209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4C8A381C-0433-4E4E-B377-64D612BC9ABB}"/>
                </a:ext>
              </a:extLst>
            </p:cNvPr>
            <p:cNvSpPr/>
            <p:nvPr/>
          </p:nvSpPr>
          <p:spPr>
            <a:xfrm>
              <a:off x="7229611" y="303764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1E776A2-B9B8-41AE-B984-E797EBF0282B}"/>
                </a:ext>
              </a:extLst>
            </p:cNvPr>
            <p:cNvSpPr/>
            <p:nvPr/>
          </p:nvSpPr>
          <p:spPr>
            <a:xfrm>
              <a:off x="7229611" y="321005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C53B516B-DC3A-4F09-BA94-CDF2CCD3C386}"/>
                </a:ext>
              </a:extLst>
            </p:cNvPr>
            <p:cNvCxnSpPr>
              <a:stCxn id="51" idx="6"/>
              <a:endCxn id="107" idx="2"/>
            </p:cNvCxnSpPr>
            <p:nvPr/>
          </p:nvCxnSpPr>
          <p:spPr>
            <a:xfrm flipV="1">
              <a:off x="6919276" y="312384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BA4C07EE-7643-4A59-BB82-D29BE325C66E}"/>
                </a:ext>
              </a:extLst>
            </p:cNvPr>
            <p:cNvCxnSpPr>
              <a:stCxn id="51" idx="6"/>
              <a:endCxn id="108" idx="2"/>
            </p:cNvCxnSpPr>
            <p:nvPr/>
          </p:nvCxnSpPr>
          <p:spPr>
            <a:xfrm>
              <a:off x="6919276" y="321005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169B129A-9867-48B4-84F3-B4E0615F259A}"/>
                </a:ext>
              </a:extLst>
            </p:cNvPr>
            <p:cNvCxnSpPr>
              <a:stCxn id="52" idx="6"/>
              <a:endCxn id="92" idx="2"/>
            </p:cNvCxnSpPr>
            <p:nvPr/>
          </p:nvCxnSpPr>
          <p:spPr>
            <a:xfrm flipV="1">
              <a:off x="6919276" y="355486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Connecteur : en angle 122">
              <a:extLst>
                <a:ext uri="{FF2B5EF4-FFF2-40B4-BE49-F238E27FC236}">
                  <a16:creationId xmlns:a16="http://schemas.microsoft.com/office/drawing/2014/main" id="{927D5F2F-D839-4243-A5E2-359E51112145}"/>
                </a:ext>
              </a:extLst>
            </p:cNvPr>
            <p:cNvCxnSpPr>
              <a:stCxn id="52" idx="6"/>
              <a:endCxn id="93" idx="2"/>
            </p:cNvCxnSpPr>
            <p:nvPr/>
          </p:nvCxnSpPr>
          <p:spPr>
            <a:xfrm>
              <a:off x="6919276" y="3641072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Connecteur : en angle 124">
              <a:extLst>
                <a:ext uri="{FF2B5EF4-FFF2-40B4-BE49-F238E27FC236}">
                  <a16:creationId xmlns:a16="http://schemas.microsoft.com/office/drawing/2014/main" id="{15D4C35D-F520-49BD-B0B8-BE5C746A82F7}"/>
                </a:ext>
              </a:extLst>
            </p:cNvPr>
            <p:cNvCxnSpPr>
              <a:stCxn id="53" idx="6"/>
              <a:endCxn id="99" idx="2"/>
            </p:cNvCxnSpPr>
            <p:nvPr/>
          </p:nvCxnSpPr>
          <p:spPr>
            <a:xfrm flipV="1">
              <a:off x="6919276" y="3985889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1103C983-65AF-4109-8D9F-1C7209B7E4E2}"/>
                </a:ext>
              </a:extLst>
            </p:cNvPr>
            <p:cNvCxnSpPr>
              <a:stCxn id="53" idx="6"/>
              <a:endCxn id="100" idx="2"/>
            </p:cNvCxnSpPr>
            <p:nvPr/>
          </p:nvCxnSpPr>
          <p:spPr>
            <a:xfrm>
              <a:off x="6919276" y="407209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4ED03E89-3E43-4E3D-99D5-2AB2D873BE0E}"/>
                </a:ext>
              </a:extLst>
            </p:cNvPr>
            <p:cNvSpPr/>
            <p:nvPr/>
          </p:nvSpPr>
          <p:spPr>
            <a:xfrm>
              <a:off x="6574460" y="439836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R1</a:t>
              </a:r>
              <a:endParaRPr lang="fr-FR" sz="40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CCBE4898-D0FE-4810-BFBA-EA4FD8BE6208}"/>
                </a:ext>
              </a:extLst>
            </p:cNvPr>
            <p:cNvSpPr/>
            <p:nvPr/>
          </p:nvSpPr>
          <p:spPr>
            <a:xfrm>
              <a:off x="6574460" y="4829386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2550970-B5BC-43A7-A417-3D41A94B1215}"/>
                </a:ext>
              </a:extLst>
            </p:cNvPr>
            <p:cNvSpPr/>
            <p:nvPr/>
          </p:nvSpPr>
          <p:spPr>
            <a:xfrm>
              <a:off x="6574460" y="5260407"/>
              <a:ext cx="344816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R3</a:t>
              </a:r>
              <a:endParaRPr lang="fr-FR" sz="400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89" name="Connecteur : en angle 188">
              <a:extLst>
                <a:ext uri="{FF2B5EF4-FFF2-40B4-BE49-F238E27FC236}">
                  <a16:creationId xmlns:a16="http://schemas.microsoft.com/office/drawing/2014/main" id="{05009DB1-7EC1-4957-BB58-E261BB8173A4}"/>
                </a:ext>
              </a:extLst>
            </p:cNvPr>
            <p:cNvCxnSpPr>
              <a:endCxn id="188" idx="2"/>
            </p:cNvCxnSpPr>
            <p:nvPr/>
          </p:nvCxnSpPr>
          <p:spPr>
            <a:xfrm>
              <a:off x="6268722" y="4915591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Connecteur : en angle 189">
              <a:extLst>
                <a:ext uri="{FF2B5EF4-FFF2-40B4-BE49-F238E27FC236}">
                  <a16:creationId xmlns:a16="http://schemas.microsoft.com/office/drawing/2014/main" id="{C05D8337-0ADE-4495-9678-B8A8964F5F41}"/>
                </a:ext>
              </a:extLst>
            </p:cNvPr>
            <p:cNvCxnSpPr>
              <a:endCxn id="186" idx="2"/>
            </p:cNvCxnSpPr>
            <p:nvPr/>
          </p:nvCxnSpPr>
          <p:spPr>
            <a:xfrm flipV="1">
              <a:off x="6268722" y="4484570"/>
              <a:ext cx="305737" cy="43102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>
              <a:extLst>
                <a:ext uri="{FF2B5EF4-FFF2-40B4-BE49-F238E27FC236}">
                  <a16:creationId xmlns:a16="http://schemas.microsoft.com/office/drawing/2014/main" id="{46D6538B-D925-4E47-BA33-0268B2BF3544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6268722" y="4915591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8201966-001C-4CDA-82E1-9EB342F96724}"/>
                </a:ext>
              </a:extLst>
            </p:cNvPr>
            <p:cNvSpPr/>
            <p:nvPr/>
          </p:nvSpPr>
          <p:spPr>
            <a:xfrm>
              <a:off x="7229611" y="474318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6DF3D7E-3CD8-4ABB-AA56-0FA6A629FF40}"/>
                </a:ext>
              </a:extLst>
            </p:cNvPr>
            <p:cNvSpPr/>
            <p:nvPr/>
          </p:nvSpPr>
          <p:spPr>
            <a:xfrm>
              <a:off x="7229611" y="491559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B312AD6-5D74-46BE-9338-F659F701AD46}"/>
                </a:ext>
              </a:extLst>
            </p:cNvPr>
            <p:cNvSpPr/>
            <p:nvPr/>
          </p:nvSpPr>
          <p:spPr>
            <a:xfrm>
              <a:off x="7229611" y="5174203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2A7B5BEF-6E14-4D83-B89B-314669AF9D48}"/>
                </a:ext>
              </a:extLst>
            </p:cNvPr>
            <p:cNvSpPr/>
            <p:nvPr/>
          </p:nvSpPr>
          <p:spPr>
            <a:xfrm>
              <a:off x="7229611" y="5346611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EACDCEB-015A-4509-B585-89ECD14360DC}"/>
                </a:ext>
              </a:extLst>
            </p:cNvPr>
            <p:cNvSpPr/>
            <p:nvPr/>
          </p:nvSpPr>
          <p:spPr>
            <a:xfrm>
              <a:off x="7229611" y="431216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8C1BB592-A1D1-49E1-B2CE-D7FF63DA9B90}"/>
                </a:ext>
              </a:extLst>
            </p:cNvPr>
            <p:cNvSpPr/>
            <p:nvPr/>
          </p:nvSpPr>
          <p:spPr>
            <a:xfrm>
              <a:off x="7229611" y="4484570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cxnSp>
          <p:nvCxnSpPr>
            <p:cNvPr id="198" name="Connecteur : en angle 197">
              <a:extLst>
                <a:ext uri="{FF2B5EF4-FFF2-40B4-BE49-F238E27FC236}">
                  <a16:creationId xmlns:a16="http://schemas.microsoft.com/office/drawing/2014/main" id="{0A046C3B-57C1-4852-BF80-2CD81D067A04}"/>
                </a:ext>
              </a:extLst>
            </p:cNvPr>
            <p:cNvCxnSpPr>
              <a:stCxn id="186" idx="6"/>
              <a:endCxn id="196" idx="2"/>
            </p:cNvCxnSpPr>
            <p:nvPr/>
          </p:nvCxnSpPr>
          <p:spPr>
            <a:xfrm flipV="1">
              <a:off x="6919276" y="439836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Connecteur : en angle 198">
              <a:extLst>
                <a:ext uri="{FF2B5EF4-FFF2-40B4-BE49-F238E27FC236}">
                  <a16:creationId xmlns:a16="http://schemas.microsoft.com/office/drawing/2014/main" id="{D767C5C0-5FC1-46E7-8DEF-E426D58A8310}"/>
                </a:ext>
              </a:extLst>
            </p:cNvPr>
            <p:cNvCxnSpPr>
              <a:stCxn id="186" idx="6"/>
              <a:endCxn id="197" idx="2"/>
            </p:cNvCxnSpPr>
            <p:nvPr/>
          </p:nvCxnSpPr>
          <p:spPr>
            <a:xfrm>
              <a:off x="6919276" y="4484570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0" name="Connecteur : en angle 199">
              <a:extLst>
                <a:ext uri="{FF2B5EF4-FFF2-40B4-BE49-F238E27FC236}">
                  <a16:creationId xmlns:a16="http://schemas.microsoft.com/office/drawing/2014/main" id="{58E42572-E097-4ABC-8BD9-15E143E256A2}"/>
                </a:ext>
              </a:extLst>
            </p:cNvPr>
            <p:cNvCxnSpPr>
              <a:stCxn id="187" idx="6"/>
              <a:endCxn id="192" idx="2"/>
            </p:cNvCxnSpPr>
            <p:nvPr/>
          </p:nvCxnSpPr>
          <p:spPr>
            <a:xfrm flipV="1">
              <a:off x="6919276" y="482938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1" name="Connecteur : en angle 200">
              <a:extLst>
                <a:ext uri="{FF2B5EF4-FFF2-40B4-BE49-F238E27FC236}">
                  <a16:creationId xmlns:a16="http://schemas.microsoft.com/office/drawing/2014/main" id="{94C22F7C-8A18-45C3-BC1C-1D99DB6D854E}"/>
                </a:ext>
              </a:extLst>
            </p:cNvPr>
            <p:cNvCxnSpPr>
              <a:stCxn id="187" idx="6"/>
              <a:endCxn id="193" idx="2"/>
            </p:cNvCxnSpPr>
            <p:nvPr/>
          </p:nvCxnSpPr>
          <p:spPr>
            <a:xfrm>
              <a:off x="6919276" y="491559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2" name="Connecteur : en angle 201">
              <a:extLst>
                <a:ext uri="{FF2B5EF4-FFF2-40B4-BE49-F238E27FC236}">
                  <a16:creationId xmlns:a16="http://schemas.microsoft.com/office/drawing/2014/main" id="{ACEE0AD7-578B-4320-9706-EBF0FE5FE5D9}"/>
                </a:ext>
              </a:extLst>
            </p:cNvPr>
            <p:cNvCxnSpPr>
              <a:stCxn id="188" idx="6"/>
              <a:endCxn id="194" idx="2"/>
            </p:cNvCxnSpPr>
            <p:nvPr/>
          </p:nvCxnSpPr>
          <p:spPr>
            <a:xfrm flipV="1">
              <a:off x="6919276" y="526040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3" name="Connecteur : en angle 202">
              <a:extLst>
                <a:ext uri="{FF2B5EF4-FFF2-40B4-BE49-F238E27FC236}">
                  <a16:creationId xmlns:a16="http://schemas.microsoft.com/office/drawing/2014/main" id="{46EFD207-2296-4A61-8BC4-A26FE93BDE7C}"/>
                </a:ext>
              </a:extLst>
            </p:cNvPr>
            <p:cNvCxnSpPr>
              <a:stCxn id="188" idx="6"/>
              <a:endCxn id="195" idx="2"/>
            </p:cNvCxnSpPr>
            <p:nvPr/>
          </p:nvCxnSpPr>
          <p:spPr>
            <a:xfrm>
              <a:off x="6919276" y="5346611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377E272B-26A0-45C9-9D9B-531E7A5E777C}"/>
                </a:ext>
              </a:extLst>
            </p:cNvPr>
            <p:cNvSpPr/>
            <p:nvPr/>
          </p:nvSpPr>
          <p:spPr>
            <a:xfrm rot="5400000">
              <a:off x="4980021" y="5828646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R3</a:t>
              </a:r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11283A0B-BE73-43DC-A7A0-07FB2E9EFD6C}"/>
                </a:ext>
              </a:extLst>
            </p:cNvPr>
            <p:cNvSpPr/>
            <p:nvPr/>
          </p:nvSpPr>
          <p:spPr>
            <a:xfrm rot="5400000">
              <a:off x="4549000" y="5828647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R2</a:t>
              </a:r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B549CF5B-3979-4D92-8629-D87529510D3A}"/>
                </a:ext>
              </a:extLst>
            </p:cNvPr>
            <p:cNvSpPr/>
            <p:nvPr/>
          </p:nvSpPr>
          <p:spPr>
            <a:xfrm rot="5400000">
              <a:off x="4117980" y="5828645"/>
              <a:ext cx="344817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R1</a:t>
              </a:r>
            </a:p>
          </p:txBody>
        </p:sp>
        <p:cxnSp>
          <p:nvCxnSpPr>
            <p:cNvPr id="452" name="Connecteur : en angle 451">
              <a:extLst>
                <a:ext uri="{FF2B5EF4-FFF2-40B4-BE49-F238E27FC236}">
                  <a16:creationId xmlns:a16="http://schemas.microsoft.com/office/drawing/2014/main" id="{E821117D-DDC2-48CB-AA28-198754371A6A}"/>
                </a:ext>
              </a:extLst>
            </p:cNvPr>
            <p:cNvCxnSpPr>
              <a:endCxn id="451" idx="2"/>
            </p:cNvCxnSpPr>
            <p:nvPr/>
          </p:nvCxnSpPr>
          <p:spPr>
            <a:xfrm rot="5400000">
              <a:off x="4353030" y="5374061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3" name="Connecteur : en angle 452">
              <a:extLst>
                <a:ext uri="{FF2B5EF4-FFF2-40B4-BE49-F238E27FC236}">
                  <a16:creationId xmlns:a16="http://schemas.microsoft.com/office/drawing/2014/main" id="{16D647E4-CDA2-4B50-AC88-D00AB8BD9FF5}"/>
                </a:ext>
              </a:extLst>
            </p:cNvPr>
            <p:cNvCxnSpPr>
              <a:endCxn id="449" idx="2"/>
            </p:cNvCxnSpPr>
            <p:nvPr/>
          </p:nvCxnSpPr>
          <p:spPr>
            <a:xfrm rot="5400000" flipV="1">
              <a:off x="478405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4" name="Connecteur droit avec flèche 453">
              <a:extLst>
                <a:ext uri="{FF2B5EF4-FFF2-40B4-BE49-F238E27FC236}">
                  <a16:creationId xmlns:a16="http://schemas.microsoft.com/office/drawing/2014/main" id="{2482706F-13BE-46B2-9E1F-F01B5D18EB44}"/>
                </a:ext>
              </a:extLst>
            </p:cNvPr>
            <p:cNvCxnSpPr>
              <a:cxnSpLocks/>
              <a:endCxn id="450" idx="2"/>
            </p:cNvCxnSpPr>
            <p:nvPr/>
          </p:nvCxnSpPr>
          <p:spPr>
            <a:xfrm rot="5400000">
              <a:off x="4568540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90B74C3D-E5BB-4800-A241-A56C2A7ED435}"/>
                </a:ext>
              </a:extLst>
            </p:cNvPr>
            <p:cNvSpPr/>
            <p:nvPr/>
          </p:nvSpPr>
          <p:spPr>
            <a:xfrm rot="5400000">
              <a:off x="472140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6972DEF7-0A45-4C52-9B0F-77B729DEA1B2}"/>
                </a:ext>
              </a:extLst>
            </p:cNvPr>
            <p:cNvSpPr/>
            <p:nvPr/>
          </p:nvSpPr>
          <p:spPr>
            <a:xfrm rot="5400000">
              <a:off x="454900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D6FD02E5-E98D-41A1-8648-726CD898FF66}"/>
                </a:ext>
              </a:extLst>
            </p:cNvPr>
            <p:cNvSpPr/>
            <p:nvPr/>
          </p:nvSpPr>
          <p:spPr>
            <a:xfrm rot="5400000">
              <a:off x="4290388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23AE986D-AD76-4EFF-B9DE-668992CCF089}"/>
                </a:ext>
              </a:extLst>
            </p:cNvPr>
            <p:cNvSpPr/>
            <p:nvPr/>
          </p:nvSpPr>
          <p:spPr>
            <a:xfrm rot="5400000">
              <a:off x="4117980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48371ECE-927B-4352-BBBC-78FCBC036927}"/>
                </a:ext>
              </a:extLst>
            </p:cNvPr>
            <p:cNvSpPr/>
            <p:nvPr/>
          </p:nvSpPr>
          <p:spPr>
            <a:xfrm rot="5400000">
              <a:off x="5152429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M2</a:t>
              </a: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A843C498-97D9-4D5C-9FEE-732427FD11BF}"/>
                </a:ext>
              </a:extLst>
            </p:cNvPr>
            <p:cNvSpPr/>
            <p:nvPr/>
          </p:nvSpPr>
          <p:spPr>
            <a:xfrm rot="5400000">
              <a:off x="4980021" y="6397592"/>
              <a:ext cx="172408" cy="1724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  <a:cs typeface="Calibri" panose="020F0502020204030204" pitchFamily="34" charset="0"/>
                </a:rPr>
                <a:t>M1</a:t>
              </a:r>
            </a:p>
          </p:txBody>
        </p:sp>
        <p:cxnSp>
          <p:nvCxnSpPr>
            <p:cNvPr id="461" name="Connecteur : en angle 460">
              <a:extLst>
                <a:ext uri="{FF2B5EF4-FFF2-40B4-BE49-F238E27FC236}">
                  <a16:creationId xmlns:a16="http://schemas.microsoft.com/office/drawing/2014/main" id="{77B733E0-592C-4897-923D-93EC84E68FFD}"/>
                </a:ext>
              </a:extLst>
            </p:cNvPr>
            <p:cNvCxnSpPr>
              <a:stCxn id="449" idx="6"/>
              <a:endCxn id="459" idx="2"/>
            </p:cNvCxnSpPr>
            <p:nvPr/>
          </p:nvCxnSpPr>
          <p:spPr>
            <a:xfrm rot="16200000" flipH="1">
              <a:off x="5040365" y="6199323"/>
              <a:ext cx="310333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2" name="Connecteur : en angle 461">
              <a:extLst>
                <a:ext uri="{FF2B5EF4-FFF2-40B4-BE49-F238E27FC236}">
                  <a16:creationId xmlns:a16="http://schemas.microsoft.com/office/drawing/2014/main" id="{30C85245-E93A-44B2-BC23-17C9B1C09F58}"/>
                </a:ext>
              </a:extLst>
            </p:cNvPr>
            <p:cNvCxnSpPr>
              <a:stCxn id="449" idx="6"/>
              <a:endCxn id="460" idx="2"/>
            </p:cNvCxnSpPr>
            <p:nvPr/>
          </p:nvCxnSpPr>
          <p:spPr>
            <a:xfrm rot="5400000">
              <a:off x="4954162" y="6199323"/>
              <a:ext cx="310333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0B185CA1-A4E3-418F-AF6E-801E15F2A77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 rot="16200000" flipH="1">
              <a:off x="4609344" y="6199324"/>
              <a:ext cx="310332" cy="862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4" name="Connecteur : en angle 463">
              <a:extLst>
                <a:ext uri="{FF2B5EF4-FFF2-40B4-BE49-F238E27FC236}">
                  <a16:creationId xmlns:a16="http://schemas.microsoft.com/office/drawing/2014/main" id="{12A8C920-21F4-497D-B35C-AFD72CA8CDC7}"/>
                </a:ext>
              </a:extLst>
            </p:cNvPr>
            <p:cNvCxnSpPr>
              <a:stCxn id="450" idx="6"/>
              <a:endCxn id="456" idx="2"/>
            </p:cNvCxnSpPr>
            <p:nvPr/>
          </p:nvCxnSpPr>
          <p:spPr>
            <a:xfrm rot="5400000">
              <a:off x="4523141" y="6199324"/>
              <a:ext cx="310332" cy="862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5" name="Connecteur : en angle 464">
              <a:extLst>
                <a:ext uri="{FF2B5EF4-FFF2-40B4-BE49-F238E27FC236}">
                  <a16:creationId xmlns:a16="http://schemas.microsoft.com/office/drawing/2014/main" id="{BC1DD752-45E8-4D0F-AE5B-0AD2B4CE2FBC}"/>
                </a:ext>
              </a:extLst>
            </p:cNvPr>
            <p:cNvCxnSpPr>
              <a:stCxn id="451" idx="6"/>
              <a:endCxn id="457" idx="2"/>
            </p:cNvCxnSpPr>
            <p:nvPr/>
          </p:nvCxnSpPr>
          <p:spPr>
            <a:xfrm rot="5400000" flipV="1">
              <a:off x="4178323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6" name="Connecteur : en angle 465">
              <a:extLst>
                <a:ext uri="{FF2B5EF4-FFF2-40B4-BE49-F238E27FC236}">
                  <a16:creationId xmlns:a16="http://schemas.microsoft.com/office/drawing/2014/main" id="{3B11B9BB-297F-48BF-BF61-F0C0B13AF7FD}"/>
                </a:ext>
              </a:extLst>
            </p:cNvPr>
            <p:cNvCxnSpPr>
              <a:stCxn id="451" idx="6"/>
              <a:endCxn id="458" idx="2"/>
            </p:cNvCxnSpPr>
            <p:nvPr/>
          </p:nvCxnSpPr>
          <p:spPr>
            <a:xfrm rot="5400000">
              <a:off x="4092119" y="6199322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B560AE4E-C841-4872-ADC2-B911D9A73B8C}"/>
                </a:ext>
              </a:extLst>
            </p:cNvPr>
            <p:cNvCxnSpPr/>
            <p:nvPr/>
          </p:nvCxnSpPr>
          <p:spPr>
            <a:xfrm rot="5400000" flipV="1">
              <a:off x="4784051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cteur droit avec flèche 487">
              <a:extLst>
                <a:ext uri="{FF2B5EF4-FFF2-40B4-BE49-F238E27FC236}">
                  <a16:creationId xmlns:a16="http://schemas.microsoft.com/office/drawing/2014/main" id="{403DB4B5-41D6-47C3-BBAB-D9189247E7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3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Connecteur : en angle 488">
              <a:extLst>
                <a:ext uri="{FF2B5EF4-FFF2-40B4-BE49-F238E27FC236}">
                  <a16:creationId xmlns:a16="http://schemas.microsoft.com/office/drawing/2014/main" id="{F3F94EF3-EC3E-40A6-B361-BF30DC4BAA52}"/>
                </a:ext>
              </a:extLst>
            </p:cNvPr>
            <p:cNvCxnSpPr/>
            <p:nvPr/>
          </p:nvCxnSpPr>
          <p:spPr>
            <a:xfrm rot="5400000">
              <a:off x="4353030" y="5374062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Connecteur : en angle 489">
              <a:extLst>
                <a:ext uri="{FF2B5EF4-FFF2-40B4-BE49-F238E27FC236}">
                  <a16:creationId xmlns:a16="http://schemas.microsoft.com/office/drawing/2014/main" id="{48BC34A8-E43C-4772-B902-DEE9B0686FE5}"/>
                </a:ext>
              </a:extLst>
            </p:cNvPr>
            <p:cNvCxnSpPr/>
            <p:nvPr/>
          </p:nvCxnSpPr>
          <p:spPr>
            <a:xfrm rot="5400000" flipV="1">
              <a:off x="4784051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Connecteur droit avec flèche 490">
              <a:extLst>
                <a:ext uri="{FF2B5EF4-FFF2-40B4-BE49-F238E27FC236}">
                  <a16:creationId xmlns:a16="http://schemas.microsoft.com/office/drawing/2014/main" id="{B53FE28C-57DC-4C7E-83EC-266CDE236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4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Connecteur : en angle 491">
              <a:extLst>
                <a:ext uri="{FF2B5EF4-FFF2-40B4-BE49-F238E27FC236}">
                  <a16:creationId xmlns:a16="http://schemas.microsoft.com/office/drawing/2014/main" id="{6317E690-6F1E-4A40-9D72-7D79FA4681E6}"/>
                </a:ext>
              </a:extLst>
            </p:cNvPr>
            <p:cNvCxnSpPr/>
            <p:nvPr/>
          </p:nvCxnSpPr>
          <p:spPr>
            <a:xfrm rot="5400000">
              <a:off x="409211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Connecteur : en angle 492">
              <a:extLst>
                <a:ext uri="{FF2B5EF4-FFF2-40B4-BE49-F238E27FC236}">
                  <a16:creationId xmlns:a16="http://schemas.microsoft.com/office/drawing/2014/main" id="{D7F4413C-797B-405E-9029-82BB4C5D61F9}"/>
                </a:ext>
              </a:extLst>
            </p:cNvPr>
            <p:cNvCxnSpPr/>
            <p:nvPr/>
          </p:nvCxnSpPr>
          <p:spPr>
            <a:xfrm rot="5400000">
              <a:off x="4353030" y="5374063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Connecteur : en angle 493">
              <a:extLst>
                <a:ext uri="{FF2B5EF4-FFF2-40B4-BE49-F238E27FC236}">
                  <a16:creationId xmlns:a16="http://schemas.microsoft.com/office/drawing/2014/main" id="{8BC82067-E2E1-42F7-BC13-B19A57363D0D}"/>
                </a:ext>
              </a:extLst>
            </p:cNvPr>
            <p:cNvCxnSpPr/>
            <p:nvPr/>
          </p:nvCxnSpPr>
          <p:spPr>
            <a:xfrm rot="5400000" flipV="1">
              <a:off x="478405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B5C64AA7-42EB-4F4D-9149-D3BF525EA8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1" y="5589575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6" name="Connecteur : en angle 495">
              <a:extLst>
                <a:ext uri="{FF2B5EF4-FFF2-40B4-BE49-F238E27FC236}">
                  <a16:creationId xmlns:a16="http://schemas.microsoft.com/office/drawing/2014/main" id="{AEB2A8C2-2756-41EB-8E79-FDF0C229E690}"/>
                </a:ext>
              </a:extLst>
            </p:cNvPr>
            <p:cNvCxnSpPr/>
            <p:nvPr/>
          </p:nvCxnSpPr>
          <p:spPr>
            <a:xfrm rot="5400000" flipV="1">
              <a:off x="417832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Connecteur : en angle 496">
              <a:extLst>
                <a:ext uri="{FF2B5EF4-FFF2-40B4-BE49-F238E27FC236}">
                  <a16:creationId xmlns:a16="http://schemas.microsoft.com/office/drawing/2014/main" id="{BC0E301E-7DA8-421E-92BC-324DC7CA3D1D}"/>
                </a:ext>
              </a:extLst>
            </p:cNvPr>
            <p:cNvCxnSpPr/>
            <p:nvPr/>
          </p:nvCxnSpPr>
          <p:spPr>
            <a:xfrm rot="5400000">
              <a:off x="409212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8" name="Connecteur : en angle 497">
              <a:extLst>
                <a:ext uri="{FF2B5EF4-FFF2-40B4-BE49-F238E27FC236}">
                  <a16:creationId xmlns:a16="http://schemas.microsoft.com/office/drawing/2014/main" id="{5CF1A4D2-B2E1-4F01-818F-BD1DBE2FFC73}"/>
                </a:ext>
              </a:extLst>
            </p:cNvPr>
            <p:cNvCxnSpPr/>
            <p:nvPr/>
          </p:nvCxnSpPr>
          <p:spPr>
            <a:xfrm rot="5400000">
              <a:off x="4353031" y="5374064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9" name="Connecteur : en angle 498">
              <a:extLst>
                <a:ext uri="{FF2B5EF4-FFF2-40B4-BE49-F238E27FC236}">
                  <a16:creationId xmlns:a16="http://schemas.microsoft.com/office/drawing/2014/main" id="{7FA9CAC0-A709-4034-A408-4BB20AD92844}"/>
                </a:ext>
              </a:extLst>
            </p:cNvPr>
            <p:cNvCxnSpPr/>
            <p:nvPr/>
          </p:nvCxnSpPr>
          <p:spPr>
            <a:xfrm rot="5400000" flipV="1">
              <a:off x="4784052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0" name="Connecteur droit avec flèche 499">
              <a:extLst>
                <a:ext uri="{FF2B5EF4-FFF2-40B4-BE49-F238E27FC236}">
                  <a16:creationId xmlns:a16="http://schemas.microsoft.com/office/drawing/2014/main" id="{B35B007F-AD4F-4BE7-9185-A848F958F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6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1" name="Connecteur : en angle 500">
              <a:extLst>
                <a:ext uri="{FF2B5EF4-FFF2-40B4-BE49-F238E27FC236}">
                  <a16:creationId xmlns:a16="http://schemas.microsoft.com/office/drawing/2014/main" id="{6A7AC37E-7C68-4B8D-B17C-D86D024C5C9C}"/>
                </a:ext>
              </a:extLst>
            </p:cNvPr>
            <p:cNvCxnSpPr/>
            <p:nvPr/>
          </p:nvCxnSpPr>
          <p:spPr>
            <a:xfrm rot="5400000">
              <a:off x="452313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2" name="Connecteur : en angle 501">
              <a:extLst>
                <a:ext uri="{FF2B5EF4-FFF2-40B4-BE49-F238E27FC236}">
                  <a16:creationId xmlns:a16="http://schemas.microsoft.com/office/drawing/2014/main" id="{4D06DF08-20E0-42EB-BCE8-FCF7A3B2949B}"/>
                </a:ext>
              </a:extLst>
            </p:cNvPr>
            <p:cNvCxnSpPr/>
            <p:nvPr/>
          </p:nvCxnSpPr>
          <p:spPr>
            <a:xfrm rot="5400000" flipV="1">
              <a:off x="417832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B05F8B31-39BE-4B0F-BB69-A74C0726C3A4}"/>
                </a:ext>
              </a:extLst>
            </p:cNvPr>
            <p:cNvCxnSpPr/>
            <p:nvPr/>
          </p:nvCxnSpPr>
          <p:spPr>
            <a:xfrm rot="5400000">
              <a:off x="409212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4" name="Connecteur : en angle 503">
              <a:extLst>
                <a:ext uri="{FF2B5EF4-FFF2-40B4-BE49-F238E27FC236}">
                  <a16:creationId xmlns:a16="http://schemas.microsoft.com/office/drawing/2014/main" id="{568F9104-0152-4EAE-A31D-8A51E8739F62}"/>
                </a:ext>
              </a:extLst>
            </p:cNvPr>
            <p:cNvCxnSpPr/>
            <p:nvPr/>
          </p:nvCxnSpPr>
          <p:spPr>
            <a:xfrm rot="5400000">
              <a:off x="4353031" y="5374065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5" name="Connecteur : en angle 504">
              <a:extLst>
                <a:ext uri="{FF2B5EF4-FFF2-40B4-BE49-F238E27FC236}">
                  <a16:creationId xmlns:a16="http://schemas.microsoft.com/office/drawing/2014/main" id="{A7E8B204-88B6-4B7D-9DA6-82AD25170118}"/>
                </a:ext>
              </a:extLst>
            </p:cNvPr>
            <p:cNvCxnSpPr/>
            <p:nvPr/>
          </p:nvCxnSpPr>
          <p:spPr>
            <a:xfrm rot="5400000" flipV="1">
              <a:off x="478405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Connecteur droit avec flèche 505">
              <a:extLst>
                <a:ext uri="{FF2B5EF4-FFF2-40B4-BE49-F238E27FC236}">
                  <a16:creationId xmlns:a16="http://schemas.microsoft.com/office/drawing/2014/main" id="{25931972-BA62-4915-B535-16ECDBD891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2" y="5589577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Connecteur : en angle 506">
              <a:extLst>
                <a:ext uri="{FF2B5EF4-FFF2-40B4-BE49-F238E27FC236}">
                  <a16:creationId xmlns:a16="http://schemas.microsoft.com/office/drawing/2014/main" id="{36969276-D0B4-4A1A-B868-623DC80EE576}"/>
                </a:ext>
              </a:extLst>
            </p:cNvPr>
            <p:cNvCxnSpPr/>
            <p:nvPr/>
          </p:nvCxnSpPr>
          <p:spPr>
            <a:xfrm rot="5400000" flipV="1">
              <a:off x="4609344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8" name="Connecteur : en angle 507">
              <a:extLst>
                <a:ext uri="{FF2B5EF4-FFF2-40B4-BE49-F238E27FC236}">
                  <a16:creationId xmlns:a16="http://schemas.microsoft.com/office/drawing/2014/main" id="{9C71319F-E4BA-44DF-8CB3-68AF68260E8E}"/>
                </a:ext>
              </a:extLst>
            </p:cNvPr>
            <p:cNvCxnSpPr/>
            <p:nvPr/>
          </p:nvCxnSpPr>
          <p:spPr>
            <a:xfrm rot="5400000">
              <a:off x="4523140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70380B15-EBC6-4D43-AD4F-0F4FC937E145}"/>
                </a:ext>
              </a:extLst>
            </p:cNvPr>
            <p:cNvCxnSpPr/>
            <p:nvPr/>
          </p:nvCxnSpPr>
          <p:spPr>
            <a:xfrm rot="5400000" flipV="1">
              <a:off x="4178325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0" name="Connecteur : en angle 509">
              <a:extLst>
                <a:ext uri="{FF2B5EF4-FFF2-40B4-BE49-F238E27FC236}">
                  <a16:creationId xmlns:a16="http://schemas.microsoft.com/office/drawing/2014/main" id="{B515ED5D-32BB-436F-81C5-5E559199CEA4}"/>
                </a:ext>
              </a:extLst>
            </p:cNvPr>
            <p:cNvCxnSpPr/>
            <p:nvPr/>
          </p:nvCxnSpPr>
          <p:spPr>
            <a:xfrm rot="5400000">
              <a:off x="4092121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1" name="Connecteur : en angle 510">
              <a:extLst>
                <a:ext uri="{FF2B5EF4-FFF2-40B4-BE49-F238E27FC236}">
                  <a16:creationId xmlns:a16="http://schemas.microsoft.com/office/drawing/2014/main" id="{9A2FC465-852A-4FFF-8952-502FF71ECA27}"/>
                </a:ext>
              </a:extLst>
            </p:cNvPr>
            <p:cNvCxnSpPr/>
            <p:nvPr/>
          </p:nvCxnSpPr>
          <p:spPr>
            <a:xfrm rot="5400000">
              <a:off x="4353032" y="5374066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131A558A-1264-4363-ABD3-72EC31250A42}"/>
                </a:ext>
              </a:extLst>
            </p:cNvPr>
            <p:cNvCxnSpPr/>
            <p:nvPr/>
          </p:nvCxnSpPr>
          <p:spPr>
            <a:xfrm rot="5400000" flipV="1">
              <a:off x="4784053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3" name="Connecteur droit avec flèche 512">
              <a:extLst>
                <a:ext uri="{FF2B5EF4-FFF2-40B4-BE49-F238E27FC236}">
                  <a16:creationId xmlns:a16="http://schemas.microsoft.com/office/drawing/2014/main" id="{4229FD2F-3FA0-48A8-920B-6B2ABEA1F1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8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4" name="Connecteur : en angle 513">
              <a:extLst>
                <a:ext uri="{FF2B5EF4-FFF2-40B4-BE49-F238E27FC236}">
                  <a16:creationId xmlns:a16="http://schemas.microsoft.com/office/drawing/2014/main" id="{20C7B896-7ABB-4A5F-84A8-1D4D6A16028A}"/>
                </a:ext>
              </a:extLst>
            </p:cNvPr>
            <p:cNvCxnSpPr/>
            <p:nvPr/>
          </p:nvCxnSpPr>
          <p:spPr>
            <a:xfrm rot="5400000">
              <a:off x="4954159" y="6199323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5" name="Connecteur : en angle 514">
              <a:extLst>
                <a:ext uri="{FF2B5EF4-FFF2-40B4-BE49-F238E27FC236}">
                  <a16:creationId xmlns:a16="http://schemas.microsoft.com/office/drawing/2014/main" id="{EF79EA53-8441-459E-A6AC-D87E305E673F}"/>
                </a:ext>
              </a:extLst>
            </p:cNvPr>
            <p:cNvCxnSpPr/>
            <p:nvPr/>
          </p:nvCxnSpPr>
          <p:spPr>
            <a:xfrm rot="5400000" flipV="1">
              <a:off x="4609344" y="6199324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6" name="Connecteur : en angle 515">
              <a:extLst>
                <a:ext uri="{FF2B5EF4-FFF2-40B4-BE49-F238E27FC236}">
                  <a16:creationId xmlns:a16="http://schemas.microsoft.com/office/drawing/2014/main" id="{D9BF3B9A-AFFA-4277-BDC4-939B40C78156}"/>
                </a:ext>
              </a:extLst>
            </p:cNvPr>
            <p:cNvCxnSpPr/>
            <p:nvPr/>
          </p:nvCxnSpPr>
          <p:spPr>
            <a:xfrm rot="5400000">
              <a:off x="4523140" y="6199325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7" name="Connecteur : en angle 516">
              <a:extLst>
                <a:ext uri="{FF2B5EF4-FFF2-40B4-BE49-F238E27FC236}">
                  <a16:creationId xmlns:a16="http://schemas.microsoft.com/office/drawing/2014/main" id="{D8F9E23E-695D-4116-89BA-0E0C5A23CABB}"/>
                </a:ext>
              </a:extLst>
            </p:cNvPr>
            <p:cNvCxnSpPr/>
            <p:nvPr/>
          </p:nvCxnSpPr>
          <p:spPr>
            <a:xfrm rot="5400000" flipV="1">
              <a:off x="4178325" y="6199326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C7BBB9F1-3FAA-4037-B769-4038DEC87773}"/>
                </a:ext>
              </a:extLst>
            </p:cNvPr>
            <p:cNvCxnSpPr/>
            <p:nvPr/>
          </p:nvCxnSpPr>
          <p:spPr>
            <a:xfrm rot="5400000">
              <a:off x="4092121" y="6199327"/>
              <a:ext cx="310335" cy="862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cteur : en angle 518">
              <a:extLst>
                <a:ext uri="{FF2B5EF4-FFF2-40B4-BE49-F238E27FC236}">
                  <a16:creationId xmlns:a16="http://schemas.microsoft.com/office/drawing/2014/main" id="{96697F4C-975C-4328-8C50-0364CD552660}"/>
                </a:ext>
              </a:extLst>
            </p:cNvPr>
            <p:cNvCxnSpPr/>
            <p:nvPr/>
          </p:nvCxnSpPr>
          <p:spPr>
            <a:xfrm rot="5400000">
              <a:off x="4353032" y="5374067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0" name="Connecteur : en angle 519">
              <a:extLst>
                <a:ext uri="{FF2B5EF4-FFF2-40B4-BE49-F238E27FC236}">
                  <a16:creationId xmlns:a16="http://schemas.microsoft.com/office/drawing/2014/main" id="{94A822D7-04D0-4D26-9582-DB99B948BE29}"/>
                </a:ext>
              </a:extLst>
            </p:cNvPr>
            <p:cNvCxnSpPr/>
            <p:nvPr/>
          </p:nvCxnSpPr>
          <p:spPr>
            <a:xfrm rot="5400000" flipV="1">
              <a:off x="4784053" y="5374068"/>
              <a:ext cx="305737" cy="431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1" name="Connecteur droit avec flèche 520">
              <a:extLst>
                <a:ext uri="{FF2B5EF4-FFF2-40B4-BE49-F238E27FC236}">
                  <a16:creationId xmlns:a16="http://schemas.microsoft.com/office/drawing/2014/main" id="{A7892319-B1FE-47AC-9D25-9CD492138A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3" y="5589579"/>
              <a:ext cx="30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FFC5E6A0-77C9-4F42-8243-D4EF7FDE4650}"/>
                </a:ext>
              </a:extLst>
            </p:cNvPr>
            <p:cNvCxnSpPr/>
            <p:nvPr/>
          </p:nvCxnSpPr>
          <p:spPr>
            <a:xfrm rot="5400000" flipV="1">
              <a:off x="5040364" y="6199323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3" name="Connecteur : en angle 522">
              <a:extLst>
                <a:ext uri="{FF2B5EF4-FFF2-40B4-BE49-F238E27FC236}">
                  <a16:creationId xmlns:a16="http://schemas.microsoft.com/office/drawing/2014/main" id="{77E24245-10B8-470D-B9E9-573CC25753B4}"/>
                </a:ext>
              </a:extLst>
            </p:cNvPr>
            <p:cNvCxnSpPr/>
            <p:nvPr/>
          </p:nvCxnSpPr>
          <p:spPr>
            <a:xfrm rot="5400000">
              <a:off x="4954160" y="6199324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4" name="Connecteur : en angle 523">
              <a:extLst>
                <a:ext uri="{FF2B5EF4-FFF2-40B4-BE49-F238E27FC236}">
                  <a16:creationId xmlns:a16="http://schemas.microsoft.com/office/drawing/2014/main" id="{7630FDC9-6E0D-41FA-BA5D-FC6A2D8ECF23}"/>
                </a:ext>
              </a:extLst>
            </p:cNvPr>
            <p:cNvCxnSpPr/>
            <p:nvPr/>
          </p:nvCxnSpPr>
          <p:spPr>
            <a:xfrm rot="5400000" flipV="1">
              <a:off x="4609345" y="6199325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5" name="Connecteur : en angle 524">
              <a:extLst>
                <a:ext uri="{FF2B5EF4-FFF2-40B4-BE49-F238E27FC236}">
                  <a16:creationId xmlns:a16="http://schemas.microsoft.com/office/drawing/2014/main" id="{8F8B23D2-E5B0-4C10-8433-0351238658FF}"/>
                </a:ext>
              </a:extLst>
            </p:cNvPr>
            <p:cNvCxnSpPr/>
            <p:nvPr/>
          </p:nvCxnSpPr>
          <p:spPr>
            <a:xfrm rot="5400000">
              <a:off x="4523141" y="6199326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6" name="Connecteur : en angle 525">
              <a:extLst>
                <a:ext uri="{FF2B5EF4-FFF2-40B4-BE49-F238E27FC236}">
                  <a16:creationId xmlns:a16="http://schemas.microsoft.com/office/drawing/2014/main" id="{44D9E22B-83FB-44F3-8451-56804BEB7860}"/>
                </a:ext>
              </a:extLst>
            </p:cNvPr>
            <p:cNvCxnSpPr/>
            <p:nvPr/>
          </p:nvCxnSpPr>
          <p:spPr>
            <a:xfrm rot="5400000" flipV="1">
              <a:off x="4178326" y="6199327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7" name="Connecteur : en angle 526">
              <a:extLst>
                <a:ext uri="{FF2B5EF4-FFF2-40B4-BE49-F238E27FC236}">
                  <a16:creationId xmlns:a16="http://schemas.microsoft.com/office/drawing/2014/main" id="{F3EA4047-080C-4D84-BF59-49AD1FC25ACC}"/>
                </a:ext>
              </a:extLst>
            </p:cNvPr>
            <p:cNvCxnSpPr/>
            <p:nvPr/>
          </p:nvCxnSpPr>
          <p:spPr>
            <a:xfrm rot="5400000">
              <a:off x="4092122" y="6199328"/>
              <a:ext cx="310335" cy="8620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8" name="Connecteur : en angle 527">
              <a:extLst>
                <a:ext uri="{FF2B5EF4-FFF2-40B4-BE49-F238E27FC236}">
                  <a16:creationId xmlns:a16="http://schemas.microsoft.com/office/drawing/2014/main" id="{B253E06D-9D05-43F0-BA0E-34748132ACB3}"/>
                </a:ext>
              </a:extLst>
            </p:cNvPr>
            <p:cNvCxnSpPr/>
            <p:nvPr/>
          </p:nvCxnSpPr>
          <p:spPr>
            <a:xfrm rot="5400000">
              <a:off x="4353033" y="5374068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9" name="Connecteur : en angle 528">
              <a:extLst>
                <a:ext uri="{FF2B5EF4-FFF2-40B4-BE49-F238E27FC236}">
                  <a16:creationId xmlns:a16="http://schemas.microsoft.com/office/drawing/2014/main" id="{676ECE57-DE32-482F-ABB9-89F51B9833A9}"/>
                </a:ext>
              </a:extLst>
            </p:cNvPr>
            <p:cNvCxnSpPr/>
            <p:nvPr/>
          </p:nvCxnSpPr>
          <p:spPr>
            <a:xfrm rot="5400000" flipV="1">
              <a:off x="4784054" y="5374069"/>
              <a:ext cx="305737" cy="43102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20914DA7-A468-4474-B317-1E252E31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8544" y="5589580"/>
              <a:ext cx="30573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0" name="Légende : flèche vers la droite 809">
              <a:extLst>
                <a:ext uri="{FF2B5EF4-FFF2-40B4-BE49-F238E27FC236}">
                  <a16:creationId xmlns:a16="http://schemas.microsoft.com/office/drawing/2014/main" id="{4694CA10-9CB8-4CB9-AF7A-7BF3D9829843}"/>
                </a:ext>
              </a:extLst>
            </p:cNvPr>
            <p:cNvSpPr/>
            <p:nvPr/>
          </p:nvSpPr>
          <p:spPr>
            <a:xfrm>
              <a:off x="3978000" y="275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0,5 nM</a:t>
              </a:r>
              <a:endParaRPr lang="fr-FR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815" name="Légende : flèche vers la droite 814">
              <a:extLst>
                <a:ext uri="{FF2B5EF4-FFF2-40B4-BE49-F238E27FC236}">
                  <a16:creationId xmlns:a16="http://schemas.microsoft.com/office/drawing/2014/main" id="{4D0C79A7-139F-4C00-B35E-D5A6EADE1D65}"/>
                </a:ext>
              </a:extLst>
            </p:cNvPr>
            <p:cNvSpPr/>
            <p:nvPr/>
          </p:nvSpPr>
          <p:spPr>
            <a:xfrm>
              <a:off x="3978000" y="4019626"/>
              <a:ext cx="720000" cy="360000"/>
            </a:xfrm>
            <a:prstGeom prst="rightArrowCallo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900" dirty="0">
                  <a:latin typeface="+mj-lt"/>
                  <a:cs typeface="Calibri" panose="020F0502020204030204" pitchFamily="34" charset="0"/>
                </a:rPr>
                <a:t>16,7 nM</a:t>
              </a:r>
              <a:endParaRPr lang="fr-FR" dirty="0">
                <a:latin typeface="+mj-lt"/>
                <a:cs typeface="Calibri" panose="020F0502020204030204" pitchFamily="34" charset="0"/>
              </a:endParaRPr>
            </a:p>
          </p:txBody>
        </p:sp>
      </p:grp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C6DE1B3D-2DF8-46EE-9785-8CD62B22D5EE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5400000">
            <a:off x="4954410" y="634410"/>
            <a:ext cx="180000" cy="14311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BFFAD2F9-DABA-47D1-846B-6FCB053E67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10000" y="1620000"/>
                <a:ext cx="144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160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</a:rPr>
                        <m:t>nes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BFFAD2F9-DABA-47D1-846B-6FCB053E6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00" y="1620000"/>
                <a:ext cx="144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AD03AB6-9494-4C06-91AA-F5BFE28B45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488820" y="4490764"/>
            <a:ext cx="171180" cy="9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81A7728-5CF7-41EB-87BF-87CFCC1A80F9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7830000" y="2340000"/>
            <a:ext cx="0" cy="350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6063DEC0-D5D6-4506-A925-9AF90654F35F}"/>
              </a:ext>
            </a:extLst>
          </p:cNvPr>
          <p:cNvSpPr/>
          <p:nvPr/>
        </p:nvSpPr>
        <p:spPr>
          <a:xfrm>
            <a:off x="65545" y="2941193"/>
            <a:ext cx="2016763" cy="2735707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DC3DC2BC-9E8D-41E9-B60E-4FA530FBC1CA}"/>
              </a:ext>
            </a:extLst>
          </p:cNvPr>
          <p:cNvSpPr/>
          <p:nvPr/>
        </p:nvSpPr>
        <p:spPr>
          <a:xfrm>
            <a:off x="6579217" y="2590800"/>
            <a:ext cx="2488583" cy="3806792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C940AD64-837B-4FA4-BDC3-0C846D3455B5}"/>
              </a:ext>
            </a:extLst>
          </p:cNvPr>
          <p:cNvSpPr/>
          <p:nvPr/>
        </p:nvSpPr>
        <p:spPr>
          <a:xfrm>
            <a:off x="7110000" y="72146"/>
            <a:ext cx="1970225" cy="1297054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E008F83D-EC60-4EF0-BC1E-FDC2A6F829AD}"/>
              </a:ext>
            </a:extLst>
          </p:cNvPr>
          <p:cNvSpPr/>
          <p:nvPr/>
        </p:nvSpPr>
        <p:spPr>
          <a:xfrm>
            <a:off x="5648081" y="1534012"/>
            <a:ext cx="1330657" cy="531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+mj-lt"/>
                <a:cs typeface="Calibri" panose="020F0502020204030204" pitchFamily="34" charset="0"/>
              </a:rPr>
              <a:t>Apports</a:t>
            </a:r>
            <a:br>
              <a:rPr lang="fr-FR" sz="1100" dirty="0">
                <a:latin typeface="+mj-lt"/>
                <a:cs typeface="Calibri" panose="020F0502020204030204" pitchFamily="34" charset="0"/>
              </a:rPr>
            </a:br>
            <a:r>
              <a:rPr lang="fr-FR" sz="1100" dirty="0">
                <a:latin typeface="+mj-lt"/>
                <a:cs typeface="Calibri" panose="020F0502020204030204" pitchFamily="34" charset="0"/>
              </a:rPr>
              <a:t>&amp;</a:t>
            </a:r>
            <a:br>
              <a:rPr lang="fr-FR" sz="1100" dirty="0">
                <a:latin typeface="+mj-lt"/>
                <a:cs typeface="Calibri" panose="020F0502020204030204" pitchFamily="34" charset="0"/>
              </a:rPr>
            </a:br>
            <a:r>
              <a:rPr lang="fr-FR" sz="1100" dirty="0">
                <a:latin typeface="+mj-lt"/>
                <a:cs typeface="Calibri" panose="020F0502020204030204" pitchFamily="34" charset="0"/>
              </a:rPr>
              <a:t>Contribution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79D96AE8-C710-45AF-BBF6-3BBB30D2E920}"/>
                  </a:ext>
                </a:extLst>
              </p:cNvPr>
              <p:cNvSpPr/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Contrôle-Qualité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&amp;</a:t>
                </a:r>
                <a:b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</a:br>
                <a:r>
                  <a:rPr lang="fr-FR" sz="1700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Analyse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Contrôle-Qualité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Erreur relative des mesures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Gamme étalon insuline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Sécrétion basale d’insuline (NTP):</a:t>
                </a:r>
              </a:p>
              <a:p>
                <a:pPr marL="216000" indent="-720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𝐿𝑦𝑠𝑎𝑡</m:t>
                        </m:r>
                      </m:den>
                    </m:f>
                  </m:oMath>
                </a14:m>
                <a:endParaRPr lang="fr-FR" sz="1000" dirty="0">
                  <a:latin typeface="+mj-lt"/>
                </a:endParaRPr>
              </a:p>
              <a:p>
                <a:pPr indent="-72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Analyse</a:t>
                </a: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Test: </a:t>
                </a: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  <m:r>
                          <a:rPr lang="fr-FR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800" dirty="0">
                  <a:latin typeface="+mj-lt"/>
                </a:endParaRPr>
              </a:p>
              <a:p>
                <a:pPr marL="216000" indent="-720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80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𝑁𝑇𝑃</m:t>
                            </m:r>
                          </m:sub>
                        </m:sSub>
                      </m:den>
                    </m:f>
                    <m:r>
                      <a:rPr lang="fr-FR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80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num>
                      <m:den>
                        <m:r>
                          <a:rPr lang="fr-FR" sz="800">
                            <a:latin typeface="Cambria Math" panose="02040503050406030204" pitchFamily="18" charset="0"/>
                          </a:rPr>
                          <m:t>𝐿𝑦𝑠𝑎</m:t>
                        </m:r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è</m:t>
                            </m:r>
                            <m:r>
                              <a:rPr lang="fr-FR" sz="80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</m:sub>
                        </m:sSub>
                      </m:den>
                    </m:f>
                  </m:oMath>
                </a14:m>
                <a:endParaRPr lang="fr-FR" sz="900" dirty="0">
                  <a:latin typeface="+mj-lt"/>
                </a:endParaRPr>
              </a:p>
              <a:p>
                <a:pPr marL="144000" indent="-72000"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latin typeface="+mj-lt"/>
                  </a:rPr>
                  <a:t>Ajustement « expérience » et « opérateur »</a:t>
                </a:r>
              </a:p>
            </p:txBody>
          </p:sp>
        </mc:Choice>
        <mc:Fallback>
          <p:sp>
            <p:nvSpPr>
              <p:cNvPr id="144" name="Rectangle : coins arrondis 143">
                <a:extLst>
                  <a:ext uri="{FF2B5EF4-FFF2-40B4-BE49-F238E27FC236}">
                    <a16:creationId xmlns:a16="http://schemas.microsoft.com/office/drawing/2014/main" id="{79D96AE8-C710-45AF-BBF6-3BBB30D2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690764"/>
                <a:ext cx="2340000" cy="3600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42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026C416-6291-45FD-B5FC-2D2C7A17AD14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</p:spTree>
    <p:extLst>
      <p:ext uri="{BB962C8B-B14F-4D97-AF65-F5344CB8AC3E}">
        <p14:creationId xmlns:p14="http://schemas.microsoft.com/office/powerpoint/2010/main" val="216744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EE98D0D-4E40-47C0-A5BF-186F9C0360D3}"/>
              </a:ext>
            </a:extLst>
          </p:cNvPr>
          <p:cNvGrpSpPr/>
          <p:nvPr/>
        </p:nvGrpSpPr>
        <p:grpSpPr>
          <a:xfrm>
            <a:off x="2070000" y="2340000"/>
            <a:ext cx="5040000" cy="4320000"/>
            <a:chOff x="2070000" y="1837595"/>
            <a:chExt cx="5040000" cy="432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D76A2D4-7EBE-4AEA-9AAF-234D940724ED}"/>
                </a:ext>
              </a:extLst>
            </p:cNvPr>
            <p:cNvSpPr>
              <a:spLocks/>
            </p:cNvSpPr>
            <p:nvPr/>
          </p:nvSpPr>
          <p:spPr>
            <a:xfrm>
              <a:off x="2070000" y="1837595"/>
              <a:ext cx="5040000" cy="43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7" name="Légende : flèche vers la droite 166">
              <a:extLst>
                <a:ext uri="{FF2B5EF4-FFF2-40B4-BE49-F238E27FC236}">
                  <a16:creationId xmlns:a16="http://schemas.microsoft.com/office/drawing/2014/main" id="{3867FBD7-2C09-4D15-9B9A-7EB4CE844235}"/>
                </a:ext>
              </a:extLst>
            </p:cNvPr>
            <p:cNvSpPr/>
            <p:nvPr/>
          </p:nvSpPr>
          <p:spPr>
            <a:xfrm>
              <a:off x="2314688" y="2158394"/>
              <a:ext cx="3439784" cy="3662873"/>
            </a:xfrm>
            <a:prstGeom prst="rightArrow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A261462-B911-4220-8855-D62EFDFF93BB}"/>
                </a:ext>
              </a:extLst>
            </p:cNvPr>
            <p:cNvSpPr/>
            <p:nvPr/>
          </p:nvSpPr>
          <p:spPr>
            <a:xfrm>
              <a:off x="2617089" y="400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17F674BD-9662-4241-96C6-4512FD9A5A3D}"/>
                </a:ext>
              </a:extLst>
            </p:cNvPr>
            <p:cNvGrpSpPr/>
            <p:nvPr/>
          </p:nvGrpSpPr>
          <p:grpSpPr>
            <a:xfrm>
              <a:off x="4057089" y="2653267"/>
              <a:ext cx="360000" cy="3060000"/>
              <a:chOff x="3240000" y="2520000"/>
              <a:chExt cx="360000" cy="306000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20F9EFC-7974-4FE4-9FB0-4E9B1994A766}"/>
                  </a:ext>
                </a:extLst>
              </p:cNvPr>
              <p:cNvGrpSpPr/>
              <p:nvPr/>
            </p:nvGrpSpPr>
            <p:grpSpPr>
              <a:xfrm>
                <a:off x="3240000" y="30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F53E4AA-9FE5-4CBA-BC76-4BA2E1B0D06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44F4E12-7425-4645-816C-D8C06A476249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81C9007D-68DD-44AD-8E83-A90730DC1BEB}"/>
                  </a:ext>
                </a:extLst>
              </p:cNvPr>
              <p:cNvGrpSpPr/>
              <p:nvPr/>
            </p:nvGrpSpPr>
            <p:grpSpPr>
              <a:xfrm>
                <a:off x="3240000" y="48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500F87-B9A2-490C-8727-F9FF9572D2C3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76835FDD-BD6E-4D27-9F8A-4A2993A75248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01F4D1E7-5178-4EDE-BF80-6FFBC2C8D31D}"/>
                  </a:ext>
                </a:extLst>
              </p:cNvPr>
              <p:cNvGrpSpPr/>
              <p:nvPr/>
            </p:nvGrpSpPr>
            <p:grpSpPr>
              <a:xfrm>
                <a:off x="3240000" y="39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2736682-BBF7-4728-A809-AC676A85408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C2D8F805-524D-4875-A3F6-06B0507F7F5E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F495C5E2-1F4B-43BE-BAB9-626AECB9F3C0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700" dirty="0">
                    <a:latin typeface="+mj-lt"/>
                  </a:rPr>
                  <a:t>Ø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882AD54-B2E0-406E-99AB-1A3729BA524B}"/>
                </a:ext>
              </a:extLst>
            </p:cNvPr>
            <p:cNvSpPr/>
            <p:nvPr/>
          </p:nvSpPr>
          <p:spPr>
            <a:xfrm>
              <a:off x="3337089" y="336951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BPA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D500AD3-A132-44B5-86AF-FD7791D9FABD}"/>
                </a:ext>
              </a:extLst>
            </p:cNvPr>
            <p:cNvSpPr/>
            <p:nvPr/>
          </p:nvSpPr>
          <p:spPr>
            <a:xfrm>
              <a:off x="3337089" y="51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BPF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B2016C4-4793-41E1-96BC-D658F3E868CD}"/>
                </a:ext>
              </a:extLst>
            </p:cNvPr>
            <p:cNvSpPr/>
            <p:nvPr/>
          </p:nvSpPr>
          <p:spPr>
            <a:xfrm>
              <a:off x="3337089" y="42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BPS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052F6904-8FE8-4CBF-8B21-E07BF00B8826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 flipV="1">
              <a:off x="2977089" y="2833267"/>
              <a:ext cx="1080000" cy="1350000"/>
            </a:xfrm>
            <a:prstGeom prst="bentConnector3">
              <a:avLst>
                <a:gd name="adj1" fmla="val 1666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284B4069-A372-4B17-8928-6063DB57BC2F}"/>
                </a:ext>
              </a:extLst>
            </p:cNvPr>
            <p:cNvCxnSpPr>
              <a:stCxn id="20" idx="6"/>
              <a:endCxn id="103" idx="2"/>
            </p:cNvCxnSpPr>
            <p:nvPr/>
          </p:nvCxnSpPr>
          <p:spPr>
            <a:xfrm flipV="1">
              <a:off x="2977089" y="3549517"/>
              <a:ext cx="360000" cy="63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ECD8FEAF-F6CB-4D75-8288-1D20658D10C1}"/>
                </a:ext>
              </a:extLst>
            </p:cNvPr>
            <p:cNvCxnSpPr>
              <a:stCxn id="20" idx="6"/>
              <a:endCxn id="99" idx="2"/>
            </p:cNvCxnSpPr>
            <p:nvPr/>
          </p:nvCxnSpPr>
          <p:spPr>
            <a:xfrm>
              <a:off x="2977089" y="4183267"/>
              <a:ext cx="360000" cy="2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5738337-DCCC-43CE-B85A-A5C1E7F267DC}"/>
                </a:ext>
              </a:extLst>
            </p:cNvPr>
            <p:cNvCxnSpPr>
              <a:stCxn id="20" idx="6"/>
              <a:endCxn id="101" idx="2"/>
            </p:cNvCxnSpPr>
            <p:nvPr/>
          </p:nvCxnSpPr>
          <p:spPr>
            <a:xfrm>
              <a:off x="2977089" y="4183267"/>
              <a:ext cx="360000" cy="11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Connecteur : en angle 121">
              <a:extLst>
                <a:ext uri="{FF2B5EF4-FFF2-40B4-BE49-F238E27FC236}">
                  <a16:creationId xmlns:a16="http://schemas.microsoft.com/office/drawing/2014/main" id="{1EF07627-6F7D-44D5-AAAC-810EA7055677}"/>
                </a:ext>
              </a:extLst>
            </p:cNvPr>
            <p:cNvCxnSpPr>
              <a:stCxn id="103" idx="6"/>
              <a:endCxn id="83" idx="2"/>
            </p:cNvCxnSpPr>
            <p:nvPr/>
          </p:nvCxnSpPr>
          <p:spPr>
            <a:xfrm flipV="1">
              <a:off x="3697089" y="3373267"/>
              <a:ext cx="360000" cy="1762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0446A08-B69E-4648-AC93-68E2FEB4ECE0}"/>
                </a:ext>
              </a:extLst>
            </p:cNvPr>
            <p:cNvCxnSpPr>
              <a:stCxn id="103" idx="6"/>
              <a:endCxn id="84" idx="2"/>
            </p:cNvCxnSpPr>
            <p:nvPr/>
          </p:nvCxnSpPr>
          <p:spPr>
            <a:xfrm>
              <a:off x="3697089" y="3549517"/>
              <a:ext cx="360000" cy="18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F1B1A8C9-E027-44BC-BBDD-9B16656828E9}"/>
                </a:ext>
              </a:extLst>
            </p:cNvPr>
            <p:cNvCxnSpPr>
              <a:stCxn id="99" idx="6"/>
              <a:endCxn id="90" idx="2"/>
            </p:cNvCxnSpPr>
            <p:nvPr/>
          </p:nvCxnSpPr>
          <p:spPr>
            <a:xfrm flipV="1">
              <a:off x="3697089" y="42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C30A2AB6-8254-4084-8871-C92E56498210}"/>
                </a:ext>
              </a:extLst>
            </p:cNvPr>
            <p:cNvCxnSpPr>
              <a:stCxn id="99" idx="6"/>
              <a:endCxn id="91" idx="2"/>
            </p:cNvCxnSpPr>
            <p:nvPr/>
          </p:nvCxnSpPr>
          <p:spPr>
            <a:xfrm>
              <a:off x="3697089" y="44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C5F55E80-74F5-46D1-B2E2-12F4DAF4C119}"/>
                </a:ext>
              </a:extLst>
            </p:cNvPr>
            <p:cNvCxnSpPr>
              <a:stCxn id="101" idx="6"/>
              <a:endCxn id="87" idx="2"/>
            </p:cNvCxnSpPr>
            <p:nvPr/>
          </p:nvCxnSpPr>
          <p:spPr>
            <a:xfrm flipV="1">
              <a:off x="3697089" y="51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8DDEB28D-258D-4ABA-A9C8-18CE29A18FB6}"/>
                </a:ext>
              </a:extLst>
            </p:cNvPr>
            <p:cNvCxnSpPr>
              <a:stCxn id="101" idx="6"/>
              <a:endCxn id="88" idx="2"/>
            </p:cNvCxnSpPr>
            <p:nvPr/>
          </p:nvCxnSpPr>
          <p:spPr>
            <a:xfrm>
              <a:off x="3697089" y="53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Accolade ouvrante 132">
              <a:extLst>
                <a:ext uri="{FF2B5EF4-FFF2-40B4-BE49-F238E27FC236}">
                  <a16:creationId xmlns:a16="http://schemas.microsoft.com/office/drawing/2014/main" id="{361439E4-E4DA-4292-878A-33EDCD45D8CC}"/>
                </a:ext>
              </a:extLst>
            </p:cNvPr>
            <p:cNvSpPr/>
            <p:nvPr/>
          </p:nvSpPr>
          <p:spPr>
            <a:xfrm rot="5400000">
              <a:off x="3427089" y="1951267"/>
              <a:ext cx="180000" cy="1080000"/>
            </a:xfrm>
            <a:prstGeom prst="leftBrac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FFA541FA-8C16-4BD5-8930-575866E87578}"/>
                </a:ext>
              </a:extLst>
            </p:cNvPr>
            <p:cNvSpPr txBox="1"/>
            <p:nvPr/>
          </p:nvSpPr>
          <p:spPr>
            <a:xfrm>
              <a:off x="2753233" y="2124000"/>
              <a:ext cx="15322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Différentiation (10 jours)</a:t>
              </a:r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DB0CD723-1C53-4260-8AAC-6A4AB392A547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97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D2F9B05-D595-4B14-A7EF-837A76ABB694}"/>
                </a:ext>
              </a:extLst>
            </p:cNvPr>
            <p:cNvCxnSpPr/>
            <p:nvPr/>
          </p:nvCxnSpPr>
          <p:spPr>
            <a:xfrm>
              <a:off x="405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686F226-9A09-4007-B6D6-223280272E8A}"/>
                </a:ext>
              </a:extLst>
            </p:cNvPr>
            <p:cNvSpPr txBox="1"/>
            <p:nvPr/>
          </p:nvSpPr>
          <p:spPr>
            <a:xfrm>
              <a:off x="2314688" y="3504028"/>
              <a:ext cx="662400" cy="5539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Pre-adipocyte Primaire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F0FF3C-7D87-41B6-9821-06776704DF33}"/>
                </a:ext>
              </a:extLst>
            </p:cNvPr>
            <p:cNvSpPr/>
            <p:nvPr/>
          </p:nvSpPr>
          <p:spPr>
            <a:xfrm>
              <a:off x="5823744" y="3747388"/>
              <a:ext cx="1112983" cy="47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+mj-lt"/>
                </a:rPr>
                <a:t>3 patients</a:t>
              </a:r>
            </a:p>
          </p:txBody>
        </p:sp>
      </p:grp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574E0850-794A-4D93-9637-3C5AEF3B6744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>
            <a:off x="4590000" y="1260000"/>
            <a:ext cx="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5BCB792-8FCB-4B17-8CFC-E959C5CDCDC7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</p:spTree>
    <p:extLst>
      <p:ext uri="{BB962C8B-B14F-4D97-AF65-F5344CB8AC3E}">
        <p14:creationId xmlns:p14="http://schemas.microsoft.com/office/powerpoint/2010/main" val="1637299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72278F4A-B56E-4727-AF44-FF390C4F92C8}"/>
              </a:ext>
            </a:extLst>
          </p:cNvPr>
          <p:cNvGrpSpPr/>
          <p:nvPr/>
        </p:nvGrpSpPr>
        <p:grpSpPr>
          <a:xfrm>
            <a:off x="360000" y="2340000"/>
            <a:ext cx="5040000" cy="4320000"/>
            <a:chOff x="2037600" y="1837595"/>
            <a:chExt cx="5040000" cy="432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D76A2D4-7EBE-4AEA-9AAF-234D940724ED}"/>
                </a:ext>
              </a:extLst>
            </p:cNvPr>
            <p:cNvSpPr>
              <a:spLocks/>
            </p:cNvSpPr>
            <p:nvPr/>
          </p:nvSpPr>
          <p:spPr>
            <a:xfrm>
              <a:off x="2037600" y="1837595"/>
              <a:ext cx="5040000" cy="43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7" name="Légende : flèche vers la droite 166">
              <a:extLst>
                <a:ext uri="{FF2B5EF4-FFF2-40B4-BE49-F238E27FC236}">
                  <a16:creationId xmlns:a16="http://schemas.microsoft.com/office/drawing/2014/main" id="{3867FBD7-2C09-4D15-9B9A-7EB4CE844235}"/>
                </a:ext>
              </a:extLst>
            </p:cNvPr>
            <p:cNvSpPr/>
            <p:nvPr/>
          </p:nvSpPr>
          <p:spPr>
            <a:xfrm>
              <a:off x="2314688" y="2158394"/>
              <a:ext cx="3439784" cy="3662873"/>
            </a:xfrm>
            <a:prstGeom prst="rightArrow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A261462-B911-4220-8855-D62EFDFF93BB}"/>
                </a:ext>
              </a:extLst>
            </p:cNvPr>
            <p:cNvSpPr/>
            <p:nvPr/>
          </p:nvSpPr>
          <p:spPr>
            <a:xfrm>
              <a:off x="2617089" y="400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17F674BD-9662-4241-96C6-4512FD9A5A3D}"/>
                </a:ext>
              </a:extLst>
            </p:cNvPr>
            <p:cNvGrpSpPr/>
            <p:nvPr/>
          </p:nvGrpSpPr>
          <p:grpSpPr>
            <a:xfrm>
              <a:off x="4057089" y="2653267"/>
              <a:ext cx="360000" cy="3060000"/>
              <a:chOff x="3240000" y="2520000"/>
              <a:chExt cx="360000" cy="306000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20F9EFC-7974-4FE4-9FB0-4E9B1994A766}"/>
                  </a:ext>
                </a:extLst>
              </p:cNvPr>
              <p:cNvGrpSpPr/>
              <p:nvPr/>
            </p:nvGrpSpPr>
            <p:grpSpPr>
              <a:xfrm>
                <a:off x="3240000" y="30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F53E4AA-9FE5-4CBA-BC76-4BA2E1B0D06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44F4E12-7425-4645-816C-D8C06A476249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81C9007D-68DD-44AD-8E83-A90730DC1BEB}"/>
                  </a:ext>
                </a:extLst>
              </p:cNvPr>
              <p:cNvGrpSpPr/>
              <p:nvPr/>
            </p:nvGrpSpPr>
            <p:grpSpPr>
              <a:xfrm>
                <a:off x="3240000" y="48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500F87-B9A2-490C-8727-F9FF9572D2C3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76835FDD-BD6E-4D27-9F8A-4A2993A75248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01F4D1E7-5178-4EDE-BF80-6FFBC2C8D31D}"/>
                  </a:ext>
                </a:extLst>
              </p:cNvPr>
              <p:cNvGrpSpPr/>
              <p:nvPr/>
            </p:nvGrpSpPr>
            <p:grpSpPr>
              <a:xfrm>
                <a:off x="3240000" y="39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2736682-BBF7-4728-A809-AC676A85408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C2D8F805-524D-4875-A3F6-06B0507F7F5E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F495C5E2-1F4B-43BE-BAB9-626AECB9F3C0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700" dirty="0">
                    <a:latin typeface="+mj-lt"/>
                  </a:rPr>
                  <a:t>Ø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882AD54-B2E0-406E-99AB-1A3729BA524B}"/>
                </a:ext>
              </a:extLst>
            </p:cNvPr>
            <p:cNvSpPr/>
            <p:nvPr/>
          </p:nvSpPr>
          <p:spPr>
            <a:xfrm>
              <a:off x="3337089" y="336951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BPA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D500AD3-A132-44B5-86AF-FD7791D9FABD}"/>
                </a:ext>
              </a:extLst>
            </p:cNvPr>
            <p:cNvSpPr/>
            <p:nvPr/>
          </p:nvSpPr>
          <p:spPr>
            <a:xfrm>
              <a:off x="3337089" y="51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BPF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B2016C4-4793-41E1-96BC-D658F3E868CD}"/>
                </a:ext>
              </a:extLst>
            </p:cNvPr>
            <p:cNvSpPr/>
            <p:nvPr/>
          </p:nvSpPr>
          <p:spPr>
            <a:xfrm>
              <a:off x="3337089" y="42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700" dirty="0">
                  <a:latin typeface="+mj-lt"/>
                </a:rPr>
                <a:t>BPS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052F6904-8FE8-4CBF-8B21-E07BF00B8826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 flipV="1">
              <a:off x="2977089" y="2833267"/>
              <a:ext cx="1080000" cy="1350000"/>
            </a:xfrm>
            <a:prstGeom prst="bentConnector3">
              <a:avLst>
                <a:gd name="adj1" fmla="val 1666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284B4069-A372-4B17-8928-6063DB57BC2F}"/>
                </a:ext>
              </a:extLst>
            </p:cNvPr>
            <p:cNvCxnSpPr>
              <a:stCxn id="20" idx="6"/>
              <a:endCxn id="103" idx="2"/>
            </p:cNvCxnSpPr>
            <p:nvPr/>
          </p:nvCxnSpPr>
          <p:spPr>
            <a:xfrm flipV="1">
              <a:off x="2977089" y="3549517"/>
              <a:ext cx="360000" cy="63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ECD8FEAF-F6CB-4D75-8288-1D20658D10C1}"/>
                </a:ext>
              </a:extLst>
            </p:cNvPr>
            <p:cNvCxnSpPr>
              <a:stCxn id="20" idx="6"/>
              <a:endCxn id="99" idx="2"/>
            </p:cNvCxnSpPr>
            <p:nvPr/>
          </p:nvCxnSpPr>
          <p:spPr>
            <a:xfrm>
              <a:off x="2977089" y="4183267"/>
              <a:ext cx="360000" cy="2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5738337-DCCC-43CE-B85A-A5C1E7F267DC}"/>
                </a:ext>
              </a:extLst>
            </p:cNvPr>
            <p:cNvCxnSpPr>
              <a:stCxn id="20" idx="6"/>
              <a:endCxn id="101" idx="2"/>
            </p:cNvCxnSpPr>
            <p:nvPr/>
          </p:nvCxnSpPr>
          <p:spPr>
            <a:xfrm>
              <a:off x="2977089" y="4183267"/>
              <a:ext cx="360000" cy="11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Connecteur : en angle 121">
              <a:extLst>
                <a:ext uri="{FF2B5EF4-FFF2-40B4-BE49-F238E27FC236}">
                  <a16:creationId xmlns:a16="http://schemas.microsoft.com/office/drawing/2014/main" id="{1EF07627-6F7D-44D5-AAAC-810EA7055677}"/>
                </a:ext>
              </a:extLst>
            </p:cNvPr>
            <p:cNvCxnSpPr>
              <a:stCxn id="103" idx="6"/>
              <a:endCxn id="83" idx="2"/>
            </p:cNvCxnSpPr>
            <p:nvPr/>
          </p:nvCxnSpPr>
          <p:spPr>
            <a:xfrm flipV="1">
              <a:off x="3697089" y="3373267"/>
              <a:ext cx="360000" cy="1762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0446A08-B69E-4648-AC93-68E2FEB4ECE0}"/>
                </a:ext>
              </a:extLst>
            </p:cNvPr>
            <p:cNvCxnSpPr>
              <a:stCxn id="103" idx="6"/>
              <a:endCxn id="84" idx="2"/>
            </p:cNvCxnSpPr>
            <p:nvPr/>
          </p:nvCxnSpPr>
          <p:spPr>
            <a:xfrm>
              <a:off x="3697089" y="3549517"/>
              <a:ext cx="360000" cy="18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F1B1A8C9-E027-44BC-BBDD-9B16656828E9}"/>
                </a:ext>
              </a:extLst>
            </p:cNvPr>
            <p:cNvCxnSpPr>
              <a:stCxn id="99" idx="6"/>
              <a:endCxn id="90" idx="2"/>
            </p:cNvCxnSpPr>
            <p:nvPr/>
          </p:nvCxnSpPr>
          <p:spPr>
            <a:xfrm flipV="1">
              <a:off x="3697089" y="42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C30A2AB6-8254-4084-8871-C92E56498210}"/>
                </a:ext>
              </a:extLst>
            </p:cNvPr>
            <p:cNvCxnSpPr>
              <a:stCxn id="99" idx="6"/>
              <a:endCxn id="91" idx="2"/>
            </p:cNvCxnSpPr>
            <p:nvPr/>
          </p:nvCxnSpPr>
          <p:spPr>
            <a:xfrm>
              <a:off x="3697089" y="44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C5F55E80-74F5-46D1-B2E2-12F4DAF4C119}"/>
                </a:ext>
              </a:extLst>
            </p:cNvPr>
            <p:cNvCxnSpPr>
              <a:stCxn id="101" idx="6"/>
              <a:endCxn id="87" idx="2"/>
            </p:cNvCxnSpPr>
            <p:nvPr/>
          </p:nvCxnSpPr>
          <p:spPr>
            <a:xfrm flipV="1">
              <a:off x="3697089" y="51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8DDEB28D-258D-4ABA-A9C8-18CE29A18FB6}"/>
                </a:ext>
              </a:extLst>
            </p:cNvPr>
            <p:cNvCxnSpPr>
              <a:stCxn id="101" idx="6"/>
              <a:endCxn id="88" idx="2"/>
            </p:cNvCxnSpPr>
            <p:nvPr/>
          </p:nvCxnSpPr>
          <p:spPr>
            <a:xfrm>
              <a:off x="3697089" y="53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Accolade ouvrante 132">
              <a:extLst>
                <a:ext uri="{FF2B5EF4-FFF2-40B4-BE49-F238E27FC236}">
                  <a16:creationId xmlns:a16="http://schemas.microsoft.com/office/drawing/2014/main" id="{361439E4-E4DA-4292-878A-33EDCD45D8CC}"/>
                </a:ext>
              </a:extLst>
            </p:cNvPr>
            <p:cNvSpPr/>
            <p:nvPr/>
          </p:nvSpPr>
          <p:spPr>
            <a:xfrm rot="5400000">
              <a:off x="3427089" y="1951267"/>
              <a:ext cx="180000" cy="1080000"/>
            </a:xfrm>
            <a:prstGeom prst="leftBrac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FFA541FA-8C16-4BD5-8930-575866E87578}"/>
                </a:ext>
              </a:extLst>
            </p:cNvPr>
            <p:cNvSpPr txBox="1"/>
            <p:nvPr/>
          </p:nvSpPr>
          <p:spPr>
            <a:xfrm>
              <a:off x="2753233" y="2124000"/>
              <a:ext cx="15322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Différentiation (10 jours)</a:t>
              </a:r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DB0CD723-1C53-4260-8AAC-6A4AB392A547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97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D2F9B05-D595-4B14-A7EF-837A76ABB694}"/>
                </a:ext>
              </a:extLst>
            </p:cNvPr>
            <p:cNvCxnSpPr/>
            <p:nvPr/>
          </p:nvCxnSpPr>
          <p:spPr>
            <a:xfrm>
              <a:off x="405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686F226-9A09-4007-B6D6-223280272E8A}"/>
                </a:ext>
              </a:extLst>
            </p:cNvPr>
            <p:cNvSpPr txBox="1"/>
            <p:nvPr/>
          </p:nvSpPr>
          <p:spPr>
            <a:xfrm>
              <a:off x="2314688" y="3504028"/>
              <a:ext cx="662400" cy="5539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Pre-adipocyte Primaire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F0FF3C-7D87-41B6-9821-06776704DF33}"/>
                </a:ext>
              </a:extLst>
            </p:cNvPr>
            <p:cNvSpPr/>
            <p:nvPr/>
          </p:nvSpPr>
          <p:spPr>
            <a:xfrm>
              <a:off x="5823744" y="3747388"/>
              <a:ext cx="1112983" cy="47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+mj-lt"/>
                </a:rPr>
                <a:t>3 patients</a:t>
              </a:r>
            </a:p>
          </p:txBody>
        </p:sp>
      </p:grp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621BFDB-8249-4EEB-B599-0F04B3004E76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5400000">
            <a:off x="3195000" y="945000"/>
            <a:ext cx="1080000" cy="171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6EC9331-D338-4273-8C8E-6FBEE0BBE6EC}"/>
              </a:ext>
            </a:extLst>
          </p:cNvPr>
          <p:cNvSpPr/>
          <p:nvPr/>
        </p:nvSpPr>
        <p:spPr>
          <a:xfrm>
            <a:off x="5760000" y="234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  <a:p>
            <a:pPr algn="ctr">
              <a:spcAft>
                <a:spcPts val="600"/>
              </a:spcAft>
            </a:pPr>
            <a:endParaRPr lang="fr-FR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F56DCBE-8F75-40EE-8E13-156C447F592A}"/>
              </a:ext>
            </a:extLst>
          </p:cNvPr>
          <p:cNvSpPr/>
          <p:nvPr/>
        </p:nvSpPr>
        <p:spPr>
          <a:xfrm>
            <a:off x="5760000" y="450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2E73BEF2-FB9E-48EC-909E-9F2B08C6D676}"/>
              </a:ext>
            </a:extLst>
          </p:cNvPr>
          <p:cNvCxnSpPr>
            <a:stCxn id="27" idx="3"/>
            <a:endCxn id="52" idx="1"/>
          </p:cNvCxnSpPr>
          <p:nvPr/>
        </p:nvCxnSpPr>
        <p:spPr>
          <a:xfrm flipV="1">
            <a:off x="5400000" y="3420000"/>
            <a:ext cx="36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366FB82-36BA-4B59-BFC8-C1D499A2178E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400000" y="4500000"/>
            <a:ext cx="36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8412606-23AB-44A5-82DE-7FF0B61E0A01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</p:spTree>
    <p:extLst>
      <p:ext uri="{BB962C8B-B14F-4D97-AF65-F5344CB8AC3E}">
        <p14:creationId xmlns:p14="http://schemas.microsoft.com/office/powerpoint/2010/main" val="33552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621BFDB-8249-4EEB-B599-0F04B3004E76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5400000">
            <a:off x="2317501" y="877501"/>
            <a:ext cx="1890000" cy="265499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9C47C97-0E76-45D4-8215-48FCAE48327A}"/>
              </a:ext>
            </a:extLst>
          </p:cNvPr>
          <p:cNvGrpSpPr/>
          <p:nvPr/>
        </p:nvGrpSpPr>
        <p:grpSpPr>
          <a:xfrm>
            <a:off x="360000" y="2340000"/>
            <a:ext cx="8100000" cy="4321595"/>
            <a:chOff x="360000" y="1836000"/>
            <a:chExt cx="8100000" cy="432159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2278F4A-B56E-4727-AF44-FF390C4F92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00" y="2646000"/>
              <a:ext cx="3150001" cy="2700000"/>
              <a:chOff x="2037600" y="1837595"/>
              <a:chExt cx="5040000" cy="4320000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D76A2D4-7EBE-4AEA-9AAF-234D940724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37600" y="1837595"/>
                <a:ext cx="5040000" cy="432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fr-FR" sz="1700" u="sng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Légende : flèche vers la droite 166">
                <a:extLst>
                  <a:ext uri="{FF2B5EF4-FFF2-40B4-BE49-F238E27FC236}">
                    <a16:creationId xmlns:a16="http://schemas.microsoft.com/office/drawing/2014/main" id="{3867FBD7-2C09-4D15-9B9A-7EB4CE844235}"/>
                  </a:ext>
                </a:extLst>
              </p:cNvPr>
              <p:cNvSpPr/>
              <p:nvPr/>
            </p:nvSpPr>
            <p:spPr>
              <a:xfrm>
                <a:off x="2314688" y="2158394"/>
                <a:ext cx="3439784" cy="3662873"/>
              </a:xfrm>
              <a:prstGeom prst="rightArrowCallou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fr-FR" dirty="0">
                  <a:latin typeface="+mj-lt"/>
                </a:endParaRPr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8A261462-B911-4220-8855-D62EFDFF93BB}"/>
                  </a:ext>
                </a:extLst>
              </p:cNvPr>
              <p:cNvSpPr/>
              <p:nvPr/>
            </p:nvSpPr>
            <p:spPr>
              <a:xfrm>
                <a:off x="2617089" y="400326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fr-FR" dirty="0">
                  <a:latin typeface="+mj-lt"/>
                </a:endParaRPr>
              </a:p>
            </p:txBody>
          </p: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17F674BD-9662-4241-96C6-4512FD9A5A3D}"/>
                  </a:ext>
                </a:extLst>
              </p:cNvPr>
              <p:cNvGrpSpPr/>
              <p:nvPr/>
            </p:nvGrpSpPr>
            <p:grpSpPr>
              <a:xfrm>
                <a:off x="4057089" y="2653267"/>
                <a:ext cx="360000" cy="3060000"/>
                <a:chOff x="3240000" y="2520000"/>
                <a:chExt cx="360000" cy="3060000"/>
              </a:xfrm>
            </p:grpSpPr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D20F9EFC-7974-4FE4-9FB0-4E9B1994A766}"/>
                    </a:ext>
                  </a:extLst>
                </p:cNvPr>
                <p:cNvGrpSpPr/>
                <p:nvPr/>
              </p:nvGrpSpPr>
              <p:grpSpPr>
                <a:xfrm>
                  <a:off x="3240000" y="3060000"/>
                  <a:ext cx="360000" cy="720000"/>
                  <a:chOff x="3240000" y="3600000"/>
                  <a:chExt cx="360000" cy="720000"/>
                </a:xfrm>
              </p:grpSpPr>
              <p:sp>
                <p:nvSpPr>
                  <p:cNvPr id="83" name="Ellipse 82">
                    <a:extLst>
                      <a:ext uri="{FF2B5EF4-FFF2-40B4-BE49-F238E27FC236}">
                        <a16:creationId xmlns:a16="http://schemas.microsoft.com/office/drawing/2014/main" id="{EF53E4AA-9FE5-4CBA-BC76-4BA2E1B0D06D}"/>
                      </a:ext>
                    </a:extLst>
                  </p:cNvPr>
                  <p:cNvSpPr/>
                  <p:nvPr/>
                </p:nvSpPr>
                <p:spPr>
                  <a:xfrm>
                    <a:off x="3240000" y="36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 fontScale="85000" lnSpcReduction="20000"/>
                  </a:bodyPr>
                  <a:lstStyle/>
                  <a:p>
                    <a:pPr algn="ctr"/>
                    <a:r>
                      <a:rPr lang="fr-FR" sz="700" dirty="0">
                        <a:latin typeface="+mj-lt"/>
                      </a:rPr>
                      <a:t>10 nM</a:t>
                    </a:r>
                  </a:p>
                </p:txBody>
              </p: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C44F4E12-7425-4645-816C-D8C06A476249}"/>
                      </a:ext>
                    </a:extLst>
                  </p:cNvPr>
                  <p:cNvSpPr/>
                  <p:nvPr/>
                </p:nvSpPr>
                <p:spPr>
                  <a:xfrm>
                    <a:off x="3240000" y="39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 fontScale="85000" lnSpcReduction="20000"/>
                  </a:bodyPr>
                  <a:lstStyle/>
                  <a:p>
                    <a:pPr algn="ctr"/>
                    <a:r>
                      <a:rPr lang="fr-FR" sz="700" dirty="0">
                        <a:latin typeface="+mj-lt"/>
                      </a:rPr>
                      <a:t>10 µM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81C9007D-68DD-44AD-8E83-A90730DC1BEB}"/>
                    </a:ext>
                  </a:extLst>
                </p:cNvPr>
                <p:cNvGrpSpPr/>
                <p:nvPr/>
              </p:nvGrpSpPr>
              <p:grpSpPr>
                <a:xfrm>
                  <a:off x="3240000" y="4860000"/>
                  <a:ext cx="360000" cy="720000"/>
                  <a:chOff x="3240000" y="3600000"/>
                  <a:chExt cx="360000" cy="720000"/>
                </a:xfrm>
              </p:grpSpPr>
              <p:sp>
                <p:nvSpPr>
                  <p:cNvPr id="87" name="Ellipse 86">
                    <a:extLst>
                      <a:ext uri="{FF2B5EF4-FFF2-40B4-BE49-F238E27FC236}">
                        <a16:creationId xmlns:a16="http://schemas.microsoft.com/office/drawing/2014/main" id="{2D500F87-B9A2-490C-8727-F9FF9572D2C3}"/>
                      </a:ext>
                    </a:extLst>
                  </p:cNvPr>
                  <p:cNvSpPr/>
                  <p:nvPr/>
                </p:nvSpPr>
                <p:spPr>
                  <a:xfrm>
                    <a:off x="3240000" y="36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 fontScale="85000" lnSpcReduction="20000"/>
                  </a:bodyPr>
                  <a:lstStyle/>
                  <a:p>
                    <a:pPr algn="ctr"/>
                    <a:r>
                      <a:rPr lang="fr-FR" sz="700" dirty="0">
                        <a:latin typeface="+mj-lt"/>
                      </a:rPr>
                      <a:t>10 nM</a:t>
                    </a:r>
                  </a:p>
                </p:txBody>
              </p:sp>
              <p:sp>
                <p:nvSpPr>
                  <p:cNvPr id="88" name="Ellipse 87">
                    <a:extLst>
                      <a:ext uri="{FF2B5EF4-FFF2-40B4-BE49-F238E27FC236}">
                        <a16:creationId xmlns:a16="http://schemas.microsoft.com/office/drawing/2014/main" id="{76835FDD-BD6E-4D27-9F8A-4A2993A75248}"/>
                      </a:ext>
                    </a:extLst>
                  </p:cNvPr>
                  <p:cNvSpPr/>
                  <p:nvPr/>
                </p:nvSpPr>
                <p:spPr>
                  <a:xfrm>
                    <a:off x="3240000" y="39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 fontScale="85000" lnSpcReduction="20000"/>
                  </a:bodyPr>
                  <a:lstStyle/>
                  <a:p>
                    <a:pPr algn="ctr"/>
                    <a:r>
                      <a:rPr lang="fr-FR" sz="700" dirty="0">
                        <a:latin typeface="+mj-lt"/>
                      </a:rPr>
                      <a:t>10 µM</a:t>
                    </a:r>
                  </a:p>
                </p:txBody>
              </p:sp>
            </p:grpSp>
            <p:grpSp>
              <p:nvGrpSpPr>
                <p:cNvPr id="89" name="Groupe 88">
                  <a:extLst>
                    <a:ext uri="{FF2B5EF4-FFF2-40B4-BE49-F238E27FC236}">
                      <a16:creationId xmlns:a16="http://schemas.microsoft.com/office/drawing/2014/main" id="{01F4D1E7-5178-4EDE-BF80-6FFBC2C8D31D}"/>
                    </a:ext>
                  </a:extLst>
                </p:cNvPr>
                <p:cNvGrpSpPr/>
                <p:nvPr/>
              </p:nvGrpSpPr>
              <p:grpSpPr>
                <a:xfrm>
                  <a:off x="3240000" y="3960000"/>
                  <a:ext cx="360000" cy="720000"/>
                  <a:chOff x="3240000" y="3600000"/>
                  <a:chExt cx="360000" cy="720000"/>
                </a:xfrm>
              </p:grpSpPr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C2736682-BBF7-4728-A809-AC676A85408D}"/>
                      </a:ext>
                    </a:extLst>
                  </p:cNvPr>
                  <p:cNvSpPr/>
                  <p:nvPr/>
                </p:nvSpPr>
                <p:spPr>
                  <a:xfrm>
                    <a:off x="3240000" y="360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 fontScale="85000" lnSpcReduction="20000"/>
                  </a:bodyPr>
                  <a:lstStyle/>
                  <a:p>
                    <a:pPr algn="ctr"/>
                    <a:r>
                      <a:rPr lang="fr-FR" sz="700" dirty="0">
                        <a:latin typeface="+mj-lt"/>
                      </a:rPr>
                      <a:t>10 nM</a:t>
                    </a:r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C2D8F805-524D-4875-A3F6-06B0507F7F5E}"/>
                      </a:ext>
                    </a:extLst>
                  </p:cNvPr>
                  <p:cNvSpPr/>
                  <p:nvPr/>
                </p:nvSpPr>
                <p:spPr>
                  <a:xfrm>
                    <a:off x="3240000" y="3960000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 fontScale="85000" lnSpcReduction="20000"/>
                  </a:bodyPr>
                  <a:lstStyle/>
                  <a:p>
                    <a:pPr algn="ctr"/>
                    <a:r>
                      <a:rPr lang="fr-FR" sz="700" dirty="0">
                        <a:latin typeface="+mj-lt"/>
                      </a:rPr>
                      <a:t>10 µM</a:t>
                    </a:r>
                  </a:p>
                </p:txBody>
              </p:sp>
            </p:grp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F495C5E2-1F4B-43BE-BAB9-626AECB9F3C0}"/>
                    </a:ext>
                  </a:extLst>
                </p:cNvPr>
                <p:cNvSpPr/>
                <p:nvPr/>
              </p:nvSpPr>
              <p:spPr>
                <a:xfrm>
                  <a:off x="3240000" y="252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Ø</a:t>
                  </a:r>
                  <a:br>
                    <a:rPr lang="fr-FR" sz="700" dirty="0">
                      <a:latin typeface="+mj-lt"/>
                    </a:rPr>
                  </a:br>
                  <a:r>
                    <a:rPr lang="fr-FR" sz="700" dirty="0">
                      <a:latin typeface="+mj-lt"/>
                    </a:rPr>
                    <a:t>+</a:t>
                  </a:r>
                  <a:br>
                    <a:rPr lang="fr-FR" sz="700" dirty="0">
                      <a:latin typeface="+mj-lt"/>
                    </a:rPr>
                  </a:br>
                  <a:r>
                    <a:rPr lang="fr-FR" sz="700" dirty="0">
                      <a:latin typeface="+mj-lt"/>
                    </a:rPr>
                    <a:t>DMSO</a:t>
                  </a:r>
                </a:p>
              </p:txBody>
            </p:sp>
          </p:grp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4882AD54-B2E0-406E-99AB-1A3729BA524B}"/>
                  </a:ext>
                </a:extLst>
              </p:cNvPr>
              <p:cNvSpPr/>
              <p:nvPr/>
            </p:nvSpPr>
            <p:spPr>
              <a:xfrm>
                <a:off x="3337089" y="336951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6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BPA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CD500AD3-A132-44B5-86AF-FD7791D9FABD}"/>
                  </a:ext>
                </a:extLst>
              </p:cNvPr>
              <p:cNvSpPr/>
              <p:nvPr/>
            </p:nvSpPr>
            <p:spPr>
              <a:xfrm>
                <a:off x="3337089" y="517326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6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BPF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BB2016C4-4793-41E1-96BC-D658F3E868CD}"/>
                  </a:ext>
                </a:extLst>
              </p:cNvPr>
              <p:cNvSpPr/>
              <p:nvPr/>
            </p:nvSpPr>
            <p:spPr>
              <a:xfrm>
                <a:off x="3337089" y="427326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6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BPS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  <p:cxnSp>
            <p:nvCxnSpPr>
              <p:cNvPr id="108" name="Connecteur : en angle 107">
                <a:extLst>
                  <a:ext uri="{FF2B5EF4-FFF2-40B4-BE49-F238E27FC236}">
                    <a16:creationId xmlns:a16="http://schemas.microsoft.com/office/drawing/2014/main" id="{052F6904-8FE8-4CBF-8B21-E07BF00B8826}"/>
                  </a:ext>
                </a:extLst>
              </p:cNvPr>
              <p:cNvCxnSpPr>
                <a:stCxn id="20" idx="6"/>
                <a:endCxn id="92" idx="2"/>
              </p:cNvCxnSpPr>
              <p:nvPr/>
            </p:nvCxnSpPr>
            <p:spPr>
              <a:xfrm flipV="1">
                <a:off x="2977089" y="2833267"/>
                <a:ext cx="1080000" cy="1350000"/>
              </a:xfrm>
              <a:prstGeom prst="bentConnector3">
                <a:avLst>
                  <a:gd name="adj1" fmla="val 16662"/>
                </a:avLst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3" name="Connecteur : en angle 112">
                <a:extLst>
                  <a:ext uri="{FF2B5EF4-FFF2-40B4-BE49-F238E27FC236}">
                    <a16:creationId xmlns:a16="http://schemas.microsoft.com/office/drawing/2014/main" id="{284B4069-A372-4B17-8928-6063DB57BC2F}"/>
                  </a:ext>
                </a:extLst>
              </p:cNvPr>
              <p:cNvCxnSpPr>
                <a:stCxn id="20" idx="6"/>
                <a:endCxn id="103" idx="2"/>
              </p:cNvCxnSpPr>
              <p:nvPr/>
            </p:nvCxnSpPr>
            <p:spPr>
              <a:xfrm flipV="1">
                <a:off x="2977089" y="3549517"/>
                <a:ext cx="360000" cy="63375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8" name="Connecteur : en angle 117">
                <a:extLst>
                  <a:ext uri="{FF2B5EF4-FFF2-40B4-BE49-F238E27FC236}">
                    <a16:creationId xmlns:a16="http://schemas.microsoft.com/office/drawing/2014/main" id="{ECD8FEAF-F6CB-4D75-8288-1D20658D10C1}"/>
                  </a:ext>
                </a:extLst>
              </p:cNvPr>
              <p:cNvCxnSpPr>
                <a:stCxn id="20" idx="6"/>
                <a:endCxn id="99" idx="2"/>
              </p:cNvCxnSpPr>
              <p:nvPr/>
            </p:nvCxnSpPr>
            <p:spPr>
              <a:xfrm>
                <a:off x="2977089" y="4183267"/>
                <a:ext cx="360000" cy="27000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0" name="Connecteur : en angle 119">
                <a:extLst>
                  <a:ext uri="{FF2B5EF4-FFF2-40B4-BE49-F238E27FC236}">
                    <a16:creationId xmlns:a16="http://schemas.microsoft.com/office/drawing/2014/main" id="{85738337-DCCC-43CE-B85A-A5C1E7F267DC}"/>
                  </a:ext>
                </a:extLst>
              </p:cNvPr>
              <p:cNvCxnSpPr>
                <a:stCxn id="20" idx="6"/>
                <a:endCxn id="101" idx="2"/>
              </p:cNvCxnSpPr>
              <p:nvPr/>
            </p:nvCxnSpPr>
            <p:spPr>
              <a:xfrm>
                <a:off x="2977089" y="4183267"/>
                <a:ext cx="360000" cy="117000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2" name="Connecteur : en angle 121">
                <a:extLst>
                  <a:ext uri="{FF2B5EF4-FFF2-40B4-BE49-F238E27FC236}">
                    <a16:creationId xmlns:a16="http://schemas.microsoft.com/office/drawing/2014/main" id="{1EF07627-6F7D-44D5-AAAC-810EA7055677}"/>
                  </a:ext>
                </a:extLst>
              </p:cNvPr>
              <p:cNvCxnSpPr>
                <a:stCxn id="103" idx="6"/>
                <a:endCxn id="83" idx="2"/>
              </p:cNvCxnSpPr>
              <p:nvPr/>
            </p:nvCxnSpPr>
            <p:spPr>
              <a:xfrm flipV="1">
                <a:off x="3697089" y="3373267"/>
                <a:ext cx="360000" cy="17625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4" name="Connecteur : en angle 123">
                <a:extLst>
                  <a:ext uri="{FF2B5EF4-FFF2-40B4-BE49-F238E27FC236}">
                    <a16:creationId xmlns:a16="http://schemas.microsoft.com/office/drawing/2014/main" id="{80446A08-B69E-4648-AC93-68E2FEB4ECE0}"/>
                  </a:ext>
                </a:extLst>
              </p:cNvPr>
              <p:cNvCxnSpPr>
                <a:stCxn id="103" idx="6"/>
                <a:endCxn id="84" idx="2"/>
              </p:cNvCxnSpPr>
              <p:nvPr/>
            </p:nvCxnSpPr>
            <p:spPr>
              <a:xfrm>
                <a:off x="3697089" y="3549517"/>
                <a:ext cx="360000" cy="18375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6" name="Connecteur : en angle 125">
                <a:extLst>
                  <a:ext uri="{FF2B5EF4-FFF2-40B4-BE49-F238E27FC236}">
                    <a16:creationId xmlns:a16="http://schemas.microsoft.com/office/drawing/2014/main" id="{F1B1A8C9-E027-44BC-BBDD-9B16656828E9}"/>
                  </a:ext>
                </a:extLst>
              </p:cNvPr>
              <p:cNvCxnSpPr>
                <a:stCxn id="99" idx="6"/>
                <a:endCxn id="90" idx="2"/>
              </p:cNvCxnSpPr>
              <p:nvPr/>
            </p:nvCxnSpPr>
            <p:spPr>
              <a:xfrm flipV="1">
                <a:off x="3697089" y="4273267"/>
                <a:ext cx="360000" cy="18000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8" name="Connecteur : en angle 127">
                <a:extLst>
                  <a:ext uri="{FF2B5EF4-FFF2-40B4-BE49-F238E27FC236}">
                    <a16:creationId xmlns:a16="http://schemas.microsoft.com/office/drawing/2014/main" id="{C30A2AB6-8254-4084-8871-C92E56498210}"/>
                  </a:ext>
                </a:extLst>
              </p:cNvPr>
              <p:cNvCxnSpPr>
                <a:stCxn id="99" idx="6"/>
                <a:endCxn id="91" idx="2"/>
              </p:cNvCxnSpPr>
              <p:nvPr/>
            </p:nvCxnSpPr>
            <p:spPr>
              <a:xfrm>
                <a:off x="3697089" y="4453267"/>
                <a:ext cx="360000" cy="18000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0" name="Connecteur : en angle 129">
                <a:extLst>
                  <a:ext uri="{FF2B5EF4-FFF2-40B4-BE49-F238E27FC236}">
                    <a16:creationId xmlns:a16="http://schemas.microsoft.com/office/drawing/2014/main" id="{C5F55E80-74F5-46D1-B2E2-12F4DAF4C119}"/>
                  </a:ext>
                </a:extLst>
              </p:cNvPr>
              <p:cNvCxnSpPr>
                <a:stCxn id="101" idx="6"/>
                <a:endCxn id="87" idx="2"/>
              </p:cNvCxnSpPr>
              <p:nvPr/>
            </p:nvCxnSpPr>
            <p:spPr>
              <a:xfrm flipV="1">
                <a:off x="3697089" y="5173267"/>
                <a:ext cx="360000" cy="18000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2" name="Connecteur : en angle 131">
                <a:extLst>
                  <a:ext uri="{FF2B5EF4-FFF2-40B4-BE49-F238E27FC236}">
                    <a16:creationId xmlns:a16="http://schemas.microsoft.com/office/drawing/2014/main" id="{8DDEB28D-258D-4ABA-A9C8-18CE29A18FB6}"/>
                  </a:ext>
                </a:extLst>
              </p:cNvPr>
              <p:cNvCxnSpPr>
                <a:stCxn id="101" idx="6"/>
                <a:endCxn id="88" idx="2"/>
              </p:cNvCxnSpPr>
              <p:nvPr/>
            </p:nvCxnSpPr>
            <p:spPr>
              <a:xfrm>
                <a:off x="3697089" y="5353267"/>
                <a:ext cx="360000" cy="18000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3" name="Accolade ouvrante 132">
                <a:extLst>
                  <a:ext uri="{FF2B5EF4-FFF2-40B4-BE49-F238E27FC236}">
                    <a16:creationId xmlns:a16="http://schemas.microsoft.com/office/drawing/2014/main" id="{361439E4-E4DA-4292-878A-33EDCD45D8CC}"/>
                  </a:ext>
                </a:extLst>
              </p:cNvPr>
              <p:cNvSpPr/>
              <p:nvPr/>
            </p:nvSpPr>
            <p:spPr>
              <a:xfrm rot="5400000">
                <a:off x="3427089" y="1951267"/>
                <a:ext cx="180000" cy="1080000"/>
              </a:xfrm>
              <a:prstGeom prst="leftBrace">
                <a:avLst/>
              </a:prstGeom>
              <a:ln w="190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fr-FR" dirty="0">
                  <a:latin typeface="+mj-lt"/>
                </a:endParaRPr>
              </a:p>
            </p:txBody>
          </p:sp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FFA541FA-8C16-4BD5-8930-575866E87578}"/>
                  </a:ext>
                </a:extLst>
              </p:cNvPr>
              <p:cNvSpPr txBox="1"/>
              <p:nvPr/>
            </p:nvSpPr>
            <p:spPr>
              <a:xfrm>
                <a:off x="2753233" y="2124000"/>
                <a:ext cx="1532255" cy="24622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47500" lnSpcReduction="20000"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+mj-lt"/>
                  </a:rPr>
                  <a:t>Différentiation (10 jours)</a:t>
                </a:r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DB0CD723-1C53-4260-8AAC-6A4AB392A547}"/>
                  </a:ext>
                </a:extLst>
              </p:cNvPr>
              <p:cNvCxnSpPr>
                <a:stCxn id="133" idx="2"/>
              </p:cNvCxnSpPr>
              <p:nvPr/>
            </p:nvCxnSpPr>
            <p:spPr>
              <a:xfrm>
                <a:off x="2977089" y="2581267"/>
                <a:ext cx="0" cy="322200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FD2F9B05-D595-4B14-A7EF-837A76ABB694}"/>
                  </a:ext>
                </a:extLst>
              </p:cNvPr>
              <p:cNvCxnSpPr/>
              <p:nvPr/>
            </p:nvCxnSpPr>
            <p:spPr>
              <a:xfrm>
                <a:off x="4057089" y="2581267"/>
                <a:ext cx="0" cy="322200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1686F226-9A09-4007-B6D6-223280272E8A}"/>
                  </a:ext>
                </a:extLst>
              </p:cNvPr>
              <p:cNvSpPr txBox="1"/>
              <p:nvPr/>
            </p:nvSpPr>
            <p:spPr>
              <a:xfrm>
                <a:off x="2314688" y="3504028"/>
                <a:ext cx="662400" cy="55399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rmAutofit fontScale="62500" lnSpcReduction="20000"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j-lt"/>
                  </a:rPr>
                  <a:t>Pre-adipocyte Primaire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DF0FF3C-7D87-41B6-9821-06776704DF33}"/>
                  </a:ext>
                </a:extLst>
              </p:cNvPr>
              <p:cNvSpPr/>
              <p:nvPr/>
            </p:nvSpPr>
            <p:spPr>
              <a:xfrm>
                <a:off x="5823744" y="3747388"/>
                <a:ext cx="1112983" cy="471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ctr"/>
                <a:r>
                  <a:rPr lang="fr-FR" dirty="0">
                    <a:latin typeface="+mj-lt"/>
                  </a:rPr>
                  <a:t>3 patients</a:t>
                </a:r>
              </a:p>
            </p:txBody>
          </p:sp>
        </p:grp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A6EC9331-D338-4273-8C8E-6FBEE0BBE6EC}"/>
                </a:ext>
              </a:extLst>
            </p:cNvPr>
            <p:cNvSpPr/>
            <p:nvPr/>
          </p:nvSpPr>
          <p:spPr>
            <a:xfrm>
              <a:off x="4230000" y="1837595"/>
              <a:ext cx="1800000" cy="21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fr-FR" u="sng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rPr>
                <a:t>Méthylation</a:t>
              </a:r>
            </a:p>
            <a:p>
              <a:pPr indent="-71998">
                <a:buFont typeface="Arial" panose="020B0604020202020204" pitchFamily="34" charset="0"/>
                <a:buChar char="•"/>
              </a:pPr>
              <a:r>
                <a:rPr lang="fr-FR" sz="1000" dirty="0">
                  <a:latin typeface="+mj-lt"/>
                </a:rPr>
                <a:t>Contrôle Qualité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Trans-réaction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SNP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Normalisation (BMIQ)</a:t>
              </a:r>
            </a:p>
            <a:p>
              <a:pPr indent="-71998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000" dirty="0">
                  <a:latin typeface="+mj-lt"/>
                </a:rPr>
                <a:t>Méthylation Différentielle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Modèle mixte avec « patient » en aléatoire 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Correction FDR</a:t>
              </a:r>
            </a:p>
            <a:p>
              <a:pPr algn="ctr">
                <a:spcAft>
                  <a:spcPts val="600"/>
                </a:spcAft>
              </a:pPr>
              <a:endParaRPr lang="fr-FR" sz="1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5F56DCBE-8F75-40EE-8E13-156C447F592A}"/>
                </a:ext>
              </a:extLst>
            </p:cNvPr>
            <p:cNvSpPr/>
            <p:nvPr/>
          </p:nvSpPr>
          <p:spPr>
            <a:xfrm>
              <a:off x="4230000" y="3997595"/>
              <a:ext cx="1800000" cy="21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fr-FR" u="sng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rPr>
                <a:t>Expression</a:t>
              </a:r>
            </a:p>
            <a:p>
              <a:pPr indent="-71998">
                <a:buFont typeface="Arial" panose="020B0604020202020204" pitchFamily="34" charset="0"/>
                <a:buChar char="•"/>
              </a:pPr>
              <a:r>
                <a:rPr lang="fr-FR" sz="1000" dirty="0">
                  <a:latin typeface="+mj-lt"/>
                </a:rPr>
                <a:t>Contrôle Qualité</a:t>
              </a:r>
            </a:p>
            <a:p>
              <a:pPr marL="179996" lvl="1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Normalisation</a:t>
              </a:r>
            </a:p>
            <a:p>
              <a:pPr marL="179996" lvl="1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Profils extrêmes</a:t>
              </a:r>
            </a:p>
            <a:p>
              <a:pPr marL="0" lvl="1" indent="-71998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000" dirty="0">
                  <a:latin typeface="+mj-lt"/>
                </a:rPr>
                <a:t>Expression Différentielle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Modèle mixte avec « patient » en aléatoire </a:t>
              </a:r>
            </a:p>
            <a:p>
              <a:pPr marL="179996" indent="-71998">
                <a:buFont typeface="Wingdings" panose="05000000000000000000" pitchFamily="2" charset="2"/>
                <a:buChar char="§"/>
              </a:pPr>
              <a:r>
                <a:rPr lang="fr-FR" sz="1000" dirty="0">
                  <a:latin typeface="+mj-lt"/>
                </a:rPr>
                <a:t>Correction FDR</a:t>
              </a:r>
            </a:p>
          </p:txBody>
        </p: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2E73BEF2-FB9E-48EC-909E-9F2B08C6D676}"/>
                </a:ext>
              </a:extLst>
            </p:cNvPr>
            <p:cNvCxnSpPr>
              <a:stCxn id="27" idx="3"/>
              <a:endCxn id="52" idx="1"/>
            </p:cNvCxnSpPr>
            <p:nvPr/>
          </p:nvCxnSpPr>
          <p:spPr>
            <a:xfrm flipV="1">
              <a:off x="3510001" y="2917595"/>
              <a:ext cx="719999" cy="107840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F366FB82-36BA-4B59-BFC8-C1D499A2178E}"/>
                </a:ext>
              </a:extLst>
            </p:cNvPr>
            <p:cNvCxnSpPr>
              <a:stCxn id="27" idx="3"/>
              <a:endCxn id="53" idx="1"/>
            </p:cNvCxnSpPr>
            <p:nvPr/>
          </p:nvCxnSpPr>
          <p:spPr>
            <a:xfrm>
              <a:off x="3510001" y="3996000"/>
              <a:ext cx="719999" cy="108159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ulle narrative : rectangle à coins arrondis 23">
              <a:extLst>
                <a:ext uri="{FF2B5EF4-FFF2-40B4-BE49-F238E27FC236}">
                  <a16:creationId xmlns:a16="http://schemas.microsoft.com/office/drawing/2014/main" id="{2BE11FE7-9103-47F8-976D-54D1994D2BA2}"/>
                </a:ext>
              </a:extLst>
            </p:cNvPr>
            <p:cNvSpPr/>
            <p:nvPr/>
          </p:nvSpPr>
          <p:spPr>
            <a:xfrm rot="5400000">
              <a:off x="6300000" y="1836000"/>
              <a:ext cx="2160000" cy="216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58" name="Bulle narrative : rectangle à coins arrondis 57">
              <a:extLst>
                <a:ext uri="{FF2B5EF4-FFF2-40B4-BE49-F238E27FC236}">
                  <a16:creationId xmlns:a16="http://schemas.microsoft.com/office/drawing/2014/main" id="{D69B7167-C721-4D96-A5B1-31E24EDCDE1A}"/>
                </a:ext>
              </a:extLst>
            </p:cNvPr>
            <p:cNvSpPr/>
            <p:nvPr/>
          </p:nvSpPr>
          <p:spPr>
            <a:xfrm rot="5400000">
              <a:off x="6300000" y="3995055"/>
              <a:ext cx="2160000" cy="216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154AF2A1-7F8C-4990-8FD0-84D09D24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000" y="4276295"/>
              <a:ext cx="1980000" cy="1584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EE04470E-1554-422A-B417-BAD19D647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000" y="2124502"/>
              <a:ext cx="1980000" cy="1584281"/>
            </a:xfrm>
            <a:prstGeom prst="rect">
              <a:avLst/>
            </a:prstGeom>
          </p:spPr>
        </p:pic>
      </p:grp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A03077F-75C2-411D-BA4C-EC6F5F899761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</p:spTree>
    <p:extLst>
      <p:ext uri="{BB962C8B-B14F-4D97-AF65-F5344CB8AC3E}">
        <p14:creationId xmlns:p14="http://schemas.microsoft.com/office/powerpoint/2010/main" val="140169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72278F4A-B56E-4727-AF44-FF390C4F92C8}"/>
              </a:ext>
            </a:extLst>
          </p:cNvPr>
          <p:cNvGrpSpPr>
            <a:grpSpLocks/>
          </p:cNvGrpSpPr>
          <p:nvPr/>
        </p:nvGrpSpPr>
        <p:grpSpPr>
          <a:xfrm>
            <a:off x="360006" y="3600000"/>
            <a:ext cx="2088000" cy="1800000"/>
            <a:chOff x="2037600" y="1837595"/>
            <a:chExt cx="5040000" cy="432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D76A2D4-7EBE-4AEA-9AAF-234D940724ED}"/>
                </a:ext>
              </a:extLst>
            </p:cNvPr>
            <p:cNvSpPr>
              <a:spLocks/>
            </p:cNvSpPr>
            <p:nvPr/>
          </p:nvSpPr>
          <p:spPr>
            <a:xfrm>
              <a:off x="2037600" y="1837595"/>
              <a:ext cx="5040000" cy="43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7" name="Légende : flèche vers la droite 166">
              <a:extLst>
                <a:ext uri="{FF2B5EF4-FFF2-40B4-BE49-F238E27FC236}">
                  <a16:creationId xmlns:a16="http://schemas.microsoft.com/office/drawing/2014/main" id="{3867FBD7-2C09-4D15-9B9A-7EB4CE844235}"/>
                </a:ext>
              </a:extLst>
            </p:cNvPr>
            <p:cNvSpPr/>
            <p:nvPr/>
          </p:nvSpPr>
          <p:spPr>
            <a:xfrm>
              <a:off x="2314688" y="2158394"/>
              <a:ext cx="3439784" cy="3662873"/>
            </a:xfrm>
            <a:prstGeom prst="rightArrow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A261462-B911-4220-8855-D62EFDFF93BB}"/>
                </a:ext>
              </a:extLst>
            </p:cNvPr>
            <p:cNvSpPr/>
            <p:nvPr/>
          </p:nvSpPr>
          <p:spPr>
            <a:xfrm>
              <a:off x="2617089" y="400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17F674BD-9662-4241-96C6-4512FD9A5A3D}"/>
                </a:ext>
              </a:extLst>
            </p:cNvPr>
            <p:cNvGrpSpPr/>
            <p:nvPr/>
          </p:nvGrpSpPr>
          <p:grpSpPr>
            <a:xfrm>
              <a:off x="4057089" y="2653267"/>
              <a:ext cx="360000" cy="3060000"/>
              <a:chOff x="3240000" y="2520000"/>
              <a:chExt cx="360000" cy="306000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20F9EFC-7974-4FE4-9FB0-4E9B1994A766}"/>
                  </a:ext>
                </a:extLst>
              </p:cNvPr>
              <p:cNvGrpSpPr/>
              <p:nvPr/>
            </p:nvGrpSpPr>
            <p:grpSpPr>
              <a:xfrm>
                <a:off x="3240000" y="30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F53E4AA-9FE5-4CBA-BC76-4BA2E1B0D06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44F4E12-7425-4645-816C-D8C06A476249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81C9007D-68DD-44AD-8E83-A90730DC1BEB}"/>
                  </a:ext>
                </a:extLst>
              </p:cNvPr>
              <p:cNvGrpSpPr/>
              <p:nvPr/>
            </p:nvGrpSpPr>
            <p:grpSpPr>
              <a:xfrm>
                <a:off x="3240000" y="48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500F87-B9A2-490C-8727-F9FF9572D2C3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76835FDD-BD6E-4D27-9F8A-4A2993A75248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01F4D1E7-5178-4EDE-BF80-6FFBC2C8D31D}"/>
                  </a:ext>
                </a:extLst>
              </p:cNvPr>
              <p:cNvGrpSpPr/>
              <p:nvPr/>
            </p:nvGrpSpPr>
            <p:grpSpPr>
              <a:xfrm>
                <a:off x="3240000" y="39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2736682-BBF7-4728-A809-AC676A85408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C2D8F805-524D-4875-A3F6-06B0507F7F5E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F495C5E2-1F4B-43BE-BAB9-626AECB9F3C0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3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Ø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882AD54-B2E0-406E-99AB-1A3729BA524B}"/>
                </a:ext>
              </a:extLst>
            </p:cNvPr>
            <p:cNvSpPr/>
            <p:nvPr/>
          </p:nvSpPr>
          <p:spPr>
            <a:xfrm>
              <a:off x="3337089" y="336951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BPA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D500AD3-A132-44B5-86AF-FD7791D9FABD}"/>
                </a:ext>
              </a:extLst>
            </p:cNvPr>
            <p:cNvSpPr/>
            <p:nvPr/>
          </p:nvSpPr>
          <p:spPr>
            <a:xfrm>
              <a:off x="3337089" y="51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BPF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B2016C4-4793-41E1-96BC-D658F3E868CD}"/>
                </a:ext>
              </a:extLst>
            </p:cNvPr>
            <p:cNvSpPr/>
            <p:nvPr/>
          </p:nvSpPr>
          <p:spPr>
            <a:xfrm>
              <a:off x="3337089" y="42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BPS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052F6904-8FE8-4CBF-8B21-E07BF00B8826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 flipV="1">
              <a:off x="2977089" y="2833267"/>
              <a:ext cx="1080000" cy="1350000"/>
            </a:xfrm>
            <a:prstGeom prst="bentConnector3">
              <a:avLst>
                <a:gd name="adj1" fmla="val 1666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284B4069-A372-4B17-8928-6063DB57BC2F}"/>
                </a:ext>
              </a:extLst>
            </p:cNvPr>
            <p:cNvCxnSpPr>
              <a:stCxn id="20" idx="6"/>
              <a:endCxn id="103" idx="2"/>
            </p:cNvCxnSpPr>
            <p:nvPr/>
          </p:nvCxnSpPr>
          <p:spPr>
            <a:xfrm flipV="1">
              <a:off x="2977089" y="3549517"/>
              <a:ext cx="360000" cy="63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ECD8FEAF-F6CB-4D75-8288-1D20658D10C1}"/>
                </a:ext>
              </a:extLst>
            </p:cNvPr>
            <p:cNvCxnSpPr>
              <a:stCxn id="20" idx="6"/>
              <a:endCxn id="99" idx="2"/>
            </p:cNvCxnSpPr>
            <p:nvPr/>
          </p:nvCxnSpPr>
          <p:spPr>
            <a:xfrm>
              <a:off x="2977089" y="4183267"/>
              <a:ext cx="360000" cy="2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5738337-DCCC-43CE-B85A-A5C1E7F267DC}"/>
                </a:ext>
              </a:extLst>
            </p:cNvPr>
            <p:cNvCxnSpPr>
              <a:stCxn id="20" idx="6"/>
              <a:endCxn id="101" idx="2"/>
            </p:cNvCxnSpPr>
            <p:nvPr/>
          </p:nvCxnSpPr>
          <p:spPr>
            <a:xfrm>
              <a:off x="2977089" y="4183267"/>
              <a:ext cx="360000" cy="11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Connecteur : en angle 121">
              <a:extLst>
                <a:ext uri="{FF2B5EF4-FFF2-40B4-BE49-F238E27FC236}">
                  <a16:creationId xmlns:a16="http://schemas.microsoft.com/office/drawing/2014/main" id="{1EF07627-6F7D-44D5-AAAC-810EA7055677}"/>
                </a:ext>
              </a:extLst>
            </p:cNvPr>
            <p:cNvCxnSpPr>
              <a:stCxn id="103" idx="6"/>
              <a:endCxn id="83" idx="2"/>
            </p:cNvCxnSpPr>
            <p:nvPr/>
          </p:nvCxnSpPr>
          <p:spPr>
            <a:xfrm flipV="1">
              <a:off x="3697089" y="3373267"/>
              <a:ext cx="360000" cy="1762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0446A08-B69E-4648-AC93-68E2FEB4ECE0}"/>
                </a:ext>
              </a:extLst>
            </p:cNvPr>
            <p:cNvCxnSpPr>
              <a:stCxn id="103" idx="6"/>
              <a:endCxn id="84" idx="2"/>
            </p:cNvCxnSpPr>
            <p:nvPr/>
          </p:nvCxnSpPr>
          <p:spPr>
            <a:xfrm>
              <a:off x="3697089" y="3549517"/>
              <a:ext cx="360000" cy="18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F1B1A8C9-E027-44BC-BBDD-9B16656828E9}"/>
                </a:ext>
              </a:extLst>
            </p:cNvPr>
            <p:cNvCxnSpPr>
              <a:stCxn id="99" idx="6"/>
              <a:endCxn id="90" idx="2"/>
            </p:cNvCxnSpPr>
            <p:nvPr/>
          </p:nvCxnSpPr>
          <p:spPr>
            <a:xfrm flipV="1">
              <a:off x="3697089" y="42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C30A2AB6-8254-4084-8871-C92E56498210}"/>
                </a:ext>
              </a:extLst>
            </p:cNvPr>
            <p:cNvCxnSpPr>
              <a:stCxn id="99" idx="6"/>
              <a:endCxn id="91" idx="2"/>
            </p:cNvCxnSpPr>
            <p:nvPr/>
          </p:nvCxnSpPr>
          <p:spPr>
            <a:xfrm>
              <a:off x="3697089" y="44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C5F55E80-74F5-46D1-B2E2-12F4DAF4C119}"/>
                </a:ext>
              </a:extLst>
            </p:cNvPr>
            <p:cNvCxnSpPr>
              <a:stCxn id="101" idx="6"/>
              <a:endCxn id="87" idx="2"/>
            </p:cNvCxnSpPr>
            <p:nvPr/>
          </p:nvCxnSpPr>
          <p:spPr>
            <a:xfrm flipV="1">
              <a:off x="3697089" y="51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8DDEB28D-258D-4ABA-A9C8-18CE29A18FB6}"/>
                </a:ext>
              </a:extLst>
            </p:cNvPr>
            <p:cNvCxnSpPr>
              <a:stCxn id="101" idx="6"/>
              <a:endCxn id="88" idx="2"/>
            </p:cNvCxnSpPr>
            <p:nvPr/>
          </p:nvCxnSpPr>
          <p:spPr>
            <a:xfrm>
              <a:off x="3697089" y="53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Accolade ouvrante 132">
              <a:extLst>
                <a:ext uri="{FF2B5EF4-FFF2-40B4-BE49-F238E27FC236}">
                  <a16:creationId xmlns:a16="http://schemas.microsoft.com/office/drawing/2014/main" id="{361439E4-E4DA-4292-878A-33EDCD45D8CC}"/>
                </a:ext>
              </a:extLst>
            </p:cNvPr>
            <p:cNvSpPr/>
            <p:nvPr/>
          </p:nvSpPr>
          <p:spPr>
            <a:xfrm rot="5400000">
              <a:off x="3427089" y="1951267"/>
              <a:ext cx="180000" cy="1080000"/>
            </a:xfrm>
            <a:prstGeom prst="leftBrac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FFA541FA-8C16-4BD5-8930-575866E87578}"/>
                </a:ext>
              </a:extLst>
            </p:cNvPr>
            <p:cNvSpPr txBox="1"/>
            <p:nvPr/>
          </p:nvSpPr>
          <p:spPr>
            <a:xfrm>
              <a:off x="2753233" y="2124000"/>
              <a:ext cx="1532255" cy="246221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Différentiation (10 jours)</a:t>
              </a:r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DB0CD723-1C53-4260-8AAC-6A4AB392A547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97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D2F9B05-D595-4B14-A7EF-837A76ABB694}"/>
                </a:ext>
              </a:extLst>
            </p:cNvPr>
            <p:cNvCxnSpPr/>
            <p:nvPr/>
          </p:nvCxnSpPr>
          <p:spPr>
            <a:xfrm>
              <a:off x="405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686F226-9A09-4007-B6D6-223280272E8A}"/>
                </a:ext>
              </a:extLst>
            </p:cNvPr>
            <p:cNvSpPr txBox="1"/>
            <p:nvPr/>
          </p:nvSpPr>
          <p:spPr>
            <a:xfrm>
              <a:off x="2314688" y="3504028"/>
              <a:ext cx="662400" cy="5539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rmAutofit fontScale="32500" lnSpcReduction="20000"/>
            </a:bodyPr>
            <a:lstStyle/>
            <a:p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Pre-adipocyte Primaire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F0FF3C-7D87-41B6-9821-06776704DF33}"/>
                </a:ext>
              </a:extLst>
            </p:cNvPr>
            <p:cNvSpPr/>
            <p:nvPr/>
          </p:nvSpPr>
          <p:spPr>
            <a:xfrm>
              <a:off x="5823744" y="3747388"/>
              <a:ext cx="1112983" cy="47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fr-FR" dirty="0">
                  <a:latin typeface="+mj-lt"/>
                </a:rPr>
                <a:t>3 patients</a:t>
              </a:r>
            </a:p>
          </p:txBody>
        </p:sp>
      </p:grp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2E73BEF2-FB9E-48EC-909E-9F2B08C6D67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448006" y="3421595"/>
            <a:ext cx="359994" cy="107840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366FB82-36BA-4B59-BFC8-C1D499A2178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448006" y="4500000"/>
            <a:ext cx="359994" cy="10815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2BE11FE7-9103-47F8-976D-54D1994D2BA2}"/>
              </a:ext>
            </a:extLst>
          </p:cNvPr>
          <p:cNvSpPr/>
          <p:nvPr/>
        </p:nvSpPr>
        <p:spPr>
          <a:xfrm rot="5400000">
            <a:off x="4878000" y="2340000"/>
            <a:ext cx="2160000" cy="216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58" name="Bulle narrative : rectangle à coins arrondis 57">
            <a:extLst>
              <a:ext uri="{FF2B5EF4-FFF2-40B4-BE49-F238E27FC236}">
                <a16:creationId xmlns:a16="http://schemas.microsoft.com/office/drawing/2014/main" id="{D69B7167-C721-4D96-A5B1-31E24EDCDE1A}"/>
              </a:ext>
            </a:extLst>
          </p:cNvPr>
          <p:cNvSpPr/>
          <p:nvPr/>
        </p:nvSpPr>
        <p:spPr>
          <a:xfrm rot="5400000">
            <a:off x="4878000" y="4499055"/>
            <a:ext cx="2160000" cy="216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4AF2A1-7F8C-4990-8FD0-84D09D24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4780295"/>
            <a:ext cx="1980000" cy="1584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E04470E-1554-422A-B417-BAD19D64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2628502"/>
            <a:ext cx="1980000" cy="158428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2161D8C-FDBD-4C24-9834-74CCB3012B17}"/>
              </a:ext>
            </a:extLst>
          </p:cNvPr>
          <p:cNvSpPr/>
          <p:nvPr/>
        </p:nvSpPr>
        <p:spPr>
          <a:xfrm>
            <a:off x="7326000" y="3060000"/>
            <a:ext cx="151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latin typeface="+mj-lt"/>
              </a:rPr>
              <a:t>Manque de puissance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A9CF1B6-9287-4A89-B189-138C24BFADBD}"/>
              </a:ext>
            </a:extLst>
          </p:cNvPr>
          <p:cNvSpPr/>
          <p:nvPr/>
        </p:nvSpPr>
        <p:spPr>
          <a:xfrm>
            <a:off x="7326000" y="5220000"/>
            <a:ext cx="151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latin typeface="+mj-lt"/>
              </a:rPr>
              <a:t>Effet des Bisphénols sur l’ARN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CC4AC9E-41E2-43F0-8B70-351D0FA67099}"/>
              </a:ext>
            </a:extLst>
          </p:cNvPr>
          <p:cNvCxnSpPr>
            <a:stCxn id="24" idx="0"/>
            <a:endCxn id="6" idx="2"/>
          </p:cNvCxnSpPr>
          <p:nvPr/>
        </p:nvCxnSpPr>
        <p:spPr>
          <a:xfrm>
            <a:off x="7038000" y="3420000"/>
            <a:ext cx="28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9964C2-A3FF-48B8-AFC8-9A2E1073377E}"/>
              </a:ext>
            </a:extLst>
          </p:cNvPr>
          <p:cNvCxnSpPr>
            <a:stCxn id="58" idx="0"/>
            <a:endCxn id="54" idx="2"/>
          </p:cNvCxnSpPr>
          <p:nvPr/>
        </p:nvCxnSpPr>
        <p:spPr>
          <a:xfrm>
            <a:off x="7038000" y="5579055"/>
            <a:ext cx="288000" cy="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1D07F903-BF48-4D03-B589-45363EFBF5C3}"/>
              </a:ext>
            </a:extLst>
          </p:cNvPr>
          <p:cNvCxnSpPr/>
          <p:nvPr/>
        </p:nvCxnSpPr>
        <p:spPr>
          <a:xfrm rot="5400000">
            <a:off x="1827801" y="836205"/>
            <a:ext cx="2338405" cy="3185994"/>
          </a:xfrm>
          <a:prstGeom prst="curvedConnector3">
            <a:avLst>
              <a:gd name="adj1" fmla="val 345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3DB97301-0629-4352-A4A5-4A44E4630EA5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E597567-124F-45B4-8F85-9889F548D9A0}"/>
              </a:ext>
            </a:extLst>
          </p:cNvPr>
          <p:cNvSpPr/>
          <p:nvPr/>
        </p:nvSpPr>
        <p:spPr>
          <a:xfrm>
            <a:off x="2808000" y="450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5AE0FFA-0B08-43EF-874A-0D6BBB51A174}"/>
              </a:ext>
            </a:extLst>
          </p:cNvPr>
          <p:cNvSpPr/>
          <p:nvPr/>
        </p:nvSpPr>
        <p:spPr>
          <a:xfrm>
            <a:off x="2808000" y="2340929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  <a:p>
            <a:pPr algn="ctr">
              <a:spcAft>
                <a:spcPts val="600"/>
              </a:spcAft>
            </a:pPr>
            <a:endParaRPr lang="fr-FR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845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621BFDB-8249-4EEB-B599-0F04B3004E76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5400000">
            <a:off x="1827801" y="836205"/>
            <a:ext cx="2338405" cy="3185994"/>
          </a:xfrm>
          <a:prstGeom prst="curvedConnector3">
            <a:avLst>
              <a:gd name="adj1" fmla="val 345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72278F4A-B56E-4727-AF44-FF390C4F92C8}"/>
              </a:ext>
            </a:extLst>
          </p:cNvPr>
          <p:cNvGrpSpPr>
            <a:grpSpLocks/>
          </p:cNvGrpSpPr>
          <p:nvPr/>
        </p:nvGrpSpPr>
        <p:grpSpPr>
          <a:xfrm>
            <a:off x="360006" y="3598405"/>
            <a:ext cx="2088000" cy="1800000"/>
            <a:chOff x="2037600" y="1837595"/>
            <a:chExt cx="5040000" cy="432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D76A2D4-7EBE-4AEA-9AAF-234D940724ED}"/>
                </a:ext>
              </a:extLst>
            </p:cNvPr>
            <p:cNvSpPr>
              <a:spLocks/>
            </p:cNvSpPr>
            <p:nvPr/>
          </p:nvSpPr>
          <p:spPr>
            <a:xfrm>
              <a:off x="2037600" y="1837595"/>
              <a:ext cx="5040000" cy="43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7" name="Légende : flèche vers la droite 166">
              <a:extLst>
                <a:ext uri="{FF2B5EF4-FFF2-40B4-BE49-F238E27FC236}">
                  <a16:creationId xmlns:a16="http://schemas.microsoft.com/office/drawing/2014/main" id="{3867FBD7-2C09-4D15-9B9A-7EB4CE844235}"/>
                </a:ext>
              </a:extLst>
            </p:cNvPr>
            <p:cNvSpPr/>
            <p:nvPr/>
          </p:nvSpPr>
          <p:spPr>
            <a:xfrm>
              <a:off x="2314688" y="2158394"/>
              <a:ext cx="3439784" cy="3662873"/>
            </a:xfrm>
            <a:prstGeom prst="rightArrow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A261462-B911-4220-8855-D62EFDFF93BB}"/>
                </a:ext>
              </a:extLst>
            </p:cNvPr>
            <p:cNvSpPr/>
            <p:nvPr/>
          </p:nvSpPr>
          <p:spPr>
            <a:xfrm>
              <a:off x="2617089" y="400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17F674BD-9662-4241-96C6-4512FD9A5A3D}"/>
                </a:ext>
              </a:extLst>
            </p:cNvPr>
            <p:cNvGrpSpPr/>
            <p:nvPr/>
          </p:nvGrpSpPr>
          <p:grpSpPr>
            <a:xfrm>
              <a:off x="4057089" y="2653267"/>
              <a:ext cx="360000" cy="3060000"/>
              <a:chOff x="3240000" y="2520000"/>
              <a:chExt cx="360000" cy="306000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20F9EFC-7974-4FE4-9FB0-4E9B1994A766}"/>
                  </a:ext>
                </a:extLst>
              </p:cNvPr>
              <p:cNvGrpSpPr/>
              <p:nvPr/>
            </p:nvGrpSpPr>
            <p:grpSpPr>
              <a:xfrm>
                <a:off x="3240000" y="30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F53E4AA-9FE5-4CBA-BC76-4BA2E1B0D06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44F4E12-7425-4645-816C-D8C06A476249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81C9007D-68DD-44AD-8E83-A90730DC1BEB}"/>
                  </a:ext>
                </a:extLst>
              </p:cNvPr>
              <p:cNvGrpSpPr/>
              <p:nvPr/>
            </p:nvGrpSpPr>
            <p:grpSpPr>
              <a:xfrm>
                <a:off x="3240000" y="48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500F87-B9A2-490C-8727-F9FF9572D2C3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76835FDD-BD6E-4D27-9F8A-4A2993A75248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01F4D1E7-5178-4EDE-BF80-6FFBC2C8D31D}"/>
                  </a:ext>
                </a:extLst>
              </p:cNvPr>
              <p:cNvGrpSpPr/>
              <p:nvPr/>
            </p:nvGrpSpPr>
            <p:grpSpPr>
              <a:xfrm>
                <a:off x="3240000" y="39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2736682-BBF7-4728-A809-AC676A85408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C2D8F805-524D-4875-A3F6-06B0507F7F5E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F495C5E2-1F4B-43BE-BAB9-626AECB9F3C0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3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Ø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882AD54-B2E0-406E-99AB-1A3729BA524B}"/>
                </a:ext>
              </a:extLst>
            </p:cNvPr>
            <p:cNvSpPr/>
            <p:nvPr/>
          </p:nvSpPr>
          <p:spPr>
            <a:xfrm>
              <a:off x="3337089" y="336951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BPA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D500AD3-A132-44B5-86AF-FD7791D9FABD}"/>
                </a:ext>
              </a:extLst>
            </p:cNvPr>
            <p:cNvSpPr/>
            <p:nvPr/>
          </p:nvSpPr>
          <p:spPr>
            <a:xfrm>
              <a:off x="3337089" y="51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BPF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B2016C4-4793-41E1-96BC-D658F3E868CD}"/>
                </a:ext>
              </a:extLst>
            </p:cNvPr>
            <p:cNvSpPr/>
            <p:nvPr/>
          </p:nvSpPr>
          <p:spPr>
            <a:xfrm>
              <a:off x="3337089" y="42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BPS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052F6904-8FE8-4CBF-8B21-E07BF00B8826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 flipV="1">
              <a:off x="2977089" y="2833267"/>
              <a:ext cx="1080000" cy="1350000"/>
            </a:xfrm>
            <a:prstGeom prst="bentConnector3">
              <a:avLst>
                <a:gd name="adj1" fmla="val 1666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284B4069-A372-4B17-8928-6063DB57BC2F}"/>
                </a:ext>
              </a:extLst>
            </p:cNvPr>
            <p:cNvCxnSpPr>
              <a:stCxn id="20" idx="6"/>
              <a:endCxn id="103" idx="2"/>
            </p:cNvCxnSpPr>
            <p:nvPr/>
          </p:nvCxnSpPr>
          <p:spPr>
            <a:xfrm flipV="1">
              <a:off x="2977089" y="3549517"/>
              <a:ext cx="360000" cy="63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ECD8FEAF-F6CB-4D75-8288-1D20658D10C1}"/>
                </a:ext>
              </a:extLst>
            </p:cNvPr>
            <p:cNvCxnSpPr>
              <a:stCxn id="20" idx="6"/>
              <a:endCxn id="99" idx="2"/>
            </p:cNvCxnSpPr>
            <p:nvPr/>
          </p:nvCxnSpPr>
          <p:spPr>
            <a:xfrm>
              <a:off x="2977089" y="4183267"/>
              <a:ext cx="360000" cy="2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5738337-DCCC-43CE-B85A-A5C1E7F267DC}"/>
                </a:ext>
              </a:extLst>
            </p:cNvPr>
            <p:cNvCxnSpPr>
              <a:stCxn id="20" idx="6"/>
              <a:endCxn id="101" idx="2"/>
            </p:cNvCxnSpPr>
            <p:nvPr/>
          </p:nvCxnSpPr>
          <p:spPr>
            <a:xfrm>
              <a:off x="2977089" y="4183267"/>
              <a:ext cx="360000" cy="11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Connecteur : en angle 121">
              <a:extLst>
                <a:ext uri="{FF2B5EF4-FFF2-40B4-BE49-F238E27FC236}">
                  <a16:creationId xmlns:a16="http://schemas.microsoft.com/office/drawing/2014/main" id="{1EF07627-6F7D-44D5-AAAC-810EA7055677}"/>
                </a:ext>
              </a:extLst>
            </p:cNvPr>
            <p:cNvCxnSpPr>
              <a:stCxn id="103" idx="6"/>
              <a:endCxn id="83" idx="2"/>
            </p:cNvCxnSpPr>
            <p:nvPr/>
          </p:nvCxnSpPr>
          <p:spPr>
            <a:xfrm flipV="1">
              <a:off x="3697089" y="3373267"/>
              <a:ext cx="360000" cy="1762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0446A08-B69E-4648-AC93-68E2FEB4ECE0}"/>
                </a:ext>
              </a:extLst>
            </p:cNvPr>
            <p:cNvCxnSpPr>
              <a:stCxn id="103" idx="6"/>
              <a:endCxn id="84" idx="2"/>
            </p:cNvCxnSpPr>
            <p:nvPr/>
          </p:nvCxnSpPr>
          <p:spPr>
            <a:xfrm>
              <a:off x="3697089" y="3549517"/>
              <a:ext cx="360000" cy="18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F1B1A8C9-E027-44BC-BBDD-9B16656828E9}"/>
                </a:ext>
              </a:extLst>
            </p:cNvPr>
            <p:cNvCxnSpPr>
              <a:stCxn id="99" idx="6"/>
              <a:endCxn id="90" idx="2"/>
            </p:cNvCxnSpPr>
            <p:nvPr/>
          </p:nvCxnSpPr>
          <p:spPr>
            <a:xfrm flipV="1">
              <a:off x="3697089" y="42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C30A2AB6-8254-4084-8871-C92E56498210}"/>
                </a:ext>
              </a:extLst>
            </p:cNvPr>
            <p:cNvCxnSpPr>
              <a:stCxn id="99" idx="6"/>
              <a:endCxn id="91" idx="2"/>
            </p:cNvCxnSpPr>
            <p:nvPr/>
          </p:nvCxnSpPr>
          <p:spPr>
            <a:xfrm>
              <a:off x="3697089" y="44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C5F55E80-74F5-46D1-B2E2-12F4DAF4C119}"/>
                </a:ext>
              </a:extLst>
            </p:cNvPr>
            <p:cNvCxnSpPr>
              <a:stCxn id="101" idx="6"/>
              <a:endCxn id="87" idx="2"/>
            </p:cNvCxnSpPr>
            <p:nvPr/>
          </p:nvCxnSpPr>
          <p:spPr>
            <a:xfrm flipV="1">
              <a:off x="3697089" y="51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8DDEB28D-258D-4ABA-A9C8-18CE29A18FB6}"/>
                </a:ext>
              </a:extLst>
            </p:cNvPr>
            <p:cNvCxnSpPr>
              <a:stCxn id="101" idx="6"/>
              <a:endCxn id="88" idx="2"/>
            </p:cNvCxnSpPr>
            <p:nvPr/>
          </p:nvCxnSpPr>
          <p:spPr>
            <a:xfrm>
              <a:off x="3697089" y="53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Accolade ouvrante 132">
              <a:extLst>
                <a:ext uri="{FF2B5EF4-FFF2-40B4-BE49-F238E27FC236}">
                  <a16:creationId xmlns:a16="http://schemas.microsoft.com/office/drawing/2014/main" id="{361439E4-E4DA-4292-878A-33EDCD45D8CC}"/>
                </a:ext>
              </a:extLst>
            </p:cNvPr>
            <p:cNvSpPr/>
            <p:nvPr/>
          </p:nvSpPr>
          <p:spPr>
            <a:xfrm rot="5400000">
              <a:off x="3427089" y="1951267"/>
              <a:ext cx="180000" cy="1080000"/>
            </a:xfrm>
            <a:prstGeom prst="leftBrac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FFA541FA-8C16-4BD5-8930-575866E87578}"/>
                </a:ext>
              </a:extLst>
            </p:cNvPr>
            <p:cNvSpPr txBox="1"/>
            <p:nvPr/>
          </p:nvSpPr>
          <p:spPr>
            <a:xfrm>
              <a:off x="2753233" y="2124000"/>
              <a:ext cx="1532255" cy="246221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Différentiation (10 jours)</a:t>
              </a:r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DB0CD723-1C53-4260-8AAC-6A4AB392A547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97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D2F9B05-D595-4B14-A7EF-837A76ABB694}"/>
                </a:ext>
              </a:extLst>
            </p:cNvPr>
            <p:cNvCxnSpPr/>
            <p:nvPr/>
          </p:nvCxnSpPr>
          <p:spPr>
            <a:xfrm>
              <a:off x="405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686F226-9A09-4007-B6D6-223280272E8A}"/>
                </a:ext>
              </a:extLst>
            </p:cNvPr>
            <p:cNvSpPr txBox="1"/>
            <p:nvPr/>
          </p:nvSpPr>
          <p:spPr>
            <a:xfrm>
              <a:off x="2314688" y="3504028"/>
              <a:ext cx="662400" cy="5539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rmAutofit fontScale="32500" lnSpcReduction="20000"/>
            </a:bodyPr>
            <a:lstStyle/>
            <a:p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Pre-adipocyte Primaire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F0FF3C-7D87-41B6-9821-06776704DF33}"/>
                </a:ext>
              </a:extLst>
            </p:cNvPr>
            <p:cNvSpPr/>
            <p:nvPr/>
          </p:nvSpPr>
          <p:spPr>
            <a:xfrm>
              <a:off x="5823744" y="3747388"/>
              <a:ext cx="1112983" cy="47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fr-FR" dirty="0">
                  <a:latin typeface="+mj-lt"/>
                </a:rPr>
                <a:t>3 patients</a:t>
              </a:r>
            </a:p>
          </p:txBody>
        </p:sp>
      </p:grp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2E73BEF2-FB9E-48EC-909E-9F2B08C6D67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448006" y="3420000"/>
            <a:ext cx="359994" cy="107840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366FB82-36BA-4B59-BFC8-C1D499A2178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448006" y="4498405"/>
            <a:ext cx="359994" cy="10815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lle narrative : rectangle à coins arrondis 57">
            <a:extLst>
              <a:ext uri="{FF2B5EF4-FFF2-40B4-BE49-F238E27FC236}">
                <a16:creationId xmlns:a16="http://schemas.microsoft.com/office/drawing/2014/main" id="{D69B7167-C721-4D96-A5B1-31E24EDCDE1A}"/>
              </a:ext>
            </a:extLst>
          </p:cNvPr>
          <p:cNvSpPr/>
          <p:nvPr/>
        </p:nvSpPr>
        <p:spPr>
          <a:xfrm rot="5400000">
            <a:off x="4878000" y="4497460"/>
            <a:ext cx="2160000" cy="216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4AF2A1-7F8C-4990-8FD0-84D09D24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4778700"/>
            <a:ext cx="1980000" cy="1584000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id="{FA9CF1B6-9287-4A89-B189-138C24BFADBD}"/>
              </a:ext>
            </a:extLst>
          </p:cNvPr>
          <p:cNvSpPr/>
          <p:nvPr/>
        </p:nvSpPr>
        <p:spPr>
          <a:xfrm>
            <a:off x="7326000" y="5218405"/>
            <a:ext cx="151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latin typeface="+mj-lt"/>
              </a:rPr>
              <a:t>Effet des Bisphénols sur l’ARN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9964C2-A3FF-48B8-AFC8-9A2E1073377E}"/>
              </a:ext>
            </a:extLst>
          </p:cNvPr>
          <p:cNvCxnSpPr>
            <a:stCxn id="58" idx="0"/>
            <a:endCxn id="54" idx="2"/>
          </p:cNvCxnSpPr>
          <p:nvPr/>
        </p:nvCxnSpPr>
        <p:spPr>
          <a:xfrm>
            <a:off x="7038000" y="5577460"/>
            <a:ext cx="288000" cy="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6DF3FE63-F26D-4AE0-8637-6280312E9345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 flipV="1">
            <a:off x="5994236" y="3633696"/>
            <a:ext cx="827528" cy="9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54851E00-4C06-4283-B22F-C17CF04B9C06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6C0B78FA-F7CC-4DF8-9681-77F069258501}"/>
              </a:ext>
            </a:extLst>
          </p:cNvPr>
          <p:cNvSpPr/>
          <p:nvPr/>
        </p:nvSpPr>
        <p:spPr>
          <a:xfrm>
            <a:off x="5958000" y="2589932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Analyse Biologique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Ingenuity Pathway Analysis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Taqman RT-PCR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266DF6D-8AC7-4160-B100-38A16B2A977E}"/>
              </a:ext>
            </a:extLst>
          </p:cNvPr>
          <p:cNvSpPr/>
          <p:nvPr/>
        </p:nvSpPr>
        <p:spPr>
          <a:xfrm>
            <a:off x="2808000" y="450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9576FA7-F925-4102-B7A6-EC860FEB2EAA}"/>
              </a:ext>
            </a:extLst>
          </p:cNvPr>
          <p:cNvSpPr/>
          <p:nvPr/>
        </p:nvSpPr>
        <p:spPr>
          <a:xfrm>
            <a:off x="2808000" y="2340929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  <a:p>
            <a:pPr algn="ctr">
              <a:spcAft>
                <a:spcPts val="600"/>
              </a:spcAft>
            </a:pPr>
            <a:endParaRPr lang="fr-FR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Interdiction 60">
            <a:extLst>
              <a:ext uri="{FF2B5EF4-FFF2-40B4-BE49-F238E27FC236}">
                <a16:creationId xmlns:a16="http://schemas.microsoft.com/office/drawing/2014/main" id="{1C265708-265E-41E5-82DB-55FB698F4EBD}"/>
              </a:ext>
            </a:extLst>
          </p:cNvPr>
          <p:cNvSpPr>
            <a:spLocks noChangeAspect="1"/>
          </p:cNvSpPr>
          <p:nvPr/>
        </p:nvSpPr>
        <p:spPr>
          <a:xfrm>
            <a:off x="2808000" y="2519334"/>
            <a:ext cx="1800000" cy="1800000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71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A77D222-2404-4230-832A-C72732FFAF94}"/>
              </a:ext>
            </a:extLst>
          </p:cNvPr>
          <p:cNvSpPr/>
          <p:nvPr/>
        </p:nvSpPr>
        <p:spPr>
          <a:xfrm>
            <a:off x="702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72278F4A-B56E-4727-AF44-FF390C4F92C8}"/>
              </a:ext>
            </a:extLst>
          </p:cNvPr>
          <p:cNvGrpSpPr>
            <a:grpSpLocks/>
          </p:cNvGrpSpPr>
          <p:nvPr/>
        </p:nvGrpSpPr>
        <p:grpSpPr>
          <a:xfrm>
            <a:off x="360006" y="3598405"/>
            <a:ext cx="2088000" cy="1800000"/>
            <a:chOff x="2037600" y="1837595"/>
            <a:chExt cx="5040000" cy="432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D76A2D4-7EBE-4AEA-9AAF-234D940724ED}"/>
                </a:ext>
              </a:extLst>
            </p:cNvPr>
            <p:cNvSpPr>
              <a:spLocks/>
            </p:cNvSpPr>
            <p:nvPr/>
          </p:nvSpPr>
          <p:spPr>
            <a:xfrm>
              <a:off x="2037600" y="1837595"/>
              <a:ext cx="5040000" cy="43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7" name="Légende : flèche vers la droite 166">
              <a:extLst>
                <a:ext uri="{FF2B5EF4-FFF2-40B4-BE49-F238E27FC236}">
                  <a16:creationId xmlns:a16="http://schemas.microsoft.com/office/drawing/2014/main" id="{3867FBD7-2C09-4D15-9B9A-7EB4CE844235}"/>
                </a:ext>
              </a:extLst>
            </p:cNvPr>
            <p:cNvSpPr/>
            <p:nvPr/>
          </p:nvSpPr>
          <p:spPr>
            <a:xfrm>
              <a:off x="2314688" y="2158394"/>
              <a:ext cx="3439784" cy="3662873"/>
            </a:xfrm>
            <a:prstGeom prst="rightArrow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A261462-B911-4220-8855-D62EFDFF93BB}"/>
                </a:ext>
              </a:extLst>
            </p:cNvPr>
            <p:cNvSpPr/>
            <p:nvPr/>
          </p:nvSpPr>
          <p:spPr>
            <a:xfrm>
              <a:off x="2617089" y="400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17F674BD-9662-4241-96C6-4512FD9A5A3D}"/>
                </a:ext>
              </a:extLst>
            </p:cNvPr>
            <p:cNvGrpSpPr/>
            <p:nvPr/>
          </p:nvGrpSpPr>
          <p:grpSpPr>
            <a:xfrm>
              <a:off x="4057089" y="2653267"/>
              <a:ext cx="360000" cy="3060000"/>
              <a:chOff x="3240000" y="2520000"/>
              <a:chExt cx="360000" cy="306000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20F9EFC-7974-4FE4-9FB0-4E9B1994A766}"/>
                  </a:ext>
                </a:extLst>
              </p:cNvPr>
              <p:cNvGrpSpPr/>
              <p:nvPr/>
            </p:nvGrpSpPr>
            <p:grpSpPr>
              <a:xfrm>
                <a:off x="3240000" y="30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F53E4AA-9FE5-4CBA-BC76-4BA2E1B0D06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44F4E12-7425-4645-816C-D8C06A476249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81C9007D-68DD-44AD-8E83-A90730DC1BEB}"/>
                  </a:ext>
                </a:extLst>
              </p:cNvPr>
              <p:cNvGrpSpPr/>
              <p:nvPr/>
            </p:nvGrpSpPr>
            <p:grpSpPr>
              <a:xfrm>
                <a:off x="3240000" y="48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500F87-B9A2-490C-8727-F9FF9572D2C3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76835FDD-BD6E-4D27-9F8A-4A2993A75248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01F4D1E7-5178-4EDE-BF80-6FFBC2C8D31D}"/>
                  </a:ext>
                </a:extLst>
              </p:cNvPr>
              <p:cNvGrpSpPr/>
              <p:nvPr/>
            </p:nvGrpSpPr>
            <p:grpSpPr>
              <a:xfrm>
                <a:off x="3240000" y="39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2736682-BBF7-4728-A809-AC676A85408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C2D8F805-524D-4875-A3F6-06B0507F7F5E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F495C5E2-1F4B-43BE-BAB9-626AECB9F3C0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3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Ø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882AD54-B2E0-406E-99AB-1A3729BA524B}"/>
                </a:ext>
              </a:extLst>
            </p:cNvPr>
            <p:cNvSpPr/>
            <p:nvPr/>
          </p:nvSpPr>
          <p:spPr>
            <a:xfrm>
              <a:off x="3337089" y="336951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BPA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D500AD3-A132-44B5-86AF-FD7791D9FABD}"/>
                </a:ext>
              </a:extLst>
            </p:cNvPr>
            <p:cNvSpPr/>
            <p:nvPr/>
          </p:nvSpPr>
          <p:spPr>
            <a:xfrm>
              <a:off x="3337089" y="51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BPF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B2016C4-4793-41E1-96BC-D658F3E868CD}"/>
                </a:ext>
              </a:extLst>
            </p:cNvPr>
            <p:cNvSpPr/>
            <p:nvPr/>
          </p:nvSpPr>
          <p:spPr>
            <a:xfrm>
              <a:off x="3337089" y="42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BPS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052F6904-8FE8-4CBF-8B21-E07BF00B8826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 flipV="1">
              <a:off x="2977089" y="2833267"/>
              <a:ext cx="1080000" cy="1350000"/>
            </a:xfrm>
            <a:prstGeom prst="bentConnector3">
              <a:avLst>
                <a:gd name="adj1" fmla="val 1666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284B4069-A372-4B17-8928-6063DB57BC2F}"/>
                </a:ext>
              </a:extLst>
            </p:cNvPr>
            <p:cNvCxnSpPr>
              <a:stCxn id="20" idx="6"/>
              <a:endCxn id="103" idx="2"/>
            </p:cNvCxnSpPr>
            <p:nvPr/>
          </p:nvCxnSpPr>
          <p:spPr>
            <a:xfrm flipV="1">
              <a:off x="2977089" y="3549517"/>
              <a:ext cx="360000" cy="63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ECD8FEAF-F6CB-4D75-8288-1D20658D10C1}"/>
                </a:ext>
              </a:extLst>
            </p:cNvPr>
            <p:cNvCxnSpPr>
              <a:stCxn id="20" idx="6"/>
              <a:endCxn id="99" idx="2"/>
            </p:cNvCxnSpPr>
            <p:nvPr/>
          </p:nvCxnSpPr>
          <p:spPr>
            <a:xfrm>
              <a:off x="2977089" y="4183267"/>
              <a:ext cx="360000" cy="2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5738337-DCCC-43CE-B85A-A5C1E7F267DC}"/>
                </a:ext>
              </a:extLst>
            </p:cNvPr>
            <p:cNvCxnSpPr>
              <a:stCxn id="20" idx="6"/>
              <a:endCxn id="101" idx="2"/>
            </p:cNvCxnSpPr>
            <p:nvPr/>
          </p:nvCxnSpPr>
          <p:spPr>
            <a:xfrm>
              <a:off x="2977089" y="4183267"/>
              <a:ext cx="360000" cy="11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Connecteur : en angle 121">
              <a:extLst>
                <a:ext uri="{FF2B5EF4-FFF2-40B4-BE49-F238E27FC236}">
                  <a16:creationId xmlns:a16="http://schemas.microsoft.com/office/drawing/2014/main" id="{1EF07627-6F7D-44D5-AAAC-810EA7055677}"/>
                </a:ext>
              </a:extLst>
            </p:cNvPr>
            <p:cNvCxnSpPr>
              <a:stCxn id="103" idx="6"/>
              <a:endCxn id="83" idx="2"/>
            </p:cNvCxnSpPr>
            <p:nvPr/>
          </p:nvCxnSpPr>
          <p:spPr>
            <a:xfrm flipV="1">
              <a:off x="3697089" y="3373267"/>
              <a:ext cx="360000" cy="1762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0446A08-B69E-4648-AC93-68E2FEB4ECE0}"/>
                </a:ext>
              </a:extLst>
            </p:cNvPr>
            <p:cNvCxnSpPr>
              <a:stCxn id="103" idx="6"/>
              <a:endCxn id="84" idx="2"/>
            </p:cNvCxnSpPr>
            <p:nvPr/>
          </p:nvCxnSpPr>
          <p:spPr>
            <a:xfrm>
              <a:off x="3697089" y="3549517"/>
              <a:ext cx="360000" cy="18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F1B1A8C9-E027-44BC-BBDD-9B16656828E9}"/>
                </a:ext>
              </a:extLst>
            </p:cNvPr>
            <p:cNvCxnSpPr>
              <a:stCxn id="99" idx="6"/>
              <a:endCxn id="90" idx="2"/>
            </p:cNvCxnSpPr>
            <p:nvPr/>
          </p:nvCxnSpPr>
          <p:spPr>
            <a:xfrm flipV="1">
              <a:off x="3697089" y="42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C30A2AB6-8254-4084-8871-C92E56498210}"/>
                </a:ext>
              </a:extLst>
            </p:cNvPr>
            <p:cNvCxnSpPr>
              <a:stCxn id="99" idx="6"/>
              <a:endCxn id="91" idx="2"/>
            </p:cNvCxnSpPr>
            <p:nvPr/>
          </p:nvCxnSpPr>
          <p:spPr>
            <a:xfrm>
              <a:off x="3697089" y="44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C5F55E80-74F5-46D1-B2E2-12F4DAF4C119}"/>
                </a:ext>
              </a:extLst>
            </p:cNvPr>
            <p:cNvCxnSpPr>
              <a:stCxn id="101" idx="6"/>
              <a:endCxn id="87" idx="2"/>
            </p:cNvCxnSpPr>
            <p:nvPr/>
          </p:nvCxnSpPr>
          <p:spPr>
            <a:xfrm flipV="1">
              <a:off x="3697089" y="51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8DDEB28D-258D-4ABA-A9C8-18CE29A18FB6}"/>
                </a:ext>
              </a:extLst>
            </p:cNvPr>
            <p:cNvCxnSpPr>
              <a:stCxn id="101" idx="6"/>
              <a:endCxn id="88" idx="2"/>
            </p:cNvCxnSpPr>
            <p:nvPr/>
          </p:nvCxnSpPr>
          <p:spPr>
            <a:xfrm>
              <a:off x="3697089" y="53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Accolade ouvrante 132">
              <a:extLst>
                <a:ext uri="{FF2B5EF4-FFF2-40B4-BE49-F238E27FC236}">
                  <a16:creationId xmlns:a16="http://schemas.microsoft.com/office/drawing/2014/main" id="{361439E4-E4DA-4292-878A-33EDCD45D8CC}"/>
                </a:ext>
              </a:extLst>
            </p:cNvPr>
            <p:cNvSpPr/>
            <p:nvPr/>
          </p:nvSpPr>
          <p:spPr>
            <a:xfrm rot="5400000">
              <a:off x="3427089" y="1951267"/>
              <a:ext cx="180000" cy="1080000"/>
            </a:xfrm>
            <a:prstGeom prst="leftBrac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FFA541FA-8C16-4BD5-8930-575866E87578}"/>
                </a:ext>
              </a:extLst>
            </p:cNvPr>
            <p:cNvSpPr txBox="1"/>
            <p:nvPr/>
          </p:nvSpPr>
          <p:spPr>
            <a:xfrm>
              <a:off x="2753233" y="2124000"/>
              <a:ext cx="1532255" cy="246221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Différentiation (10 jours)</a:t>
              </a:r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DB0CD723-1C53-4260-8AAC-6A4AB392A547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97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D2F9B05-D595-4B14-A7EF-837A76ABB694}"/>
                </a:ext>
              </a:extLst>
            </p:cNvPr>
            <p:cNvCxnSpPr/>
            <p:nvPr/>
          </p:nvCxnSpPr>
          <p:spPr>
            <a:xfrm>
              <a:off x="405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686F226-9A09-4007-B6D6-223280272E8A}"/>
                </a:ext>
              </a:extLst>
            </p:cNvPr>
            <p:cNvSpPr txBox="1"/>
            <p:nvPr/>
          </p:nvSpPr>
          <p:spPr>
            <a:xfrm>
              <a:off x="2314688" y="3504028"/>
              <a:ext cx="662400" cy="5539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rmAutofit fontScale="32500" lnSpcReduction="20000"/>
            </a:bodyPr>
            <a:lstStyle/>
            <a:p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Pre-adipocyte Primaire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F0FF3C-7D87-41B6-9821-06776704DF33}"/>
                </a:ext>
              </a:extLst>
            </p:cNvPr>
            <p:cNvSpPr/>
            <p:nvPr/>
          </p:nvSpPr>
          <p:spPr>
            <a:xfrm>
              <a:off x="5823744" y="3747388"/>
              <a:ext cx="1112983" cy="47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fr-FR" dirty="0">
                  <a:latin typeface="+mj-lt"/>
                </a:rPr>
                <a:t>3 patients</a:t>
              </a:r>
            </a:p>
          </p:txBody>
        </p:sp>
      </p:grp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2E73BEF2-FB9E-48EC-909E-9F2B08C6D67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448006" y="3420000"/>
            <a:ext cx="359994" cy="107840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366FB82-36BA-4B59-BFC8-C1D499A2178E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2448006" y="4498405"/>
            <a:ext cx="359994" cy="10815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F56DCBE-8F75-40EE-8E13-156C447F592A}"/>
              </a:ext>
            </a:extLst>
          </p:cNvPr>
          <p:cNvSpPr/>
          <p:nvPr/>
        </p:nvSpPr>
        <p:spPr>
          <a:xfrm>
            <a:off x="2808000" y="450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</p:txBody>
      </p:sp>
      <p:sp>
        <p:nvSpPr>
          <p:cNvPr id="58" name="Bulle narrative : rectangle à coins arrondis 57">
            <a:extLst>
              <a:ext uri="{FF2B5EF4-FFF2-40B4-BE49-F238E27FC236}">
                <a16:creationId xmlns:a16="http://schemas.microsoft.com/office/drawing/2014/main" id="{D69B7167-C721-4D96-A5B1-31E24EDCDE1A}"/>
              </a:ext>
            </a:extLst>
          </p:cNvPr>
          <p:cNvSpPr/>
          <p:nvPr/>
        </p:nvSpPr>
        <p:spPr>
          <a:xfrm rot="5400000">
            <a:off x="4878000" y="4497460"/>
            <a:ext cx="2160000" cy="216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4AF2A1-7F8C-4990-8FD0-84D09D24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4778700"/>
            <a:ext cx="1980000" cy="1584000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id="{FA9CF1B6-9287-4A89-B189-138C24BFADBD}"/>
              </a:ext>
            </a:extLst>
          </p:cNvPr>
          <p:cNvSpPr/>
          <p:nvPr/>
        </p:nvSpPr>
        <p:spPr>
          <a:xfrm>
            <a:off x="7326000" y="5218405"/>
            <a:ext cx="151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latin typeface="+mj-lt"/>
              </a:rPr>
              <a:t>Effet des Bisphénols sur l’ARN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9964C2-A3FF-48B8-AFC8-9A2E1073377E}"/>
              </a:ext>
            </a:extLst>
          </p:cNvPr>
          <p:cNvCxnSpPr>
            <a:stCxn id="58" idx="0"/>
            <a:endCxn id="54" idx="2"/>
          </p:cNvCxnSpPr>
          <p:nvPr/>
        </p:nvCxnSpPr>
        <p:spPr>
          <a:xfrm>
            <a:off x="7038000" y="5577460"/>
            <a:ext cx="288000" cy="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D7D1AE2-8CE8-4EDB-A249-64ED8508CB01}"/>
              </a:ext>
            </a:extLst>
          </p:cNvPr>
          <p:cNvSpPr/>
          <p:nvPr/>
        </p:nvSpPr>
        <p:spPr>
          <a:xfrm>
            <a:off x="5958000" y="2589932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Analyse Biologique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Ingenuity Pathway Analysis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Taqman RT-PCR</a:t>
            </a: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6DF3FE63-F26D-4AE0-8637-6280312E9345}"/>
              </a:ext>
            </a:extLst>
          </p:cNvPr>
          <p:cNvCxnSpPr>
            <a:stCxn id="58" idx="1"/>
            <a:endCxn id="57" idx="2"/>
          </p:cNvCxnSpPr>
          <p:nvPr/>
        </p:nvCxnSpPr>
        <p:spPr>
          <a:xfrm rot="5400000" flipH="1" flipV="1">
            <a:off x="5994236" y="3633696"/>
            <a:ext cx="827528" cy="9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5AE023A1-F70F-44E0-95CB-027582BFE828}"/>
              </a:ext>
            </a:extLst>
          </p:cNvPr>
          <p:cNvCxnSpPr>
            <a:stCxn id="57" idx="0"/>
            <a:endCxn id="17" idx="2"/>
          </p:cNvCxnSpPr>
          <p:nvPr/>
        </p:nvCxnSpPr>
        <p:spPr>
          <a:xfrm rot="5400000" flipH="1" flipV="1">
            <a:off x="6724034" y="1393966"/>
            <a:ext cx="1329932" cy="1062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15CD2C44-146F-45C4-91AB-68CBAD395C5C}"/>
              </a:ext>
            </a:extLst>
          </p:cNvPr>
          <p:cNvCxnSpPr/>
          <p:nvPr/>
        </p:nvCxnSpPr>
        <p:spPr>
          <a:xfrm rot="5400000">
            <a:off x="1827801" y="836205"/>
            <a:ext cx="2338405" cy="3185994"/>
          </a:xfrm>
          <a:prstGeom prst="curvedConnector3">
            <a:avLst>
              <a:gd name="adj1" fmla="val 345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1A1DCD4-BDAB-4960-B318-A8E1F8AB73D6}"/>
              </a:ext>
            </a:extLst>
          </p:cNvPr>
          <p:cNvSpPr/>
          <p:nvPr/>
        </p:nvSpPr>
        <p:spPr>
          <a:xfrm>
            <a:off x="2808000" y="2340929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  <a:p>
            <a:pPr algn="ctr">
              <a:spcAft>
                <a:spcPts val="600"/>
              </a:spcAft>
            </a:pPr>
            <a:endParaRPr lang="fr-FR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Interdiction 62">
            <a:extLst>
              <a:ext uri="{FF2B5EF4-FFF2-40B4-BE49-F238E27FC236}">
                <a16:creationId xmlns:a16="http://schemas.microsoft.com/office/drawing/2014/main" id="{8E633DFC-AC70-4355-979F-67CF76423BB0}"/>
              </a:ext>
            </a:extLst>
          </p:cNvPr>
          <p:cNvSpPr>
            <a:spLocks noChangeAspect="1"/>
          </p:cNvSpPr>
          <p:nvPr/>
        </p:nvSpPr>
        <p:spPr>
          <a:xfrm>
            <a:off x="2808000" y="2519334"/>
            <a:ext cx="1800000" cy="1800000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92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CFA3CA-2438-44AC-BAC2-C18ED76BF08F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C214A85-313B-45B4-973F-8EC91A2F6551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94ECB5D-42C1-42B9-9418-E644DE0C2D8A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</p:spTree>
    <p:extLst>
      <p:ext uri="{BB962C8B-B14F-4D97-AF65-F5344CB8AC3E}">
        <p14:creationId xmlns:p14="http://schemas.microsoft.com/office/powerpoint/2010/main" val="133218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36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Étude Pilote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Validation protocole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Concentrations BPA/F/S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Effet sur la méthylation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90785F2-E93A-4237-A2F3-8AD92D01C394}"/>
              </a:ext>
            </a:extLst>
          </p:cNvPr>
          <p:cNvSpPr/>
          <p:nvPr/>
        </p:nvSpPr>
        <p:spPr>
          <a:xfrm>
            <a:off x="369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Plan d’Expérience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A77D222-2404-4230-832A-C72732FFAF94}"/>
              </a:ext>
            </a:extLst>
          </p:cNvPr>
          <p:cNvSpPr/>
          <p:nvPr/>
        </p:nvSpPr>
        <p:spPr>
          <a:xfrm>
            <a:off x="7020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160000" y="720000"/>
            <a:ext cx="153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5AE023A1-F70F-44E0-95CB-027582BFE828}"/>
              </a:ext>
            </a:extLst>
          </p:cNvPr>
          <p:cNvCxnSpPr>
            <a:stCxn id="57" idx="0"/>
            <a:endCxn id="17" idx="2"/>
          </p:cNvCxnSpPr>
          <p:nvPr/>
        </p:nvCxnSpPr>
        <p:spPr>
          <a:xfrm rot="5400000" flipH="1" flipV="1">
            <a:off x="6723570" y="1394431"/>
            <a:ext cx="1330861" cy="1062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967E84B6-DE67-4035-BDB9-5A807E2025CA}"/>
              </a:ext>
            </a:extLst>
          </p:cNvPr>
          <p:cNvSpPr/>
          <p:nvPr/>
        </p:nvSpPr>
        <p:spPr>
          <a:xfrm>
            <a:off x="261716" y="99435"/>
            <a:ext cx="5331364" cy="1245531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FA21DAB-4DE4-46B9-9C8B-6D5F32AC8C12}"/>
              </a:ext>
            </a:extLst>
          </p:cNvPr>
          <p:cNvSpPr/>
          <p:nvPr/>
        </p:nvSpPr>
        <p:spPr>
          <a:xfrm flipH="1">
            <a:off x="6913245" y="97234"/>
            <a:ext cx="2017395" cy="1245531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2278F4A-B56E-4727-AF44-FF390C4F92C8}"/>
              </a:ext>
            </a:extLst>
          </p:cNvPr>
          <p:cNvGrpSpPr>
            <a:grpSpLocks/>
          </p:cNvGrpSpPr>
          <p:nvPr/>
        </p:nvGrpSpPr>
        <p:grpSpPr>
          <a:xfrm>
            <a:off x="360006" y="3599334"/>
            <a:ext cx="2088000" cy="1800000"/>
            <a:chOff x="2037600" y="1837595"/>
            <a:chExt cx="5040000" cy="432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D76A2D4-7EBE-4AEA-9AAF-234D940724ED}"/>
                </a:ext>
              </a:extLst>
            </p:cNvPr>
            <p:cNvSpPr>
              <a:spLocks/>
            </p:cNvSpPr>
            <p:nvPr/>
          </p:nvSpPr>
          <p:spPr>
            <a:xfrm>
              <a:off x="2037600" y="1837595"/>
              <a:ext cx="5040000" cy="43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fr-FR" sz="17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7" name="Légende : flèche vers la droite 166">
              <a:extLst>
                <a:ext uri="{FF2B5EF4-FFF2-40B4-BE49-F238E27FC236}">
                  <a16:creationId xmlns:a16="http://schemas.microsoft.com/office/drawing/2014/main" id="{3867FBD7-2C09-4D15-9B9A-7EB4CE844235}"/>
                </a:ext>
              </a:extLst>
            </p:cNvPr>
            <p:cNvSpPr/>
            <p:nvPr/>
          </p:nvSpPr>
          <p:spPr>
            <a:xfrm>
              <a:off x="2314688" y="2158394"/>
              <a:ext cx="3439784" cy="3662873"/>
            </a:xfrm>
            <a:prstGeom prst="rightArrow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A261462-B911-4220-8855-D62EFDFF93BB}"/>
                </a:ext>
              </a:extLst>
            </p:cNvPr>
            <p:cNvSpPr/>
            <p:nvPr/>
          </p:nvSpPr>
          <p:spPr>
            <a:xfrm>
              <a:off x="2617089" y="400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17F674BD-9662-4241-96C6-4512FD9A5A3D}"/>
                </a:ext>
              </a:extLst>
            </p:cNvPr>
            <p:cNvGrpSpPr/>
            <p:nvPr/>
          </p:nvGrpSpPr>
          <p:grpSpPr>
            <a:xfrm>
              <a:off x="4057089" y="2653267"/>
              <a:ext cx="360000" cy="3060000"/>
              <a:chOff x="3240000" y="2520000"/>
              <a:chExt cx="360000" cy="306000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20F9EFC-7974-4FE4-9FB0-4E9B1994A766}"/>
                  </a:ext>
                </a:extLst>
              </p:cNvPr>
              <p:cNvGrpSpPr/>
              <p:nvPr/>
            </p:nvGrpSpPr>
            <p:grpSpPr>
              <a:xfrm>
                <a:off x="3240000" y="30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F53E4AA-9FE5-4CBA-BC76-4BA2E1B0D06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C44F4E12-7425-4645-816C-D8C06A476249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81C9007D-68DD-44AD-8E83-A90730DC1BEB}"/>
                  </a:ext>
                </a:extLst>
              </p:cNvPr>
              <p:cNvGrpSpPr/>
              <p:nvPr/>
            </p:nvGrpSpPr>
            <p:grpSpPr>
              <a:xfrm>
                <a:off x="3240000" y="48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D500F87-B9A2-490C-8727-F9FF9572D2C3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76835FDD-BD6E-4D27-9F8A-4A2993A75248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01F4D1E7-5178-4EDE-BF80-6FFBC2C8D31D}"/>
                  </a:ext>
                </a:extLst>
              </p:cNvPr>
              <p:cNvGrpSpPr/>
              <p:nvPr/>
            </p:nvGrpSpPr>
            <p:grpSpPr>
              <a:xfrm>
                <a:off x="3240000" y="3960000"/>
                <a:ext cx="360000" cy="720000"/>
                <a:chOff x="3240000" y="3600000"/>
                <a:chExt cx="36000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C2736682-BBF7-4728-A809-AC676A85408D}"/>
                    </a:ext>
                  </a:extLst>
                </p:cNvPr>
                <p:cNvSpPr/>
                <p:nvPr/>
              </p:nvSpPr>
              <p:spPr>
                <a:xfrm>
                  <a:off x="3240000" y="360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nM</a:t>
                  </a:r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C2D8F805-524D-4875-A3F6-06B0507F7F5E}"/>
                    </a:ext>
                  </a:extLst>
                </p:cNvPr>
                <p:cNvSpPr/>
                <p:nvPr/>
              </p:nvSpPr>
              <p:spPr>
                <a:xfrm>
                  <a:off x="3240000" y="3960000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 fontScale="62500" lnSpcReduction="20000"/>
                </a:bodyPr>
                <a:lstStyle/>
                <a:p>
                  <a:pPr algn="ctr"/>
                  <a:r>
                    <a:rPr lang="fr-FR" sz="700" dirty="0">
                      <a:latin typeface="+mj-lt"/>
                    </a:rPr>
                    <a:t>10 µM</a:t>
                  </a:r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F495C5E2-1F4B-43BE-BAB9-626AECB9F3C0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32500" lnSpcReduction="20000"/>
              </a:bodyPr>
              <a:lstStyle/>
              <a:p>
                <a:pPr algn="ctr"/>
                <a:r>
                  <a:rPr lang="fr-FR" sz="700" dirty="0">
                    <a:latin typeface="+mj-lt"/>
                  </a:rPr>
                  <a:t>Ø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+</a:t>
                </a:r>
                <a:br>
                  <a:rPr lang="fr-FR" sz="700" dirty="0">
                    <a:latin typeface="+mj-lt"/>
                  </a:rPr>
                </a:br>
                <a:r>
                  <a:rPr lang="fr-FR" sz="700" dirty="0">
                    <a:latin typeface="+mj-lt"/>
                  </a:rPr>
                  <a:t>DMSO</a:t>
                </a:r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882AD54-B2E0-406E-99AB-1A3729BA524B}"/>
                </a:ext>
              </a:extLst>
            </p:cNvPr>
            <p:cNvSpPr/>
            <p:nvPr/>
          </p:nvSpPr>
          <p:spPr>
            <a:xfrm>
              <a:off x="3337089" y="336951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BPA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D500AD3-A132-44B5-86AF-FD7791D9FABD}"/>
                </a:ext>
              </a:extLst>
            </p:cNvPr>
            <p:cNvSpPr/>
            <p:nvPr/>
          </p:nvSpPr>
          <p:spPr>
            <a:xfrm>
              <a:off x="3337089" y="51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BPF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B2016C4-4793-41E1-96BC-D658F3E868CD}"/>
                </a:ext>
              </a:extLst>
            </p:cNvPr>
            <p:cNvSpPr/>
            <p:nvPr/>
          </p:nvSpPr>
          <p:spPr>
            <a:xfrm>
              <a:off x="3337089" y="4273267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32500" lnSpcReduction="20000"/>
            </a:bodyPr>
            <a:lstStyle/>
            <a:p>
              <a:pPr algn="ctr"/>
              <a:r>
                <a:rPr lang="fr-FR" sz="700" dirty="0">
                  <a:latin typeface="+mj-lt"/>
                </a:rPr>
                <a:t>BPS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+</a:t>
              </a:r>
              <a:br>
                <a:rPr lang="fr-FR" sz="700" dirty="0">
                  <a:latin typeface="+mj-lt"/>
                </a:rPr>
              </a:br>
              <a:r>
                <a:rPr lang="fr-FR" sz="700" dirty="0">
                  <a:latin typeface="+mj-lt"/>
                </a:rPr>
                <a:t>DMSO</a:t>
              </a:r>
            </a:p>
          </p:txBody>
        </p: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052F6904-8FE8-4CBF-8B21-E07BF00B8826}"/>
                </a:ext>
              </a:extLst>
            </p:cNvPr>
            <p:cNvCxnSpPr>
              <a:stCxn id="20" idx="6"/>
              <a:endCxn id="92" idx="2"/>
            </p:cNvCxnSpPr>
            <p:nvPr/>
          </p:nvCxnSpPr>
          <p:spPr>
            <a:xfrm flipV="1">
              <a:off x="2977089" y="2833267"/>
              <a:ext cx="1080000" cy="1350000"/>
            </a:xfrm>
            <a:prstGeom prst="bentConnector3">
              <a:avLst>
                <a:gd name="adj1" fmla="val 16662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284B4069-A372-4B17-8928-6063DB57BC2F}"/>
                </a:ext>
              </a:extLst>
            </p:cNvPr>
            <p:cNvCxnSpPr>
              <a:stCxn id="20" idx="6"/>
              <a:endCxn id="103" idx="2"/>
            </p:cNvCxnSpPr>
            <p:nvPr/>
          </p:nvCxnSpPr>
          <p:spPr>
            <a:xfrm flipV="1">
              <a:off x="2977089" y="3549517"/>
              <a:ext cx="360000" cy="63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ECD8FEAF-F6CB-4D75-8288-1D20658D10C1}"/>
                </a:ext>
              </a:extLst>
            </p:cNvPr>
            <p:cNvCxnSpPr>
              <a:stCxn id="20" idx="6"/>
              <a:endCxn id="99" idx="2"/>
            </p:cNvCxnSpPr>
            <p:nvPr/>
          </p:nvCxnSpPr>
          <p:spPr>
            <a:xfrm>
              <a:off x="2977089" y="4183267"/>
              <a:ext cx="360000" cy="2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5738337-DCCC-43CE-B85A-A5C1E7F267DC}"/>
                </a:ext>
              </a:extLst>
            </p:cNvPr>
            <p:cNvCxnSpPr>
              <a:stCxn id="20" idx="6"/>
              <a:endCxn id="101" idx="2"/>
            </p:cNvCxnSpPr>
            <p:nvPr/>
          </p:nvCxnSpPr>
          <p:spPr>
            <a:xfrm>
              <a:off x="2977089" y="4183267"/>
              <a:ext cx="360000" cy="117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Connecteur : en angle 121">
              <a:extLst>
                <a:ext uri="{FF2B5EF4-FFF2-40B4-BE49-F238E27FC236}">
                  <a16:creationId xmlns:a16="http://schemas.microsoft.com/office/drawing/2014/main" id="{1EF07627-6F7D-44D5-AAAC-810EA7055677}"/>
                </a:ext>
              </a:extLst>
            </p:cNvPr>
            <p:cNvCxnSpPr>
              <a:stCxn id="103" idx="6"/>
              <a:endCxn id="83" idx="2"/>
            </p:cNvCxnSpPr>
            <p:nvPr/>
          </p:nvCxnSpPr>
          <p:spPr>
            <a:xfrm flipV="1">
              <a:off x="3697089" y="3373267"/>
              <a:ext cx="360000" cy="1762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0446A08-B69E-4648-AC93-68E2FEB4ECE0}"/>
                </a:ext>
              </a:extLst>
            </p:cNvPr>
            <p:cNvCxnSpPr>
              <a:stCxn id="103" idx="6"/>
              <a:endCxn id="84" idx="2"/>
            </p:cNvCxnSpPr>
            <p:nvPr/>
          </p:nvCxnSpPr>
          <p:spPr>
            <a:xfrm>
              <a:off x="3697089" y="3549517"/>
              <a:ext cx="360000" cy="18375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F1B1A8C9-E027-44BC-BBDD-9B16656828E9}"/>
                </a:ext>
              </a:extLst>
            </p:cNvPr>
            <p:cNvCxnSpPr>
              <a:stCxn id="99" idx="6"/>
              <a:endCxn id="90" idx="2"/>
            </p:cNvCxnSpPr>
            <p:nvPr/>
          </p:nvCxnSpPr>
          <p:spPr>
            <a:xfrm flipV="1">
              <a:off x="3697089" y="42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C30A2AB6-8254-4084-8871-C92E56498210}"/>
                </a:ext>
              </a:extLst>
            </p:cNvPr>
            <p:cNvCxnSpPr>
              <a:stCxn id="99" idx="6"/>
              <a:endCxn id="91" idx="2"/>
            </p:cNvCxnSpPr>
            <p:nvPr/>
          </p:nvCxnSpPr>
          <p:spPr>
            <a:xfrm>
              <a:off x="3697089" y="44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C5F55E80-74F5-46D1-B2E2-12F4DAF4C119}"/>
                </a:ext>
              </a:extLst>
            </p:cNvPr>
            <p:cNvCxnSpPr>
              <a:stCxn id="101" idx="6"/>
              <a:endCxn id="87" idx="2"/>
            </p:cNvCxnSpPr>
            <p:nvPr/>
          </p:nvCxnSpPr>
          <p:spPr>
            <a:xfrm flipV="1">
              <a:off x="3697089" y="517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8DDEB28D-258D-4ABA-A9C8-18CE29A18FB6}"/>
                </a:ext>
              </a:extLst>
            </p:cNvPr>
            <p:cNvCxnSpPr>
              <a:stCxn id="101" idx="6"/>
              <a:endCxn id="88" idx="2"/>
            </p:cNvCxnSpPr>
            <p:nvPr/>
          </p:nvCxnSpPr>
          <p:spPr>
            <a:xfrm>
              <a:off x="3697089" y="5353267"/>
              <a:ext cx="360000" cy="1800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Accolade ouvrante 132">
              <a:extLst>
                <a:ext uri="{FF2B5EF4-FFF2-40B4-BE49-F238E27FC236}">
                  <a16:creationId xmlns:a16="http://schemas.microsoft.com/office/drawing/2014/main" id="{361439E4-E4DA-4292-878A-33EDCD45D8CC}"/>
                </a:ext>
              </a:extLst>
            </p:cNvPr>
            <p:cNvSpPr/>
            <p:nvPr/>
          </p:nvSpPr>
          <p:spPr>
            <a:xfrm rot="5400000">
              <a:off x="3427089" y="1951267"/>
              <a:ext cx="180000" cy="1080000"/>
            </a:xfrm>
            <a:prstGeom prst="leftBrac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FFA541FA-8C16-4BD5-8930-575866E87578}"/>
                </a:ext>
              </a:extLst>
            </p:cNvPr>
            <p:cNvSpPr txBox="1"/>
            <p:nvPr/>
          </p:nvSpPr>
          <p:spPr>
            <a:xfrm>
              <a:off x="2753233" y="2124000"/>
              <a:ext cx="1532255" cy="246221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Différentiation (10 jours)</a:t>
              </a:r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DB0CD723-1C53-4260-8AAC-6A4AB392A547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97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D2F9B05-D595-4B14-A7EF-837A76ABB694}"/>
                </a:ext>
              </a:extLst>
            </p:cNvPr>
            <p:cNvCxnSpPr/>
            <p:nvPr/>
          </p:nvCxnSpPr>
          <p:spPr>
            <a:xfrm>
              <a:off x="4057089" y="2581267"/>
              <a:ext cx="0" cy="322200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686F226-9A09-4007-B6D6-223280272E8A}"/>
                </a:ext>
              </a:extLst>
            </p:cNvPr>
            <p:cNvSpPr txBox="1"/>
            <p:nvPr/>
          </p:nvSpPr>
          <p:spPr>
            <a:xfrm>
              <a:off x="2314688" y="3504028"/>
              <a:ext cx="662400" cy="5539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rmAutofit fontScale="32500" lnSpcReduction="20000"/>
            </a:bodyPr>
            <a:lstStyle/>
            <a:p>
              <a:r>
                <a:rPr lang="fr-FR" sz="1000" dirty="0">
                  <a:solidFill>
                    <a:schemeClr val="bg1"/>
                  </a:solidFill>
                  <a:latin typeface="+mj-lt"/>
                </a:rPr>
                <a:t>Pre-adipocyte Primaire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F0FF3C-7D87-41B6-9821-06776704DF33}"/>
                </a:ext>
              </a:extLst>
            </p:cNvPr>
            <p:cNvSpPr/>
            <p:nvPr/>
          </p:nvSpPr>
          <p:spPr>
            <a:xfrm>
              <a:off x="5823744" y="3747388"/>
              <a:ext cx="1112983" cy="471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r>
                <a:rPr lang="fr-FR" dirty="0">
                  <a:latin typeface="+mj-lt"/>
                </a:rPr>
                <a:t>3 patients</a:t>
              </a:r>
            </a:p>
          </p:txBody>
        </p:sp>
      </p:grp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2E73BEF2-FB9E-48EC-909E-9F2B08C6D676}"/>
              </a:ext>
            </a:extLst>
          </p:cNvPr>
          <p:cNvCxnSpPr>
            <a:stCxn id="27" idx="3"/>
            <a:endCxn id="52" idx="1"/>
          </p:cNvCxnSpPr>
          <p:nvPr/>
        </p:nvCxnSpPr>
        <p:spPr>
          <a:xfrm flipV="1">
            <a:off x="2448006" y="3420929"/>
            <a:ext cx="359994" cy="107840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366FB82-36BA-4B59-BFC8-C1D499A2178E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2448006" y="4499334"/>
            <a:ext cx="359994" cy="10815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6EC9331-D338-4273-8C8E-6FBEE0BBE6EC}"/>
              </a:ext>
            </a:extLst>
          </p:cNvPr>
          <p:cNvSpPr/>
          <p:nvPr/>
        </p:nvSpPr>
        <p:spPr>
          <a:xfrm>
            <a:off x="2808000" y="2340929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  <a:p>
            <a:pPr algn="ctr">
              <a:spcAft>
                <a:spcPts val="600"/>
              </a:spcAft>
            </a:pPr>
            <a:endParaRPr lang="fr-FR" sz="1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F56DCBE-8F75-40EE-8E13-156C447F592A}"/>
              </a:ext>
            </a:extLst>
          </p:cNvPr>
          <p:cNvSpPr/>
          <p:nvPr/>
        </p:nvSpPr>
        <p:spPr>
          <a:xfrm>
            <a:off x="2808000" y="4500929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Modèle mixte avec « patient » en aléatoire 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FDR</a:t>
            </a:r>
          </a:p>
        </p:txBody>
      </p:sp>
      <p:sp>
        <p:nvSpPr>
          <p:cNvPr id="58" name="Bulle narrative : rectangle à coins arrondis 57">
            <a:extLst>
              <a:ext uri="{FF2B5EF4-FFF2-40B4-BE49-F238E27FC236}">
                <a16:creationId xmlns:a16="http://schemas.microsoft.com/office/drawing/2014/main" id="{D69B7167-C721-4D96-A5B1-31E24EDCDE1A}"/>
              </a:ext>
            </a:extLst>
          </p:cNvPr>
          <p:cNvSpPr/>
          <p:nvPr/>
        </p:nvSpPr>
        <p:spPr>
          <a:xfrm rot="5400000">
            <a:off x="4878000" y="4498389"/>
            <a:ext cx="2160000" cy="216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4AF2A1-7F8C-4990-8FD0-84D09D24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4779629"/>
            <a:ext cx="1980000" cy="1584000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id="{FA9CF1B6-9287-4A89-B189-138C24BFADBD}"/>
              </a:ext>
            </a:extLst>
          </p:cNvPr>
          <p:cNvSpPr/>
          <p:nvPr/>
        </p:nvSpPr>
        <p:spPr>
          <a:xfrm>
            <a:off x="7326000" y="5219334"/>
            <a:ext cx="151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latin typeface="+mj-lt"/>
              </a:rPr>
              <a:t>Effet des Bisphénols sur l’ARN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9964C2-A3FF-48B8-AFC8-9A2E1073377E}"/>
              </a:ext>
            </a:extLst>
          </p:cNvPr>
          <p:cNvCxnSpPr>
            <a:stCxn id="58" idx="0"/>
            <a:endCxn id="54" idx="2"/>
          </p:cNvCxnSpPr>
          <p:nvPr/>
        </p:nvCxnSpPr>
        <p:spPr>
          <a:xfrm>
            <a:off x="7038000" y="5578389"/>
            <a:ext cx="288000" cy="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D7D1AE2-8CE8-4EDB-A249-64ED8508CB01}"/>
              </a:ext>
            </a:extLst>
          </p:cNvPr>
          <p:cNvSpPr/>
          <p:nvPr/>
        </p:nvSpPr>
        <p:spPr>
          <a:xfrm>
            <a:off x="5958000" y="2590861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Analyse Biologique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Ingenuity Pathway Analysis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Taqman RT-PCR</a:t>
            </a: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6DF3FE63-F26D-4AE0-8637-6280312E9345}"/>
              </a:ext>
            </a:extLst>
          </p:cNvPr>
          <p:cNvCxnSpPr>
            <a:stCxn id="58" idx="1"/>
            <a:endCxn id="57" idx="2"/>
          </p:cNvCxnSpPr>
          <p:nvPr/>
        </p:nvCxnSpPr>
        <p:spPr>
          <a:xfrm rot="5400000" flipH="1" flipV="1">
            <a:off x="5994236" y="3634625"/>
            <a:ext cx="827528" cy="9000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77E495-55C2-4079-98CD-0600A840F475}"/>
              </a:ext>
            </a:extLst>
          </p:cNvPr>
          <p:cNvSpPr/>
          <p:nvPr/>
        </p:nvSpPr>
        <p:spPr>
          <a:xfrm>
            <a:off x="2713794" y="2260800"/>
            <a:ext cx="1984205" cy="4468073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1167116-1C2F-423D-831E-ACA9333F9FE0}"/>
              </a:ext>
            </a:extLst>
          </p:cNvPr>
          <p:cNvSpPr/>
          <p:nvPr/>
        </p:nvSpPr>
        <p:spPr>
          <a:xfrm flipH="1">
            <a:off x="4816417" y="4417365"/>
            <a:ext cx="2314055" cy="2311508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F0AD3AA-8B01-4B8A-A399-9157BFA2EC73}"/>
              </a:ext>
            </a:extLst>
          </p:cNvPr>
          <p:cNvSpPr/>
          <p:nvPr/>
        </p:nvSpPr>
        <p:spPr>
          <a:xfrm>
            <a:off x="4963787" y="1768249"/>
            <a:ext cx="1330657" cy="531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+mj-lt"/>
                <a:cs typeface="Calibri" panose="020F0502020204030204" pitchFamily="34" charset="0"/>
              </a:rPr>
              <a:t>Apports</a:t>
            </a:r>
            <a:br>
              <a:rPr lang="fr-FR" sz="1100" dirty="0">
                <a:latin typeface="+mj-lt"/>
                <a:cs typeface="Calibri" panose="020F0502020204030204" pitchFamily="34" charset="0"/>
              </a:rPr>
            </a:br>
            <a:r>
              <a:rPr lang="fr-FR" sz="1100" dirty="0">
                <a:latin typeface="+mj-lt"/>
                <a:cs typeface="Calibri" panose="020F0502020204030204" pitchFamily="34" charset="0"/>
              </a:rPr>
              <a:t>&amp;</a:t>
            </a:r>
            <a:br>
              <a:rPr lang="fr-FR" sz="1100" dirty="0">
                <a:latin typeface="+mj-lt"/>
                <a:cs typeface="Calibri" panose="020F0502020204030204" pitchFamily="34" charset="0"/>
              </a:rPr>
            </a:br>
            <a:r>
              <a:rPr lang="fr-FR" sz="1100" dirty="0">
                <a:latin typeface="+mj-lt"/>
                <a:cs typeface="Calibri" panose="020F0502020204030204" pitchFamily="34" charset="0"/>
              </a:rPr>
              <a:t>Contribution</a:t>
            </a:r>
          </a:p>
        </p:txBody>
      </p: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5B21C292-27C2-4B02-B860-D7D2C3580C1C}"/>
              </a:ext>
            </a:extLst>
          </p:cNvPr>
          <p:cNvCxnSpPr/>
          <p:nvPr/>
        </p:nvCxnSpPr>
        <p:spPr>
          <a:xfrm rot="5400000">
            <a:off x="1827801" y="836205"/>
            <a:ext cx="2338405" cy="3185994"/>
          </a:xfrm>
          <a:prstGeom prst="curvedConnector3">
            <a:avLst>
              <a:gd name="adj1" fmla="val 345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nterdiction 63">
            <a:extLst>
              <a:ext uri="{FF2B5EF4-FFF2-40B4-BE49-F238E27FC236}">
                <a16:creationId xmlns:a16="http://schemas.microsoft.com/office/drawing/2014/main" id="{675E5914-6C49-4489-B5F6-1A8D29D199F0}"/>
              </a:ext>
            </a:extLst>
          </p:cNvPr>
          <p:cNvSpPr>
            <a:spLocks noChangeAspect="1"/>
          </p:cNvSpPr>
          <p:nvPr/>
        </p:nvSpPr>
        <p:spPr>
          <a:xfrm>
            <a:off x="2808000" y="2519334"/>
            <a:ext cx="1800000" cy="1800000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12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D45C7FE-0A24-4AF9-936E-0628B815AB50}"/>
              </a:ext>
            </a:extLst>
          </p:cNvPr>
          <p:cNvSpPr/>
          <p:nvPr/>
        </p:nvSpPr>
        <p:spPr>
          <a:xfrm>
            <a:off x="7128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Cohorte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ctr"/>
            <a:r>
              <a:rPr lang="fr-FR" sz="1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D.E.S.I.R.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A3B232-CB5D-4041-BBC0-F907A2B0DEBB}"/>
              </a:ext>
            </a:extLst>
          </p:cNvPr>
          <p:cNvSpPr/>
          <p:nvPr/>
        </p:nvSpPr>
        <p:spPr>
          <a:xfrm>
            <a:off x="3528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Modèle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Modèle Joint (JM)</a:t>
            </a: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« Two-Step » (TS)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2FEC72B-7EB4-4547-AE7E-D1975BBC2A63}"/>
              </a:ext>
            </a:extLst>
          </p:cNvPr>
          <p:cNvSpPr/>
          <p:nvPr/>
        </p:nvSpPr>
        <p:spPr>
          <a:xfrm>
            <a:off x="180000" y="360000"/>
            <a:ext cx="154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Littérature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1200" dirty="0">
                <a:latin typeface="+mj-lt"/>
              </a:rPr>
              <a:t>GWAS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1BAB8A0-76B2-4E33-9A10-07BBEDA60907}"/>
              </a:ext>
            </a:extLst>
          </p:cNvPr>
          <p:cNvSpPr/>
          <p:nvPr/>
        </p:nvSpPr>
        <p:spPr>
          <a:xfrm>
            <a:off x="2448000" y="288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Simulation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Comparaison JM et TS: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RMSE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Erreur de type 1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Puissance statistique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Temps de calcul</a:t>
            </a:r>
          </a:p>
          <a:p>
            <a:pPr indent="-72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Estimation: JM ≥ TS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Temps: JM&gt;&gt;TS</a:t>
            </a:r>
          </a:p>
          <a:p>
            <a:pPr algn="ctr">
              <a:spcBef>
                <a:spcPts val="1200"/>
              </a:spcBef>
            </a:pPr>
            <a:r>
              <a:rPr lang="fr-FR" sz="1200" dirty="0">
                <a:latin typeface="+mj-lt"/>
              </a:rPr>
              <a:t>=&gt; TS puis JM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E65709-1128-4368-BCE8-0C4BBA0C519B}"/>
              </a:ext>
            </a:extLst>
          </p:cNvPr>
          <p:cNvSpPr/>
          <p:nvPr/>
        </p:nvSpPr>
        <p:spPr>
          <a:xfrm>
            <a:off x="4608000" y="288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Application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Comparaison DIAGRAM &amp; MAGIC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Cohérence des résultats</a:t>
            </a:r>
          </a:p>
          <a:p>
            <a:pPr marL="72000">
              <a:spcBef>
                <a:spcPts val="5400"/>
              </a:spcBef>
            </a:pPr>
            <a:r>
              <a:rPr lang="fr-FR" sz="1200" dirty="0">
                <a:latin typeface="+mj-lt"/>
              </a:rPr>
              <a:t>=&gt; Réplication/validation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26206F1-679F-4CBD-A5CA-063901F5BC28}"/>
              </a:ext>
            </a:extLst>
          </p:cNvPr>
          <p:cNvSpPr/>
          <p:nvPr/>
        </p:nvSpPr>
        <p:spPr>
          <a:xfrm>
            <a:off x="4608000" y="149305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Contrôle-Qualité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Phénotype</a:t>
            </a: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Génotype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A39179B-52F2-4228-9141-3B6B2F72B52A}"/>
              </a:ext>
            </a:extLst>
          </p:cNvPr>
          <p:cNvSpPr/>
          <p:nvPr/>
        </p:nvSpPr>
        <p:spPr>
          <a:xfrm>
            <a:off x="3528000" y="55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Publication</a:t>
            </a:r>
            <a:endParaRPr lang="fr-FR" sz="1000" dirty="0">
              <a:latin typeface="+mj-lt"/>
            </a:endParaRP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B54817AE-0887-4F2D-98DE-C5C1E2A2C525}"/>
              </a:ext>
            </a:extLst>
          </p:cNvPr>
          <p:cNvSpPr>
            <a:spLocks/>
          </p:cNvSpPr>
          <p:nvPr/>
        </p:nvSpPr>
        <p:spPr>
          <a:xfrm rot="5400000" flipV="1">
            <a:off x="-1204040" y="3266840"/>
            <a:ext cx="4805680" cy="198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DC49B3-BD6E-4B17-80A9-A3FA239E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1981360"/>
            <a:ext cx="1800000" cy="90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D39C64-050D-4E41-906E-BF921FEB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2893296"/>
            <a:ext cx="1800000" cy="900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2E125F-45DE-439F-B15D-A9A712EDA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3805232"/>
            <a:ext cx="1800000" cy="90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871CBE5-6D5A-4BEF-A579-649335676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5629104"/>
            <a:ext cx="1800000" cy="90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99EA927-AD15-467A-88F6-9C4B7C7DF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4717168"/>
            <a:ext cx="1800000" cy="900000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009ACED-9024-47C4-B420-53C5E4A765D4}"/>
              </a:ext>
            </a:extLst>
          </p:cNvPr>
          <p:cNvGrpSpPr/>
          <p:nvPr/>
        </p:nvGrpSpPr>
        <p:grpSpPr>
          <a:xfrm>
            <a:off x="6667200" y="3752084"/>
            <a:ext cx="1980000" cy="2183584"/>
            <a:chOff x="6667200" y="3396416"/>
            <a:chExt cx="1980000" cy="2183584"/>
          </a:xfrm>
        </p:grpSpPr>
        <p:sp>
          <p:nvSpPr>
            <p:cNvPr id="25" name="Bulle narrative : rectangle à coins arrondis 24">
              <a:extLst>
                <a:ext uri="{FF2B5EF4-FFF2-40B4-BE49-F238E27FC236}">
                  <a16:creationId xmlns:a16="http://schemas.microsoft.com/office/drawing/2014/main" id="{1B1CD555-A3F7-4177-BAD0-885A568FBD2A}"/>
                </a:ext>
              </a:extLst>
            </p:cNvPr>
            <p:cNvSpPr/>
            <p:nvPr/>
          </p:nvSpPr>
          <p:spPr>
            <a:xfrm rot="5400000">
              <a:off x="6565408" y="3498208"/>
              <a:ext cx="2183584" cy="198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C477D094-1C75-45E0-A446-60CCB556D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200" y="3522353"/>
              <a:ext cx="1800000" cy="900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06FBF1DB-9D7C-4225-8860-46FB48A0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655" y="4548295"/>
              <a:ext cx="1800000" cy="900000"/>
            </a:xfrm>
            <a:prstGeom prst="rect">
              <a:avLst/>
            </a:prstGeom>
          </p:spPr>
        </p:pic>
      </p:grpSp>
      <p:sp>
        <p:nvSpPr>
          <p:cNvPr id="31" name="Bulle narrative : rectangle à coins arrondis 30">
            <a:extLst>
              <a:ext uri="{FF2B5EF4-FFF2-40B4-BE49-F238E27FC236}">
                <a16:creationId xmlns:a16="http://schemas.microsoft.com/office/drawing/2014/main" id="{D05F0B32-E238-4541-B221-41BF61B6B505}"/>
              </a:ext>
            </a:extLst>
          </p:cNvPr>
          <p:cNvSpPr/>
          <p:nvPr/>
        </p:nvSpPr>
        <p:spPr>
          <a:xfrm rot="5400000">
            <a:off x="6756655" y="1403055"/>
            <a:ext cx="1800000" cy="198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20E0537-0240-476D-A740-67AAA4F240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55" y="1668290"/>
            <a:ext cx="1800000" cy="1440000"/>
          </a:xfrm>
          <a:prstGeom prst="rect">
            <a:avLst/>
          </a:prstGeom>
        </p:spPr>
      </p:pic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472FFC2-EEE4-4948-BE07-6091F2E2E05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078000" y="1530000"/>
            <a:ext cx="162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885F15C-B69A-4BF7-91C2-1E1620233C7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158000" y="1530000"/>
            <a:ext cx="1620000" cy="1080000"/>
          </a:xfrm>
          <a:prstGeom prst="bentConnector3">
            <a:avLst>
              <a:gd name="adj1" fmla="val 893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323B563A-E4E8-4E96-B85D-38ED14975391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5508000" y="719999"/>
            <a:ext cx="1620000" cy="7730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EAC8815-361E-4AC1-8164-F85B3A84304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508000" y="2573055"/>
            <a:ext cx="0" cy="306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4DEBE7E-6461-4450-BB6C-8352BFB24EA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618000" y="4770000"/>
            <a:ext cx="54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B9BFF37-5B2C-413A-868D-E46458483BD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698000" y="4770000"/>
            <a:ext cx="54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AA7FE7E-A5DC-47C4-B007-E92600365898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728000" y="720000"/>
            <a:ext cx="18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D45C7FE-0A24-4AF9-936E-0628B815AB50}"/>
              </a:ext>
            </a:extLst>
          </p:cNvPr>
          <p:cNvSpPr/>
          <p:nvPr/>
        </p:nvSpPr>
        <p:spPr>
          <a:xfrm>
            <a:off x="7128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Cohorte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ctr"/>
            <a:r>
              <a:rPr lang="fr-FR" sz="1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D.E.S.I.R.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A3B232-CB5D-4041-BBC0-F907A2B0DEBB}"/>
              </a:ext>
            </a:extLst>
          </p:cNvPr>
          <p:cNvSpPr/>
          <p:nvPr/>
        </p:nvSpPr>
        <p:spPr>
          <a:xfrm>
            <a:off x="3528000" y="1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Modèle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Modèle Joint (JM)</a:t>
            </a: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« Two-Step » (TS)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2FEC72B-7EB4-4547-AE7E-D1975BBC2A63}"/>
              </a:ext>
            </a:extLst>
          </p:cNvPr>
          <p:cNvSpPr/>
          <p:nvPr/>
        </p:nvSpPr>
        <p:spPr>
          <a:xfrm>
            <a:off x="180000" y="360000"/>
            <a:ext cx="1548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Littérature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1200" dirty="0">
                <a:latin typeface="+mj-lt"/>
              </a:rPr>
              <a:t>GWAS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1BAB8A0-76B2-4E33-9A10-07BBEDA60907}"/>
              </a:ext>
            </a:extLst>
          </p:cNvPr>
          <p:cNvSpPr/>
          <p:nvPr/>
        </p:nvSpPr>
        <p:spPr>
          <a:xfrm>
            <a:off x="2448000" y="288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Simulation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Comparaison JM et TS: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RMSE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Erreur de type 1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Puissance statistique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Temps de calcul</a:t>
            </a:r>
          </a:p>
          <a:p>
            <a:pPr indent="-72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Estimation: JM ≥ TS</a:t>
            </a: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Temps: JM&gt;&gt;TS</a:t>
            </a:r>
          </a:p>
          <a:p>
            <a:pPr algn="ctr">
              <a:spcBef>
                <a:spcPts val="1200"/>
              </a:spcBef>
            </a:pPr>
            <a:r>
              <a:rPr lang="fr-FR" sz="1200" dirty="0">
                <a:latin typeface="+mj-lt"/>
              </a:rPr>
              <a:t>=&gt; TS puis JM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E65709-1128-4368-BCE8-0C4BBA0C519B}"/>
              </a:ext>
            </a:extLst>
          </p:cNvPr>
          <p:cNvSpPr/>
          <p:nvPr/>
        </p:nvSpPr>
        <p:spPr>
          <a:xfrm>
            <a:off x="4608000" y="2880000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Application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Comparaison DIAGRAM &amp; MAGIC</a:t>
            </a:r>
          </a:p>
          <a:p>
            <a:pPr marL="144000" indent="-72000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Cohérence des résultats</a:t>
            </a:r>
          </a:p>
          <a:p>
            <a:pPr marL="72000">
              <a:spcBef>
                <a:spcPts val="5400"/>
              </a:spcBef>
            </a:pPr>
            <a:r>
              <a:rPr lang="fr-FR" sz="1200" dirty="0">
                <a:latin typeface="+mj-lt"/>
              </a:rPr>
              <a:t>=&gt; Réplication/validation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26206F1-679F-4CBD-A5CA-063901F5BC28}"/>
              </a:ext>
            </a:extLst>
          </p:cNvPr>
          <p:cNvSpPr/>
          <p:nvPr/>
        </p:nvSpPr>
        <p:spPr>
          <a:xfrm>
            <a:off x="4608000" y="149305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Contrôle-Qualité</a:t>
            </a:r>
            <a:endParaRPr lang="fr-FR" u="sng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Phénotype</a:t>
            </a:r>
          </a:p>
          <a:p>
            <a:pPr indent="-72000" algn="ctr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Génotype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A39179B-52F2-4228-9141-3B6B2F72B52A}"/>
              </a:ext>
            </a:extLst>
          </p:cNvPr>
          <p:cNvSpPr/>
          <p:nvPr/>
        </p:nvSpPr>
        <p:spPr>
          <a:xfrm>
            <a:off x="3528000" y="5580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600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Publication</a:t>
            </a:r>
            <a:endParaRPr lang="fr-FR" sz="1000" dirty="0">
              <a:latin typeface="+mj-lt"/>
            </a:endParaRP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B54817AE-0887-4F2D-98DE-C5C1E2A2C525}"/>
              </a:ext>
            </a:extLst>
          </p:cNvPr>
          <p:cNvSpPr>
            <a:spLocks/>
          </p:cNvSpPr>
          <p:nvPr/>
        </p:nvSpPr>
        <p:spPr>
          <a:xfrm rot="5400000" flipV="1">
            <a:off x="-1204040" y="3266840"/>
            <a:ext cx="4805680" cy="198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DC49B3-BD6E-4B17-80A9-A3FA239E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1981360"/>
            <a:ext cx="1800000" cy="90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D39C64-050D-4E41-906E-BF921FEB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2893296"/>
            <a:ext cx="1800000" cy="900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2E125F-45DE-439F-B15D-A9A712EDA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3805232"/>
            <a:ext cx="1800000" cy="90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871CBE5-6D5A-4BEF-A579-649335676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5629104"/>
            <a:ext cx="1800000" cy="90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99EA927-AD15-467A-88F6-9C4B7C7DF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4" y="4717168"/>
            <a:ext cx="1800000" cy="900000"/>
          </a:xfrm>
          <a:prstGeom prst="rect">
            <a:avLst/>
          </a:prstGeom>
        </p:spPr>
      </p:pic>
      <p:sp>
        <p:nvSpPr>
          <p:cNvPr id="31" name="Bulle narrative : rectangle à coins arrondis 30">
            <a:extLst>
              <a:ext uri="{FF2B5EF4-FFF2-40B4-BE49-F238E27FC236}">
                <a16:creationId xmlns:a16="http://schemas.microsoft.com/office/drawing/2014/main" id="{D05F0B32-E238-4541-B221-41BF61B6B505}"/>
              </a:ext>
            </a:extLst>
          </p:cNvPr>
          <p:cNvSpPr/>
          <p:nvPr/>
        </p:nvSpPr>
        <p:spPr>
          <a:xfrm rot="5400000">
            <a:off x="6756655" y="1403055"/>
            <a:ext cx="1800000" cy="198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20E0537-0240-476D-A740-67AAA4F24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55" y="1668290"/>
            <a:ext cx="1800000" cy="1440000"/>
          </a:xfrm>
          <a:prstGeom prst="rect">
            <a:avLst/>
          </a:prstGeom>
        </p:spPr>
      </p:pic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472FFC2-EEE4-4948-BE07-6091F2E2E05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078000" y="1530000"/>
            <a:ext cx="162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885F15C-B69A-4BF7-91C2-1E1620233C7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158000" y="1530000"/>
            <a:ext cx="1620000" cy="1080000"/>
          </a:xfrm>
          <a:prstGeom prst="bentConnector3">
            <a:avLst>
              <a:gd name="adj1" fmla="val 893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323B563A-E4E8-4E96-B85D-38ED14975391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5508000" y="719999"/>
            <a:ext cx="1620000" cy="7730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EAC8815-361E-4AC1-8164-F85B3A84304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508000" y="2573055"/>
            <a:ext cx="0" cy="306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4DEBE7E-6461-4450-BB6C-8352BFB24EA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618000" y="4770000"/>
            <a:ext cx="54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B9BFF37-5B2C-413A-868D-E46458483BD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698000" y="4770000"/>
            <a:ext cx="540000" cy="108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AA7FE7E-A5DC-47C4-B007-E92600365898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728000" y="720000"/>
            <a:ext cx="18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3A3D8F5-45F3-4CB6-93AD-694913D31FCA}"/>
              </a:ext>
            </a:extLst>
          </p:cNvPr>
          <p:cNvSpPr/>
          <p:nvPr/>
        </p:nvSpPr>
        <p:spPr>
          <a:xfrm>
            <a:off x="92364" y="64655"/>
            <a:ext cx="9005454" cy="6724072"/>
          </a:xfrm>
          <a:prstGeom prst="roundRect">
            <a:avLst>
              <a:gd name="adj" fmla="val 7674"/>
            </a:avLst>
          </a:pr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971F849-2629-43AA-806D-88A92723FB6A}"/>
              </a:ext>
            </a:extLst>
          </p:cNvPr>
          <p:cNvSpPr/>
          <p:nvPr/>
        </p:nvSpPr>
        <p:spPr>
          <a:xfrm>
            <a:off x="2052672" y="1209918"/>
            <a:ext cx="1330657" cy="531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+mj-lt"/>
                <a:cs typeface="Calibri" panose="020F0502020204030204" pitchFamily="34" charset="0"/>
              </a:rPr>
              <a:t>Apports</a:t>
            </a:r>
            <a:br>
              <a:rPr lang="fr-FR" sz="1100" dirty="0">
                <a:latin typeface="+mj-lt"/>
                <a:cs typeface="Calibri" panose="020F0502020204030204" pitchFamily="34" charset="0"/>
              </a:rPr>
            </a:br>
            <a:r>
              <a:rPr lang="fr-FR" sz="1100" dirty="0">
                <a:latin typeface="+mj-lt"/>
                <a:cs typeface="Calibri" panose="020F0502020204030204" pitchFamily="34" charset="0"/>
              </a:rPr>
              <a:t>&amp;</a:t>
            </a:r>
            <a:br>
              <a:rPr lang="fr-FR" sz="1100" dirty="0">
                <a:latin typeface="+mj-lt"/>
                <a:cs typeface="Calibri" panose="020F0502020204030204" pitchFamily="34" charset="0"/>
              </a:rPr>
            </a:br>
            <a:r>
              <a:rPr lang="fr-FR" sz="1100" dirty="0">
                <a:latin typeface="+mj-lt"/>
                <a:cs typeface="Calibri" panose="020F0502020204030204" pitchFamily="34" charset="0"/>
              </a:rPr>
              <a:t>Contribution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C9A5C9-F34D-49B4-AAB6-A0036132B6C4}"/>
              </a:ext>
            </a:extLst>
          </p:cNvPr>
          <p:cNvGrpSpPr/>
          <p:nvPr/>
        </p:nvGrpSpPr>
        <p:grpSpPr>
          <a:xfrm>
            <a:off x="6667200" y="3752084"/>
            <a:ext cx="1980000" cy="2183584"/>
            <a:chOff x="6667200" y="3396416"/>
            <a:chExt cx="1980000" cy="2183584"/>
          </a:xfrm>
        </p:grpSpPr>
        <p:sp>
          <p:nvSpPr>
            <p:cNvPr id="34" name="Bulle narrative : rectangle à coins arrondis 33">
              <a:extLst>
                <a:ext uri="{FF2B5EF4-FFF2-40B4-BE49-F238E27FC236}">
                  <a16:creationId xmlns:a16="http://schemas.microsoft.com/office/drawing/2014/main" id="{E4F00E92-BCC2-4594-8B53-FAD0A7BAC309}"/>
                </a:ext>
              </a:extLst>
            </p:cNvPr>
            <p:cNvSpPr/>
            <p:nvPr/>
          </p:nvSpPr>
          <p:spPr>
            <a:xfrm rot="5400000">
              <a:off x="6565408" y="3498208"/>
              <a:ext cx="2183584" cy="198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0BD0FD1-F613-4E24-9616-878AF201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200" y="3522353"/>
              <a:ext cx="1800000" cy="900000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BCB2F23F-DD68-4CD0-AACA-A22339609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655" y="4548295"/>
              <a:ext cx="18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64A0925-F919-48B6-9DE4-732332DD2430}"/>
              </a:ext>
            </a:extLst>
          </p:cNvPr>
          <p:cNvGrpSpPr/>
          <p:nvPr/>
        </p:nvGrpSpPr>
        <p:grpSpPr>
          <a:xfrm>
            <a:off x="6972414" y="2341595"/>
            <a:ext cx="1890000" cy="1512000"/>
            <a:chOff x="6972414" y="2341595"/>
            <a:chExt cx="1890000" cy="1512000"/>
          </a:xfrm>
        </p:grpSpPr>
        <p:sp>
          <p:nvSpPr>
            <p:cNvPr id="2" name="Bulle narrative : rectangle à coins arrondis 1">
              <a:extLst>
                <a:ext uri="{FF2B5EF4-FFF2-40B4-BE49-F238E27FC236}">
                  <a16:creationId xmlns:a16="http://schemas.microsoft.com/office/drawing/2014/main" id="{652AF684-0168-4ED2-82CC-62C006C5AC5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7161414" y="2152595"/>
              <a:ext cx="1512000" cy="189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5CA72A9-DDA4-40FD-8A53-7B526622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458" y="2419086"/>
              <a:ext cx="1698241" cy="1358593"/>
            </a:xfrm>
            <a:prstGeom prst="rect">
              <a:avLst/>
            </a:prstGeom>
          </p:spPr>
        </p:pic>
      </p:grp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CA999D0-3116-4EA9-9F03-06B07A21188C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3F7BF8A-6B5A-4C62-96C4-4B29049419F5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E96C08A-F600-4C79-86CF-CD22F011B8BE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</p:spTree>
    <p:extLst>
      <p:ext uri="{BB962C8B-B14F-4D97-AF65-F5344CB8AC3E}">
        <p14:creationId xmlns:p14="http://schemas.microsoft.com/office/powerpoint/2010/main" val="424178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64A0925-F919-48B6-9DE4-732332DD2430}"/>
              </a:ext>
            </a:extLst>
          </p:cNvPr>
          <p:cNvGrpSpPr/>
          <p:nvPr/>
        </p:nvGrpSpPr>
        <p:grpSpPr>
          <a:xfrm>
            <a:off x="6972414" y="2341595"/>
            <a:ext cx="1890000" cy="1512000"/>
            <a:chOff x="6972414" y="2341595"/>
            <a:chExt cx="1890000" cy="1512000"/>
          </a:xfrm>
        </p:grpSpPr>
        <p:sp>
          <p:nvSpPr>
            <p:cNvPr id="2" name="Bulle narrative : rectangle à coins arrondis 1">
              <a:extLst>
                <a:ext uri="{FF2B5EF4-FFF2-40B4-BE49-F238E27FC236}">
                  <a16:creationId xmlns:a16="http://schemas.microsoft.com/office/drawing/2014/main" id="{652AF684-0168-4ED2-82CC-62C006C5AC5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7161414" y="2152595"/>
              <a:ext cx="1512000" cy="189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5CA72A9-DDA4-40FD-8A53-7B526622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458" y="2419086"/>
              <a:ext cx="1698241" cy="13585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7537734-2466-4F88-8203-4032CC4BC077}"/>
                  </a:ext>
                </a:extLst>
              </p:cNvPr>
              <p:cNvSpPr/>
              <p:nvPr/>
            </p:nvSpPr>
            <p:spPr>
              <a:xfrm>
                <a:off x="6972414" y="4136954"/>
                <a:ext cx="1890000" cy="7200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Correction facteur d'inflation: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i="1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fr-FR" sz="1000" b="0" i="0" dirty="0" smtClean="0"/>
                        <m:t>=</m:t>
                      </m:r>
                      <m:f>
                        <m:f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1000" dirty="0"/>
                            <m:t>median</m:t>
                          </m:r>
                          <m:r>
                            <m:rPr>
                              <m:nor/>
                            </m:rPr>
                            <a:rPr lang="fr-FR" sz="1000" dirty="0"/>
                            <m:t>(</m:t>
                          </m:r>
                          <m:sSubSup>
                            <m:sSubSupPr>
                              <m:ctrlP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fr-FR" sz="1000" dirty="0"/>
                            <m:t>,</m:t>
                          </m:r>
                          <m:r>
                            <a:rPr lang="fr-FR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fr-FR" sz="1000" dirty="0"/>
                            <m:t>,</m:t>
                          </m:r>
                          <m:sSubSup>
                            <m:sSubSupPr>
                              <m:ctrlP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fr-FR" sz="10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sz="1000" dirty="0"/>
                            <m:t>0,4559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7537734-2466-4F88-8203-4032CC4B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14" y="4136954"/>
                <a:ext cx="1890000" cy="7200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1D79561-7106-45B1-861B-8DA6AA34BF52}"/>
              </a:ext>
            </a:extLst>
          </p:cNvPr>
          <p:cNvCxnSpPr>
            <a:stCxn id="15" idx="0"/>
          </p:cNvCxnSpPr>
          <p:nvPr/>
        </p:nvCxnSpPr>
        <p:spPr>
          <a:xfrm flipV="1">
            <a:off x="7917414" y="3853595"/>
            <a:ext cx="0" cy="28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10283F7-FB8B-40E6-A384-9AF30A51804D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5B3C3E9-53A3-4CAE-B166-21DF3856D857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AC9D8C9-D1F3-4628-B2E3-B077549A1BF0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</p:spTree>
    <p:extLst>
      <p:ext uri="{BB962C8B-B14F-4D97-AF65-F5344CB8AC3E}">
        <p14:creationId xmlns:p14="http://schemas.microsoft.com/office/powerpoint/2010/main" val="267529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9C48C51-519D-4AF4-95D3-EE3B32BA9D2F}"/>
              </a:ext>
            </a:extLst>
          </p:cNvPr>
          <p:cNvCxnSpPr>
            <a:cxnSpLocks/>
          </p:cNvCxnSpPr>
          <p:nvPr/>
        </p:nvCxnSpPr>
        <p:spPr>
          <a:xfrm rot="5400000">
            <a:off x="482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C382F1E-10C3-454D-8364-0A4840EB19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BEC7445A-64E5-4DB5-920E-B35E12494F04}"/>
              </a:ext>
            </a:extLst>
          </p:cNvPr>
          <p:cNvSpPr>
            <a:spLocks noChangeAspect="1"/>
          </p:cNvSpPr>
          <p:nvPr/>
        </p:nvSpPr>
        <p:spPr>
          <a:xfrm rot="16200000" flipH="1" flipV="1">
            <a:off x="7161414" y="2152595"/>
            <a:ext cx="1512000" cy="189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A44A0A1-8D44-47F6-8646-09FA644E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8" y="2419086"/>
            <a:ext cx="1698241" cy="1358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AC25AE0-A32B-4E00-82DB-E3D207D1C024}"/>
                  </a:ext>
                </a:extLst>
              </p:cNvPr>
              <p:cNvSpPr/>
              <p:nvPr/>
            </p:nvSpPr>
            <p:spPr>
              <a:xfrm>
                <a:off x="6972414" y="4136954"/>
                <a:ext cx="1890000" cy="7200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Correction facteur d'inflation: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i="1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fr-FR" sz="1000" b="0" i="0" dirty="0" smtClean="0"/>
                        <m:t>=</m:t>
                      </m:r>
                      <m:f>
                        <m:f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1000" dirty="0"/>
                            <m:t>median</m:t>
                          </m:r>
                          <m:r>
                            <m:rPr>
                              <m:nor/>
                            </m:rPr>
                            <a:rPr lang="fr-FR" sz="1000" dirty="0"/>
                            <m:t>(</m:t>
                          </m:r>
                          <m:sSubSup>
                            <m:sSubSupPr>
                              <m:ctrlP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fr-FR" sz="1000" dirty="0"/>
                            <m:t>,</m:t>
                          </m:r>
                          <m:r>
                            <a:rPr lang="fr-FR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fr-FR" sz="1000" dirty="0"/>
                            <m:t>,</m:t>
                          </m:r>
                          <m:sSubSup>
                            <m:sSubSupPr>
                              <m:ctrlP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fr-FR" sz="10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sz="1000" dirty="0"/>
                            <m:t>0,4559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AC25AE0-A32B-4E00-82DB-E3D207D1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14" y="4136954"/>
                <a:ext cx="1890000" cy="7200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DE13FB-4906-4644-821A-B4D2036A048A}"/>
              </a:ext>
            </a:extLst>
          </p:cNvPr>
          <p:cNvCxnSpPr>
            <a:stCxn id="5" idx="0"/>
            <a:endCxn id="17" idx="3"/>
          </p:cNvCxnSpPr>
          <p:nvPr/>
        </p:nvCxnSpPr>
        <p:spPr>
          <a:xfrm flipV="1">
            <a:off x="7917414" y="3853595"/>
            <a:ext cx="0" cy="28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39F0014-0021-46C3-BB42-0FF532335E8C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B65D9D2-3DDE-4DE2-ADAA-162912E5A85D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AE4F1F4-71FF-4CC4-ACC9-D9229E9267AF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2F9C53AC-6000-4FE7-89B0-E1CD9A921188}"/>
                  </a:ext>
                </a:extLst>
              </p:cNvPr>
              <p:cNvSpPr/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Résultats: cg14496282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DT2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&gt;0;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=2,4×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sz="1000" dirty="0">
                    <a:latin typeface="+mj-lt"/>
                  </a:rPr>
                  <a:t>)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Corrélation PDGFA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&lt;0,007)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Insulinémie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=2,32×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pPr marL="171446" indent="-171446" algn="ctr">
                  <a:buFont typeface="Arial" panose="020B0604020202020204" pitchFamily="34" charset="0"/>
                  <a:buChar char="•"/>
                </a:pPr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2F9C53AC-6000-4FE7-89B0-E1CD9A921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8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9C48C51-519D-4AF4-95D3-EE3B32BA9D2F}"/>
              </a:ext>
            </a:extLst>
          </p:cNvPr>
          <p:cNvCxnSpPr>
            <a:cxnSpLocks/>
          </p:cNvCxnSpPr>
          <p:nvPr/>
        </p:nvCxnSpPr>
        <p:spPr>
          <a:xfrm rot="5400000">
            <a:off x="482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C382F1E-10C3-454D-8364-0A4840EB19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BEC7445A-64E5-4DB5-920E-B35E12494F04}"/>
              </a:ext>
            </a:extLst>
          </p:cNvPr>
          <p:cNvSpPr>
            <a:spLocks noChangeAspect="1"/>
          </p:cNvSpPr>
          <p:nvPr/>
        </p:nvSpPr>
        <p:spPr>
          <a:xfrm rot="16200000" flipH="1" flipV="1">
            <a:off x="7161414" y="2152595"/>
            <a:ext cx="1512000" cy="189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A44A0A1-8D44-47F6-8646-09FA644E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8" y="2419086"/>
            <a:ext cx="1698241" cy="1358593"/>
          </a:xfrm>
          <a:prstGeom prst="rect">
            <a:avLst/>
          </a:prstGeom>
        </p:spPr>
      </p:pic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BA33B33F-C6B7-453D-8805-C918172063ED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1705974" y="4852595"/>
            <a:ext cx="1512000" cy="189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0B156F-AD9F-4811-BAAD-AC96FC30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04" y="5117812"/>
            <a:ext cx="1696500" cy="13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AC25AE0-A32B-4E00-82DB-E3D207D1C024}"/>
                  </a:ext>
                </a:extLst>
              </p:cNvPr>
              <p:cNvSpPr/>
              <p:nvPr/>
            </p:nvSpPr>
            <p:spPr>
              <a:xfrm>
                <a:off x="6972414" y="4136954"/>
                <a:ext cx="1890000" cy="7200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Correction facteur d'inflation: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000" i="1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fr-FR" sz="1000" b="0" i="0" dirty="0" smtClean="0"/>
                        <m:t>=</m:t>
                      </m:r>
                      <m:f>
                        <m:f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1000" dirty="0"/>
                            <m:t>median</m:t>
                          </m:r>
                          <m:r>
                            <m:rPr>
                              <m:nor/>
                            </m:rPr>
                            <a:rPr lang="fr-FR" sz="1000" dirty="0"/>
                            <m:t>(</m:t>
                          </m:r>
                          <m:sSubSup>
                            <m:sSubSupPr>
                              <m:ctrlP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fr-FR" sz="1000" dirty="0"/>
                            <m:t>,</m:t>
                          </m:r>
                          <m:r>
                            <a:rPr lang="fr-FR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fr-FR" sz="1000" dirty="0"/>
                            <m:t>,</m:t>
                          </m:r>
                          <m:sSubSup>
                            <m:sSubSupPr>
                              <m:ctrlP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fr-FR" sz="10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sz="1000" dirty="0"/>
                            <m:t>0,4559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AC25AE0-A32B-4E00-82DB-E3D207D1C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14" y="4136954"/>
                <a:ext cx="1890000" cy="7200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DE13FB-4906-4644-821A-B4D2036A048A}"/>
              </a:ext>
            </a:extLst>
          </p:cNvPr>
          <p:cNvCxnSpPr>
            <a:stCxn id="5" idx="0"/>
            <a:endCxn id="17" idx="3"/>
          </p:cNvCxnSpPr>
          <p:nvPr/>
        </p:nvCxnSpPr>
        <p:spPr>
          <a:xfrm flipV="1">
            <a:off x="7917414" y="3853595"/>
            <a:ext cx="0" cy="28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AF720A6-6F6A-44BB-9CE8-3FB04FA3456E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0B83E0E-3E0E-4E32-B317-4F100C07C124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58E57E-4FDF-40FC-8667-5DBE21ADF868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88E1C27-6681-4789-8DB9-7873BD8246D0}"/>
                  </a:ext>
                </a:extLst>
              </p:cNvPr>
              <p:cNvSpPr/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Résultats: cg14496282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DT2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&gt;0;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=2,4×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sz="1000" dirty="0">
                    <a:latin typeface="+mj-lt"/>
                  </a:rPr>
                  <a:t>)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Corrélation PDGFA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&lt;0,007)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Insulinémie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=2,32×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pPr marL="171446" indent="-171446" algn="ctr">
                  <a:buFont typeface="Arial" panose="020B0604020202020204" pitchFamily="34" charset="0"/>
                  <a:buChar char="•"/>
                </a:pPr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88E1C27-6681-4789-8DB9-7873BD824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57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CA3F376-6A41-49F9-AAAF-3146F8528DB0}"/>
              </a:ext>
            </a:extLst>
          </p:cNvPr>
          <p:cNvCxnSpPr>
            <a:cxnSpLocks/>
          </p:cNvCxnSpPr>
          <p:nvPr/>
        </p:nvCxnSpPr>
        <p:spPr>
          <a:xfrm flipV="1">
            <a:off x="5457459" y="5796000"/>
            <a:ext cx="1440000" cy="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9C48C51-519D-4AF4-95D3-EE3B32BA9D2F}"/>
              </a:ext>
            </a:extLst>
          </p:cNvPr>
          <p:cNvCxnSpPr>
            <a:cxnSpLocks/>
          </p:cNvCxnSpPr>
          <p:nvPr/>
        </p:nvCxnSpPr>
        <p:spPr>
          <a:xfrm rot="5400000">
            <a:off x="482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C382F1E-10C3-454D-8364-0A4840EB19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0203380-67A2-403A-84DC-5C5DAB67FC6E}"/>
              </a:ext>
            </a:extLst>
          </p:cNvPr>
          <p:cNvGrpSpPr/>
          <p:nvPr/>
        </p:nvGrpSpPr>
        <p:grpSpPr>
          <a:xfrm>
            <a:off x="6972414" y="2341595"/>
            <a:ext cx="1890000" cy="1512000"/>
            <a:chOff x="6972414" y="2341595"/>
            <a:chExt cx="1890000" cy="1512000"/>
          </a:xfrm>
        </p:grpSpPr>
        <p:sp>
          <p:nvSpPr>
            <p:cNvPr id="18" name="Bulle narrative : rectangle à coins arrondis 17">
              <a:extLst>
                <a:ext uri="{FF2B5EF4-FFF2-40B4-BE49-F238E27FC236}">
                  <a16:creationId xmlns:a16="http://schemas.microsoft.com/office/drawing/2014/main" id="{4A5DD3C9-C178-427C-AC9F-4403AB10646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7161414" y="2152595"/>
              <a:ext cx="1512000" cy="189000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5A511F61-21B8-41F4-8C13-C9234F28B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458" y="2419086"/>
              <a:ext cx="1698241" cy="1358593"/>
            </a:xfrm>
            <a:prstGeom prst="rect">
              <a:avLst/>
            </a:prstGeom>
          </p:spPr>
        </p:pic>
      </p:grp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8C60A1EB-6ABE-4572-BF44-42F5F0B79BF1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1705974" y="4852595"/>
            <a:ext cx="1512000" cy="1890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C219323-3B4B-495B-A72E-72D7A0A2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04" y="5117812"/>
            <a:ext cx="1696500" cy="1357200"/>
          </a:xfrm>
          <a:prstGeom prst="rect">
            <a:avLst/>
          </a:prstGeom>
        </p:spPr>
      </p:pic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714F2526-8A9E-4E98-B8F7-2A41C4FE9D7F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FCF4F19-024B-4D6A-B546-52C32AE2D321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A83B2D9D-7551-497F-B25F-96F40E6C4FA0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FDD856B0-3CDF-431D-B2EF-4FE5B3E81838}"/>
                  </a:ext>
                </a:extLst>
              </p:cNvPr>
              <p:cNvSpPr/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Résultats: cg14496282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DT2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&gt;0;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=2,4×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sz="1000" dirty="0">
                    <a:latin typeface="+mj-lt"/>
                  </a:rPr>
                  <a:t>)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Corrélation PDGFA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&lt;0,007)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Insulinémie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=2,32×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pPr marL="171446" indent="-171446" algn="ctr">
                  <a:buFont typeface="Arial" panose="020B0604020202020204" pitchFamily="34" charset="0"/>
                  <a:buChar char="•"/>
                </a:pPr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FDD856B0-3CDF-431D-B2EF-4FE5B3E81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C979ABBA-F2F3-47F5-8DCB-5FF2C71715DC}"/>
              </a:ext>
            </a:extLst>
          </p:cNvPr>
          <p:cNvSpPr/>
          <p:nvPr/>
        </p:nvSpPr>
        <p:spPr>
          <a:xfrm>
            <a:off x="6897459" y="5256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Étude fonctionnelle</a:t>
            </a:r>
          </a:p>
          <a:p>
            <a:pPr indent="-71998" algn="ctr"/>
            <a:r>
              <a:rPr lang="fr-FR" sz="1000" dirty="0">
                <a:latin typeface="+mj-lt"/>
              </a:rPr>
              <a:t>Modèle cellulaire: </a:t>
            </a:r>
          </a:p>
          <a:p>
            <a:pPr indent="-71998" algn="ctr"/>
            <a:r>
              <a:rPr lang="fr-FR" sz="1000" dirty="0">
                <a:latin typeface="+mj-lt"/>
              </a:rPr>
              <a:t>IHH, HepG2</a:t>
            </a:r>
          </a:p>
        </p:txBody>
      </p:sp>
    </p:spTree>
    <p:extLst>
      <p:ext uri="{BB962C8B-B14F-4D97-AF65-F5344CB8AC3E}">
        <p14:creationId xmlns:p14="http://schemas.microsoft.com/office/powerpoint/2010/main" val="297398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2515E1-6646-455B-A0D3-FFA40DE67085}"/>
              </a:ext>
            </a:extLst>
          </p:cNvPr>
          <p:cNvSpPr/>
          <p:nvPr/>
        </p:nvSpPr>
        <p:spPr>
          <a:xfrm>
            <a:off x="41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Cohorte</a:t>
            </a:r>
          </a:p>
          <a:p>
            <a:pPr algn="ctr"/>
            <a:r>
              <a:rPr lang="fr-FR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A.B.O.S.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A77D222-2404-4230-832A-C72732FFAF94}"/>
              </a:ext>
            </a:extLst>
          </p:cNvPr>
          <p:cNvSpPr/>
          <p:nvPr/>
        </p:nvSpPr>
        <p:spPr>
          <a:xfrm>
            <a:off x="689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Publication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34B5E4-9FA4-4D3C-9B1D-437B931A00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7459" y="757595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196ABAD-898E-4318-9E82-74360BB29462}"/>
              </a:ext>
            </a:extLst>
          </p:cNvPr>
          <p:cNvCxnSpPr>
            <a:cxnSpLocks/>
          </p:cNvCxnSpPr>
          <p:nvPr/>
        </p:nvCxnSpPr>
        <p:spPr>
          <a:xfrm flipH="1">
            <a:off x="329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F4A6CE-7F50-4C06-98A1-F6DF5107003B}"/>
              </a:ext>
            </a:extLst>
          </p:cNvPr>
          <p:cNvCxnSpPr>
            <a:cxnSpLocks/>
          </p:cNvCxnSpPr>
          <p:nvPr/>
        </p:nvCxnSpPr>
        <p:spPr>
          <a:xfrm>
            <a:off x="4557459" y="1297595"/>
            <a:ext cx="126000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CA3F376-6A41-49F9-AAAF-3146F8528DB0}"/>
              </a:ext>
            </a:extLst>
          </p:cNvPr>
          <p:cNvCxnSpPr>
            <a:cxnSpLocks/>
          </p:cNvCxnSpPr>
          <p:nvPr/>
        </p:nvCxnSpPr>
        <p:spPr>
          <a:xfrm flipV="1">
            <a:off x="5457459" y="5796000"/>
            <a:ext cx="1440000" cy="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8870AF1-F72F-42E7-82C9-99A45AD4748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797459" y="1297595"/>
            <a:ext cx="0" cy="3958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9C48C51-519D-4AF4-95D3-EE3B32BA9D2F}"/>
              </a:ext>
            </a:extLst>
          </p:cNvPr>
          <p:cNvCxnSpPr>
            <a:cxnSpLocks/>
          </p:cNvCxnSpPr>
          <p:nvPr/>
        </p:nvCxnSpPr>
        <p:spPr>
          <a:xfrm rot="5400000">
            <a:off x="482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3C382F1E-10C3-454D-8364-0A4840EB19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7459" y="3907595"/>
            <a:ext cx="720000" cy="1260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1D889A2-9CB0-41D1-BB4C-83C79C5C2698}"/>
              </a:ext>
            </a:extLst>
          </p:cNvPr>
          <p:cNvSpPr/>
          <p:nvPr/>
        </p:nvSpPr>
        <p:spPr>
          <a:xfrm>
            <a:off x="491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Méthylation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Trans-réaction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SNP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 (BMIQ)</a:t>
            </a:r>
          </a:p>
          <a:p>
            <a:pPr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Méthylation Différentielle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composition cellulaire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D782FB5-4331-48FC-BC52-3E209E236155}"/>
              </a:ext>
            </a:extLst>
          </p:cNvPr>
          <p:cNvSpPr/>
          <p:nvPr/>
        </p:nvSpPr>
        <p:spPr>
          <a:xfrm>
            <a:off x="2397459" y="2017595"/>
            <a:ext cx="180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Expression</a:t>
            </a:r>
          </a:p>
          <a:p>
            <a:pPr indent="-71998"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Contrôle Qualité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Normalisation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Profils extrêmes</a:t>
            </a:r>
          </a:p>
          <a:p>
            <a:pPr marL="0" lvl="1" indent="-7199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Expression Différentielle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Ajustement âge, IMC, stéatose et fibrose</a:t>
            </a:r>
          </a:p>
          <a:p>
            <a:pPr marL="179996" lvl="1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Correction Bonferroni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DFAB0B2-7424-4F3F-B22C-2CFACDA3F85B}"/>
              </a:ext>
            </a:extLst>
          </p:cNvPr>
          <p:cNvSpPr/>
          <p:nvPr/>
        </p:nvSpPr>
        <p:spPr>
          <a:xfrm>
            <a:off x="3657459" y="217595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Sélection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diabétiques (DT2)</a:t>
            </a:r>
          </a:p>
          <a:p>
            <a:pPr marL="179996" indent="-71998">
              <a:buFont typeface="Wingdings" panose="05000000000000000000" pitchFamily="2" charset="2"/>
              <a:buChar char="§"/>
            </a:pPr>
            <a:r>
              <a:rPr lang="fr-FR" sz="1000" dirty="0">
                <a:latin typeface="+mj-lt"/>
              </a:rPr>
              <a:t>96 normoglycémiques</a:t>
            </a:r>
          </a:p>
          <a:p>
            <a:pPr marL="107998"/>
            <a:r>
              <a:rPr lang="fr-FR" sz="1000" dirty="0">
                <a:latin typeface="+mj-lt"/>
              </a:rPr>
              <a:t>(appariement âge et IMC)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C17A2BA-8AC1-4828-95CA-504A155FDC8E}"/>
                  </a:ext>
                </a:extLst>
              </p:cNvPr>
              <p:cNvSpPr/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u="sng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Résultats: cg14496282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DT2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&gt;0;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=2,4×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sz="1000" dirty="0">
                    <a:latin typeface="+mj-lt"/>
                  </a:rPr>
                  <a:t>)</a:t>
                </a: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Corrélation PDGFA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&lt;0,007)</m:t>
                    </m:r>
                  </m:oMath>
                </a14:m>
                <a:endParaRPr lang="fr-FR" sz="1000" dirty="0">
                  <a:latin typeface="+mj-lt"/>
                </a:endParaRPr>
              </a:p>
              <a:p>
                <a:pPr indent="-71998">
                  <a:buFont typeface="Arial" panose="020B0604020202020204" pitchFamily="34" charset="0"/>
                  <a:buChar char="•"/>
                </a:pPr>
                <a:r>
                  <a:rPr lang="fr-FR" sz="1000" dirty="0">
                    <a:latin typeface="+mj-lt"/>
                  </a:rPr>
                  <a:t>Association Insulinémie</a:t>
                </a:r>
                <a:br>
                  <a:rPr lang="fr-FR" sz="1000" dirty="0">
                    <a:latin typeface="+mj-lt"/>
                  </a:rPr>
                </a:br>
                <a:r>
                  <a:rPr lang="fr-FR" sz="1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fr-FR" sz="1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&lt;0; 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000">
                        <a:latin typeface="Cambria Math" panose="02040503050406030204" pitchFamily="18" charset="0"/>
                      </a:rPr>
                      <m:t>=2,32×</m:t>
                    </m:r>
                    <m:sSup>
                      <m:sSup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0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pPr marL="171446" indent="-171446" algn="ctr">
                  <a:buFont typeface="Arial" panose="020B0604020202020204" pitchFamily="34" charset="0"/>
                  <a:buChar char="•"/>
                </a:pPr>
                <a:endParaRPr lang="fr-FR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C17A2BA-8AC1-4828-95CA-504A155FD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59" y="4897595"/>
                <a:ext cx="1800000" cy="180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BDE253A-584A-4F17-A3E9-9FB015F5201E}"/>
              </a:ext>
            </a:extLst>
          </p:cNvPr>
          <p:cNvSpPr/>
          <p:nvPr/>
        </p:nvSpPr>
        <p:spPr>
          <a:xfrm>
            <a:off x="6897459" y="5256000"/>
            <a:ext cx="180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Étude fonctionnelle</a:t>
            </a:r>
          </a:p>
          <a:p>
            <a:pPr indent="-71998" algn="ctr"/>
            <a:r>
              <a:rPr lang="fr-FR" sz="1000" dirty="0">
                <a:latin typeface="+mj-lt"/>
              </a:rPr>
              <a:t>Modèle cellulaire: </a:t>
            </a:r>
          </a:p>
          <a:p>
            <a:pPr indent="-71998" algn="ctr"/>
            <a:r>
              <a:rPr lang="fr-FR" sz="1000" dirty="0">
                <a:latin typeface="+mj-lt"/>
              </a:rPr>
              <a:t>IHH, HepG2</a:t>
            </a:r>
          </a:p>
        </p:txBody>
      </p:sp>
    </p:spTree>
    <p:extLst>
      <p:ext uri="{BB962C8B-B14F-4D97-AF65-F5344CB8AC3E}">
        <p14:creationId xmlns:p14="http://schemas.microsoft.com/office/powerpoint/2010/main" val="21372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2264</Words>
  <Application>Microsoft Office PowerPoint</Application>
  <PresentationFormat>Affichage à l'écran (4:3)</PresentationFormat>
  <Paragraphs>1027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Canouil</dc:creator>
  <cp:lastModifiedBy>Mickaël Canouil</cp:lastModifiedBy>
  <cp:revision>146</cp:revision>
  <dcterms:created xsi:type="dcterms:W3CDTF">2017-09-21T14:15:34Z</dcterms:created>
  <dcterms:modified xsi:type="dcterms:W3CDTF">2017-09-25T13:39:52Z</dcterms:modified>
</cp:coreProperties>
</file>