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6858000" cx="12188950"/>
  <p:notesSz cx="6858000" cy="9144000"/>
  <p:embeddedFontLst>
    <p:embeddedFont>
      <p:font typeface="Inter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Inter-boldItalic.fntdata"/><Relationship Id="rId9" Type="http://schemas.openxmlformats.org/officeDocument/2006/relationships/font" Target="fonts/Int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Inter-regular.fntdata"/><Relationship Id="rId8" Type="http://schemas.openxmlformats.org/officeDocument/2006/relationships/font" Target="fonts/Inter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457200" y="457200"/>
            <a:ext cx="50292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00" u="none" cap="none" strike="noStrike">
                <a:solidFill>
                  <a:srgbClr val="1F2937"/>
                </a:solidFill>
                <a:latin typeface="Inter"/>
                <a:ea typeface="Inter"/>
                <a:cs typeface="Inter"/>
                <a:sym typeface="Inter"/>
              </a:rPr>
              <a:t>AI ile Güçlendirilmiş </a:t>
            </a:r>
            <a:r>
              <a:rPr b="1" i="0" lang="en-US" sz="2600" u="none" cap="none" strike="noStrike">
                <a:solidFill>
                  <a:srgbClr val="20C997"/>
                </a:solidFill>
                <a:latin typeface="Inter"/>
                <a:ea typeface="Inter"/>
                <a:cs typeface="Inter"/>
                <a:sym typeface="Inter"/>
              </a:rPr>
              <a:t>Glide Headless UI</a:t>
            </a:r>
            <a:r>
              <a:rPr b="1" i="0" lang="en-US" sz="2600" u="none" cap="none" strike="noStrike">
                <a:solidFill>
                  <a:srgbClr val="1F2937"/>
                </a:solidFill>
                <a:latin typeface="Inter"/>
                <a:ea typeface="Inter"/>
                <a:cs typeface="Inter"/>
                <a:sym typeface="Inter"/>
              </a:rPr>
              <a:t> Kütüphanesi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D9488"/>
                </a:solidFill>
                <a:latin typeface="Inter"/>
                <a:ea typeface="Inter"/>
                <a:cs typeface="Inter"/>
                <a:sym typeface="Inter"/>
              </a:rPr>
              <a:t>Headless UI mimarisi</a:t>
            </a:r>
            <a:r>
              <a:rPr b="0" i="0" lang="en-US" sz="1600" u="none" cap="none" strike="noStrike">
                <a:solidFill>
                  <a:srgbClr val="4B5563"/>
                </a:solidFill>
                <a:latin typeface="Inter"/>
                <a:ea typeface="Inter"/>
                <a:cs typeface="Inter"/>
                <a:sym typeface="Inter"/>
              </a:rPr>
              <a:t> ile geliştirme süreçlerini Claude Sonnet 4.0'ın gücüyle otomatize ederek daha hızlı, tutarlı ve yüksek kaliteli arayüz bileşenleri oluşturuyoruz.</a:t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5669280" y="457200"/>
            <a:ext cx="45600" cy="2286000"/>
          </a:xfrm>
          <a:prstGeom prst="rect">
            <a:avLst/>
          </a:prstGeom>
          <a:solidFill>
            <a:srgbClr val="E5E7EB"/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6217920" y="457200"/>
            <a:ext cx="5486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1F2937"/>
                </a:solidFill>
                <a:latin typeface="Inter"/>
                <a:ea typeface="Inter"/>
                <a:cs typeface="Inter"/>
                <a:sym typeface="Inter"/>
              </a:rPr>
              <a:t>Proje Hakkında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6B7280"/>
                </a:solidFill>
                <a:latin typeface="Inter"/>
                <a:ea typeface="Inter"/>
                <a:cs typeface="Inter"/>
                <a:sym typeface="Inter"/>
              </a:rPr>
              <a:t>Neden yapay zeka destekli bir yaklaşım benimsedik?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20C997"/>
                </a:solidFill>
                <a:latin typeface="Inter"/>
                <a:ea typeface="Inter"/>
                <a:cs typeface="Inter"/>
                <a:sym typeface="Inter"/>
              </a:rPr>
              <a:t>⚡ </a:t>
            </a:r>
            <a:r>
              <a:rPr b="1" i="0" lang="en-US" sz="1300" u="none" cap="none" strike="noStrike">
                <a:solidFill>
                  <a:srgbClr val="1F2937"/>
                </a:solidFill>
                <a:latin typeface="Inter"/>
                <a:ea typeface="Inter"/>
                <a:cs typeface="Inter"/>
                <a:sym typeface="Inter"/>
              </a:rPr>
              <a:t>Verimlilik Artışı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4B5563"/>
                </a:solidFill>
                <a:latin typeface="Inter"/>
                <a:ea typeface="Inter"/>
                <a:cs typeface="Inter"/>
                <a:sym typeface="Inter"/>
              </a:rPr>
              <a:t>Tekrarlayan kodlama, test ve dökümantasyon görevlerini otomatize ederek geliştirme döngüsünü önemli ölçüde hızlandırıyoruz.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20C997"/>
                </a:solidFill>
                <a:latin typeface="Inter"/>
                <a:ea typeface="Inter"/>
                <a:cs typeface="Inter"/>
                <a:sym typeface="Inter"/>
              </a:rPr>
              <a:t>✓ </a:t>
            </a:r>
            <a:r>
              <a:rPr b="1" i="0" lang="en-US" sz="1300" u="none" cap="none" strike="noStrike">
                <a:solidFill>
                  <a:srgbClr val="1F2937"/>
                </a:solidFill>
                <a:latin typeface="Inter"/>
                <a:ea typeface="Inter"/>
                <a:cs typeface="Inter"/>
                <a:sym typeface="Inter"/>
              </a:rPr>
              <a:t>Kalite Standardizasyonu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4B5563"/>
                </a:solidFill>
                <a:latin typeface="Inter"/>
                <a:ea typeface="Inter"/>
                <a:cs typeface="Inter"/>
                <a:sym typeface="Inter"/>
              </a:rPr>
              <a:t>Yapay zeka, en iyi pratikleri ve WCAG 2.2 erişilebilirlik standartlarını tutarlı bir şekilde uygulayarak kod kalitesini yükseltir.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20C997"/>
                </a:solidFill>
                <a:latin typeface="Inter"/>
                <a:ea typeface="Inter"/>
                <a:cs typeface="Inter"/>
                <a:sym typeface="Inter"/>
              </a:rPr>
              <a:t>💬 </a:t>
            </a:r>
            <a:r>
              <a:rPr b="1" i="0" lang="en-US" sz="1300" u="none" cap="none" strike="noStrike">
                <a:solidFill>
                  <a:srgbClr val="1F2937"/>
                </a:solidFill>
                <a:latin typeface="Inter"/>
                <a:ea typeface="Inter"/>
                <a:cs typeface="Inter"/>
                <a:sym typeface="Inter"/>
              </a:rPr>
              <a:t>İnovasyona Odaklanma</a:t>
            </a:r>
            <a:endParaRPr/>
          </a:p>
          <a:p>
            <a:pPr indent="0" lvl="0" marL="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4B5563"/>
                </a:solidFill>
                <a:latin typeface="Inter"/>
                <a:ea typeface="Inter"/>
                <a:cs typeface="Inter"/>
                <a:sym typeface="Inter"/>
              </a:rPr>
              <a:t>Rutin işleri AI'a devrederek, ekibimizin daha karmaşık problemlere ve yaratıcı çözümlere odaklanmasını sağlıyoruz.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457200" y="3657600"/>
            <a:ext cx="11274552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1F2937"/>
                </a:solidFill>
                <a:latin typeface="Inter"/>
                <a:ea typeface="Inter"/>
                <a:cs typeface="Inter"/>
                <a:sym typeface="Inter"/>
              </a:rPr>
              <a:t>AI Geliştirme Akışı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rgbClr val="6B7280"/>
                </a:solidFill>
                <a:latin typeface="Inter"/>
                <a:ea typeface="Inter"/>
                <a:cs typeface="Inter"/>
                <a:sym typeface="Inter"/>
              </a:rPr>
              <a:t>Bir bileşenin doğumundan dökümantasyonuna kadar olan yolculuk</a:t>
            </a: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731520" y="4572000"/>
            <a:ext cx="2560320" cy="1645920"/>
          </a:xfrm>
          <a:prstGeom prst="roundRect">
            <a:avLst>
              <a:gd fmla="val 16667" name="adj"/>
            </a:avLst>
          </a:prstGeom>
          <a:solidFill>
            <a:srgbClr val="F8F9FA"/>
          </a:solidFill>
          <a:ln cap="flat" cmpd="sng" w="25400">
            <a:solidFill>
              <a:srgbClr val="99F6E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822960" y="4663440"/>
            <a:ext cx="2377500" cy="14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💾 </a:t>
            </a:r>
            <a:r>
              <a:rPr b="1" i="0" lang="en-US" sz="1200" u="none" cap="none" strike="noStrike">
                <a:solidFill>
                  <a:srgbClr val="1F2937"/>
                </a:solidFill>
                <a:latin typeface="Inter"/>
                <a:ea typeface="Inter"/>
                <a:cs typeface="Inter"/>
                <a:sym typeface="Inter"/>
              </a:rPr>
              <a:t>1. Talimat Oluşturma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4B5563"/>
                </a:solidFill>
                <a:latin typeface="Inter"/>
                <a:ea typeface="Inter"/>
                <a:cs typeface="Inter"/>
                <a:sym typeface="Inter"/>
              </a:rPr>
              <a:t>AI, best practice kütüphaneleri inceleyerek bileşen talimatlarını oluşturur.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D9488"/>
                </a:solidFill>
                <a:latin typeface="Consolas"/>
                <a:ea typeface="Consolas"/>
                <a:cs typeface="Consolas"/>
                <a:sym typeface="Consolas"/>
              </a:rPr>
              <a:t>/create-component-instructions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D9488"/>
                </a:solidFill>
                <a:latin typeface="Consolas"/>
                <a:ea typeface="Consolas"/>
                <a:cs typeface="Consolas"/>
                <a:sym typeface="Consolas"/>
              </a:rPr>
              <a:t>/review-component-instructions</a:t>
            </a:r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3566160" y="4572000"/>
            <a:ext cx="2560320" cy="1645920"/>
          </a:xfrm>
          <a:prstGeom prst="roundRect">
            <a:avLst>
              <a:gd fmla="val 16667" name="adj"/>
            </a:avLst>
          </a:prstGeom>
          <a:solidFill>
            <a:srgbClr val="F8F9FA"/>
          </a:solidFill>
          <a:ln cap="flat" cmpd="sng" w="25400">
            <a:solidFill>
              <a:srgbClr val="99F6E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657600" y="4663440"/>
            <a:ext cx="2377500" cy="14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🤖 </a:t>
            </a:r>
            <a:r>
              <a:rPr b="1" i="0" lang="en-US" sz="1200" u="none" cap="none" strike="noStrike">
                <a:solidFill>
                  <a:srgbClr val="1F2937"/>
                </a:solidFill>
                <a:latin typeface="Inter"/>
                <a:ea typeface="Inter"/>
                <a:cs typeface="Inter"/>
                <a:sym typeface="Inter"/>
              </a:rPr>
              <a:t>2. Bileşen Üretimi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4B5563"/>
                </a:solidFill>
                <a:latin typeface="Inter"/>
                <a:ea typeface="Inter"/>
                <a:cs typeface="Inter"/>
                <a:sym typeface="Inter"/>
              </a:rPr>
              <a:t>AI, talimatlar doğrultusunda optimize edilmiş bileşen kodunu üretir.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D9488"/>
                </a:solidFill>
                <a:latin typeface="Consolas"/>
                <a:ea typeface="Consolas"/>
                <a:cs typeface="Consolas"/>
                <a:sym typeface="Consolas"/>
              </a:rPr>
              <a:t>/generate-component</a:t>
            </a: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6400800" y="4572000"/>
            <a:ext cx="2560320" cy="1645920"/>
          </a:xfrm>
          <a:prstGeom prst="roundRect">
            <a:avLst>
              <a:gd fmla="val 16667" name="adj"/>
            </a:avLst>
          </a:prstGeom>
          <a:solidFill>
            <a:srgbClr val="F8F9FA"/>
          </a:solidFill>
          <a:ln cap="flat" cmpd="sng" w="25400">
            <a:solidFill>
              <a:srgbClr val="99F6E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6492240" y="4663440"/>
            <a:ext cx="2377500" cy="14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📝 </a:t>
            </a:r>
            <a:r>
              <a:rPr b="1" i="0" lang="en-US" sz="1200" u="none" cap="none" strike="noStrike">
                <a:solidFill>
                  <a:srgbClr val="1F2937"/>
                </a:solidFill>
                <a:latin typeface="Inter"/>
                <a:ea typeface="Inter"/>
                <a:cs typeface="Inter"/>
                <a:sym typeface="Inter"/>
              </a:rPr>
              <a:t>3. Test Yazımı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4B5563"/>
                </a:solidFill>
                <a:latin typeface="Inter"/>
                <a:ea typeface="Inter"/>
                <a:cs typeface="Inter"/>
                <a:sym typeface="Inter"/>
              </a:rPr>
              <a:t>AI, bileşen için otomatik test senaryoları oluşturur.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D9488"/>
                </a:solidFill>
                <a:latin typeface="Consolas"/>
                <a:ea typeface="Consolas"/>
                <a:cs typeface="Consolas"/>
                <a:sym typeface="Consolas"/>
              </a:rPr>
              <a:t>/generate-component-tests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D9488"/>
                </a:solidFill>
                <a:latin typeface="Consolas"/>
                <a:ea typeface="Consolas"/>
                <a:cs typeface="Consolas"/>
                <a:sym typeface="Consolas"/>
              </a:rPr>
              <a:t>/generate-component-accessibility-tests</a:t>
            </a:r>
            <a:endParaRPr/>
          </a:p>
        </p:txBody>
      </p:sp>
      <p:sp>
        <p:nvSpPr>
          <p:cNvPr id="94" name="Google Shape;94;p13"/>
          <p:cNvSpPr/>
          <p:nvPr/>
        </p:nvSpPr>
        <p:spPr>
          <a:xfrm>
            <a:off x="9235440" y="4572000"/>
            <a:ext cx="2560320" cy="1645920"/>
          </a:xfrm>
          <a:prstGeom prst="roundRect">
            <a:avLst>
              <a:gd fmla="val 16667" name="adj"/>
            </a:avLst>
          </a:prstGeom>
          <a:solidFill>
            <a:srgbClr val="F8F9FA"/>
          </a:solidFill>
          <a:ln cap="flat" cmpd="sng" w="25400">
            <a:solidFill>
              <a:srgbClr val="99F6E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9326880" y="4663440"/>
            <a:ext cx="2377500" cy="14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📄 </a:t>
            </a:r>
            <a:r>
              <a:rPr b="1" i="0" lang="en-US" sz="1200" u="none" cap="none" strike="noStrike">
                <a:solidFill>
                  <a:srgbClr val="1F2937"/>
                </a:solidFill>
                <a:latin typeface="Inter"/>
                <a:ea typeface="Inter"/>
                <a:cs typeface="Inter"/>
                <a:sym typeface="Inter"/>
              </a:rPr>
              <a:t>4. Dökümantasyon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4B5563"/>
                </a:solidFill>
                <a:latin typeface="Inter"/>
                <a:ea typeface="Inter"/>
                <a:cs typeface="Inter"/>
                <a:sym typeface="Inter"/>
              </a:rPr>
              <a:t>AI, bileşen için anlaşılır dökümantasyon hazırlar.</a:t>
            </a:r>
            <a:endParaRPr/>
          </a:p>
          <a:p>
            <a:pPr indent="0" lvl="0" marL="0" marR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i="0" lang="en-US" sz="800" u="none" cap="none" strike="noStrike">
                <a:solidFill>
                  <a:srgbClr val="0D9488"/>
                </a:solidFill>
                <a:latin typeface="Consolas"/>
                <a:ea typeface="Consolas"/>
                <a:cs typeface="Consolas"/>
                <a:sym typeface="Consolas"/>
              </a:rPr>
              <a:t>/generate-component-docs</a:t>
            </a:r>
            <a:endParaRPr/>
          </a:p>
        </p:txBody>
      </p:sp>
      <p:sp>
        <p:nvSpPr>
          <p:cNvPr id="96" name="Google Shape;96;p13"/>
          <p:cNvSpPr txBox="1"/>
          <p:nvPr/>
        </p:nvSpPr>
        <p:spPr>
          <a:xfrm>
            <a:off x="4632711" y="3429000"/>
            <a:ext cx="6531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100">
                <a:solidFill>
                  <a:srgbClr val="6C757D"/>
                </a:solidFill>
                <a:latin typeface="Calibri"/>
                <a:ea typeface="Calibri"/>
                <a:cs typeface="Calibri"/>
                <a:sym typeface="Calibri"/>
              </a:rPr>
              <a:t>         https://github.com/turkishtechnology/glide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2714" y="3450117"/>
            <a:ext cx="311752" cy="311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