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24379237" cy="13716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AU" sz="4400" spc="-1" strike="noStrike">
                <a:latin typeface="Arial"/>
              </a:rPr>
              <a:t>Cli</a:t>
            </a:r>
            <a:r>
              <a:rPr b="0" lang="en-AU" sz="4400" spc="-1" strike="noStrike">
                <a:latin typeface="Arial"/>
              </a:rPr>
              <a:t>ck </a:t>
            </a:r>
            <a:r>
              <a:rPr b="0" lang="en-AU" sz="4400" spc="-1" strike="noStrike">
                <a:latin typeface="Arial"/>
              </a:rPr>
              <a:t>to </a:t>
            </a:r>
            <a:r>
              <a:rPr b="0" lang="en-AU" sz="4400" spc="-1" strike="noStrike">
                <a:latin typeface="Arial"/>
              </a:rPr>
              <a:t>m</a:t>
            </a:r>
            <a:r>
              <a:rPr b="0" lang="en-AU" sz="4400" spc="-1" strike="noStrike">
                <a:latin typeface="Arial"/>
              </a:rPr>
              <a:t>ov</a:t>
            </a:r>
            <a:r>
              <a:rPr b="0" lang="en-AU" sz="4400" spc="-1" strike="noStrike">
                <a:latin typeface="Arial"/>
              </a:rPr>
              <a:t>e </a:t>
            </a:r>
            <a:r>
              <a:rPr b="0" lang="en-AU" sz="4400" spc="-1" strike="noStrike">
                <a:latin typeface="Arial"/>
              </a:rPr>
              <a:t>th</a:t>
            </a:r>
            <a:r>
              <a:rPr b="0" lang="en-AU" sz="4400" spc="-1" strike="noStrike">
                <a:latin typeface="Arial"/>
              </a:rPr>
              <a:t>e </a:t>
            </a:r>
            <a:r>
              <a:rPr b="0" lang="en-AU" sz="4400" spc="-1" strike="noStrike">
                <a:latin typeface="Arial"/>
              </a:rPr>
              <a:t>sli</a:t>
            </a:r>
            <a:r>
              <a:rPr b="0" lang="en-AU" sz="4400" spc="-1" strike="noStrike">
                <a:latin typeface="Arial"/>
              </a:rPr>
              <a:t>de</a:t>
            </a:r>
            <a:endParaRPr b="0" lang="en-AU" sz="4400" spc="-1" strike="noStrike">
              <a:latin typeface="Arial"/>
            </a:endParaRPr>
          </a:p>
        </p:txBody>
      </p:sp>
      <p:sp>
        <p:nvSpPr>
          <p:cNvPr id="160" name="PlaceHolder 2"/>
          <p:cNvSpPr>
            <a:spLocks noGrp="1"/>
          </p:cNvSpPr>
          <p:nvPr>
            <p:ph type="body"/>
          </p:nvPr>
        </p:nvSpPr>
        <p:spPr>
          <a:xfrm>
            <a:off x="756000" y="5078520"/>
            <a:ext cx="6047640" cy="4811040"/>
          </a:xfrm>
          <a:prstGeom prst="rect">
            <a:avLst/>
          </a:prstGeom>
        </p:spPr>
        <p:txBody>
          <a:bodyPr lIns="0" rIns="0" tIns="0" bIns="0">
            <a:noAutofit/>
          </a:bodyPr>
          <a:p>
            <a:r>
              <a:rPr b="0" lang="en-AU" sz="2000" spc="-1" strike="noStrike">
                <a:latin typeface="Arial"/>
              </a:rPr>
              <a:t>Click to edit the notes </a:t>
            </a:r>
            <a:r>
              <a:rPr b="0" lang="en-AU" sz="2000" spc="-1" strike="noStrike">
                <a:latin typeface="Arial"/>
              </a:rPr>
              <a:t>format</a:t>
            </a:r>
            <a:endParaRPr b="0" lang="en-AU" sz="2000" spc="-1" strike="noStrike">
              <a:latin typeface="Arial"/>
            </a:endParaRPr>
          </a:p>
        </p:txBody>
      </p:sp>
      <p:sp>
        <p:nvSpPr>
          <p:cNvPr id="161" name="PlaceHolder 3"/>
          <p:cNvSpPr>
            <a:spLocks noGrp="1"/>
          </p:cNvSpPr>
          <p:nvPr>
            <p:ph type="hdr"/>
          </p:nvPr>
        </p:nvSpPr>
        <p:spPr>
          <a:xfrm>
            <a:off x="0" y="0"/>
            <a:ext cx="3280680" cy="534240"/>
          </a:xfrm>
          <a:prstGeom prst="rect">
            <a:avLst/>
          </a:prstGeom>
        </p:spPr>
        <p:txBody>
          <a:bodyPr lIns="0" rIns="0" tIns="0" bIns="0">
            <a:noAutofit/>
          </a:bodyPr>
          <a:p>
            <a:r>
              <a:rPr b="0" lang="en-AU" sz="1400" spc="-1" strike="noStrike">
                <a:latin typeface="Times New Roman"/>
              </a:rPr>
              <a:t>&lt;header&gt;</a:t>
            </a:r>
            <a:endParaRPr b="0" lang="en-AU" sz="1400" spc="-1" strike="noStrike">
              <a:latin typeface="Times New Roman"/>
            </a:endParaRPr>
          </a:p>
        </p:txBody>
      </p:sp>
      <p:sp>
        <p:nvSpPr>
          <p:cNvPr id="162" name="PlaceHolder 4"/>
          <p:cNvSpPr>
            <a:spLocks noGrp="1"/>
          </p:cNvSpPr>
          <p:nvPr>
            <p:ph type="dt"/>
          </p:nvPr>
        </p:nvSpPr>
        <p:spPr>
          <a:xfrm>
            <a:off x="4278960" y="0"/>
            <a:ext cx="3280680" cy="534240"/>
          </a:xfrm>
          <a:prstGeom prst="rect">
            <a:avLst/>
          </a:prstGeom>
        </p:spPr>
        <p:txBody>
          <a:bodyPr lIns="0" rIns="0" tIns="0" bIns="0">
            <a:noAutofit/>
          </a:bodyPr>
          <a:p>
            <a:pPr algn="r"/>
            <a:r>
              <a:rPr b="0" lang="en-AU" sz="1400" spc="-1" strike="noStrike">
                <a:latin typeface="Times New Roman"/>
              </a:rPr>
              <a:t>&lt;date/time&gt;</a:t>
            </a:r>
            <a:endParaRPr b="0" lang="en-AU" sz="1400" spc="-1" strike="noStrike">
              <a:latin typeface="Times New Roman"/>
            </a:endParaRPr>
          </a:p>
        </p:txBody>
      </p:sp>
      <p:sp>
        <p:nvSpPr>
          <p:cNvPr id="163" name="PlaceHolder 5"/>
          <p:cNvSpPr>
            <a:spLocks noGrp="1"/>
          </p:cNvSpPr>
          <p:nvPr>
            <p:ph type="ftr"/>
          </p:nvPr>
        </p:nvSpPr>
        <p:spPr>
          <a:xfrm>
            <a:off x="0" y="10157400"/>
            <a:ext cx="3280680" cy="534240"/>
          </a:xfrm>
          <a:prstGeom prst="rect">
            <a:avLst/>
          </a:prstGeom>
        </p:spPr>
        <p:txBody>
          <a:bodyPr lIns="0" rIns="0" tIns="0" bIns="0" anchor="b">
            <a:noAutofit/>
          </a:bodyPr>
          <a:p>
            <a:r>
              <a:rPr b="0" lang="en-AU" sz="1400" spc="-1" strike="noStrike">
                <a:latin typeface="Times New Roman"/>
              </a:rPr>
              <a:t>&lt;footer&gt;</a:t>
            </a:r>
            <a:endParaRPr b="0" lang="en-AU" sz="1400" spc="-1" strike="noStrike">
              <a:latin typeface="Times New Roman"/>
            </a:endParaRPr>
          </a:p>
        </p:txBody>
      </p:sp>
      <p:sp>
        <p:nvSpPr>
          <p:cNvPr id="16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EE92C64-762D-405F-98A1-BCF110E3423E}"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380880" y="685800"/>
            <a:ext cx="6094440" cy="3427560"/>
          </a:xfrm>
          <a:prstGeom prst="rect">
            <a:avLst/>
          </a:prstGeom>
        </p:spPr>
      </p:sp>
      <p:sp>
        <p:nvSpPr>
          <p:cNvPr id="350"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5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37F4F9A-CFEE-4A20-BC9C-2212B344A602}"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380880" y="685800"/>
            <a:ext cx="6094440" cy="3427560"/>
          </a:xfrm>
          <a:prstGeom prst="rect">
            <a:avLst/>
          </a:prstGeom>
        </p:spPr>
      </p:sp>
      <p:sp>
        <p:nvSpPr>
          <p:cNvPr id="374"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75"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A6BB2C2-058C-490F-8DED-00A4CB149A96}"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380880" y="685800"/>
            <a:ext cx="6094440" cy="3427560"/>
          </a:xfrm>
          <a:prstGeom prst="rect">
            <a:avLst/>
          </a:prstGeom>
        </p:spPr>
      </p:sp>
      <p:sp>
        <p:nvSpPr>
          <p:cNvPr id="377"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78"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213E090-8C95-4D2E-9DAC-162A5D4F8681}"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380880" y="685800"/>
            <a:ext cx="6094440" cy="3427560"/>
          </a:xfrm>
          <a:prstGeom prst="rect">
            <a:avLst/>
          </a:prstGeom>
        </p:spPr>
      </p:sp>
      <p:sp>
        <p:nvSpPr>
          <p:cNvPr id="380"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81"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44F3798-C297-4F38-B171-C2ECDD60AF43}"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380880" y="685800"/>
            <a:ext cx="6094440" cy="3427560"/>
          </a:xfrm>
          <a:prstGeom prst="rect">
            <a:avLst/>
          </a:prstGeom>
        </p:spPr>
      </p:sp>
      <p:sp>
        <p:nvSpPr>
          <p:cNvPr id="383"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8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689C222-3ADB-43D8-8835-070D42C489A3}"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380880" y="685800"/>
            <a:ext cx="6094440" cy="3427560"/>
          </a:xfrm>
          <a:prstGeom prst="rect">
            <a:avLst/>
          </a:prstGeom>
        </p:spPr>
      </p:sp>
      <p:sp>
        <p:nvSpPr>
          <p:cNvPr id="386"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8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97F115C-7041-4E3C-9BD1-29A9C418F73F}"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380880" y="685800"/>
            <a:ext cx="6094440" cy="3427560"/>
          </a:xfrm>
          <a:prstGeom prst="rect">
            <a:avLst/>
          </a:prstGeom>
        </p:spPr>
      </p:sp>
      <p:sp>
        <p:nvSpPr>
          <p:cNvPr id="353"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54"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D04ED5D-2DBE-4F95-A25C-E9377B820044}"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380880" y="685800"/>
            <a:ext cx="6094440" cy="3427560"/>
          </a:xfrm>
          <a:prstGeom prst="rect">
            <a:avLst/>
          </a:prstGeom>
        </p:spPr>
      </p:sp>
      <p:sp>
        <p:nvSpPr>
          <p:cNvPr id="356"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57"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37E861E-DCDC-4052-9CF2-60A505D3CA94}"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380880" y="685800"/>
            <a:ext cx="6094440" cy="3427560"/>
          </a:xfrm>
          <a:prstGeom prst="rect">
            <a:avLst/>
          </a:prstGeom>
        </p:spPr>
      </p:sp>
      <p:sp>
        <p:nvSpPr>
          <p:cNvPr id="359"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60"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D203A73-9E8E-4804-85B9-D9C69F6BB6D1}"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380880" y="685800"/>
            <a:ext cx="6094440" cy="3427560"/>
          </a:xfrm>
          <a:prstGeom prst="rect">
            <a:avLst/>
          </a:prstGeom>
        </p:spPr>
      </p:sp>
      <p:sp>
        <p:nvSpPr>
          <p:cNvPr id="362"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63"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38F611D-7B1F-4E2D-94E4-B05936F0B8F9}"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380880" y="685800"/>
            <a:ext cx="6094440" cy="3427560"/>
          </a:xfrm>
          <a:prstGeom prst="rect">
            <a:avLst/>
          </a:prstGeom>
        </p:spPr>
      </p:sp>
      <p:sp>
        <p:nvSpPr>
          <p:cNvPr id="365"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66"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C012E97-CB37-41BD-A8CC-6C6AC6EE695E}"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380880" y="685800"/>
            <a:ext cx="6094440" cy="3427560"/>
          </a:xfrm>
          <a:prstGeom prst="rect">
            <a:avLst/>
          </a:prstGeom>
        </p:spPr>
      </p:sp>
      <p:sp>
        <p:nvSpPr>
          <p:cNvPr id="368"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69" name="CustomShape 3"/>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D5DDF2B-4507-4BD3-B76C-838C5F644259}"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380880" y="685800"/>
            <a:ext cx="6094440" cy="3427560"/>
          </a:xfrm>
          <a:prstGeom prst="rect">
            <a:avLst/>
          </a:prstGeom>
        </p:spPr>
      </p:sp>
      <p:sp>
        <p:nvSpPr>
          <p:cNvPr id="371" name="PlaceHolder 2"/>
          <p:cNvSpPr>
            <a:spLocks noGrp="1"/>
          </p:cNvSpPr>
          <p:nvPr>
            <p:ph type="body"/>
          </p:nvPr>
        </p:nvSpPr>
        <p:spPr>
          <a:xfrm>
            <a:off x="685800" y="4343400"/>
            <a:ext cx="5484960" cy="4113360"/>
          </a:xfrm>
          <a:prstGeom prst="rect">
            <a:avLst/>
          </a:prstGeom>
        </p:spPr>
        <p:txBody>
          <a:bodyPr lIns="0" rIns="0" tIns="0" bIns="0">
            <a:noAutofit/>
          </a:bodyPr>
          <a:p>
            <a:endParaRPr b="0" lang="en-AU" sz="2000" spc="-1" strike="noStrike">
              <a:latin typeface="Arial"/>
            </a:endParaRPr>
          </a:p>
        </p:txBody>
      </p:sp>
      <p:sp>
        <p:nvSpPr>
          <p:cNvPr id="372" name="CustomShape 3"/>
          <p:cNvSpPr/>
          <p:nvPr/>
        </p:nvSpPr>
        <p:spPr>
          <a:xfrm>
            <a:off x="3884760" y="8685360"/>
            <a:ext cx="2970360" cy="455760"/>
          </a:xfrm>
          <a:prstGeom prst="rect">
            <a:avLst/>
          </a:prstGeom>
          <a:noFill/>
          <a:ln>
            <a:noFill/>
          </a:ln>
          <a:effectLst>
            <a:outerShdw dir="5400000" dist="20160">
              <a:srgbClr val="000000">
                <a:alpha val="38000"/>
              </a:srgbClr>
            </a:outerShdw>
          </a:effectLst>
        </p:spPr>
        <p:style>
          <a:lnRef idx="0"/>
          <a:fillRef idx="0"/>
          <a:effectRef idx="0"/>
          <a:fontRef idx="minor"/>
        </p:style>
        <p:txBody>
          <a:bodyPr lIns="90000" rIns="90000" tIns="45000" bIns="45000" anchor="b">
            <a:noAutofit/>
          </a:bodyPr>
          <a:p>
            <a:pPr algn="r">
              <a:lnSpc>
                <a:spcPct val="100000"/>
              </a:lnSpc>
            </a:pPr>
            <a:fld id="{6F47504B-481B-44FF-9BEC-70F6DD623C97}" type="slidenum">
              <a:rPr b="0" lang="en-US" sz="1200" spc="-1" strike="noStrike">
                <a:solidFill>
                  <a:srgbClr val="000000"/>
                </a:solidFill>
                <a:latin typeface="Lato Light"/>
                <a:ea typeface="+mn-ea"/>
              </a:rPr>
              <a:t>&lt;number&gt;</a:t>
            </a:fld>
            <a:endParaRPr b="0" lang="en-A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26"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27"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29"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30"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31"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32"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34"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35"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36"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37"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38"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39"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45"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47"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49"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50"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54"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55"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56"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5"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5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5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60"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62"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63"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64"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66"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67"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69"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70"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71"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72"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74"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75"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76"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77"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78"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79"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85"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87"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89"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90"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7"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94"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95"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96"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9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9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00"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02"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03"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04"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06"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107"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09"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10"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11"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112"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14"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115"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116"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117"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118"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119"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24" name="PlaceHolder 2"/>
          <p:cNvSpPr>
            <a:spLocks noGrp="1"/>
          </p:cNvSpPr>
          <p:nvPr>
            <p:ph type="subTitle"/>
          </p:nvPr>
        </p:nvSpPr>
        <p:spPr>
          <a:xfrm>
            <a:off x="1218960" y="3209400"/>
            <a:ext cx="21940920" cy="795492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26" name="PlaceHolder 2"/>
          <p:cNvSpPr>
            <a:spLocks noGrp="1"/>
          </p:cNvSpPr>
          <p:nvPr>
            <p:ph type="body"/>
          </p:nvPr>
        </p:nvSpPr>
        <p:spPr>
          <a:xfrm>
            <a:off x="1218960" y="3209400"/>
            <a:ext cx="219409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9"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0"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2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29"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33"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34"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135"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37"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38"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39"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1"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42"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43"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5" name="PlaceHolder 2"/>
          <p:cNvSpPr>
            <a:spLocks noGrp="1"/>
          </p:cNvSpPr>
          <p:nvPr>
            <p:ph type="body"/>
          </p:nvPr>
        </p:nvSpPr>
        <p:spPr>
          <a:xfrm>
            <a:off x="1218960" y="3209400"/>
            <a:ext cx="21940920" cy="3794400"/>
          </a:xfrm>
          <a:prstGeom prst="rect">
            <a:avLst/>
          </a:prstGeom>
        </p:spPr>
        <p:txBody>
          <a:bodyPr lIns="0" rIns="0" tIns="0" bIns="0">
            <a:normAutofit/>
          </a:bodyPr>
          <a:p>
            <a:endParaRPr b="0" lang="en-AU" sz="3200" spc="-1" strike="noStrike">
              <a:latin typeface="Arial"/>
            </a:endParaRPr>
          </a:p>
        </p:txBody>
      </p:sp>
      <p:sp>
        <p:nvSpPr>
          <p:cNvPr id="146" name="PlaceHolder 3"/>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8"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4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150"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
        <p:nvSpPr>
          <p:cNvPr id="151" name="PlaceHolder 5"/>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53" name="PlaceHolder 2"/>
          <p:cNvSpPr>
            <a:spLocks noGrp="1"/>
          </p:cNvSpPr>
          <p:nvPr>
            <p:ph type="body"/>
          </p:nvPr>
        </p:nvSpPr>
        <p:spPr>
          <a:xfrm>
            <a:off x="1218960" y="3209400"/>
            <a:ext cx="7064640" cy="3794400"/>
          </a:xfrm>
          <a:prstGeom prst="rect">
            <a:avLst/>
          </a:prstGeom>
        </p:spPr>
        <p:txBody>
          <a:bodyPr lIns="0" rIns="0" tIns="0" bIns="0">
            <a:normAutofit/>
          </a:bodyPr>
          <a:p>
            <a:endParaRPr b="0" lang="en-AU" sz="3200" spc="-1" strike="noStrike">
              <a:latin typeface="Arial"/>
            </a:endParaRPr>
          </a:p>
        </p:txBody>
      </p:sp>
      <p:sp>
        <p:nvSpPr>
          <p:cNvPr id="154" name="PlaceHolder 3"/>
          <p:cNvSpPr>
            <a:spLocks noGrp="1"/>
          </p:cNvSpPr>
          <p:nvPr>
            <p:ph type="body"/>
          </p:nvPr>
        </p:nvSpPr>
        <p:spPr>
          <a:xfrm>
            <a:off x="8637120" y="3209400"/>
            <a:ext cx="7064640" cy="3794400"/>
          </a:xfrm>
          <a:prstGeom prst="rect">
            <a:avLst/>
          </a:prstGeom>
        </p:spPr>
        <p:txBody>
          <a:bodyPr lIns="0" rIns="0" tIns="0" bIns="0">
            <a:normAutofit/>
          </a:bodyPr>
          <a:p>
            <a:endParaRPr b="0" lang="en-AU" sz="3200" spc="-1" strike="noStrike">
              <a:latin typeface="Arial"/>
            </a:endParaRPr>
          </a:p>
        </p:txBody>
      </p:sp>
      <p:sp>
        <p:nvSpPr>
          <p:cNvPr id="155" name="PlaceHolder 4"/>
          <p:cNvSpPr>
            <a:spLocks noGrp="1"/>
          </p:cNvSpPr>
          <p:nvPr>
            <p:ph type="body"/>
          </p:nvPr>
        </p:nvSpPr>
        <p:spPr>
          <a:xfrm>
            <a:off x="16055640" y="3209400"/>
            <a:ext cx="7064640" cy="3794400"/>
          </a:xfrm>
          <a:prstGeom prst="rect">
            <a:avLst/>
          </a:prstGeom>
        </p:spPr>
        <p:txBody>
          <a:bodyPr lIns="0" rIns="0" tIns="0" bIns="0">
            <a:normAutofit/>
          </a:bodyPr>
          <a:p>
            <a:endParaRPr b="0" lang="en-AU" sz="3200" spc="-1" strike="noStrike">
              <a:latin typeface="Arial"/>
            </a:endParaRPr>
          </a:p>
        </p:txBody>
      </p:sp>
      <p:sp>
        <p:nvSpPr>
          <p:cNvPr id="156" name="PlaceHolder 5"/>
          <p:cNvSpPr>
            <a:spLocks noGrp="1"/>
          </p:cNvSpPr>
          <p:nvPr>
            <p:ph type="body"/>
          </p:nvPr>
        </p:nvSpPr>
        <p:spPr>
          <a:xfrm>
            <a:off x="1218960" y="7364520"/>
            <a:ext cx="7064640" cy="3794400"/>
          </a:xfrm>
          <a:prstGeom prst="rect">
            <a:avLst/>
          </a:prstGeom>
        </p:spPr>
        <p:txBody>
          <a:bodyPr lIns="0" rIns="0" tIns="0" bIns="0">
            <a:normAutofit/>
          </a:bodyPr>
          <a:p>
            <a:endParaRPr b="0" lang="en-AU" sz="3200" spc="-1" strike="noStrike">
              <a:latin typeface="Arial"/>
            </a:endParaRPr>
          </a:p>
        </p:txBody>
      </p:sp>
      <p:sp>
        <p:nvSpPr>
          <p:cNvPr id="157" name="PlaceHolder 6"/>
          <p:cNvSpPr>
            <a:spLocks noGrp="1"/>
          </p:cNvSpPr>
          <p:nvPr>
            <p:ph type="body"/>
          </p:nvPr>
        </p:nvSpPr>
        <p:spPr>
          <a:xfrm>
            <a:off x="8637120" y="7364520"/>
            <a:ext cx="7064640" cy="3794400"/>
          </a:xfrm>
          <a:prstGeom prst="rect">
            <a:avLst/>
          </a:prstGeom>
        </p:spPr>
        <p:txBody>
          <a:bodyPr lIns="0" rIns="0" tIns="0" bIns="0">
            <a:normAutofit/>
          </a:bodyPr>
          <a:p>
            <a:endParaRPr b="0" lang="en-AU" sz="3200" spc="-1" strike="noStrike">
              <a:latin typeface="Arial"/>
            </a:endParaRPr>
          </a:p>
        </p:txBody>
      </p:sp>
      <p:sp>
        <p:nvSpPr>
          <p:cNvPr id="158" name="PlaceHolder 7"/>
          <p:cNvSpPr>
            <a:spLocks noGrp="1"/>
          </p:cNvSpPr>
          <p:nvPr>
            <p:ph type="body"/>
          </p:nvPr>
        </p:nvSpPr>
        <p:spPr>
          <a:xfrm>
            <a:off x="16055640" y="7364520"/>
            <a:ext cx="706464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18960" y="547200"/>
            <a:ext cx="21940920" cy="1061604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4"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15" name="PlaceHolder 3"/>
          <p:cNvSpPr>
            <a:spLocks noGrp="1"/>
          </p:cNvSpPr>
          <p:nvPr>
            <p:ph type="body"/>
          </p:nvPr>
        </p:nvSpPr>
        <p:spPr>
          <a:xfrm>
            <a:off x="12461760" y="3209400"/>
            <a:ext cx="10707120" cy="7954920"/>
          </a:xfrm>
          <a:prstGeom prst="rect">
            <a:avLst/>
          </a:prstGeom>
        </p:spPr>
        <p:txBody>
          <a:bodyPr lIns="0" rIns="0" tIns="0" bIns="0">
            <a:normAutofit/>
          </a:bodyPr>
          <a:p>
            <a:endParaRPr b="0" lang="en-AU" sz="3200" spc="-1" strike="noStrike">
              <a:latin typeface="Arial"/>
            </a:endParaRPr>
          </a:p>
        </p:txBody>
      </p:sp>
      <p:sp>
        <p:nvSpPr>
          <p:cNvPr id="16" name="PlaceHolder 4"/>
          <p:cNvSpPr>
            <a:spLocks noGrp="1"/>
          </p:cNvSpPr>
          <p:nvPr>
            <p:ph type="body"/>
          </p:nvPr>
        </p:nvSpPr>
        <p:spPr>
          <a:xfrm>
            <a:off x="12189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18" name="PlaceHolder 2"/>
          <p:cNvSpPr>
            <a:spLocks noGrp="1"/>
          </p:cNvSpPr>
          <p:nvPr>
            <p:ph type="body"/>
          </p:nvPr>
        </p:nvSpPr>
        <p:spPr>
          <a:xfrm>
            <a:off x="1218960" y="3209400"/>
            <a:ext cx="10707120" cy="7954920"/>
          </a:xfrm>
          <a:prstGeom prst="rect">
            <a:avLst/>
          </a:prstGeom>
        </p:spPr>
        <p:txBody>
          <a:bodyPr lIns="0" rIns="0" tIns="0" bIns="0">
            <a:normAutofit/>
          </a:bodyPr>
          <a:p>
            <a:endParaRPr b="0" lang="en-AU" sz="3200" spc="-1" strike="noStrike">
              <a:latin typeface="Arial"/>
            </a:endParaRPr>
          </a:p>
        </p:txBody>
      </p:sp>
      <p:sp>
        <p:nvSpPr>
          <p:cNvPr id="19"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20" name="PlaceHolder 4"/>
          <p:cNvSpPr>
            <a:spLocks noGrp="1"/>
          </p:cNvSpPr>
          <p:nvPr>
            <p:ph type="body"/>
          </p:nvPr>
        </p:nvSpPr>
        <p:spPr>
          <a:xfrm>
            <a:off x="12461760" y="7364520"/>
            <a:ext cx="10707120" cy="379440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547200"/>
            <a:ext cx="21940920" cy="2289960"/>
          </a:xfrm>
          <a:prstGeom prst="rect">
            <a:avLst/>
          </a:prstGeom>
        </p:spPr>
        <p:txBody>
          <a:bodyPr lIns="0" rIns="0" tIns="0" bIns="0" anchor="ctr">
            <a:noAutofit/>
          </a:bodyPr>
          <a:p>
            <a:pPr algn="ctr"/>
            <a:endParaRPr b="0" lang="en-AU" sz="4400" spc="-1" strike="noStrike">
              <a:latin typeface="Arial"/>
            </a:endParaRPr>
          </a:p>
        </p:txBody>
      </p:sp>
      <p:sp>
        <p:nvSpPr>
          <p:cNvPr id="22" name="PlaceHolder 2"/>
          <p:cNvSpPr>
            <a:spLocks noGrp="1"/>
          </p:cNvSpPr>
          <p:nvPr>
            <p:ph type="body"/>
          </p:nvPr>
        </p:nvSpPr>
        <p:spPr>
          <a:xfrm>
            <a:off x="1218960" y="3209400"/>
            <a:ext cx="10707120" cy="3794400"/>
          </a:xfrm>
          <a:prstGeom prst="rect">
            <a:avLst/>
          </a:prstGeom>
        </p:spPr>
        <p:txBody>
          <a:bodyPr lIns="0" rIns="0" tIns="0" bIns="0">
            <a:normAutofit/>
          </a:bodyPr>
          <a:p>
            <a:endParaRPr b="0" lang="en-AU" sz="3200" spc="-1" strike="noStrike">
              <a:latin typeface="Arial"/>
            </a:endParaRPr>
          </a:p>
        </p:txBody>
      </p:sp>
      <p:sp>
        <p:nvSpPr>
          <p:cNvPr id="23" name="PlaceHolder 3"/>
          <p:cNvSpPr>
            <a:spLocks noGrp="1"/>
          </p:cNvSpPr>
          <p:nvPr>
            <p:ph type="body"/>
          </p:nvPr>
        </p:nvSpPr>
        <p:spPr>
          <a:xfrm>
            <a:off x="12461760" y="3209400"/>
            <a:ext cx="10707120" cy="3794400"/>
          </a:xfrm>
          <a:prstGeom prst="rect">
            <a:avLst/>
          </a:prstGeom>
        </p:spPr>
        <p:txBody>
          <a:bodyPr lIns="0" rIns="0" tIns="0" bIns="0">
            <a:normAutofit/>
          </a:bodyPr>
          <a:p>
            <a:endParaRPr b="0" lang="en-AU" sz="3200" spc="-1" strike="noStrike">
              <a:latin typeface="Arial"/>
            </a:endParaRPr>
          </a:p>
        </p:txBody>
      </p:sp>
      <p:sp>
        <p:nvSpPr>
          <p:cNvPr id="24" name="PlaceHolder 4"/>
          <p:cNvSpPr>
            <a:spLocks noGrp="1"/>
          </p:cNvSpPr>
          <p:nvPr>
            <p:ph type="body"/>
          </p:nvPr>
        </p:nvSpPr>
        <p:spPr>
          <a:xfrm>
            <a:off x="1218960" y="7364520"/>
            <a:ext cx="21940920" cy="379440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0" name="CustomShape 1"/>
          <p:cNvSpPr/>
          <p:nvPr/>
        </p:nvSpPr>
        <p:spPr>
          <a:xfrm>
            <a:off x="23616000" y="0"/>
            <a:ext cx="762480" cy="13715280"/>
          </a:xfrm>
          <a:prstGeom prst="rect">
            <a:avLst/>
          </a:prstGeom>
          <a:solidFill>
            <a:srgbClr val="ffffff"/>
          </a:solidFill>
          <a:ln>
            <a:solidFill>
              <a:srgbClr val="3465a4"/>
            </a:solidFill>
          </a:ln>
        </p:spPr>
        <p:style>
          <a:lnRef idx="0"/>
          <a:fillRef idx="0"/>
          <a:effectRef idx="0"/>
          <a:fontRef idx="minor"/>
        </p:style>
      </p:sp>
      <p:sp>
        <p:nvSpPr>
          <p:cNvPr id="1" name="CustomShape 2"/>
          <p:cNvSpPr/>
          <p:nvPr/>
        </p:nvSpPr>
        <p:spPr>
          <a:xfrm rot="5399400">
            <a:off x="22232160" y="11665080"/>
            <a:ext cx="3616560" cy="60876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r>
              <a:rPr b="1" lang="id-ID" sz="2800" spc="-1" strike="noStrike">
                <a:solidFill>
                  <a:srgbClr val="000000"/>
                </a:solidFill>
                <a:highlight>
                  <a:srgbClr val="bbe33d"/>
                </a:highlight>
                <a:latin typeface="Lato Regular"/>
                <a:ea typeface="DejaVu Sans"/>
              </a:rPr>
              <a:t>Page </a:t>
            </a:r>
            <a:fld id="{C2A4FEA7-AEE6-40D2-9E56-C4C544EFE43C}" type="slidenum">
              <a:rPr b="1" lang="id-ID" sz="2800" spc="-1" strike="noStrike">
                <a:solidFill>
                  <a:srgbClr val="000000"/>
                </a:solidFill>
                <a:highlight>
                  <a:srgbClr val="bbe33d"/>
                </a:highlight>
                <a:latin typeface="Lato Regular"/>
                <a:ea typeface="DejaVu Sans"/>
              </a:rPr>
              <a:t>&lt;number&gt;</a:t>
            </a:fld>
            <a:endParaRPr b="0" lang="en-AU" sz="2800" spc="-1" strike="noStrike">
              <a:latin typeface="Arial"/>
            </a:endParaRPr>
          </a:p>
        </p:txBody>
      </p:sp>
      <p:sp>
        <p:nvSpPr>
          <p:cNvPr id="2" name="PlaceHolder 3"/>
          <p:cNvSpPr>
            <a:spLocks noGrp="1"/>
          </p:cNvSpPr>
          <p:nvPr>
            <p:ph type="title"/>
          </p:nvPr>
        </p:nvSpPr>
        <p:spPr>
          <a:xfrm>
            <a:off x="1218960" y="547200"/>
            <a:ext cx="21940560" cy="2289600"/>
          </a:xfrm>
          <a:prstGeom prst="rect">
            <a:avLst/>
          </a:prstGeom>
        </p:spPr>
        <p:txBody>
          <a:bodyPr lIns="0" rIns="0" tIns="0" bIns="0" anchor="ctr">
            <a:noAutofit/>
          </a:bodyPr>
          <a:p>
            <a:pPr algn="ctr"/>
            <a:r>
              <a:rPr b="0" lang="en-AU" sz="1800" spc="-1" strike="noStrike">
                <a:latin typeface="Arial"/>
              </a:rPr>
              <a:t>Click </a:t>
            </a:r>
            <a:r>
              <a:rPr b="0" lang="en-AU" sz="1800" spc="-1" strike="noStrike">
                <a:latin typeface="Arial"/>
              </a:rPr>
              <a:t>to edit </a:t>
            </a:r>
            <a:r>
              <a:rPr b="0" lang="en-AU" sz="1800" spc="-1" strike="noStrike">
                <a:latin typeface="Arial"/>
              </a:rPr>
              <a:t>the </a:t>
            </a:r>
            <a:r>
              <a:rPr b="0" lang="en-AU" sz="1800" spc="-1" strike="noStrike">
                <a:latin typeface="Arial"/>
              </a:rPr>
              <a:t>title </a:t>
            </a:r>
            <a:r>
              <a:rPr b="0" lang="en-AU" sz="1800" spc="-1" strike="noStrike">
                <a:latin typeface="Arial"/>
              </a:rPr>
              <a:t>text </a:t>
            </a:r>
            <a:r>
              <a:rPr b="0" lang="en-AU" sz="1800" spc="-1" strike="noStrike">
                <a:latin typeface="Arial"/>
              </a:rPr>
              <a:t>format</a:t>
            </a:r>
            <a:endParaRPr b="0" lang="en-AU" sz="1800" spc="-1" strike="noStrike">
              <a:latin typeface="Arial"/>
            </a:endParaRPr>
          </a:p>
        </p:txBody>
      </p:sp>
      <p:sp>
        <p:nvSpPr>
          <p:cNvPr id="3" name="PlaceHolder 4"/>
          <p:cNvSpPr>
            <a:spLocks noGrp="1"/>
          </p:cNvSpPr>
          <p:nvPr>
            <p:ph type="body"/>
          </p:nvPr>
        </p:nvSpPr>
        <p:spPr>
          <a:xfrm>
            <a:off x="1218960" y="3209400"/>
            <a:ext cx="21940560" cy="795456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lgn="ctr">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lgn="ctr">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lgn="ctr">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lgn="ctr">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lgn="ctr">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lgn="ctr">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0" name="CustomShape 1"/>
          <p:cNvSpPr/>
          <p:nvPr/>
        </p:nvSpPr>
        <p:spPr>
          <a:xfrm>
            <a:off x="23616000" y="0"/>
            <a:ext cx="762480" cy="13715280"/>
          </a:xfrm>
          <a:prstGeom prst="rect">
            <a:avLst/>
          </a:prstGeom>
          <a:solidFill>
            <a:srgbClr val="ffffff"/>
          </a:solidFill>
          <a:ln>
            <a:solidFill>
              <a:srgbClr val="3465a4"/>
            </a:solidFill>
          </a:ln>
        </p:spPr>
        <p:style>
          <a:lnRef idx="0"/>
          <a:fillRef idx="0"/>
          <a:effectRef idx="0"/>
          <a:fontRef idx="minor"/>
        </p:style>
      </p:sp>
      <p:sp>
        <p:nvSpPr>
          <p:cNvPr id="41" name="CustomShape 2"/>
          <p:cNvSpPr/>
          <p:nvPr/>
        </p:nvSpPr>
        <p:spPr>
          <a:xfrm rot="5399400">
            <a:off x="22232160" y="11665080"/>
            <a:ext cx="3616560" cy="60876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r>
              <a:rPr b="1" lang="id-ID" sz="2800" spc="-1" strike="noStrike">
                <a:solidFill>
                  <a:srgbClr val="000000"/>
                </a:solidFill>
                <a:highlight>
                  <a:srgbClr val="bbe33d"/>
                </a:highlight>
                <a:latin typeface="Lato Regular"/>
                <a:ea typeface="DejaVu Sans"/>
              </a:rPr>
              <a:t>Page </a:t>
            </a:r>
            <a:fld id="{A67286B4-8E4C-4BD5-ABFD-01ACB9BFEEA6}" type="slidenum">
              <a:rPr b="1" lang="id-ID" sz="2800" spc="-1" strike="noStrike">
                <a:solidFill>
                  <a:srgbClr val="000000"/>
                </a:solidFill>
                <a:highlight>
                  <a:srgbClr val="bbe33d"/>
                </a:highlight>
                <a:latin typeface="Lato Regular"/>
                <a:ea typeface="DejaVu Sans"/>
              </a:rPr>
              <a:t>&lt;number&gt;</a:t>
            </a:fld>
            <a:endParaRPr b="0" lang="en-AU" sz="2800" spc="-1" strike="noStrike">
              <a:latin typeface="Arial"/>
            </a:endParaRPr>
          </a:p>
        </p:txBody>
      </p:sp>
      <p:sp>
        <p:nvSpPr>
          <p:cNvPr id="42" name="PlaceHolder 3"/>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a:t>
            </a:r>
            <a:r>
              <a:rPr b="0" lang="en-AU" sz="4400" spc="-1" strike="noStrike">
                <a:latin typeface="Arial"/>
              </a:rPr>
              <a:t>ck </a:t>
            </a:r>
            <a:r>
              <a:rPr b="0" lang="en-AU" sz="4400" spc="-1" strike="noStrike">
                <a:latin typeface="Arial"/>
              </a:rPr>
              <a:t>to </a:t>
            </a:r>
            <a:r>
              <a:rPr b="0" lang="en-AU" sz="4400" spc="-1" strike="noStrike">
                <a:latin typeface="Arial"/>
              </a:rPr>
              <a:t>ed</a:t>
            </a:r>
            <a:r>
              <a:rPr b="0" lang="en-AU" sz="4400" spc="-1" strike="noStrike">
                <a:latin typeface="Arial"/>
              </a:rPr>
              <a:t>it </a:t>
            </a:r>
            <a:r>
              <a:rPr b="0" lang="en-AU" sz="4400" spc="-1" strike="noStrike">
                <a:latin typeface="Arial"/>
              </a:rPr>
              <a:t>th</a:t>
            </a:r>
            <a:r>
              <a:rPr b="0" lang="en-AU" sz="4400" spc="-1" strike="noStrike">
                <a:latin typeface="Arial"/>
              </a:rPr>
              <a:t>e </a:t>
            </a:r>
            <a:r>
              <a:rPr b="0" lang="en-AU" sz="4400" spc="-1" strike="noStrike">
                <a:latin typeface="Arial"/>
              </a:rPr>
              <a:t>titl</a:t>
            </a:r>
            <a:r>
              <a:rPr b="0" lang="en-AU" sz="4400" spc="-1" strike="noStrike">
                <a:latin typeface="Arial"/>
              </a:rPr>
              <a:t>e </a:t>
            </a:r>
            <a:r>
              <a:rPr b="0" lang="en-AU" sz="4400" spc="-1" strike="noStrike">
                <a:latin typeface="Arial"/>
              </a:rPr>
              <a:t>te</a:t>
            </a:r>
            <a:r>
              <a:rPr b="0" lang="en-AU" sz="4400" spc="-1" strike="noStrike">
                <a:latin typeface="Arial"/>
              </a:rPr>
              <a:t>xt </a:t>
            </a:r>
            <a:r>
              <a:rPr b="0" lang="en-AU" sz="4400" spc="-1" strike="noStrike">
                <a:latin typeface="Arial"/>
              </a:rPr>
              <a:t>for</a:t>
            </a:r>
            <a:r>
              <a:rPr b="0" lang="en-AU" sz="4400" spc="-1" strike="noStrike">
                <a:latin typeface="Arial"/>
              </a:rPr>
              <a:t>m</a:t>
            </a:r>
            <a:r>
              <a:rPr b="0" lang="en-AU" sz="4400" spc="-1" strike="noStrike">
                <a:latin typeface="Arial"/>
              </a:rPr>
              <a:t>at</a:t>
            </a:r>
            <a:endParaRPr b="0" lang="en-AU" sz="4400" spc="-1" strike="noStrike">
              <a:latin typeface="Arial"/>
            </a:endParaRPr>
          </a:p>
        </p:txBody>
      </p:sp>
      <p:sp>
        <p:nvSpPr>
          <p:cNvPr id="43" name="PlaceHolder 4"/>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80" name="CustomShape 1"/>
          <p:cNvSpPr/>
          <p:nvPr/>
        </p:nvSpPr>
        <p:spPr>
          <a:xfrm>
            <a:off x="23616000" y="0"/>
            <a:ext cx="762480" cy="13715280"/>
          </a:xfrm>
          <a:prstGeom prst="rect">
            <a:avLst/>
          </a:prstGeom>
          <a:solidFill>
            <a:srgbClr val="ffffff"/>
          </a:solidFill>
          <a:ln>
            <a:solidFill>
              <a:srgbClr val="3465a4"/>
            </a:solidFill>
          </a:ln>
        </p:spPr>
        <p:style>
          <a:lnRef idx="0"/>
          <a:fillRef idx="0"/>
          <a:effectRef idx="0"/>
          <a:fontRef idx="minor"/>
        </p:style>
      </p:sp>
      <p:sp>
        <p:nvSpPr>
          <p:cNvPr id="81" name="CustomShape 2"/>
          <p:cNvSpPr/>
          <p:nvPr/>
        </p:nvSpPr>
        <p:spPr>
          <a:xfrm rot="5399400">
            <a:off x="22232160" y="11665080"/>
            <a:ext cx="3616560" cy="60876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r>
              <a:rPr b="1" lang="id-ID" sz="2800" spc="-1" strike="noStrike">
                <a:solidFill>
                  <a:srgbClr val="000000"/>
                </a:solidFill>
                <a:highlight>
                  <a:srgbClr val="bbe33d"/>
                </a:highlight>
                <a:latin typeface="Lato Regular"/>
                <a:ea typeface="DejaVu Sans"/>
              </a:rPr>
              <a:t>Page </a:t>
            </a:r>
            <a:fld id="{2B8DA220-6412-4901-849E-CC238BBCF0FE}" type="slidenum">
              <a:rPr b="1" lang="id-ID" sz="2800" spc="-1" strike="noStrike">
                <a:solidFill>
                  <a:srgbClr val="000000"/>
                </a:solidFill>
                <a:highlight>
                  <a:srgbClr val="bbe33d"/>
                </a:highlight>
                <a:latin typeface="Lato Regular"/>
                <a:ea typeface="DejaVu Sans"/>
              </a:rPr>
              <a:t>&lt;number&gt;</a:t>
            </a:fld>
            <a:endParaRPr b="0" lang="en-AU" sz="2800" spc="-1" strike="noStrike">
              <a:latin typeface="Arial"/>
            </a:endParaRPr>
          </a:p>
        </p:txBody>
      </p:sp>
      <p:sp>
        <p:nvSpPr>
          <p:cNvPr id="82" name="PlaceHolder 3"/>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a:t>
            </a:r>
            <a:r>
              <a:rPr b="0" lang="en-AU" sz="4400" spc="-1" strike="noStrike">
                <a:latin typeface="Arial"/>
              </a:rPr>
              <a:t>ck </a:t>
            </a:r>
            <a:r>
              <a:rPr b="0" lang="en-AU" sz="4400" spc="-1" strike="noStrike">
                <a:latin typeface="Arial"/>
              </a:rPr>
              <a:t>to </a:t>
            </a:r>
            <a:r>
              <a:rPr b="0" lang="en-AU" sz="4400" spc="-1" strike="noStrike">
                <a:latin typeface="Arial"/>
              </a:rPr>
              <a:t>ed</a:t>
            </a:r>
            <a:r>
              <a:rPr b="0" lang="en-AU" sz="4400" spc="-1" strike="noStrike">
                <a:latin typeface="Arial"/>
              </a:rPr>
              <a:t>it </a:t>
            </a:r>
            <a:r>
              <a:rPr b="0" lang="en-AU" sz="4400" spc="-1" strike="noStrike">
                <a:latin typeface="Arial"/>
              </a:rPr>
              <a:t>th</a:t>
            </a:r>
            <a:r>
              <a:rPr b="0" lang="en-AU" sz="4400" spc="-1" strike="noStrike">
                <a:latin typeface="Arial"/>
              </a:rPr>
              <a:t>e </a:t>
            </a:r>
            <a:r>
              <a:rPr b="0" lang="en-AU" sz="4400" spc="-1" strike="noStrike">
                <a:latin typeface="Arial"/>
              </a:rPr>
              <a:t>titl</a:t>
            </a:r>
            <a:r>
              <a:rPr b="0" lang="en-AU" sz="4400" spc="-1" strike="noStrike">
                <a:latin typeface="Arial"/>
              </a:rPr>
              <a:t>e </a:t>
            </a:r>
            <a:r>
              <a:rPr b="0" lang="en-AU" sz="4400" spc="-1" strike="noStrike">
                <a:latin typeface="Arial"/>
              </a:rPr>
              <a:t>te</a:t>
            </a:r>
            <a:r>
              <a:rPr b="0" lang="en-AU" sz="4400" spc="-1" strike="noStrike">
                <a:latin typeface="Arial"/>
              </a:rPr>
              <a:t>xt </a:t>
            </a:r>
            <a:r>
              <a:rPr b="0" lang="en-AU" sz="4400" spc="-1" strike="noStrike">
                <a:latin typeface="Arial"/>
              </a:rPr>
              <a:t>for</a:t>
            </a:r>
            <a:r>
              <a:rPr b="0" lang="en-AU" sz="4400" spc="-1" strike="noStrike">
                <a:latin typeface="Arial"/>
              </a:rPr>
              <a:t>m</a:t>
            </a:r>
            <a:r>
              <a:rPr b="0" lang="en-AU" sz="4400" spc="-1" strike="noStrike">
                <a:latin typeface="Arial"/>
              </a:rPr>
              <a:t>at</a:t>
            </a:r>
            <a:endParaRPr b="0" lang="en-AU" sz="4400" spc="-1" strike="noStrike">
              <a:latin typeface="Arial"/>
            </a:endParaRPr>
          </a:p>
        </p:txBody>
      </p:sp>
      <p:sp>
        <p:nvSpPr>
          <p:cNvPr id="83" name="PlaceHolder 4"/>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21613320" y="12846960"/>
            <a:ext cx="2506680" cy="609120"/>
          </a:xfrm>
          <a:prstGeom prst="rect">
            <a:avLst/>
          </a:prstGeom>
          <a:noFill/>
          <a:ln>
            <a:noFill/>
          </a:ln>
        </p:spPr>
        <p:style>
          <a:lnRef idx="0"/>
          <a:fillRef idx="0"/>
          <a:effectRef idx="0"/>
          <a:fontRef idx="minor"/>
        </p:style>
        <p:txBody>
          <a:bodyPr wrap="none" lIns="182880" rIns="182880" tIns="91440" bIns="91440">
            <a:spAutoFit/>
          </a:bodyPr>
          <a:p>
            <a:pPr algn="r">
              <a:lnSpc>
                <a:spcPct val="100000"/>
              </a:lnSpc>
            </a:pPr>
            <a:fld id="{A2457E20-F78E-49C3-9E92-5DFC366DCEC9}" type="slidenum">
              <a:rPr b="1" lang="id-ID" sz="2800" spc="-1" strike="noStrike">
                <a:solidFill>
                  <a:srgbClr val="000000"/>
                </a:solidFill>
                <a:latin typeface="Lato Regular"/>
                <a:ea typeface="DejaVu Sans"/>
              </a:rPr>
              <a:t>&lt;number&gt;</a:t>
            </a:fld>
            <a:endParaRPr b="0" lang="en-AU" sz="2800" spc="-1" strike="noStrike">
              <a:latin typeface="Arial"/>
            </a:endParaRPr>
          </a:p>
        </p:txBody>
      </p:sp>
      <p:sp>
        <p:nvSpPr>
          <p:cNvPr id="121" name="PlaceHolder 2"/>
          <p:cNvSpPr>
            <a:spLocks noGrp="1"/>
          </p:cNvSpPr>
          <p:nvPr>
            <p:ph type="title"/>
          </p:nvPr>
        </p:nvSpPr>
        <p:spPr>
          <a:xfrm>
            <a:off x="1218960" y="547200"/>
            <a:ext cx="21940920" cy="2289960"/>
          </a:xfrm>
          <a:prstGeom prst="rect">
            <a:avLst/>
          </a:prstGeom>
        </p:spPr>
        <p:txBody>
          <a:bodyPr lIns="0" rIns="0" tIns="0" bIns="0" anchor="ctr">
            <a:noAutofit/>
          </a:bodyPr>
          <a:p>
            <a:pPr algn="ctr"/>
            <a:r>
              <a:rPr b="0" lang="en-AU" sz="4400" spc="-1" strike="noStrike">
                <a:latin typeface="Arial"/>
              </a:rPr>
              <a:t>Click to edit </a:t>
            </a:r>
            <a:r>
              <a:rPr b="0" lang="en-AU" sz="4400" spc="-1" strike="noStrike">
                <a:latin typeface="Arial"/>
              </a:rPr>
              <a:t>the title text </a:t>
            </a:r>
            <a:r>
              <a:rPr b="0" lang="en-AU" sz="4400" spc="-1" strike="noStrike">
                <a:latin typeface="Arial"/>
              </a:rPr>
              <a:t>format</a:t>
            </a:r>
            <a:endParaRPr b="0" lang="en-AU" sz="4400" spc="-1" strike="noStrike">
              <a:latin typeface="Arial"/>
            </a:endParaRPr>
          </a:p>
        </p:txBody>
      </p:sp>
      <p:sp>
        <p:nvSpPr>
          <p:cNvPr id="122" name="PlaceHolder 3"/>
          <p:cNvSpPr>
            <a:spLocks noGrp="1"/>
          </p:cNvSpPr>
          <p:nvPr>
            <p:ph type="body"/>
          </p:nvPr>
        </p:nvSpPr>
        <p:spPr>
          <a:xfrm>
            <a:off x="1218960" y="3209400"/>
            <a:ext cx="2194092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165" name="CustomShape 1"/>
          <p:cNvSpPr/>
          <p:nvPr/>
        </p:nvSpPr>
        <p:spPr>
          <a:xfrm>
            <a:off x="0" y="3620520"/>
            <a:ext cx="23615280" cy="5348520"/>
          </a:xfrm>
          <a:prstGeom prst="rect">
            <a:avLst/>
          </a:prstGeom>
          <a:solidFill>
            <a:srgbClr val="ffe994"/>
          </a:solidFill>
          <a:ln w="9360">
            <a:noFill/>
          </a:ln>
          <a:effectLst>
            <a:outerShdw dir="5400000" dist="23040">
              <a:srgbClr val="000000">
                <a:alpha val="35000"/>
              </a:srgbClr>
            </a:outerShdw>
          </a:effectLst>
        </p:spPr>
        <p:style>
          <a:lnRef idx="0"/>
          <a:fillRef idx="0"/>
          <a:effectRef idx="0"/>
          <a:fontRef idx="minor"/>
        </p:style>
      </p:sp>
      <p:sp>
        <p:nvSpPr>
          <p:cNvPr id="166" name="CustomShape 2"/>
          <p:cNvSpPr/>
          <p:nvPr/>
        </p:nvSpPr>
        <p:spPr>
          <a:xfrm>
            <a:off x="2016000" y="9472680"/>
            <a:ext cx="297000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Lato Regular"/>
                <a:ea typeface="ＭＳ Ｐゴシック"/>
              </a:rPr>
              <a:t>Mark </a:t>
            </a:r>
            <a:br/>
            <a:r>
              <a:rPr b="1" lang="en-US" sz="3200" spc="-1" strike="noStrike">
                <a:solidFill>
                  <a:srgbClr val="000000"/>
                </a:solidFill>
                <a:latin typeface="Lato Regular"/>
                <a:ea typeface="ＭＳ Ｐゴシック"/>
              </a:rPr>
              <a:t>Caple</a:t>
            </a:r>
            <a:endParaRPr b="0" lang="en-AU" sz="3200" spc="-1" strike="noStrike">
              <a:latin typeface="Arial"/>
            </a:endParaRPr>
          </a:p>
        </p:txBody>
      </p:sp>
      <p:sp>
        <p:nvSpPr>
          <p:cNvPr id="167" name="CustomShape 3"/>
          <p:cNvSpPr/>
          <p:nvPr/>
        </p:nvSpPr>
        <p:spPr>
          <a:xfrm>
            <a:off x="6984000" y="9519120"/>
            <a:ext cx="8672760" cy="106452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3200" spc="-1" strike="noStrike">
                <a:solidFill>
                  <a:srgbClr val="000000"/>
                </a:solidFill>
                <a:latin typeface="Lato Regular"/>
                <a:ea typeface="ＭＳ Ｐゴシック"/>
              </a:rPr>
              <a:t>Principle Supervisor: </a:t>
            </a:r>
            <a:endParaRPr b="0" lang="en-AU" sz="3200" spc="-1" strike="noStrike">
              <a:latin typeface="Arial"/>
            </a:endParaRPr>
          </a:p>
          <a:p>
            <a:pPr algn="ctr">
              <a:lnSpc>
                <a:spcPct val="100000"/>
              </a:lnSpc>
            </a:pPr>
            <a:r>
              <a:rPr b="1" lang="en-US" sz="3200" spc="-1" strike="noStrike">
                <a:solidFill>
                  <a:srgbClr val="000000"/>
                </a:solidFill>
                <a:latin typeface="Lato Regular"/>
                <a:ea typeface="ＭＳ Ｐゴシック"/>
              </a:rPr>
              <a:t>Associate Professor Farookh Hussain</a:t>
            </a:r>
            <a:endParaRPr b="0" lang="en-AU" sz="3200" spc="-1" strike="noStrike">
              <a:latin typeface="Arial"/>
            </a:endParaRPr>
          </a:p>
        </p:txBody>
      </p:sp>
      <p:sp>
        <p:nvSpPr>
          <p:cNvPr id="168" name="CustomShape 4"/>
          <p:cNvSpPr/>
          <p:nvPr/>
        </p:nvSpPr>
        <p:spPr>
          <a:xfrm>
            <a:off x="16355880" y="9523800"/>
            <a:ext cx="7337880" cy="1064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000000"/>
                </a:solidFill>
                <a:latin typeface="Lato Regular"/>
                <a:ea typeface="ＭＳ Ｐゴシック"/>
              </a:rPr>
              <a:t>Co-Supervisor:</a:t>
            </a:r>
            <a:endParaRPr b="0" lang="en-AU" sz="3200" spc="-1" strike="noStrike">
              <a:latin typeface="Arial"/>
            </a:endParaRPr>
          </a:p>
          <a:p>
            <a:pPr algn="ctr">
              <a:lnSpc>
                <a:spcPct val="100000"/>
              </a:lnSpc>
            </a:pPr>
            <a:r>
              <a:rPr b="1" lang="en-US" sz="3200" spc="-1" strike="noStrike">
                <a:solidFill>
                  <a:srgbClr val="000000"/>
                </a:solidFill>
                <a:latin typeface="Lato Regular"/>
                <a:ea typeface="ＭＳ Ｐゴシック"/>
              </a:rPr>
              <a:t>Associate Professor Fan Dong</a:t>
            </a:r>
            <a:r>
              <a:rPr b="1" lang="en-US" sz="3200" spc="-1" strike="noStrike">
                <a:solidFill>
                  <a:srgbClr val="bd392f"/>
                </a:solidFill>
                <a:latin typeface="Lato Regular"/>
                <a:ea typeface="ＭＳ Ｐゴシック"/>
              </a:rPr>
              <a:t> </a:t>
            </a:r>
            <a:endParaRPr b="0" lang="en-AU" sz="3200" spc="-1" strike="noStrike">
              <a:latin typeface="Arial"/>
            </a:endParaRPr>
          </a:p>
        </p:txBody>
      </p:sp>
      <p:sp>
        <p:nvSpPr>
          <p:cNvPr id="169" name="CustomShape 5"/>
          <p:cNvSpPr/>
          <p:nvPr/>
        </p:nvSpPr>
        <p:spPr>
          <a:xfrm>
            <a:off x="8820000" y="10509480"/>
            <a:ext cx="4327560" cy="54180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US" sz="2400" spc="-1" strike="noStrike">
                <a:solidFill>
                  <a:srgbClr val="000000"/>
                </a:solidFill>
                <a:latin typeface="Lato Light"/>
                <a:ea typeface="ＭＳ Ｐゴシック"/>
              </a:rPr>
              <a:t>farookh.hussain@uts.edu.au</a:t>
            </a:r>
            <a:endParaRPr b="0" lang="en-AU" sz="2400" spc="-1" strike="noStrike">
              <a:latin typeface="Arial"/>
            </a:endParaRPr>
          </a:p>
        </p:txBody>
      </p:sp>
      <p:sp>
        <p:nvSpPr>
          <p:cNvPr id="170" name="CustomShape 6"/>
          <p:cNvSpPr/>
          <p:nvPr/>
        </p:nvSpPr>
        <p:spPr>
          <a:xfrm>
            <a:off x="17866440" y="10503000"/>
            <a:ext cx="4067640" cy="54180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US" sz="2400" spc="-1" strike="noStrike">
                <a:solidFill>
                  <a:srgbClr val="000000"/>
                </a:solidFill>
                <a:latin typeface="Lato Light"/>
                <a:ea typeface="ＭＳ Ｐゴシック"/>
              </a:rPr>
              <a:t>fan.dongl@uts.edu.au</a:t>
            </a:r>
            <a:endParaRPr b="0" lang="en-AU" sz="2400" spc="-1" strike="noStrike">
              <a:latin typeface="Arial"/>
            </a:endParaRPr>
          </a:p>
        </p:txBody>
      </p:sp>
      <p:sp>
        <p:nvSpPr>
          <p:cNvPr id="171" name="CustomShape 7"/>
          <p:cNvSpPr/>
          <p:nvPr/>
        </p:nvSpPr>
        <p:spPr>
          <a:xfrm>
            <a:off x="1247400" y="10537200"/>
            <a:ext cx="5231880" cy="50760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US" sz="2400" spc="-1" strike="noStrike">
                <a:solidFill>
                  <a:srgbClr val="000000"/>
                </a:solidFill>
                <a:latin typeface="Lato Light"/>
                <a:ea typeface="ＭＳ Ｐゴシック"/>
              </a:rPr>
              <a:t>mark.caple@student.uts.edu.au</a:t>
            </a:r>
            <a:endParaRPr b="0" lang="en-AU" sz="2400" spc="-1" strike="noStrike">
              <a:latin typeface="Arial"/>
            </a:endParaRPr>
          </a:p>
        </p:txBody>
      </p:sp>
      <p:sp>
        <p:nvSpPr>
          <p:cNvPr id="172" name="CustomShape 8"/>
          <p:cNvSpPr/>
          <p:nvPr/>
        </p:nvSpPr>
        <p:spPr>
          <a:xfrm>
            <a:off x="1224000" y="5208840"/>
            <a:ext cx="21854160" cy="1918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6000" spc="-1" strike="noStrike">
                <a:solidFill>
                  <a:srgbClr val="000000"/>
                </a:solidFill>
                <a:latin typeface="Lato Regular"/>
                <a:ea typeface="DejaVu Sans"/>
              </a:rPr>
              <a:t>Association Rule Mining and Decision Making for</a:t>
            </a:r>
            <a:endParaRPr b="0" lang="en-AU" sz="6000" spc="-1" strike="noStrike">
              <a:latin typeface="Arial"/>
            </a:endParaRPr>
          </a:p>
          <a:p>
            <a:pPr algn="ctr">
              <a:lnSpc>
                <a:spcPct val="100000"/>
              </a:lnSpc>
            </a:pPr>
            <a:r>
              <a:rPr b="1" lang="en-AU" sz="6000" spc="-1" strike="noStrike">
                <a:solidFill>
                  <a:srgbClr val="000000"/>
                </a:solidFill>
                <a:latin typeface="Lato Regular"/>
                <a:ea typeface="DejaVu Sans"/>
              </a:rPr>
              <a:t>Closed-Ended Hierarchical Questionnaire Data</a:t>
            </a:r>
            <a:endParaRPr b="0" lang="en-AU" sz="6000" spc="-1" strike="noStrike">
              <a:latin typeface="Arial"/>
            </a:endParaRPr>
          </a:p>
        </p:txBody>
      </p:sp>
      <p:sp>
        <p:nvSpPr>
          <p:cNvPr id="173" name="CustomShape 9"/>
          <p:cNvSpPr/>
          <p:nvPr/>
        </p:nvSpPr>
        <p:spPr>
          <a:xfrm>
            <a:off x="390240" y="11997720"/>
            <a:ext cx="9041400" cy="1058400"/>
          </a:xfrm>
          <a:prstGeom prst="rect">
            <a:avLst/>
          </a:prstGeom>
          <a:noFill/>
          <a:ln>
            <a:noFill/>
          </a:ln>
        </p:spPr>
        <p:style>
          <a:lnRef idx="0"/>
          <a:fillRef idx="0"/>
          <a:effectRef idx="0"/>
          <a:fontRef idx="minor"/>
        </p:style>
        <p:txBody>
          <a:bodyPr lIns="90000" rIns="90000" tIns="45000" bIns="45000">
            <a:noAutofit/>
          </a:bodyPr>
          <a:p>
            <a:pPr>
              <a:lnSpc>
                <a:spcPct val="120000"/>
              </a:lnSpc>
            </a:pPr>
            <a:r>
              <a:rPr b="1" lang="en-US" sz="2400" spc="-1" strike="noStrike">
                <a:solidFill>
                  <a:srgbClr val="000000"/>
                </a:solidFill>
                <a:latin typeface="Lato"/>
                <a:ea typeface="ＭＳ Ｐゴシック"/>
              </a:rPr>
              <a:t>School of Computer Science</a:t>
            </a:r>
            <a:endParaRPr b="0" lang="en-AU" sz="2400" spc="-1" strike="noStrike">
              <a:latin typeface="Arial"/>
            </a:endParaRPr>
          </a:p>
          <a:p>
            <a:pPr>
              <a:lnSpc>
                <a:spcPct val="120000"/>
              </a:lnSpc>
            </a:pPr>
            <a:r>
              <a:rPr b="1" lang="en-US" sz="2400" spc="-1" strike="noStrike">
                <a:solidFill>
                  <a:srgbClr val="000000"/>
                </a:solidFill>
                <a:latin typeface="Lato"/>
                <a:ea typeface="ＭＳ Ｐゴシック"/>
              </a:rPr>
              <a:t>Faculty of Engineering and Information Technology</a:t>
            </a:r>
            <a:endParaRPr b="0" lang="en-AU" sz="2400" spc="-1" strike="noStrike">
              <a:latin typeface="Arial"/>
            </a:endParaRPr>
          </a:p>
          <a:p>
            <a:pPr>
              <a:lnSpc>
                <a:spcPct val="120000"/>
              </a:lnSpc>
            </a:pPr>
            <a:r>
              <a:rPr b="1" lang="en-US" sz="2400" spc="-1" strike="noStrike">
                <a:solidFill>
                  <a:srgbClr val="000000"/>
                </a:solidFill>
                <a:latin typeface="Lato"/>
                <a:ea typeface="ＭＳ Ｐゴシック"/>
              </a:rPr>
              <a:t>University of Technology Sydney</a:t>
            </a:r>
            <a:endParaRPr b="0" lang="en-AU" sz="2400" spc="-1" strike="noStrike">
              <a:latin typeface="Arial"/>
            </a:endParaRPr>
          </a:p>
        </p:txBody>
      </p:sp>
      <p:pic>
        <p:nvPicPr>
          <p:cNvPr id="174" name="Picture 1" descr=""/>
          <p:cNvPicPr/>
          <p:nvPr/>
        </p:nvPicPr>
        <p:blipFill>
          <a:blip r:embed="rId1"/>
          <a:stretch/>
        </p:blipFill>
        <p:spPr>
          <a:xfrm>
            <a:off x="432000" y="526680"/>
            <a:ext cx="3994560" cy="9126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2" name="Group 1"/>
          <p:cNvGrpSpPr/>
          <p:nvPr/>
        </p:nvGrpSpPr>
        <p:grpSpPr>
          <a:xfrm>
            <a:off x="4224960" y="483120"/>
            <a:ext cx="15927480" cy="2059560"/>
            <a:chOff x="4224960" y="483120"/>
            <a:chExt cx="15927480" cy="2059560"/>
          </a:xfrm>
        </p:grpSpPr>
        <p:sp>
          <p:nvSpPr>
            <p:cNvPr id="273" name="CustomShape 2"/>
            <p:cNvSpPr/>
            <p:nvPr/>
          </p:nvSpPr>
          <p:spPr>
            <a:xfrm>
              <a:off x="4224960" y="483120"/>
              <a:ext cx="1592748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Literature Review </a:t>
              </a:r>
              <a:endParaRPr b="0" lang="en-AU" sz="8800" spc="-1" strike="noStrike">
                <a:latin typeface="Arial"/>
              </a:endParaRPr>
            </a:p>
          </p:txBody>
        </p:sp>
        <p:sp>
          <p:nvSpPr>
            <p:cNvPr id="274" name="CustomShape 3"/>
            <p:cNvSpPr/>
            <p:nvPr/>
          </p:nvSpPr>
          <p:spPr>
            <a:xfrm>
              <a:off x="11215080" y="2452680"/>
              <a:ext cx="199980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275" name="CustomShape 4"/>
            <p:cNvSpPr/>
            <p:nvPr/>
          </p:nvSpPr>
          <p:spPr>
            <a:xfrm>
              <a:off x="4705560" y="1634760"/>
              <a:ext cx="15019560" cy="837720"/>
            </a:xfrm>
            <a:prstGeom prst="rect">
              <a:avLst/>
            </a:prstGeom>
            <a:noFill/>
            <a:ln>
              <a:noFill/>
            </a:ln>
          </p:spPr>
          <p:style>
            <a:lnRef idx="0"/>
            <a:fillRef idx="0"/>
            <a:effectRef idx="0"/>
            <a:fontRef idx="minor"/>
          </p:style>
          <p:txBody>
            <a:bodyPr lIns="217440" rIns="217440" tIns="108720" bIns="108720">
              <a:normAutofit fontScale="52000"/>
            </a:bodyPr>
            <a:p>
              <a:pPr algn="ctr">
                <a:lnSpc>
                  <a:spcPct val="120000"/>
                </a:lnSpc>
                <a:spcBef>
                  <a:spcPts val="621"/>
                </a:spcBef>
                <a:tabLst>
                  <a:tab algn="l" pos="0"/>
                </a:tabLst>
              </a:pPr>
              <a:r>
                <a:rPr b="0" lang="en-AU" sz="3100" spc="-1" strike="noStrike">
                  <a:solidFill>
                    <a:srgbClr val="445469"/>
                  </a:solidFill>
                  <a:latin typeface="Lato Light"/>
                  <a:ea typeface="DejaVu Sans"/>
                </a:rPr>
                <a:t>Critical Analysis and Comparison between the </a:t>
              </a:r>
              <a:r>
                <a:rPr b="0" lang="en-AU" sz="3100" spc="-1" strike="noStrike">
                  <a:solidFill>
                    <a:srgbClr val="1ea185"/>
                  </a:solidFill>
                  <a:latin typeface="Lato Light"/>
                  <a:ea typeface="DejaVu Sans"/>
                </a:rPr>
                <a:t>Existing Blockchain Energy Trading Research</a:t>
              </a:r>
              <a:endParaRPr b="0" lang="en-AU" sz="3100" spc="-1" strike="noStrike">
                <a:latin typeface="Arial"/>
              </a:endParaRPr>
            </a:p>
          </p:txBody>
        </p:sp>
      </p:grpSp>
      <p:grpSp>
        <p:nvGrpSpPr>
          <p:cNvPr id="276" name="Group 5"/>
          <p:cNvGrpSpPr/>
          <p:nvPr/>
        </p:nvGrpSpPr>
        <p:grpSpPr>
          <a:xfrm>
            <a:off x="6250320" y="3312360"/>
            <a:ext cx="12740400" cy="9754560"/>
            <a:chOff x="6250320" y="3312360"/>
            <a:chExt cx="12740400" cy="9754560"/>
          </a:xfrm>
        </p:grpSpPr>
        <p:sp>
          <p:nvSpPr>
            <p:cNvPr id="277" name="CustomShape 6"/>
            <p:cNvSpPr/>
            <p:nvPr/>
          </p:nvSpPr>
          <p:spPr>
            <a:xfrm>
              <a:off x="6250320" y="3312360"/>
              <a:ext cx="12740040" cy="9754560"/>
            </a:xfrm>
            <a:prstGeom prst="rect">
              <a:avLst/>
            </a:prstGeom>
            <a:noFill/>
            <a:ln>
              <a:noFill/>
            </a:ln>
          </p:spPr>
          <p:style>
            <a:lnRef idx="0"/>
            <a:fillRef idx="0"/>
            <a:effectRef idx="0"/>
            <a:fontRef idx="minor"/>
          </p:style>
        </p:sp>
        <p:sp>
          <p:nvSpPr>
            <p:cNvPr id="278" name="CustomShape 7"/>
            <p:cNvSpPr/>
            <p:nvPr/>
          </p:nvSpPr>
          <p:spPr>
            <a:xfrm>
              <a:off x="6250320" y="3962160"/>
              <a:ext cx="12740400" cy="2266920"/>
            </a:xfrm>
            <a:prstGeom prst="rect">
              <a:avLst/>
            </a:prstGeom>
            <a:solidFill>
              <a:srgbClr val="ffffff">
                <a:alpha val="90000"/>
              </a:srgbClr>
            </a:solidFill>
            <a:ln w="12600">
              <a:solidFill>
                <a:srgbClr val="bd392f"/>
              </a:solidFill>
              <a:miter/>
            </a:ln>
          </p:spPr>
          <p:style>
            <a:lnRef idx="0"/>
            <a:fillRef idx="0"/>
            <a:effectRef idx="0"/>
            <a:fontRef idx="minor"/>
          </p:style>
          <p:txBody>
            <a:bodyPr lIns="988920" rIns="988920" tIns="833040" bIns="284400">
              <a:noAutofit/>
            </a:bodyPr>
            <a:p>
              <a:pPr lvl="1" marL="285840" indent="-284760">
                <a:lnSpc>
                  <a:spcPct val="90000"/>
                </a:lnSpc>
                <a:spcAft>
                  <a:spcPts val="601"/>
                </a:spcAft>
                <a:buClr>
                  <a:srgbClr val="000000"/>
                </a:buClr>
                <a:buFont typeface="Symbol"/>
                <a:buChar char=""/>
              </a:pPr>
              <a:r>
                <a:rPr b="0" lang="en-US" sz="4000" spc="-1" strike="noStrike">
                  <a:solidFill>
                    <a:srgbClr val="000000"/>
                  </a:solidFill>
                  <a:latin typeface="Arial"/>
                  <a:ea typeface="DejaVu Sans"/>
                </a:rPr>
                <a:t>Private Blockchain Network</a:t>
              </a:r>
              <a:endParaRPr b="0" lang="en-AU" sz="4000" spc="-1" strike="noStrike">
                <a:latin typeface="Arial"/>
              </a:endParaRPr>
            </a:p>
            <a:p>
              <a:pPr lvl="1" marL="285840" indent="-284760">
                <a:lnSpc>
                  <a:spcPct val="90000"/>
                </a:lnSpc>
                <a:spcAft>
                  <a:spcPts val="601"/>
                </a:spcAft>
                <a:buClr>
                  <a:srgbClr val="000000"/>
                </a:buClr>
                <a:buFont typeface="Symbol"/>
                <a:buChar char=""/>
              </a:pPr>
              <a:r>
                <a:rPr b="0" lang="en-US" sz="4000" spc="-1" strike="noStrike">
                  <a:solidFill>
                    <a:srgbClr val="000000"/>
                  </a:solidFill>
                  <a:latin typeface="Arial"/>
                  <a:ea typeface="DejaVu Sans"/>
                </a:rPr>
                <a:t>Energy Trading between Neighbours</a:t>
              </a:r>
              <a:endParaRPr b="0" lang="en-AU" sz="4000" spc="-1" strike="noStrike">
                <a:latin typeface="Arial"/>
              </a:endParaRPr>
            </a:p>
          </p:txBody>
        </p:sp>
        <p:sp>
          <p:nvSpPr>
            <p:cNvPr id="279" name="CustomShape 8"/>
            <p:cNvSpPr/>
            <p:nvPr/>
          </p:nvSpPr>
          <p:spPr>
            <a:xfrm>
              <a:off x="6774480" y="3312360"/>
              <a:ext cx="9175320" cy="1179720"/>
            </a:xfrm>
            <a:prstGeom prst="roundRect">
              <a:avLst>
                <a:gd name="adj" fmla="val 16667"/>
              </a:avLst>
            </a:prstGeom>
            <a:solidFill>
              <a:srgbClr val="bd392f"/>
            </a:solidFill>
            <a:ln w="12600">
              <a:solidFill>
                <a:srgbClr val="ffffff"/>
              </a:solidFill>
              <a:miter/>
            </a:ln>
          </p:spPr>
          <p:style>
            <a:lnRef idx="0"/>
            <a:fillRef idx="0"/>
            <a:effectRef idx="0"/>
            <a:fontRef idx="minor"/>
          </p:style>
          <p:txBody>
            <a:bodyPr lIns="394560" rIns="336960" tIns="57600" bIns="57600" anchor="ctr">
              <a:noAutofit/>
            </a:bodyPr>
            <a:p>
              <a:pPr>
                <a:lnSpc>
                  <a:spcPct val="90000"/>
                </a:lnSpc>
                <a:spcAft>
                  <a:spcPts val="1400"/>
                </a:spcAft>
              </a:pPr>
              <a:r>
                <a:rPr b="0" lang="en-US" sz="4000" spc="-1" strike="noStrike">
                  <a:solidFill>
                    <a:srgbClr val="ffffff"/>
                  </a:solidFill>
                  <a:latin typeface="Arial"/>
                  <a:ea typeface="DejaVu Sans"/>
                </a:rPr>
                <a:t>All of the existing studies</a:t>
              </a:r>
              <a:endParaRPr b="0" lang="en-AU" sz="4000" spc="-1" strike="noStrike">
                <a:latin typeface="Arial"/>
              </a:endParaRPr>
            </a:p>
          </p:txBody>
        </p:sp>
        <p:sp>
          <p:nvSpPr>
            <p:cNvPr id="280" name="CustomShape 9"/>
            <p:cNvSpPr/>
            <p:nvPr/>
          </p:nvSpPr>
          <p:spPr>
            <a:xfrm>
              <a:off x="6250320" y="7036560"/>
              <a:ext cx="12740400" cy="2896920"/>
            </a:xfrm>
            <a:prstGeom prst="rect">
              <a:avLst/>
            </a:prstGeom>
            <a:solidFill>
              <a:srgbClr val="ffffff">
                <a:alpha val="90000"/>
              </a:srgbClr>
            </a:solidFill>
            <a:ln w="12600">
              <a:solidFill>
                <a:srgbClr val="4c903d"/>
              </a:solidFill>
              <a:miter/>
            </a:ln>
          </p:spPr>
          <p:style>
            <a:lnRef idx="0"/>
            <a:fillRef idx="0"/>
            <a:effectRef idx="0"/>
            <a:fontRef idx="minor"/>
          </p:style>
          <p:txBody>
            <a:bodyPr lIns="988920" rIns="988920" tIns="833040" bIns="284400">
              <a:noAutofit/>
            </a:bodyPr>
            <a:p>
              <a:pPr lvl="1" marL="285840" indent="-284760">
                <a:lnSpc>
                  <a:spcPct val="90000"/>
                </a:lnSpc>
                <a:spcAft>
                  <a:spcPts val="601"/>
                </a:spcAft>
                <a:buClr>
                  <a:srgbClr val="000000"/>
                </a:buClr>
                <a:buFont typeface="Symbol"/>
                <a:buChar char=""/>
              </a:pPr>
              <a:r>
                <a:rPr b="0" lang="en-US" sz="4000" spc="-1" strike="noStrike">
                  <a:solidFill>
                    <a:srgbClr val="000000"/>
                  </a:solidFill>
                  <a:latin typeface="Arial"/>
                  <a:ea typeface="DejaVu Sans"/>
                </a:rPr>
                <a:t>Form a long term selling group</a:t>
              </a:r>
              <a:endParaRPr b="0" lang="en-AU" sz="4000" spc="-1" strike="noStrike">
                <a:latin typeface="Arial"/>
              </a:endParaRPr>
            </a:p>
            <a:p>
              <a:pPr lvl="1" marL="285840" indent="-284760">
                <a:lnSpc>
                  <a:spcPct val="90000"/>
                </a:lnSpc>
                <a:spcAft>
                  <a:spcPts val="601"/>
                </a:spcAft>
                <a:buClr>
                  <a:srgbClr val="000000"/>
                </a:buClr>
                <a:buFont typeface="Symbol"/>
                <a:buChar char=""/>
              </a:pPr>
              <a:r>
                <a:rPr b="0" lang="en-US" sz="4000" spc="-1" strike="noStrike">
                  <a:solidFill>
                    <a:srgbClr val="000000"/>
                  </a:solidFill>
                  <a:latin typeface="Arial"/>
                  <a:ea typeface="DejaVu Sans"/>
                </a:rPr>
                <a:t>Assess and rank prosumers</a:t>
              </a:r>
              <a:endParaRPr b="0" lang="en-AU" sz="4000" spc="-1" strike="noStrike">
                <a:latin typeface="Arial"/>
              </a:endParaRPr>
            </a:p>
            <a:p>
              <a:pPr lvl="1" marL="285840" indent="-284760">
                <a:lnSpc>
                  <a:spcPct val="90000"/>
                </a:lnSpc>
                <a:spcAft>
                  <a:spcPts val="601"/>
                </a:spcAft>
                <a:buClr>
                  <a:srgbClr val="000000"/>
                </a:buClr>
                <a:buFont typeface="Symbol"/>
                <a:buChar char=""/>
              </a:pPr>
              <a:r>
                <a:rPr b="0" lang="en-US" sz="4000" spc="-1" strike="noStrike">
                  <a:solidFill>
                    <a:srgbClr val="000000"/>
                  </a:solidFill>
                  <a:latin typeface="Arial"/>
                  <a:ea typeface="DejaVu Sans"/>
                </a:rPr>
                <a:t>Propose AI driven methods</a:t>
              </a:r>
              <a:endParaRPr b="0" lang="en-AU" sz="4000" spc="-1" strike="noStrike">
                <a:latin typeface="Arial"/>
              </a:endParaRPr>
            </a:p>
          </p:txBody>
        </p:sp>
        <p:sp>
          <p:nvSpPr>
            <p:cNvPr id="281" name="CustomShape 10"/>
            <p:cNvSpPr/>
            <p:nvPr/>
          </p:nvSpPr>
          <p:spPr>
            <a:xfrm>
              <a:off x="6887520" y="6446160"/>
              <a:ext cx="8917920" cy="1179720"/>
            </a:xfrm>
            <a:prstGeom prst="roundRect">
              <a:avLst>
                <a:gd name="adj" fmla="val 16667"/>
              </a:avLst>
            </a:prstGeom>
            <a:gradFill rotWithShape="0">
              <a:gsLst>
                <a:gs pos="0">
                  <a:srgbClr val="a6c272"/>
                </a:gs>
                <a:gs pos="100000">
                  <a:srgbClr val="9cbf56"/>
                </a:gs>
              </a:gsLst>
              <a:lin ang="5400000"/>
            </a:gradFill>
            <a:ln w="6480">
              <a:solidFill>
                <a:srgbClr val="9bbb5c"/>
              </a:solidFill>
              <a:miter/>
            </a:ln>
            <a:effectLst>
              <a:outerShdw dir="5400000" dist="23040">
                <a:srgbClr val="000000">
                  <a:alpha val="35000"/>
                </a:srgbClr>
              </a:outerShdw>
            </a:effectLst>
          </p:spPr>
          <p:style>
            <a:lnRef idx="0"/>
            <a:fillRef idx="0"/>
            <a:effectRef idx="0"/>
            <a:fontRef idx="minor"/>
          </p:style>
          <p:txBody>
            <a:bodyPr lIns="394560" rIns="336960" tIns="57600" bIns="57600" anchor="ctr">
              <a:noAutofit/>
            </a:bodyPr>
            <a:p>
              <a:pPr>
                <a:lnSpc>
                  <a:spcPct val="90000"/>
                </a:lnSpc>
                <a:spcAft>
                  <a:spcPts val="1400"/>
                </a:spcAft>
              </a:pPr>
              <a:r>
                <a:rPr b="0" lang="en-US" sz="4000" spc="-1" strike="noStrike">
                  <a:solidFill>
                    <a:srgbClr val="ffffff"/>
                  </a:solidFill>
                  <a:latin typeface="Arial"/>
                  <a:ea typeface="DejaVu Sans"/>
                </a:rPr>
                <a:t>None of the existing studies</a:t>
              </a:r>
              <a:endParaRPr b="0" lang="en-AU" sz="4000" spc="-1" strike="noStrike">
                <a:latin typeface="Arial"/>
              </a:endParaRPr>
            </a:p>
          </p:txBody>
        </p:sp>
        <p:sp>
          <p:nvSpPr>
            <p:cNvPr id="282" name="CustomShape 11"/>
            <p:cNvSpPr/>
            <p:nvPr/>
          </p:nvSpPr>
          <p:spPr>
            <a:xfrm>
              <a:off x="6250320" y="10740960"/>
              <a:ext cx="12740400" cy="2266920"/>
            </a:xfrm>
            <a:prstGeom prst="rect">
              <a:avLst/>
            </a:prstGeom>
            <a:solidFill>
              <a:srgbClr val="ffffff"/>
            </a:solidFill>
            <a:ln w="12600">
              <a:solidFill>
                <a:srgbClr val="f29b26"/>
              </a:solidFill>
              <a:miter/>
            </a:ln>
          </p:spPr>
          <p:style>
            <a:lnRef idx="0"/>
            <a:fillRef idx="0"/>
            <a:effectRef idx="0"/>
            <a:fontRef idx="minor"/>
          </p:style>
          <p:txBody>
            <a:bodyPr lIns="988920" rIns="988920" tIns="833040" bIns="284400">
              <a:noAutofit/>
            </a:bodyPr>
            <a:p>
              <a:pPr lvl="1" marL="285840" indent="-284760">
                <a:lnSpc>
                  <a:spcPct val="90000"/>
                </a:lnSpc>
                <a:spcAft>
                  <a:spcPts val="601"/>
                </a:spcAft>
                <a:buClr>
                  <a:srgbClr val="000000"/>
                </a:buClr>
                <a:buFont typeface="Symbol"/>
                <a:buChar char=""/>
              </a:pPr>
              <a:r>
                <a:rPr b="0" lang="en-AU" sz="4000" spc="-1" strike="noStrike">
                  <a:solidFill>
                    <a:srgbClr val="000000"/>
                  </a:solidFill>
                  <a:latin typeface="Lato Light"/>
                  <a:ea typeface="DejaVu Sans"/>
                </a:rPr>
                <a:t>2017, Sabounchi and Wei [3]</a:t>
              </a:r>
              <a:endParaRPr b="0" lang="en-AU" sz="4000" spc="-1" strike="noStrike">
                <a:latin typeface="Arial"/>
              </a:endParaRPr>
            </a:p>
            <a:p>
              <a:pPr lvl="1" marL="285840" indent="-284760">
                <a:lnSpc>
                  <a:spcPct val="90000"/>
                </a:lnSpc>
                <a:spcAft>
                  <a:spcPts val="601"/>
                </a:spcAft>
                <a:buClr>
                  <a:srgbClr val="000000"/>
                </a:buClr>
                <a:buFont typeface="Symbol"/>
                <a:buChar char=""/>
              </a:pPr>
              <a:r>
                <a:rPr b="0" lang="en-AU" sz="4000" spc="-1" strike="noStrike">
                  <a:solidFill>
                    <a:srgbClr val="000000"/>
                  </a:solidFill>
                  <a:latin typeface="Lato Light"/>
                  <a:ea typeface="DejaVu Sans"/>
                </a:rPr>
                <a:t>2019, Alam, Islam, and Ferdous [4]</a:t>
              </a:r>
              <a:endParaRPr b="0" lang="en-AU" sz="4000" spc="-1" strike="noStrike">
                <a:latin typeface="Arial"/>
              </a:endParaRPr>
            </a:p>
          </p:txBody>
        </p:sp>
        <p:sp>
          <p:nvSpPr>
            <p:cNvPr id="283" name="CustomShape 12"/>
            <p:cNvSpPr/>
            <p:nvPr/>
          </p:nvSpPr>
          <p:spPr>
            <a:xfrm>
              <a:off x="6887520" y="10150560"/>
              <a:ext cx="8917920" cy="1179720"/>
            </a:xfrm>
            <a:prstGeom prst="roundRect">
              <a:avLst>
                <a:gd name="adj" fmla="val 16667"/>
              </a:avLst>
            </a:prstGeom>
            <a:gradFill rotWithShape="0">
              <a:gsLst>
                <a:gs pos="0">
                  <a:srgbClr val="f5a651"/>
                </a:gs>
                <a:gs pos="100000">
                  <a:srgbClr val="fb9c1b"/>
                </a:gs>
              </a:gsLst>
              <a:lin ang="5400000"/>
            </a:gradFill>
            <a:ln w="6480">
              <a:solidFill>
                <a:srgbClr val="f29b26"/>
              </a:solidFill>
              <a:miter/>
            </a:ln>
            <a:effectLst>
              <a:outerShdw dir="5400000" dist="23040">
                <a:srgbClr val="000000">
                  <a:alpha val="35000"/>
                </a:srgbClr>
              </a:outerShdw>
            </a:effectLst>
          </p:spPr>
          <p:style>
            <a:lnRef idx="0"/>
            <a:fillRef idx="0"/>
            <a:effectRef idx="0"/>
            <a:fontRef idx="minor"/>
          </p:style>
          <p:txBody>
            <a:bodyPr lIns="394560" rIns="336960" tIns="57600" bIns="57600" anchor="ctr">
              <a:noAutofit/>
            </a:bodyPr>
            <a:p>
              <a:pPr>
                <a:lnSpc>
                  <a:spcPct val="90000"/>
                </a:lnSpc>
                <a:spcAft>
                  <a:spcPts val="1400"/>
                </a:spcAft>
              </a:pPr>
              <a:r>
                <a:rPr b="0" lang="en-US" sz="4000" spc="-1" strike="noStrike">
                  <a:solidFill>
                    <a:srgbClr val="ffffff"/>
                  </a:solidFill>
                  <a:latin typeface="Arial"/>
                  <a:ea typeface="DejaVu Sans"/>
                </a:rPr>
                <a:t>Selling as a geographical Group</a:t>
              </a:r>
              <a:endParaRPr b="0" lang="en-AU" sz="4000" spc="-1" strike="noStrike">
                <a:latin typeface="Arial"/>
              </a:endParaRPr>
            </a:p>
          </p:txBody>
        </p:sp>
      </p:grpSp>
      <p:sp>
        <p:nvSpPr>
          <p:cNvPr id="284" name="CustomShape 13"/>
          <p:cNvSpPr/>
          <p:nvPr/>
        </p:nvSpPr>
        <p:spPr>
          <a:xfrm>
            <a:off x="4420080" y="7694280"/>
            <a:ext cx="1590120" cy="1432080"/>
          </a:xfrm>
          <a:prstGeom prst="ellipse">
            <a:avLst/>
          </a:prstGeom>
          <a:solidFill>
            <a:srgbClr val="9bbb5c">
              <a:alpha val="90000"/>
            </a:srgbClr>
          </a:solidFill>
          <a:ln>
            <a:noFill/>
          </a:ln>
          <a:effectLst>
            <a:outerShdw dir="5400000" dist="23040">
              <a:srgbClr val="000000">
                <a:alpha val="35000"/>
              </a:srgbClr>
            </a:outerShdw>
          </a:effectLst>
        </p:spPr>
        <p:style>
          <a:lnRef idx="0"/>
          <a:fillRef idx="0"/>
          <a:effectRef idx="0"/>
          <a:fontRef idx="minor"/>
        </p:style>
      </p:sp>
      <p:sp>
        <p:nvSpPr>
          <p:cNvPr id="285" name="CustomShape 14"/>
          <p:cNvSpPr/>
          <p:nvPr/>
        </p:nvSpPr>
        <p:spPr>
          <a:xfrm>
            <a:off x="4420080" y="11020680"/>
            <a:ext cx="1590120" cy="1432080"/>
          </a:xfrm>
          <a:prstGeom prst="ellipse">
            <a:avLst/>
          </a:prstGeom>
          <a:solidFill>
            <a:srgbClr val="f29b26"/>
          </a:solidFill>
          <a:ln>
            <a:noFill/>
          </a:ln>
        </p:spPr>
        <p:style>
          <a:lnRef idx="0"/>
          <a:fillRef idx="0"/>
          <a:effectRef idx="0"/>
          <a:fontRef idx="minor"/>
        </p:style>
      </p:sp>
      <p:sp>
        <p:nvSpPr>
          <p:cNvPr id="286" name="CustomShape 15"/>
          <p:cNvSpPr/>
          <p:nvPr/>
        </p:nvSpPr>
        <p:spPr>
          <a:xfrm>
            <a:off x="4420080" y="4367520"/>
            <a:ext cx="1590120" cy="1432080"/>
          </a:xfrm>
          <a:prstGeom prst="ellipse">
            <a:avLst/>
          </a:prstGeom>
          <a:solidFill>
            <a:srgbClr val="bd392f"/>
          </a:solidFill>
          <a:ln>
            <a:noFill/>
          </a:ln>
        </p:spPr>
        <p:style>
          <a:lnRef idx="0"/>
          <a:fillRef idx="0"/>
          <a:effectRef idx="0"/>
          <a:fontRef idx="minor"/>
        </p:style>
      </p:sp>
      <p:grpSp>
        <p:nvGrpSpPr>
          <p:cNvPr id="287" name="Group 16"/>
          <p:cNvGrpSpPr/>
          <p:nvPr/>
        </p:nvGrpSpPr>
        <p:grpSpPr>
          <a:xfrm>
            <a:off x="4918680" y="8002800"/>
            <a:ext cx="639000" cy="824760"/>
            <a:chOff x="4918680" y="8002800"/>
            <a:chExt cx="639000" cy="824760"/>
          </a:xfrm>
        </p:grpSpPr>
        <p:sp>
          <p:nvSpPr>
            <p:cNvPr id="288" name="CustomShape 17"/>
            <p:cNvSpPr/>
            <p:nvPr/>
          </p:nvSpPr>
          <p:spPr>
            <a:xfrm>
              <a:off x="4918680" y="8002800"/>
              <a:ext cx="639000" cy="824760"/>
            </a:xfrm>
            <a:custGeom>
              <a:avLst/>
              <a:gdLst/>
              <a:ahLst/>
              <a:rect l="l" t="t"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solidFill>
              <a:srgbClr val="ffffff"/>
            </a:solidFill>
            <a:ln>
              <a:noFill/>
            </a:ln>
          </p:spPr>
          <p:style>
            <a:lnRef idx="0"/>
            <a:fillRef idx="0"/>
            <a:effectRef idx="0"/>
            <a:fontRef idx="minor"/>
          </p:style>
        </p:sp>
        <p:sp>
          <p:nvSpPr>
            <p:cNvPr id="289" name="CustomShape 18"/>
            <p:cNvSpPr/>
            <p:nvPr/>
          </p:nvSpPr>
          <p:spPr>
            <a:xfrm>
              <a:off x="5064480" y="8131680"/>
              <a:ext cx="189000" cy="167400"/>
            </a:xfrm>
            <a:custGeom>
              <a:avLst/>
              <a:gdLst/>
              <a:ahLst/>
              <a:rect l="l" t="t"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rgbClr val="ffffff"/>
            </a:solidFill>
            <a:ln>
              <a:noFill/>
            </a:ln>
          </p:spPr>
          <p:style>
            <a:lnRef idx="0"/>
            <a:fillRef idx="0"/>
            <a:effectRef idx="0"/>
            <a:fontRef idx="minor"/>
          </p:style>
        </p:sp>
      </p:grpSp>
      <p:sp>
        <p:nvSpPr>
          <p:cNvPr id="290" name="CustomShape 19"/>
          <p:cNvSpPr/>
          <p:nvPr/>
        </p:nvSpPr>
        <p:spPr>
          <a:xfrm>
            <a:off x="4844520" y="11386800"/>
            <a:ext cx="843480" cy="712080"/>
          </a:xfrm>
          <a:custGeom>
            <a:avLst/>
            <a:gdLst/>
            <a:ahLst/>
            <a:rect l="l" t="t"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rgbClr val="ffffff"/>
          </a:solidFill>
          <a:ln>
            <a:noFill/>
          </a:ln>
        </p:spPr>
        <p:style>
          <a:lnRef idx="0"/>
          <a:fillRef idx="0"/>
          <a:effectRef idx="0"/>
          <a:fontRef idx="minor"/>
        </p:style>
      </p:sp>
      <p:sp>
        <p:nvSpPr>
          <p:cNvPr id="291" name="CustomShape 20"/>
          <p:cNvSpPr/>
          <p:nvPr/>
        </p:nvSpPr>
        <p:spPr>
          <a:xfrm>
            <a:off x="4857480" y="4654080"/>
            <a:ext cx="830880" cy="824760"/>
          </a:xfrm>
          <a:custGeom>
            <a:avLst/>
            <a:gdLst/>
            <a:ahLst/>
            <a:rect l="l" t="t"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rgbClr val="ffffff"/>
          </a:solidFill>
          <a:ln>
            <a:noFill/>
          </a:ln>
        </p:spPr>
        <p:style>
          <a:lnRef idx="0"/>
          <a:fillRef idx="0"/>
          <a:effectRef idx="0"/>
          <a:fontRef idx="minor"/>
        </p:style>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92" name="Table 1"/>
          <p:cNvGraphicFramePr/>
          <p:nvPr/>
        </p:nvGraphicFramePr>
        <p:xfrm>
          <a:off x="496080" y="419040"/>
          <a:ext cx="22543560" cy="12686040"/>
        </p:xfrm>
        <a:graphic>
          <a:graphicData uri="http://schemas.openxmlformats.org/drawingml/2006/table">
            <a:tbl>
              <a:tblPr/>
              <a:tblGrid>
                <a:gridCol w="1181160"/>
                <a:gridCol w="1750680"/>
                <a:gridCol w="2249640"/>
                <a:gridCol w="4245840"/>
                <a:gridCol w="2806560"/>
                <a:gridCol w="3220560"/>
                <a:gridCol w="3382200"/>
                <a:gridCol w="3707280"/>
              </a:tblGrid>
              <a:tr h="1006200">
                <a:tc>
                  <a:txBody>
                    <a:bodyPr lIns="68400" rIns="68400">
                      <a:noAutofit/>
                    </a:bodyPr>
                    <a:p>
                      <a:pPr algn="ctr">
                        <a:lnSpc>
                          <a:spcPct val="150000"/>
                        </a:lnSpc>
                      </a:pPr>
                      <a:r>
                        <a:rPr b="1" lang="en-US" sz="2400" spc="-1" strike="noStrike">
                          <a:solidFill>
                            <a:srgbClr val="ffffff"/>
                          </a:solidFill>
                          <a:latin typeface="Lato Light"/>
                        </a:rPr>
                        <a:t>Paper</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pPr>
                      <a:r>
                        <a:rPr b="1" lang="en-US" sz="2400" spc="-1" strike="noStrike">
                          <a:solidFill>
                            <a:srgbClr val="ffffff"/>
                          </a:solidFill>
                          <a:latin typeface="Lato Light"/>
                        </a:rPr>
                        <a:t>Blockchain</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pPr>
                      <a:r>
                        <a:rPr b="1" lang="en-US" sz="2400" spc="-1" strike="noStrike">
                          <a:solidFill>
                            <a:srgbClr val="ffffff"/>
                          </a:solidFill>
                          <a:latin typeface="Lato Light"/>
                        </a:rPr>
                        <a:t>Energy Trading</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pPr>
                      <a:r>
                        <a:rPr b="1" lang="en-US" sz="2400" spc="-1" strike="noStrike">
                          <a:solidFill>
                            <a:srgbClr val="ffffff"/>
                          </a:solidFill>
                          <a:latin typeface="Lato Light"/>
                        </a:rPr>
                        <a:t>Matchmaking Method</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pPr>
                      <a:r>
                        <a:rPr b="1" lang="en-US" sz="2400" spc="-1" strike="noStrike">
                          <a:solidFill>
                            <a:srgbClr val="ffffff"/>
                          </a:solidFill>
                          <a:latin typeface="Lato Light"/>
                        </a:rPr>
                        <a:t>Group Formation</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pPr>
                      <a:r>
                        <a:rPr b="1" lang="en-US" sz="2400" spc="-1" strike="noStrike">
                          <a:solidFill>
                            <a:srgbClr val="ffffff"/>
                          </a:solidFill>
                          <a:latin typeface="Lato Light"/>
                        </a:rPr>
                        <a:t>Member Assessment and Ranking</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pPr>
                      <a:r>
                        <a:rPr b="1" lang="en-US" sz="2400" spc="-1" strike="noStrike">
                          <a:solidFill>
                            <a:srgbClr val="ffffff"/>
                          </a:solidFill>
                          <a:latin typeface="Lato Light"/>
                        </a:rPr>
                        <a:t>Reputation System</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pPr>
                      <a:r>
                        <a:rPr b="1" lang="en-US" sz="2400" spc="-1" strike="noStrike">
                          <a:solidFill>
                            <a:srgbClr val="ffffff"/>
                          </a:solidFill>
                          <a:latin typeface="Lato Light"/>
                        </a:rPr>
                        <a:t>Validation</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[18]</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Fixed</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Ethereum</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[19, 20]</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Ethereum</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[22]</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Hyperledger Fabric0.1</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[23]</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Auction</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Hyperledger Fabric0.1</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r>
              <a:tr h="624600">
                <a:tc>
                  <a:txBody>
                    <a:bodyPr lIns="68400" rIns="68400">
                      <a:noAutofit/>
                    </a:bodyPr>
                    <a:p>
                      <a:pPr algn="ctr">
                        <a:lnSpc>
                          <a:spcPct val="150000"/>
                        </a:lnSpc>
                        <a:spcAft>
                          <a:spcPts val="1599"/>
                        </a:spcAft>
                      </a:pPr>
                      <a:r>
                        <a:rPr b="1" lang="en-US" sz="2400" spc="-1" strike="noStrike">
                          <a:solidFill>
                            <a:srgbClr val="ffffff"/>
                          </a:solidFill>
                          <a:latin typeface="Lato Light"/>
                        </a:rPr>
                        <a:t>[24]</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Iteration Auction</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800" spc="-1" strike="noStrike">
                          <a:solidFill>
                            <a:srgbClr val="445469"/>
                          </a:solidFill>
                          <a:latin typeface="Lato Light"/>
                        </a:rPr>
                        <a:t>√</a:t>
                      </a:r>
                      <a:endParaRPr b="0" lang="en-AU" sz="28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Ethereum0</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[6]</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Double Auction</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Monax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[25]</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Distributed Double Auction</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PoW Blockchain in Python</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[26]</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Ethereum</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[27]</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Prosumer’s price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Ethereum</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[28]</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Energy Aggregator</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Hyperledger Fabric0.1</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[29]</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[30]</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The nearest neighbour</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[31]</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[14]</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[32]</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[33]</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[34]</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[35]</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ffffff"/>
                    </a:solidFill>
                  </a:tcPr>
                </a:tc>
              </a:tr>
              <a:tr h="549000">
                <a:tc>
                  <a:txBody>
                    <a:bodyPr lIns="68400" rIns="68400">
                      <a:noAutofit/>
                    </a:bodyPr>
                    <a:p>
                      <a:pPr algn="ctr">
                        <a:lnSpc>
                          <a:spcPct val="150000"/>
                        </a:lnSpc>
                        <a:spcAft>
                          <a:spcPts val="1599"/>
                        </a:spcAft>
                      </a:pPr>
                      <a:r>
                        <a:rPr b="1" lang="en-US" sz="2400" spc="-1" strike="noStrike">
                          <a:solidFill>
                            <a:srgbClr val="ffffff"/>
                          </a:solidFill>
                          <a:latin typeface="Lato Light"/>
                        </a:rPr>
                        <a:t>[36]</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r h="624600">
                <a:tc>
                  <a:txBody>
                    <a:bodyPr lIns="68400" rIns="68400">
                      <a:noAutofit/>
                    </a:bodyPr>
                    <a:p>
                      <a:pPr algn="ctr">
                        <a:lnSpc>
                          <a:spcPct val="150000"/>
                        </a:lnSpc>
                        <a:spcAft>
                          <a:spcPts val="1599"/>
                        </a:spcAft>
                      </a:pPr>
                      <a:r>
                        <a:rPr b="1" lang="en-US" sz="2400" spc="-1" strike="noStrike">
                          <a:solidFill>
                            <a:srgbClr val="ffffff"/>
                          </a:solidFill>
                          <a:latin typeface="Lato Light"/>
                        </a:rPr>
                        <a:t>[37]</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800" spc="-1" strike="noStrike">
                          <a:solidFill>
                            <a:srgbClr val="445469"/>
                          </a:solidFill>
                          <a:latin typeface="Lato Light"/>
                        </a:rPr>
                        <a:t>√</a:t>
                      </a:r>
                      <a:endParaRPr b="0" lang="en-AU" sz="28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5ee1c5"/>
                    </a:solidFill>
                  </a:tcPr>
                </a:tc>
              </a:tr>
              <a:tr h="549000">
                <a:tc>
                  <a:txBody>
                    <a:bodyPr lIns="68400" rIns="68400">
                      <a:noAutofit/>
                    </a:bodyPr>
                    <a:p>
                      <a:pPr algn="ctr">
                        <a:lnSpc>
                          <a:spcPct val="150000"/>
                        </a:lnSpc>
                        <a:spcAft>
                          <a:spcPts val="1599"/>
                        </a:spcAft>
                      </a:pPr>
                      <a:r>
                        <a:rPr b="1" lang="en-US" sz="2400" spc="-1" strike="noStrike">
                          <a:solidFill>
                            <a:srgbClr val="445469"/>
                          </a:solidFill>
                          <a:latin typeface="Lato Light"/>
                        </a:rPr>
                        <a:t>[38]</a:t>
                      </a:r>
                      <a:endParaRPr b="0" lang="en-AU" sz="2400" spc="-1" strike="noStrike">
                        <a:latin typeface="Arial"/>
                      </a:endParaRPr>
                    </a:p>
                  </a:txBody>
                  <a:tcPr marL="68400" marR="68400">
                    <a:lnT w="25200">
                      <a:solidFill>
                        <a:srgbClr val="445469"/>
                      </a:solidFill>
                    </a:lnT>
                    <a:lnB w="25200">
                      <a:solidFill>
                        <a:srgbClr val="445469"/>
                      </a:solidFill>
                    </a:lnB>
                    <a:solidFill>
                      <a:srgbClr val="f29b26"/>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Private</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0"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c>
                  <a:txBody>
                    <a:bodyPr lIns="68400" rIns="68400">
                      <a:noAutofit/>
                    </a:bodyPr>
                    <a:p>
                      <a:pPr algn="ctr">
                        <a:lnSpc>
                          <a:spcPct val="150000"/>
                        </a:lnSpc>
                        <a:spcAft>
                          <a:spcPts val="1599"/>
                        </a:spcAft>
                      </a:pPr>
                      <a:r>
                        <a:rPr b="1" lang="en-US" sz="2400" spc="-1" strike="noStrike">
                          <a:solidFill>
                            <a:srgbClr val="445469"/>
                          </a:solidFill>
                          <a:latin typeface="Lato Light"/>
                        </a:rPr>
                        <a:t>X</a:t>
                      </a:r>
                      <a:endParaRPr b="0" lang="en-AU" sz="2400" spc="-1" strike="noStrike">
                        <a:latin typeface="Arial"/>
                      </a:endParaRPr>
                    </a:p>
                  </a:txBody>
                  <a:tcPr marL="68400" marR="68400">
                    <a:lnT w="25200">
                      <a:solidFill>
                        <a:srgbClr val="445469"/>
                      </a:solidFill>
                    </a:lnT>
                    <a:lnB w="25200">
                      <a:solidFill>
                        <a:srgbClr val="445469"/>
                      </a:solidFill>
                    </a:lnB>
                    <a:solidFill>
                      <a:srgbClr val="e8e9ea"/>
                    </a:solidFill>
                  </a:tcPr>
                </a:tc>
              </a:tr>
            </a:tbl>
          </a:graphicData>
        </a:graphic>
      </p:graphicFrame>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3" name="Group 1"/>
          <p:cNvGrpSpPr/>
          <p:nvPr/>
        </p:nvGrpSpPr>
        <p:grpSpPr>
          <a:xfrm>
            <a:off x="1711440" y="483120"/>
            <a:ext cx="20962440" cy="2077560"/>
            <a:chOff x="1711440" y="483120"/>
            <a:chExt cx="20962440" cy="2077560"/>
          </a:xfrm>
        </p:grpSpPr>
        <p:sp>
          <p:nvSpPr>
            <p:cNvPr id="294" name="CustomShape 2"/>
            <p:cNvSpPr/>
            <p:nvPr/>
          </p:nvSpPr>
          <p:spPr>
            <a:xfrm>
              <a:off x="1711440" y="483120"/>
              <a:ext cx="209624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Gaps</a:t>
              </a:r>
              <a:endParaRPr b="0" lang="en-AU" sz="8800" spc="-1" strike="noStrike">
                <a:latin typeface="Arial"/>
              </a:endParaRPr>
            </a:p>
          </p:txBody>
        </p:sp>
        <p:sp>
          <p:nvSpPr>
            <p:cNvPr id="295" name="CustomShape 3"/>
            <p:cNvSpPr/>
            <p:nvPr/>
          </p:nvSpPr>
          <p:spPr>
            <a:xfrm>
              <a:off x="11433600" y="2470680"/>
              <a:ext cx="155160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gr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fill="hold">
                      <p:stCondLst>
                        <p:cond delay="0"/>
                      </p:stCondLst>
                      <p:childTnLst>
                        <p:par>
                          <p:cTn id="70" fill="hold">
                            <p:stCondLst>
                              <p:cond delay="0"/>
                            </p:stCondLst>
                            <p:childTnLst>
                              <p:par>
                                <p:cTn id="71" nodeType="afterEffect" fill="hold" presetClass="entr" presetID="37">
                                  <p:stCondLst>
                                    <p:cond delay="0"/>
                                  </p:stCondLst>
                                  <p:childTnLst>
                                    <p:set>
                                      <p:cBhvr>
                                        <p:cTn id="72" dur="1" fill="hold">
                                          <p:stCondLst>
                                            <p:cond delay="0"/>
                                          </p:stCondLst>
                                        </p:cTn>
                                        <p:tgtEl>
                                          <p:spTgt spid="293"/>
                                        </p:tgtEl>
                                        <p:attrNameLst>
                                          <p:attrName>style.visibility</p:attrName>
                                        </p:attrNameLst>
                                      </p:cBhvr>
                                      <p:to>
                                        <p:strVal val="visible"/>
                                      </p:to>
                                    </p:set>
                                    <p:animEffect filter="fade" transition="in">
                                      <p:cBhvr additive="repl">
                                        <p:cTn id="73" dur="1000"/>
                                        <p:tgtEl>
                                          <p:spTgt spid="293"/>
                                        </p:tgtEl>
                                      </p:cBhvr>
                                    </p:animEffect>
                                    <p:anim calcmode="lin" valueType="num">
                                      <p:cBhvr additive="repl">
                                        <p:cTn id="74" dur="1000" fill="hold"/>
                                        <p:tgtEl>
                                          <p:spTgt spid="293"/>
                                        </p:tgtEl>
                                        <p:attrNameLst>
                                          <p:attrName>ppt_x</p:attrName>
                                        </p:attrNameLst>
                                      </p:cBhvr>
                                      <p:tavLst>
                                        <p:tav tm="0">
                                          <p:val>
                                            <p:strVal val="#ppt_x"/>
                                          </p:val>
                                        </p:tav>
                                        <p:tav tm="100000">
                                          <p:val>
                                            <p:strVal val="#ppt_x"/>
                                          </p:val>
                                        </p:tav>
                                      </p:tavLst>
                                    </p:anim>
                                    <p:anim calcmode="lin" valueType="num">
                                      <p:cBhvr additive="repl">
                                        <p:cTn id="75" dur="900" fill="hold"/>
                                        <p:tgtEl>
                                          <p:spTgt spid="293"/>
                                        </p:tgtEl>
                                        <p:attrNameLst>
                                          <p:attrName>ppt_y</p:attrName>
                                        </p:attrNameLst>
                                      </p:cBhvr>
                                      <p:tavLst>
                                        <p:tav tm="0">
                                          <p:val>
                                            <p:strVal val="#ppt_y+1"/>
                                          </p:val>
                                        </p:tav>
                                        <p:tav tm="100000">
                                          <p:val>
                                            <p:strVal val="#ppt_y-.03"/>
                                          </p:val>
                                        </p:tav>
                                      </p:tavLst>
                                    </p:anim>
                                    <p:anim calcmode="lin" valueType="num">
                                      <p:cBhvr additive="repl">
                                        <p:cTn id="76" dur="100" fill="hold">
                                          <p:stCondLst>
                                            <p:cond delay="900"/>
                                          </p:stCondLst>
                                        </p:cTn>
                                        <p:tgtEl>
                                          <p:spTgt spid="29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6" name="Group 1"/>
          <p:cNvGrpSpPr/>
          <p:nvPr/>
        </p:nvGrpSpPr>
        <p:grpSpPr>
          <a:xfrm>
            <a:off x="1712880" y="591120"/>
            <a:ext cx="20940480" cy="2000520"/>
            <a:chOff x="1712880" y="591120"/>
            <a:chExt cx="20940480" cy="2000520"/>
          </a:xfrm>
        </p:grpSpPr>
        <p:grpSp>
          <p:nvGrpSpPr>
            <p:cNvPr id="297" name="Group 2"/>
            <p:cNvGrpSpPr/>
            <p:nvPr/>
          </p:nvGrpSpPr>
          <p:grpSpPr>
            <a:xfrm>
              <a:off x="1712880" y="591120"/>
              <a:ext cx="20940480" cy="2000520"/>
              <a:chOff x="1712880" y="591120"/>
              <a:chExt cx="20940480" cy="2000520"/>
            </a:xfrm>
          </p:grpSpPr>
          <p:sp>
            <p:nvSpPr>
              <p:cNvPr id="298" name="CustomShape 3"/>
              <p:cNvSpPr/>
              <p:nvPr/>
            </p:nvSpPr>
            <p:spPr>
              <a:xfrm>
                <a:off x="1712880" y="591120"/>
                <a:ext cx="20940480" cy="1430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Questions</a:t>
                </a:r>
                <a:endParaRPr b="0" lang="en-AU" sz="8800" spc="-1" strike="noStrike">
                  <a:latin typeface="Arial"/>
                </a:endParaRPr>
              </a:p>
            </p:txBody>
          </p:sp>
          <p:sp>
            <p:nvSpPr>
              <p:cNvPr id="299" name="CustomShape 4"/>
              <p:cNvSpPr/>
              <p:nvPr/>
            </p:nvSpPr>
            <p:spPr>
              <a:xfrm>
                <a:off x="11433600" y="2505240"/>
                <a:ext cx="1551600" cy="864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grpSp>
        <p:sp>
          <p:nvSpPr>
            <p:cNvPr id="300" name="CustomShape 5"/>
            <p:cNvSpPr/>
            <p:nvPr/>
          </p:nvSpPr>
          <p:spPr>
            <a:xfrm>
              <a:off x="4683240" y="1770480"/>
              <a:ext cx="15019560" cy="806760"/>
            </a:xfrm>
            <a:prstGeom prst="rect">
              <a:avLst/>
            </a:prstGeom>
            <a:noFill/>
            <a:ln>
              <a:noFill/>
            </a:ln>
          </p:spPr>
          <p:style>
            <a:lnRef idx="0"/>
            <a:fillRef idx="0"/>
            <a:effectRef idx="0"/>
            <a:fontRef idx="minor"/>
          </p:style>
        </p:sp>
      </p:grpSp>
      <p:sp>
        <p:nvSpPr>
          <p:cNvPr id="301" name="CustomShape 6"/>
          <p:cNvSpPr/>
          <p:nvPr/>
        </p:nvSpPr>
        <p:spPr>
          <a:xfrm>
            <a:off x="1224000" y="4104360"/>
            <a:ext cx="21743280" cy="6051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2c3645"/>
                </a:solidFill>
                <a:latin typeface="Lato Light"/>
                <a:ea typeface="DejaVu Sans"/>
              </a:rPr>
              <a:t>1.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Is it possible, in a timely manner, to reduce the need for a physical medical assessment for a job role by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introducing a suitability predictor using only responses given in a medical questionnaire?</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Light"/>
                <a:ea typeface="DejaVu Sans"/>
              </a:rPr>
              <a:t>2.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Is it possible to improve upon the suitability predictor by allowing actual medical assessment results to be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fed back into the live system?</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Light"/>
                <a:ea typeface="DejaVu Sans"/>
              </a:rPr>
              <a:t>3.</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Would removing rare or anomalous candidates from the pool of candidates create a better suitability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predictor?</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Light"/>
                <a:ea typeface="DejaVu Sans"/>
              </a:rPr>
              <a:t>4.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How to analyse and compare the results of repeat medical assessments from the same candidate for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different job roles over time?</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Light"/>
                <a:ea typeface="DejaVu Sans"/>
              </a:rPr>
              <a:t>5.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How to verify and validate the above aims?</a:t>
            </a:r>
            <a:endParaRPr b="0" lang="en-AU" sz="3600" spc="-1" strike="noStrike">
              <a:latin typeface="Arial"/>
            </a:endParaRPr>
          </a:p>
        </p:txBody>
      </p:sp>
      <p:sp>
        <p:nvSpPr>
          <p:cNvPr id="302" name="CustomShape 7"/>
          <p:cNvSpPr/>
          <p:nvPr/>
        </p:nvSpPr>
        <p:spPr>
          <a:xfrm flipH="1" rot="10800000">
            <a:off x="789120" y="3927960"/>
            <a:ext cx="84960" cy="7451640"/>
          </a:xfrm>
          <a:prstGeom prst="round2SameRect">
            <a:avLst>
              <a:gd name="adj1" fmla="val 50000"/>
              <a:gd name="adj2" fmla="val 50000"/>
            </a:avLst>
          </a:prstGeom>
          <a:solidFill>
            <a:srgbClr val="e0c2cd"/>
          </a:solidFill>
          <a:ln w="2556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0"/>
                      </p:stCondLst>
                      <p:childTnLst>
                        <p:par>
                          <p:cTn id="80" fill="hold">
                            <p:stCondLst>
                              <p:cond delay="0"/>
                            </p:stCondLst>
                            <p:childTnLst>
                              <p:par>
                                <p:cTn id="81" nodeType="withEffect" fill="hold" presetClass="entr" presetID="37">
                                  <p:stCondLst>
                                    <p:cond delay="0"/>
                                  </p:stCondLst>
                                  <p:childTnLst>
                                    <p:set>
                                      <p:cBhvr>
                                        <p:cTn id="82" dur="1" fill="hold">
                                          <p:stCondLst>
                                            <p:cond delay="0"/>
                                          </p:stCondLst>
                                        </p:cTn>
                                        <p:tgtEl>
                                          <p:spTgt spid="296"/>
                                        </p:tgtEl>
                                        <p:attrNameLst>
                                          <p:attrName>style.visibility</p:attrName>
                                        </p:attrNameLst>
                                      </p:cBhvr>
                                      <p:to>
                                        <p:strVal val="visible"/>
                                      </p:to>
                                    </p:set>
                                    <p:animEffect filter="fade" transition="in">
                                      <p:cBhvr additive="repl">
                                        <p:cTn id="83" dur="1000"/>
                                        <p:tgtEl>
                                          <p:spTgt spid="296"/>
                                        </p:tgtEl>
                                      </p:cBhvr>
                                    </p:animEffect>
                                    <p:anim calcmode="lin" valueType="num">
                                      <p:cBhvr additive="repl">
                                        <p:cTn id="84" dur="1000" fill="hold"/>
                                        <p:tgtEl>
                                          <p:spTgt spid="296"/>
                                        </p:tgtEl>
                                        <p:attrNameLst>
                                          <p:attrName>ppt_x</p:attrName>
                                        </p:attrNameLst>
                                      </p:cBhvr>
                                      <p:tavLst>
                                        <p:tav tm="0">
                                          <p:val>
                                            <p:strVal val="#ppt_x"/>
                                          </p:val>
                                        </p:tav>
                                        <p:tav tm="100000">
                                          <p:val>
                                            <p:strVal val="#ppt_x"/>
                                          </p:val>
                                        </p:tav>
                                      </p:tavLst>
                                    </p:anim>
                                    <p:anim calcmode="lin" valueType="num">
                                      <p:cBhvr additive="repl">
                                        <p:cTn id="85" dur="900" fill="hold"/>
                                        <p:tgtEl>
                                          <p:spTgt spid="296"/>
                                        </p:tgtEl>
                                        <p:attrNameLst>
                                          <p:attrName>ppt_y</p:attrName>
                                        </p:attrNameLst>
                                      </p:cBhvr>
                                      <p:tavLst>
                                        <p:tav tm="0">
                                          <p:val>
                                            <p:strVal val="#ppt_y+1"/>
                                          </p:val>
                                        </p:tav>
                                        <p:tav tm="100000">
                                          <p:val>
                                            <p:strVal val="#ppt_y-.03"/>
                                          </p:val>
                                        </p:tav>
                                      </p:tavLst>
                                    </p:anim>
                                    <p:anim calcmode="lin" valueType="num">
                                      <p:cBhvr additive="repl">
                                        <p:cTn id="86" dur="100" fill="hold">
                                          <p:stCondLst>
                                            <p:cond delay="900"/>
                                          </p:stCondLst>
                                        </p:cTn>
                                        <p:tgtEl>
                                          <p:spTgt spid="29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3" name="Group 1"/>
          <p:cNvGrpSpPr/>
          <p:nvPr/>
        </p:nvGrpSpPr>
        <p:grpSpPr>
          <a:xfrm>
            <a:off x="1711440" y="591120"/>
            <a:ext cx="20962440" cy="2076120"/>
            <a:chOff x="1711440" y="591120"/>
            <a:chExt cx="20962440" cy="2076120"/>
          </a:xfrm>
        </p:grpSpPr>
        <p:sp>
          <p:nvSpPr>
            <p:cNvPr id="304" name="CustomShape 2"/>
            <p:cNvSpPr/>
            <p:nvPr/>
          </p:nvSpPr>
          <p:spPr>
            <a:xfrm>
              <a:off x="1711440" y="591120"/>
              <a:ext cx="2096244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Objectives</a:t>
              </a:r>
              <a:endParaRPr b="0" lang="en-AU" sz="8800" spc="-1" strike="noStrike">
                <a:latin typeface="Arial"/>
              </a:endParaRPr>
            </a:p>
          </p:txBody>
        </p:sp>
        <p:sp>
          <p:nvSpPr>
            <p:cNvPr id="305" name="CustomShape 3"/>
            <p:cNvSpPr/>
            <p:nvPr/>
          </p:nvSpPr>
          <p:spPr>
            <a:xfrm>
              <a:off x="11362680" y="2577600"/>
              <a:ext cx="1551600" cy="8964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grpSp>
      <p:sp>
        <p:nvSpPr>
          <p:cNvPr id="306" name="CustomShape 4"/>
          <p:cNvSpPr/>
          <p:nvPr/>
        </p:nvSpPr>
        <p:spPr>
          <a:xfrm>
            <a:off x="1224000" y="4104000"/>
            <a:ext cx="21743280" cy="513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600" spc="-1" strike="noStrike">
                <a:solidFill>
                  <a:srgbClr val="2c3645"/>
                </a:solidFill>
                <a:latin typeface="Lato Light"/>
                <a:ea typeface="DejaVu Sans"/>
              </a:rPr>
              <a:t>1.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To classify a candidate into a small number of groups that give a sliding suitability score.</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Light"/>
                <a:ea typeface="DejaVu Sans"/>
              </a:rPr>
              <a:t>2.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To define a mechanism whereby results of physical medical assessments are fed back into the system for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a better predictor</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Light"/>
                <a:ea typeface="DejaVu Sans"/>
              </a:rPr>
              <a:t>3.</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To build an anomaly detection routine to predict a list of candidates of concern.</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Light"/>
                <a:ea typeface="DejaVu Sans"/>
              </a:rPr>
              <a:t>4.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To build a model whereby assessments maybe compared along a timeline so that assessments taken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multiple times maybe analysed.</a:t>
            </a:r>
            <a:endParaRPr b="0" lang="en-AU" sz="3600" spc="-1" strike="noStrike">
              <a:latin typeface="Arial"/>
            </a:endParaRPr>
          </a:p>
          <a:p>
            <a:pPr>
              <a:lnSpc>
                <a:spcPct val="100000"/>
              </a:lnSpc>
            </a:pPr>
            <a:endParaRPr b="0" lang="en-AU" sz="3600" spc="-1" strike="noStrike">
              <a:latin typeface="Arial"/>
            </a:endParaRPr>
          </a:p>
          <a:p>
            <a:pPr>
              <a:lnSpc>
                <a:spcPct val="100000"/>
              </a:lnSpc>
            </a:pPr>
            <a:r>
              <a:rPr b="0" lang="en-AU" sz="3600" spc="-1" strike="noStrike">
                <a:solidFill>
                  <a:srgbClr val="2c3645"/>
                </a:solidFill>
                <a:latin typeface="Lato Light"/>
                <a:ea typeface="DejaVu Sans"/>
              </a:rPr>
              <a:t>5. </a:t>
            </a:r>
            <a:r>
              <a:rPr b="0" lang="en-AU" sz="3600" spc="-1" strike="noStrike">
                <a:solidFill>
                  <a:srgbClr val="2c3645"/>
                </a:solidFill>
                <a:latin typeface="Lato Light"/>
                <a:ea typeface="DejaVu Sans"/>
              </a:rPr>
              <a:t>	</a:t>
            </a:r>
            <a:r>
              <a:rPr b="0" lang="en-AU" sz="3600" spc="-1" strike="noStrike">
                <a:solidFill>
                  <a:srgbClr val="2c3645"/>
                </a:solidFill>
                <a:latin typeface="Lato Light"/>
                <a:ea typeface="DejaVu Sans"/>
              </a:rPr>
              <a:t>To evaluate the developed artefacts from the previous objectives. </a:t>
            </a:r>
            <a:endParaRPr b="0" lang="en-AU" sz="3600" spc="-1" strike="noStrike">
              <a:latin typeface="Arial"/>
            </a:endParaRPr>
          </a:p>
        </p:txBody>
      </p:sp>
      <p:sp>
        <p:nvSpPr>
          <p:cNvPr id="307" name="CustomShape 5"/>
          <p:cNvSpPr/>
          <p:nvPr/>
        </p:nvSpPr>
        <p:spPr>
          <a:xfrm flipH="1" rot="10800000">
            <a:off x="789120" y="3927960"/>
            <a:ext cx="84960" cy="6299640"/>
          </a:xfrm>
          <a:prstGeom prst="round2SameRect">
            <a:avLst>
              <a:gd name="adj1" fmla="val 50000"/>
              <a:gd name="adj2" fmla="val 50000"/>
            </a:avLst>
          </a:prstGeom>
          <a:solidFill>
            <a:srgbClr val="e0c2cd"/>
          </a:solidFill>
          <a:ln w="2556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0"/>
                      </p:stCondLst>
                      <p:childTnLst>
                        <p:par>
                          <p:cTn id="90" fill="hold">
                            <p:stCondLst>
                              <p:cond delay="0"/>
                            </p:stCondLst>
                            <p:childTnLst>
                              <p:par>
                                <p:cTn id="91" nodeType="afterEffect" fill="hold" presetClass="entr" presetID="37">
                                  <p:stCondLst>
                                    <p:cond delay="0"/>
                                  </p:stCondLst>
                                  <p:childTnLst>
                                    <p:set>
                                      <p:cBhvr>
                                        <p:cTn id="92" dur="1" fill="hold">
                                          <p:stCondLst>
                                            <p:cond delay="0"/>
                                          </p:stCondLst>
                                        </p:cTn>
                                        <p:tgtEl>
                                          <p:spTgt spid="303"/>
                                        </p:tgtEl>
                                        <p:attrNameLst>
                                          <p:attrName>style.visibility</p:attrName>
                                        </p:attrNameLst>
                                      </p:cBhvr>
                                      <p:to>
                                        <p:strVal val="visible"/>
                                      </p:to>
                                    </p:set>
                                    <p:animEffect filter="fade" transition="in">
                                      <p:cBhvr additive="repl">
                                        <p:cTn id="93" dur="1000"/>
                                        <p:tgtEl>
                                          <p:spTgt spid="303"/>
                                        </p:tgtEl>
                                      </p:cBhvr>
                                    </p:animEffect>
                                    <p:anim calcmode="lin" valueType="num">
                                      <p:cBhvr additive="repl">
                                        <p:cTn id="94" dur="1000" fill="hold"/>
                                        <p:tgtEl>
                                          <p:spTgt spid="303"/>
                                        </p:tgtEl>
                                        <p:attrNameLst>
                                          <p:attrName>ppt_x</p:attrName>
                                        </p:attrNameLst>
                                      </p:cBhvr>
                                      <p:tavLst>
                                        <p:tav tm="0">
                                          <p:val>
                                            <p:strVal val="#ppt_x"/>
                                          </p:val>
                                        </p:tav>
                                        <p:tav tm="100000">
                                          <p:val>
                                            <p:strVal val="#ppt_x"/>
                                          </p:val>
                                        </p:tav>
                                      </p:tavLst>
                                    </p:anim>
                                    <p:anim calcmode="lin" valueType="num">
                                      <p:cBhvr additive="repl">
                                        <p:cTn id="95" dur="900" fill="hold"/>
                                        <p:tgtEl>
                                          <p:spTgt spid="303"/>
                                        </p:tgtEl>
                                        <p:attrNameLst>
                                          <p:attrName>ppt_y</p:attrName>
                                        </p:attrNameLst>
                                      </p:cBhvr>
                                      <p:tavLst>
                                        <p:tav tm="0">
                                          <p:val>
                                            <p:strVal val="#ppt_y+1"/>
                                          </p:val>
                                        </p:tav>
                                        <p:tav tm="100000">
                                          <p:val>
                                            <p:strVal val="#ppt_y-.03"/>
                                          </p:val>
                                        </p:tav>
                                      </p:tavLst>
                                    </p:anim>
                                    <p:anim calcmode="lin" valueType="num">
                                      <p:cBhvr additive="repl">
                                        <p:cTn id="96" dur="100" fill="hold">
                                          <p:stCondLst>
                                            <p:cond delay="900"/>
                                          </p:stCondLst>
                                        </p:cTn>
                                        <p:tgtEl>
                                          <p:spTgt spid="30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8" name="Group 1"/>
          <p:cNvGrpSpPr/>
          <p:nvPr/>
        </p:nvGrpSpPr>
        <p:grpSpPr>
          <a:xfrm>
            <a:off x="1712880" y="483120"/>
            <a:ext cx="20940480" cy="2084760"/>
            <a:chOff x="1712880" y="483120"/>
            <a:chExt cx="20940480" cy="2084760"/>
          </a:xfrm>
        </p:grpSpPr>
        <p:sp>
          <p:nvSpPr>
            <p:cNvPr id="309" name="CustomShape 2"/>
            <p:cNvSpPr/>
            <p:nvPr/>
          </p:nvSpPr>
          <p:spPr>
            <a:xfrm>
              <a:off x="1712880" y="483120"/>
              <a:ext cx="2094048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10" name="CustomShape 3"/>
            <p:cNvSpPr/>
            <p:nvPr/>
          </p:nvSpPr>
          <p:spPr>
            <a:xfrm>
              <a:off x="11433600" y="2470680"/>
              <a:ext cx="155160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311" name="CustomShape 4"/>
            <p:cNvSpPr/>
            <p:nvPr/>
          </p:nvSpPr>
          <p:spPr>
            <a:xfrm>
              <a:off x="6382080" y="1730160"/>
              <a:ext cx="11654640" cy="8377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Design Science Research </a:t>
              </a:r>
              <a:r>
                <a:rPr b="0" lang="en-AU" sz="3100" spc="-1" strike="noStrike">
                  <a:solidFill>
                    <a:srgbClr val="1ea185"/>
                  </a:solidFill>
                  <a:latin typeface="Lato Light"/>
                  <a:ea typeface="DejaVu Sans"/>
                </a:rPr>
                <a:t>Method</a:t>
              </a:r>
              <a:r>
                <a:rPr b="0" lang="en-AU" sz="3100" spc="-1" strike="noStrike">
                  <a:solidFill>
                    <a:srgbClr val="445469"/>
                  </a:solidFill>
                  <a:latin typeface="Lato Light"/>
                  <a:ea typeface="DejaVu Sans"/>
                </a:rPr>
                <a:t> </a:t>
              </a:r>
              <a:endParaRPr b="0" lang="en-AU" sz="3100" spc="-1" strike="noStrike">
                <a:latin typeface="Arial"/>
              </a:endParaRPr>
            </a:p>
          </p:txBody>
        </p:sp>
      </p:grpSp>
      <p:sp>
        <p:nvSpPr>
          <p:cNvPr id="312" name="CustomShape 5"/>
          <p:cNvSpPr/>
          <p:nvPr/>
        </p:nvSpPr>
        <p:spPr>
          <a:xfrm>
            <a:off x="936000" y="2844000"/>
            <a:ext cx="21959640" cy="4679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3200" spc="-1" strike="noStrike">
                <a:latin typeface="Lato"/>
              </a:rPr>
              <a:t>Babbie (2015) states that research is a ”systematic and orderly approach taken towards the collection and analysis of data so that information can be obtained from those data” A research methodology establishes the framework for research, amongst other things it defines strategy, approach and components for the research.</a:t>
            </a:r>
            <a:endParaRPr b="0" lang="en-AU" sz="3200" spc="-1" strike="noStrike">
              <a:latin typeface="Arial"/>
            </a:endParaRPr>
          </a:p>
          <a:p>
            <a:pPr>
              <a:lnSpc>
                <a:spcPct val="100000"/>
              </a:lnSpc>
            </a:pPr>
            <a:endParaRPr b="0" lang="en-AU" sz="3200" spc="-1" strike="noStrike">
              <a:latin typeface="Arial"/>
            </a:endParaRPr>
          </a:p>
          <a:p>
            <a:pPr>
              <a:lnSpc>
                <a:spcPct val="100000"/>
              </a:lnSpc>
            </a:pPr>
            <a:r>
              <a:rPr b="0" lang="en-AU" sz="3200" spc="-1" strike="noStrike">
                <a:latin typeface="Lato"/>
              </a:rPr>
              <a:t>Over time certain methodologies have been put forward that suite the field of Information Systems which is the chosen field of this work. It is Design Study Research (DSR) which has been selected as the most suitable of these for this particular work. In DSR ”researchers focus on building some kind of artefact they believe will be useful to a particular stakeholder community. They then evaluate the merits of the artefact in various ways” (Williamson &amp; Johanson (2017).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0" lang="en-AU" sz="3200" spc="-1" strike="noStrike">
                <a:latin typeface="Lato"/>
              </a:rPr>
              <a:t>Figure 1.3 shows the differences between the classic approach, which creates artefacts to attempt to build or test a theory and the DSR approach which builds artefacts that are useful to certain stakeholders.</a:t>
            </a:r>
            <a:endParaRPr b="0" lang="en-AU" sz="3200" spc="-1" strike="noStrike">
              <a:latin typeface="Arial"/>
            </a:endParaRPr>
          </a:p>
        </p:txBody>
      </p:sp>
      <p:pic>
        <p:nvPicPr>
          <p:cNvPr id="313" name="" descr=""/>
          <p:cNvPicPr/>
          <p:nvPr/>
        </p:nvPicPr>
        <p:blipFill>
          <a:blip r:embed="rId1"/>
          <a:stretch/>
        </p:blipFill>
        <p:spPr>
          <a:xfrm>
            <a:off x="1008000" y="7704000"/>
            <a:ext cx="21743640" cy="5740200"/>
          </a:xfrm>
          <a:prstGeom prst="rect">
            <a:avLst/>
          </a:prstGeom>
          <a:ln>
            <a:noFill/>
          </a:ln>
        </p:spPr>
      </p:pic>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0"/>
                      </p:stCondLst>
                      <p:childTnLst>
                        <p:par>
                          <p:cTn id="100" fill="hold">
                            <p:stCondLst>
                              <p:cond delay="0"/>
                            </p:stCondLst>
                            <p:childTnLst>
                              <p:par>
                                <p:cTn id="101" nodeType="afterEffect" fill="hold" presetClass="entr" presetID="37">
                                  <p:stCondLst>
                                    <p:cond delay="0"/>
                                  </p:stCondLst>
                                  <p:childTnLst>
                                    <p:set>
                                      <p:cBhvr>
                                        <p:cTn id="102" dur="1" fill="hold">
                                          <p:stCondLst>
                                            <p:cond delay="0"/>
                                          </p:stCondLst>
                                        </p:cTn>
                                        <p:tgtEl>
                                          <p:spTgt spid="308"/>
                                        </p:tgtEl>
                                        <p:attrNameLst>
                                          <p:attrName>style.visibility</p:attrName>
                                        </p:attrNameLst>
                                      </p:cBhvr>
                                      <p:to>
                                        <p:strVal val="visible"/>
                                      </p:to>
                                    </p:set>
                                    <p:animEffect filter="fade" transition="in">
                                      <p:cBhvr additive="repl">
                                        <p:cTn id="103" dur="500"/>
                                        <p:tgtEl>
                                          <p:spTgt spid="308"/>
                                        </p:tgtEl>
                                      </p:cBhvr>
                                    </p:animEffect>
                                    <p:anim calcmode="lin" valueType="num">
                                      <p:cBhvr additive="repl">
                                        <p:cTn id="104" dur="500" fill="hold"/>
                                        <p:tgtEl>
                                          <p:spTgt spid="308"/>
                                        </p:tgtEl>
                                        <p:attrNameLst>
                                          <p:attrName>ppt_x</p:attrName>
                                        </p:attrNameLst>
                                      </p:cBhvr>
                                      <p:tavLst>
                                        <p:tav tm="0">
                                          <p:val>
                                            <p:strVal val="#ppt_x"/>
                                          </p:val>
                                        </p:tav>
                                        <p:tav tm="100000">
                                          <p:val>
                                            <p:strVal val="#ppt_x"/>
                                          </p:val>
                                        </p:tav>
                                      </p:tavLst>
                                    </p:anim>
                                    <p:anim calcmode="lin" valueType="num">
                                      <p:cBhvr additive="repl">
                                        <p:cTn id="105" dur="450" fill="hold"/>
                                        <p:tgtEl>
                                          <p:spTgt spid="308"/>
                                        </p:tgtEl>
                                        <p:attrNameLst>
                                          <p:attrName>ppt_y</p:attrName>
                                        </p:attrNameLst>
                                      </p:cBhvr>
                                      <p:tavLst>
                                        <p:tav tm="0">
                                          <p:val>
                                            <p:strVal val="#ppt_y+1"/>
                                          </p:val>
                                        </p:tav>
                                        <p:tav tm="100000">
                                          <p:val>
                                            <p:strVal val="#ppt_y-.03"/>
                                          </p:val>
                                        </p:tav>
                                      </p:tavLst>
                                    </p:anim>
                                    <p:anim calcmode="lin" valueType="num">
                                      <p:cBhvr additive="repl">
                                        <p:cTn id="106" dur="50" fill="hold">
                                          <p:stCondLst>
                                            <p:cond delay="450"/>
                                          </p:stCondLst>
                                        </p:cTn>
                                        <p:tgtEl>
                                          <p:spTgt spid="30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4" name="Group 1"/>
          <p:cNvGrpSpPr/>
          <p:nvPr/>
        </p:nvGrpSpPr>
        <p:grpSpPr>
          <a:xfrm>
            <a:off x="1712880" y="483120"/>
            <a:ext cx="20940480" cy="2084760"/>
            <a:chOff x="1712880" y="483120"/>
            <a:chExt cx="20940480" cy="2084760"/>
          </a:xfrm>
        </p:grpSpPr>
        <p:sp>
          <p:nvSpPr>
            <p:cNvPr id="315" name="CustomShape 2"/>
            <p:cNvSpPr/>
            <p:nvPr/>
          </p:nvSpPr>
          <p:spPr>
            <a:xfrm>
              <a:off x="1712880" y="483120"/>
              <a:ext cx="2094048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Methodology</a:t>
              </a:r>
              <a:endParaRPr b="0" lang="en-AU" sz="8800" spc="-1" strike="noStrike">
                <a:latin typeface="Arial"/>
              </a:endParaRPr>
            </a:p>
          </p:txBody>
        </p:sp>
        <p:sp>
          <p:nvSpPr>
            <p:cNvPr id="316" name="CustomShape 3"/>
            <p:cNvSpPr/>
            <p:nvPr/>
          </p:nvSpPr>
          <p:spPr>
            <a:xfrm>
              <a:off x="11433600" y="2470680"/>
              <a:ext cx="155160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317" name="CustomShape 4"/>
            <p:cNvSpPr/>
            <p:nvPr/>
          </p:nvSpPr>
          <p:spPr>
            <a:xfrm>
              <a:off x="6382080" y="1730160"/>
              <a:ext cx="11654640" cy="8377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Overview solution for </a:t>
              </a:r>
              <a:r>
                <a:rPr b="0" lang="en-AU" sz="3100" spc="-1" strike="noStrike">
                  <a:solidFill>
                    <a:srgbClr val="1ea185"/>
                  </a:solidFill>
                  <a:latin typeface="Lato Light"/>
                  <a:ea typeface="DejaVu Sans"/>
                </a:rPr>
                <a:t>RQ1</a:t>
              </a:r>
              <a:endParaRPr b="0" lang="en-AU" sz="3100" spc="-1" strike="noStrike">
                <a:latin typeface="Arial"/>
              </a:endParaRPr>
            </a:p>
          </p:txBody>
        </p:sp>
      </p:grpSp>
      <p:sp>
        <p:nvSpPr>
          <p:cNvPr id="318" name="CustomShape 5"/>
          <p:cNvSpPr/>
          <p:nvPr/>
        </p:nvSpPr>
        <p:spPr>
          <a:xfrm>
            <a:off x="1152000" y="3312000"/>
            <a:ext cx="21455640" cy="968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latin typeface="Lato"/>
              </a:rPr>
              <a:t>Many research methodologies have been put forward within Design Science Research and each at some point has attracted there own share of praise and criticism and a number of practitioners advise to simply choose one that fits your research and then simply adhere</a:t>
            </a:r>
            <a:endParaRPr b="0" lang="en-AU" sz="2800" spc="-1" strike="noStrike">
              <a:latin typeface="Arial"/>
            </a:endParaRPr>
          </a:p>
          <a:p>
            <a:pPr>
              <a:lnSpc>
                <a:spcPct val="100000"/>
              </a:lnSpc>
            </a:pPr>
            <a:r>
              <a:rPr b="0" lang="en-AU" sz="2800" spc="-1" strike="noStrike">
                <a:latin typeface="Lato"/>
              </a:rPr>
              <a:t>to it rigorously.</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latin typeface="Lato"/>
              </a:rPr>
              <a:t>The specific methodology that this research will undertake is that proposed by Peffers et al. shown in the following 6 steps</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latin typeface="Lato"/>
              </a:rPr>
              <a:t>1.</a:t>
            </a:r>
            <a:r>
              <a:rPr b="0" lang="en-AU" sz="2800" spc="-1" strike="noStrike">
                <a:latin typeface="Lato"/>
              </a:rPr>
              <a:t>	</a:t>
            </a:r>
            <a:r>
              <a:rPr b="0" lang="en-AU" sz="2800" spc="-1" strike="noStrike">
                <a:latin typeface="Lato"/>
              </a:rPr>
              <a:t>	</a:t>
            </a:r>
            <a:r>
              <a:rPr b="0" lang="en-AU" sz="2800" spc="-1" strike="noStrike">
                <a:latin typeface="Lato"/>
              </a:rPr>
              <a:t>Identify, define, and motivate the focal problem</a:t>
            </a:r>
            <a:endParaRPr b="0" lang="en-AU" sz="2800" spc="-1" strike="noStrike">
              <a:latin typeface="Arial"/>
            </a:endParaRPr>
          </a:p>
          <a:p>
            <a:pPr>
              <a:lnSpc>
                <a:spcPct val="100000"/>
              </a:lnSpc>
            </a:pPr>
            <a:r>
              <a:rPr b="0" lang="en-AU" sz="2800" spc="-1" strike="noStrike">
                <a:latin typeface="Lato"/>
              </a:rPr>
              <a:t>	</a:t>
            </a:r>
            <a:r>
              <a:rPr b="0" lang="en-AU" sz="2800" spc="-1" strike="noStrike">
                <a:latin typeface="Lato"/>
              </a:rPr>
              <a:t>	</a:t>
            </a:r>
            <a:r>
              <a:rPr b="0" lang="en-AU" sz="2800" spc="-1" strike="noStrike">
                <a:latin typeface="Lato"/>
              </a:rPr>
              <a:t>	</a:t>
            </a:r>
            <a:r>
              <a:rPr b="0" lang="en-AU" sz="2800" spc="-1" strike="noStrike">
                <a:latin typeface="Lato"/>
              </a:rPr>
              <a:t>As previously mentioned in the background of today our industry partner has learnt through experience that candidates may</a:t>
            </a:r>
            <a:endParaRPr b="0" lang="en-AU" sz="2800" spc="-1" strike="noStrike">
              <a:latin typeface="Arial"/>
            </a:endParaRPr>
          </a:p>
          <a:p>
            <a:pPr>
              <a:lnSpc>
                <a:spcPct val="100000"/>
              </a:lnSpc>
            </a:pPr>
            <a:r>
              <a:rPr b="0" lang="en-AU" sz="2800" spc="-1" strike="noStrike">
                <a:latin typeface="Lato"/>
              </a:rPr>
              <a:t>	</a:t>
            </a:r>
            <a:r>
              <a:rPr b="0" lang="en-AU" sz="2800" spc="-1" strike="noStrike">
                <a:latin typeface="Lato"/>
              </a:rPr>
              <a:t>	</a:t>
            </a:r>
            <a:r>
              <a:rPr b="0" lang="en-AU" sz="2800" spc="-1" strike="noStrike">
                <a:latin typeface="Lato"/>
              </a:rPr>
              <a:t>	</a:t>
            </a:r>
            <a:r>
              <a:rPr b="0" lang="en-AU" sz="2800" spc="-1" strike="noStrike">
                <a:latin typeface="Lato"/>
              </a:rPr>
              <a:t>fail at a very late stage of the recruitment process causing potential opportunity losses for both the client and candidate. It is this </a:t>
            </a:r>
            <a:r>
              <a:rPr b="0" lang="en-AU" sz="2800" spc="-1" strike="noStrike">
                <a:latin typeface="Lato"/>
              </a:rPr>
              <a:t>	</a:t>
            </a:r>
            <a:r>
              <a:rPr b="0" lang="en-AU" sz="2800" spc="-1" strike="noStrike">
                <a:latin typeface="Lato"/>
              </a:rPr>
              <a:t>	</a:t>
            </a:r>
            <a:r>
              <a:rPr b="0" lang="en-AU" sz="2800" spc="-1" strike="noStrike">
                <a:latin typeface="Lato"/>
              </a:rPr>
              <a:t>	</a:t>
            </a:r>
            <a:r>
              <a:rPr b="0" lang="en-AU" sz="2800" spc="-1" strike="noStrike">
                <a:latin typeface="Lato"/>
              </a:rPr>
              <a:t>late failure that brings rise to the core problem of this research. </a:t>
            </a:r>
            <a:r>
              <a:rPr b="0" i="1" lang="en-AU" sz="2800" spc="-1" strike="noStrike">
                <a:solidFill>
                  <a:srgbClr val="c9211e"/>
                </a:solidFill>
                <a:latin typeface="Lato"/>
              </a:rPr>
              <a:t>How can a potential candidate be assessed on some medical </a:t>
            </a:r>
            <a:r>
              <a:rPr b="0" i="1" lang="en-AU" sz="2800" spc="-1" strike="noStrike">
                <a:solidFill>
                  <a:srgbClr val="c9211e"/>
                </a:solidFill>
                <a:latin typeface="Lato"/>
              </a:rPr>
              <a:t>	</a:t>
            </a:r>
            <a:r>
              <a:rPr b="0" i="1" lang="en-AU" sz="2800" spc="-1" strike="noStrike">
                <a:solidFill>
                  <a:srgbClr val="c9211e"/>
                </a:solidFill>
                <a:latin typeface="Lato"/>
              </a:rPr>
              <a:t>	</a:t>
            </a:r>
            <a:r>
              <a:rPr b="0" i="1" lang="en-AU" sz="2800" spc="-1" strike="noStrike">
                <a:solidFill>
                  <a:srgbClr val="c9211e"/>
                </a:solidFill>
                <a:latin typeface="Lato"/>
              </a:rPr>
              <a:t>	</a:t>
            </a:r>
            <a:r>
              <a:rPr b="0" i="1" lang="en-AU" sz="2800" spc="-1" strike="noStrike">
                <a:solidFill>
                  <a:srgbClr val="c9211e"/>
                </a:solidFill>
                <a:latin typeface="Lato"/>
              </a:rPr>
              <a:t>	</a:t>
            </a:r>
            <a:r>
              <a:rPr b="0" i="1" lang="en-AU" sz="2800" spc="-1" strike="noStrike">
                <a:solidFill>
                  <a:srgbClr val="c9211e"/>
                </a:solidFill>
                <a:latin typeface="Lato"/>
              </a:rPr>
              <a:t>	</a:t>
            </a:r>
            <a:r>
              <a:rPr b="0" i="1" lang="en-AU" sz="2800" spc="-1" strike="noStrike">
                <a:solidFill>
                  <a:srgbClr val="c9211e"/>
                </a:solidFill>
                <a:latin typeface="Lato"/>
              </a:rPr>
              <a:t>	</a:t>
            </a:r>
            <a:r>
              <a:rPr b="0" i="1" lang="en-AU" sz="2800" spc="-1" strike="noStrike">
                <a:solidFill>
                  <a:srgbClr val="c9211e"/>
                </a:solidFill>
                <a:latin typeface="Lato"/>
              </a:rPr>
              <a:t>criteria without involving an actual medical assessment?</a:t>
            </a:r>
            <a:endParaRPr b="0" lang="en-AU" sz="2800" spc="-1" strike="noStrike">
              <a:latin typeface="Arial"/>
            </a:endParaRPr>
          </a:p>
          <a:p>
            <a:pPr>
              <a:lnSpc>
                <a:spcPct val="100000"/>
              </a:lnSpc>
            </a:pP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	</a:t>
            </a:r>
            <a:endParaRPr b="0" lang="en-AU" sz="2800" spc="-1" strike="noStrike">
              <a:latin typeface="Arial"/>
            </a:endParaRPr>
          </a:p>
          <a:p>
            <a:pPr>
              <a:lnSpc>
                <a:spcPct val="100000"/>
              </a:lnSpc>
            </a:pPr>
            <a:r>
              <a:rPr b="0" lang="en-AU" sz="2800" spc="-1" strike="noStrike">
                <a:solidFill>
                  <a:srgbClr val="c9211e"/>
                </a:solidFill>
                <a:latin typeface="Lato"/>
              </a:rPr>
              <a:t>2.</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Define objectives that a solution (possibly partial) to the focal problem must achieve</a:t>
            </a:r>
            <a:endParaRPr b="0" lang="en-AU" sz="2800" spc="-1" strike="noStrike">
              <a:latin typeface="Arial"/>
            </a:endParaRPr>
          </a:p>
          <a:p>
            <a:pPr>
              <a:lnSpc>
                <a:spcPct val="100000"/>
              </a:lnSpc>
            </a:pP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In order to address the focal problem any potential solution should garner useful information from the candidate’s answers to a </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preselection questionnaire that they are required to complete. The questions contained within any such questionnaire</a:t>
            </a:r>
            <a:endParaRPr b="0" lang="en-AU" sz="2800" spc="-1" strike="noStrike">
              <a:latin typeface="Arial"/>
            </a:endParaRPr>
          </a:p>
          <a:p>
            <a:pPr>
              <a:lnSpc>
                <a:spcPct val="100000"/>
              </a:lnSpc>
            </a:pP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should take into account the specific role for which the candidate is applying and any typical risks or needs that are associated </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with that role.</a:t>
            </a:r>
            <a:endParaRPr b="0" lang="en-AU" sz="2800" spc="-1" strike="noStrike">
              <a:latin typeface="Arial"/>
            </a:endParaRPr>
          </a:p>
          <a:p>
            <a:pPr>
              <a:lnSpc>
                <a:spcPct val="100000"/>
              </a:lnSpc>
            </a:pP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c9211e"/>
                </a:solidFill>
                <a:latin typeface="Lato"/>
              </a:rPr>
              <a:t>3.</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Design and develop the artefact</a:t>
            </a:r>
            <a:endParaRPr b="0" lang="en-AU" sz="2800" spc="-1" strike="noStrike">
              <a:latin typeface="Arial"/>
            </a:endParaRPr>
          </a:p>
          <a:p>
            <a:pPr>
              <a:lnSpc>
                <a:spcPct val="100000"/>
              </a:lnSpc>
            </a:pP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The developed artefact will initially encompass individual classification for each role from the associated question groups. </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c9211e"/>
                </a:solidFill>
                <a:latin typeface="Lato"/>
              </a:rPr>
              <a:t>4.</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Demonstrate the artefact can be used to help solve the focal problem</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c9211e"/>
                </a:solidFill>
                <a:latin typeface="Lato"/>
              </a:rPr>
              <a:t>5.</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Evaluate how well the artefact solves the focal problem</a:t>
            </a:r>
            <a:endParaRPr b="0" lang="en-AU" sz="2800" spc="-1" strike="noStrike">
              <a:latin typeface="Arial"/>
            </a:endParaRPr>
          </a:p>
          <a:p>
            <a:pPr>
              <a:lnSpc>
                <a:spcPct val="100000"/>
              </a:lnSpc>
            </a:pPr>
            <a:endParaRPr b="0" lang="en-AU" sz="2800" spc="-1" strike="noStrike">
              <a:latin typeface="Arial"/>
            </a:endParaRPr>
          </a:p>
          <a:p>
            <a:pPr>
              <a:lnSpc>
                <a:spcPct val="100000"/>
              </a:lnSpc>
            </a:pPr>
            <a:r>
              <a:rPr b="0" lang="en-AU" sz="2800" spc="-1" strike="noStrike">
                <a:solidFill>
                  <a:srgbClr val="c9211e"/>
                </a:solidFill>
                <a:latin typeface="Lato"/>
              </a:rPr>
              <a:t>6.</a:t>
            </a:r>
            <a:r>
              <a:rPr b="0" lang="en-AU" sz="2800" spc="-1" strike="noStrike">
                <a:solidFill>
                  <a:srgbClr val="c9211e"/>
                </a:solidFill>
                <a:latin typeface="Lato"/>
              </a:rPr>
              <a:t>	</a:t>
            </a:r>
            <a:r>
              <a:rPr b="0" lang="en-AU" sz="2800" spc="-1" strike="noStrike">
                <a:solidFill>
                  <a:srgbClr val="c9211e"/>
                </a:solidFill>
                <a:latin typeface="Lato"/>
              </a:rPr>
              <a:t>	</a:t>
            </a:r>
            <a:r>
              <a:rPr b="0" lang="en-AU" sz="2800" spc="-1" strike="noStrike">
                <a:solidFill>
                  <a:srgbClr val="c9211e"/>
                </a:solidFill>
                <a:latin typeface="Lato"/>
              </a:rPr>
              <a:t>Communicate the outcomes of the research</a:t>
            </a:r>
            <a:endParaRPr b="0" lang="en-AU" sz="2800" spc="-1" strike="noStrike">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0"/>
                      </p:stCondLst>
                      <p:childTnLst>
                        <p:par>
                          <p:cTn id="110" fill="hold">
                            <p:stCondLst>
                              <p:cond delay="0"/>
                            </p:stCondLst>
                            <p:childTnLst>
                              <p:par>
                                <p:cTn id="111" nodeType="afterEffect" fill="hold" presetClass="entr" presetID="37">
                                  <p:stCondLst>
                                    <p:cond delay="0"/>
                                  </p:stCondLst>
                                  <p:childTnLst>
                                    <p:set>
                                      <p:cBhvr>
                                        <p:cTn id="112" dur="1" fill="hold">
                                          <p:stCondLst>
                                            <p:cond delay="0"/>
                                          </p:stCondLst>
                                        </p:cTn>
                                        <p:tgtEl>
                                          <p:spTgt spid="314"/>
                                        </p:tgtEl>
                                        <p:attrNameLst>
                                          <p:attrName>style.visibility</p:attrName>
                                        </p:attrNameLst>
                                      </p:cBhvr>
                                      <p:to>
                                        <p:strVal val="visible"/>
                                      </p:to>
                                    </p:set>
                                    <p:animEffect filter="fade" transition="in">
                                      <p:cBhvr additive="repl">
                                        <p:cTn id="113" dur="500"/>
                                        <p:tgtEl>
                                          <p:spTgt spid="314"/>
                                        </p:tgtEl>
                                      </p:cBhvr>
                                    </p:animEffect>
                                    <p:anim calcmode="lin" valueType="num">
                                      <p:cBhvr additive="repl">
                                        <p:cTn id="114" dur="500" fill="hold"/>
                                        <p:tgtEl>
                                          <p:spTgt spid="314"/>
                                        </p:tgtEl>
                                        <p:attrNameLst>
                                          <p:attrName>ppt_x</p:attrName>
                                        </p:attrNameLst>
                                      </p:cBhvr>
                                      <p:tavLst>
                                        <p:tav tm="0">
                                          <p:val>
                                            <p:strVal val="#ppt_x"/>
                                          </p:val>
                                        </p:tav>
                                        <p:tav tm="100000">
                                          <p:val>
                                            <p:strVal val="#ppt_x"/>
                                          </p:val>
                                        </p:tav>
                                      </p:tavLst>
                                    </p:anim>
                                    <p:anim calcmode="lin" valueType="num">
                                      <p:cBhvr additive="repl">
                                        <p:cTn id="115" dur="450" fill="hold"/>
                                        <p:tgtEl>
                                          <p:spTgt spid="314"/>
                                        </p:tgtEl>
                                        <p:attrNameLst>
                                          <p:attrName>ppt_y</p:attrName>
                                        </p:attrNameLst>
                                      </p:cBhvr>
                                      <p:tavLst>
                                        <p:tav tm="0">
                                          <p:val>
                                            <p:strVal val="#ppt_y+1"/>
                                          </p:val>
                                        </p:tav>
                                        <p:tav tm="100000">
                                          <p:val>
                                            <p:strVal val="#ppt_y-.03"/>
                                          </p:val>
                                        </p:tav>
                                      </p:tavLst>
                                    </p:anim>
                                    <p:anim calcmode="lin" valueType="num">
                                      <p:cBhvr additive="repl">
                                        <p:cTn id="116" dur="50" fill="hold">
                                          <p:stCondLst>
                                            <p:cond delay="450"/>
                                          </p:stCondLst>
                                        </p:cTn>
                                        <p:tgtEl>
                                          <p:spTgt spid="3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2280960" y="4893840"/>
            <a:ext cx="20370960" cy="9271800"/>
          </a:xfrm>
          <a:prstGeom prst="rect">
            <a:avLst/>
          </a:prstGeom>
          <a:noFill/>
          <a:ln>
            <a:noFill/>
          </a:ln>
        </p:spPr>
        <p:style>
          <a:lnRef idx="0"/>
          <a:fillRef idx="0"/>
          <a:effectRef idx="0"/>
          <a:fontRef idx="minor"/>
        </p:style>
        <p:txBody>
          <a:bodyPr lIns="219240" rIns="219240" tIns="109800" bIns="109800">
            <a:spAutoFit/>
          </a:bodyPr>
          <a:p>
            <a:pPr marL="743040" indent="-741600" algn="just">
              <a:lnSpc>
                <a:spcPct val="150000"/>
              </a:lnSpc>
              <a:buClr>
                <a:srgbClr val="445469"/>
              </a:buClr>
              <a:buFont typeface="StarSymbol"/>
              <a:buAutoNum type="arabicPeriod"/>
            </a:pPr>
            <a:r>
              <a:rPr b="0" lang="en-US" sz="3600" spc="-1" strike="noStrike">
                <a:solidFill>
                  <a:srgbClr val="445469"/>
                </a:solidFill>
                <a:latin typeface="Lato Light"/>
                <a:ea typeface="DejaVu Sans"/>
              </a:rPr>
              <a:t>We will add to the very sparse representation of machine learning techniques that specifically target closed-data questionnaires.</a:t>
            </a:r>
            <a:endParaRPr b="0" lang="en-AU" sz="3600" spc="-1" strike="noStrike">
              <a:latin typeface="Arial"/>
            </a:endParaRPr>
          </a:p>
          <a:p>
            <a:pPr algn="just">
              <a:lnSpc>
                <a:spcPct val="150000"/>
              </a:lnSpc>
            </a:pPr>
            <a:endParaRPr b="0" lang="en-AU" sz="3600" spc="-1" strike="noStrike">
              <a:latin typeface="Arial"/>
            </a:endParaRPr>
          </a:p>
          <a:p>
            <a:pPr marL="743040" indent="-741600" algn="just">
              <a:lnSpc>
                <a:spcPct val="150000"/>
              </a:lnSpc>
              <a:buClr>
                <a:srgbClr val="445469"/>
              </a:buClr>
              <a:buFont typeface="StarSymbol"/>
              <a:buAutoNum type="arabicPeriod"/>
            </a:pPr>
            <a:r>
              <a:rPr b="0" lang="en-US" sz="3600" spc="-1" strike="noStrike">
                <a:solidFill>
                  <a:srgbClr val="445469"/>
                </a:solidFill>
                <a:latin typeface="Lato Light"/>
                <a:ea typeface="DejaVu Sans"/>
              </a:rPr>
              <a:t>The research will apply non static membership functions to the developed Association Rule Mining solution through real-time feedback of subject matter experts assessments back into the system.</a:t>
            </a:r>
            <a:endParaRPr b="0" lang="en-AU" sz="3600" spc="-1" strike="noStrike">
              <a:latin typeface="Arial"/>
            </a:endParaRPr>
          </a:p>
          <a:p>
            <a:pPr marL="743040" indent="-741600" algn="just">
              <a:lnSpc>
                <a:spcPct val="150000"/>
              </a:lnSpc>
              <a:buClr>
                <a:srgbClr val="445469"/>
              </a:buClr>
              <a:buFont typeface="StarSymbol"/>
              <a:buAutoNum type="arabicPeriod"/>
            </a:pPr>
            <a:r>
              <a:rPr b="0" lang="en-US" sz="3600" spc="-1" strike="noStrike">
                <a:solidFill>
                  <a:srgbClr val="445469"/>
                </a:solidFill>
                <a:latin typeface="Lato Light"/>
                <a:ea typeface="DejaVu Sans"/>
              </a:rPr>
              <a:t> </a:t>
            </a:r>
            <a:endParaRPr b="0" lang="en-AU" sz="3600" spc="-1" strike="noStrike">
              <a:latin typeface="Arial"/>
            </a:endParaRPr>
          </a:p>
          <a:p>
            <a:pPr algn="just">
              <a:lnSpc>
                <a:spcPct val="150000"/>
              </a:lnSpc>
            </a:pPr>
            <a:r>
              <a:rPr b="0" lang="en-US" sz="3600" spc="-1" strike="noStrike">
                <a:solidFill>
                  <a:srgbClr val="445469"/>
                </a:solidFill>
                <a:latin typeface="Lato Light"/>
                <a:ea typeface="DejaVu Sans"/>
              </a:rPr>
              <a:t>3.   We will develop a hybrid solution whereby any rule parameters that are mined will be further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tuned through the use of gradient descent with the aim of thereby demonstrating a better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solution.   </a:t>
            </a:r>
            <a:endParaRPr b="0" lang="en-AU" sz="3600" spc="-1" strike="noStrike">
              <a:latin typeface="Arial"/>
            </a:endParaRPr>
          </a:p>
          <a:p>
            <a:pPr algn="just">
              <a:lnSpc>
                <a:spcPct val="150000"/>
              </a:lnSpc>
            </a:pPr>
            <a:r>
              <a:rPr b="0" lang="en-US" sz="3600" spc="-1" strike="noStrike">
                <a:solidFill>
                  <a:srgbClr val="445469"/>
                </a:solidFill>
                <a:latin typeface="Lato Light"/>
                <a:ea typeface="DejaVu Sans"/>
              </a:rPr>
              <a:t>  </a:t>
            </a:r>
            <a:endParaRPr b="0" lang="en-AU" sz="3600" spc="-1" strike="noStrike">
              <a:latin typeface="Arial"/>
            </a:endParaRPr>
          </a:p>
        </p:txBody>
      </p:sp>
      <p:sp>
        <p:nvSpPr>
          <p:cNvPr id="320" name="CustomShape 2"/>
          <p:cNvSpPr/>
          <p:nvPr/>
        </p:nvSpPr>
        <p:spPr>
          <a:xfrm flipH="1" rot="10800000">
            <a:off x="2193120" y="5655960"/>
            <a:ext cx="84960" cy="7233840"/>
          </a:xfrm>
          <a:prstGeom prst="round2SameRect">
            <a:avLst>
              <a:gd name="adj1" fmla="val 50000"/>
              <a:gd name="adj2" fmla="val 50000"/>
            </a:avLst>
          </a:prstGeom>
          <a:solidFill>
            <a:srgbClr val="f29b26"/>
          </a:solidFill>
          <a:ln w="25560">
            <a:noFill/>
          </a:ln>
        </p:spPr>
        <p:style>
          <a:lnRef idx="0"/>
          <a:fillRef idx="0"/>
          <a:effectRef idx="0"/>
          <a:fontRef idx="minor"/>
        </p:style>
      </p:sp>
      <p:grpSp>
        <p:nvGrpSpPr>
          <p:cNvPr id="321" name="Group 3"/>
          <p:cNvGrpSpPr/>
          <p:nvPr/>
        </p:nvGrpSpPr>
        <p:grpSpPr>
          <a:xfrm>
            <a:off x="1717560" y="483120"/>
            <a:ext cx="20934000" cy="2077560"/>
            <a:chOff x="1717560" y="483120"/>
            <a:chExt cx="20934000" cy="2077560"/>
          </a:xfrm>
        </p:grpSpPr>
        <p:sp>
          <p:nvSpPr>
            <p:cNvPr id="322" name="CustomShape 4"/>
            <p:cNvSpPr/>
            <p:nvPr/>
          </p:nvSpPr>
          <p:spPr>
            <a:xfrm>
              <a:off x="1717560" y="483120"/>
              <a:ext cx="2093400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Significance</a:t>
              </a:r>
              <a:endParaRPr b="0" lang="en-AU" sz="8800" spc="-1" strike="noStrike">
                <a:latin typeface="Arial"/>
              </a:endParaRPr>
            </a:p>
          </p:txBody>
        </p:sp>
        <p:sp>
          <p:nvSpPr>
            <p:cNvPr id="323" name="CustomShape 5"/>
            <p:cNvSpPr/>
            <p:nvPr/>
          </p:nvSpPr>
          <p:spPr>
            <a:xfrm>
              <a:off x="10905120" y="2470680"/>
              <a:ext cx="262908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grpSp>
      <p:sp>
        <p:nvSpPr>
          <p:cNvPr id="324" name="CustomShape 6"/>
          <p:cNvSpPr/>
          <p:nvPr/>
        </p:nvSpPr>
        <p:spPr>
          <a:xfrm>
            <a:off x="2415240" y="3579840"/>
            <a:ext cx="7362360" cy="889560"/>
          </a:xfrm>
          <a:prstGeom prst="rect">
            <a:avLst/>
          </a:prstGeom>
          <a:noFill/>
          <a:ln>
            <a:noFill/>
          </a:ln>
        </p:spPr>
        <p:style>
          <a:lnRef idx="0"/>
          <a:fillRef idx="0"/>
          <a:effectRef idx="0"/>
          <a:fontRef idx="minor"/>
        </p:style>
        <p:txBody>
          <a:bodyPr wrap="none" lIns="219240" rIns="219240" tIns="109800" bIns="109800">
            <a:spAutoFit/>
          </a:bodyPr>
          <a:p>
            <a:pPr>
              <a:lnSpc>
                <a:spcPct val="100000"/>
              </a:lnSpc>
            </a:pPr>
            <a:r>
              <a:rPr b="1" lang="en-AU" sz="4400" spc="-1" strike="noStrike">
                <a:solidFill>
                  <a:srgbClr val="445469"/>
                </a:solidFill>
                <a:latin typeface="Lato Regular"/>
                <a:ea typeface="Open Sans Light"/>
              </a:rPr>
              <a:t>Scientific Significance</a:t>
            </a:r>
            <a:endParaRPr b="0" lang="en-AU" sz="4400" spc="-1" strike="noStrike">
              <a:latin typeface="Arial"/>
            </a:endParaRPr>
          </a:p>
        </p:txBody>
      </p:sp>
      <p:grpSp>
        <p:nvGrpSpPr>
          <p:cNvPr id="325" name="Group 7"/>
          <p:cNvGrpSpPr/>
          <p:nvPr/>
        </p:nvGrpSpPr>
        <p:grpSpPr>
          <a:xfrm>
            <a:off x="580320" y="3358800"/>
            <a:ext cx="1528200" cy="1528560"/>
            <a:chOff x="580320" y="3358800"/>
            <a:chExt cx="1528200" cy="1528560"/>
          </a:xfrm>
        </p:grpSpPr>
        <p:sp>
          <p:nvSpPr>
            <p:cNvPr id="326" name="CustomShape 8"/>
            <p:cNvSpPr/>
            <p:nvPr/>
          </p:nvSpPr>
          <p:spPr>
            <a:xfrm>
              <a:off x="580320" y="3358800"/>
              <a:ext cx="1528200" cy="1528560"/>
            </a:xfrm>
            <a:prstGeom prst="ellipse">
              <a:avLst/>
            </a:prstGeom>
            <a:gradFill rotWithShape="0">
              <a:gsLst>
                <a:gs pos="0">
                  <a:srgbClr val="f5a651"/>
                </a:gs>
                <a:gs pos="100000">
                  <a:srgbClr val="fb9c1b"/>
                </a:gs>
              </a:gsLst>
              <a:lin ang="5400000"/>
            </a:gradFill>
            <a:ln w="9360">
              <a:solidFill>
                <a:srgbClr val="f19820"/>
              </a:solidFill>
              <a:miter/>
            </a:ln>
            <a:effectLst>
              <a:outerShdw dir="5400000" dist="23040">
                <a:srgbClr val="000000">
                  <a:alpha val="35000"/>
                </a:srgbClr>
              </a:outerShdw>
            </a:effectLst>
          </p:spPr>
          <p:style>
            <a:lnRef idx="0"/>
            <a:fillRef idx="0"/>
            <a:effectRef idx="0"/>
            <a:fontRef idx="minor"/>
          </p:style>
        </p:sp>
        <p:pic>
          <p:nvPicPr>
            <p:cNvPr id="327" name="Picture 14" descr="Image result for Scientific icon white transperent"/>
            <p:cNvPicPr/>
            <p:nvPr/>
          </p:nvPicPr>
          <p:blipFill>
            <a:blip r:embed="rId1"/>
            <a:stretch/>
          </p:blipFill>
          <p:spPr>
            <a:xfrm>
              <a:off x="801360" y="3579840"/>
              <a:ext cx="1086840" cy="1086840"/>
            </a:xfrm>
            <a:prstGeom prst="rect">
              <a:avLst/>
            </a:prstGeom>
            <a:ln>
              <a:noFill/>
            </a:ln>
          </p:spPr>
        </p:pic>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2280960" y="4893840"/>
            <a:ext cx="20370960" cy="9271800"/>
          </a:xfrm>
          <a:prstGeom prst="rect">
            <a:avLst/>
          </a:prstGeom>
          <a:noFill/>
          <a:ln>
            <a:noFill/>
          </a:ln>
        </p:spPr>
        <p:style>
          <a:lnRef idx="0"/>
          <a:fillRef idx="0"/>
          <a:effectRef idx="0"/>
          <a:fontRef idx="minor"/>
        </p:style>
        <p:txBody>
          <a:bodyPr lIns="219240" rIns="219240" tIns="109800" bIns="109800">
            <a:spAutoFit/>
          </a:bodyPr>
          <a:p>
            <a:pPr algn="just">
              <a:lnSpc>
                <a:spcPct val="150000"/>
              </a:lnSpc>
            </a:pPr>
            <a:r>
              <a:rPr b="0" lang="en-US" sz="3600" spc="-1" strike="noStrike">
                <a:solidFill>
                  <a:srgbClr val="445469"/>
                </a:solidFill>
                <a:latin typeface="Lato Light"/>
                <a:ea typeface="DejaVu Sans"/>
              </a:rPr>
              <a:t>1.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Medical assessments are a bottle-neck in a candidate’s selection process because of their late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placement in any recruitment campaign. This lengthening represents a potential missed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opportunity for the candidate of missing other company campaigns. </a:t>
            </a:r>
            <a:endParaRPr b="0" lang="en-AU" sz="3600" spc="-1" strike="noStrike">
              <a:latin typeface="Arial"/>
            </a:endParaRPr>
          </a:p>
          <a:p>
            <a:pPr algn="just">
              <a:lnSpc>
                <a:spcPct val="150000"/>
              </a:lnSpc>
            </a:pPr>
            <a:endParaRPr b="0" lang="en-AU" sz="3600" spc="-1" strike="noStrike">
              <a:latin typeface="Arial"/>
            </a:endParaRPr>
          </a:p>
          <a:p>
            <a:pPr algn="just">
              <a:lnSpc>
                <a:spcPct val="150000"/>
              </a:lnSpc>
            </a:pPr>
            <a:r>
              <a:rPr b="0" lang="en-US" sz="3600" spc="-1" strike="noStrike">
                <a:solidFill>
                  <a:srgbClr val="445469"/>
                </a:solidFill>
                <a:latin typeface="Lato Light"/>
                <a:ea typeface="DejaVu Sans"/>
              </a:rPr>
              <a:t>2.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The added physical assessment time is also a potential missed opportunity for an employer as a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final decision on a promising candidate may arrive too late as the candidate has already been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picked up in an entirely different role. Indeed if this is the only chosen candidate the whole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	</a:t>
            </a:r>
            <a:r>
              <a:rPr b="0" lang="en-US" sz="3600" spc="-1" strike="noStrike">
                <a:solidFill>
                  <a:srgbClr val="445469"/>
                </a:solidFill>
                <a:latin typeface="Lato Light"/>
                <a:ea typeface="DejaVu Sans"/>
              </a:rPr>
              <a:t>selection process may have to begin again.</a:t>
            </a:r>
            <a:endParaRPr b="0" lang="en-AU" sz="3600" spc="-1" strike="noStrike">
              <a:latin typeface="Arial"/>
            </a:endParaRPr>
          </a:p>
          <a:p>
            <a:pPr algn="just">
              <a:lnSpc>
                <a:spcPct val="150000"/>
              </a:lnSpc>
            </a:pPr>
            <a:endParaRPr b="0" lang="en-AU" sz="3600" spc="-1" strike="noStrike">
              <a:latin typeface="Arial"/>
            </a:endParaRPr>
          </a:p>
          <a:p>
            <a:pPr algn="just">
              <a:lnSpc>
                <a:spcPct val="150000"/>
              </a:lnSpc>
            </a:pPr>
            <a:r>
              <a:rPr b="0" lang="en-US" sz="3600" spc="-1" strike="noStrike">
                <a:solidFill>
                  <a:srgbClr val="445469"/>
                </a:solidFill>
                <a:latin typeface="Lato Light"/>
                <a:ea typeface="DejaVu Sans"/>
              </a:rPr>
              <a:t>3.   The cost of physical medical assessments may also prove prohibitive to an employer.</a:t>
            </a:r>
            <a:endParaRPr b="0" lang="en-AU" sz="3600" spc="-1" strike="noStrike">
              <a:latin typeface="Arial"/>
            </a:endParaRPr>
          </a:p>
          <a:p>
            <a:pPr>
              <a:lnSpc>
                <a:spcPct val="150000"/>
              </a:lnSpc>
            </a:pPr>
            <a:endParaRPr b="0" lang="en-AU" sz="3600" spc="-1" strike="noStrike">
              <a:latin typeface="Arial"/>
            </a:endParaRPr>
          </a:p>
        </p:txBody>
      </p:sp>
      <p:sp>
        <p:nvSpPr>
          <p:cNvPr id="329" name="CustomShape 2"/>
          <p:cNvSpPr/>
          <p:nvPr/>
        </p:nvSpPr>
        <p:spPr>
          <a:xfrm rot="10800000">
            <a:off x="2282400" y="5295960"/>
            <a:ext cx="44280" cy="7983720"/>
          </a:xfrm>
          <a:prstGeom prst="round2SameRect">
            <a:avLst>
              <a:gd name="adj1" fmla="val 50000"/>
              <a:gd name="adj2" fmla="val 50000"/>
            </a:avLst>
          </a:prstGeom>
          <a:gradFill rotWithShape="0">
            <a:gsLst>
              <a:gs pos="0">
                <a:srgbClr val="4ead93"/>
              </a:gs>
              <a:gs pos="100000">
                <a:srgbClr val="16a788"/>
              </a:gs>
            </a:gsLst>
            <a:lin ang="16200000"/>
          </a:gradFill>
          <a:ln w="9360">
            <a:solidFill>
              <a:srgbClr val="1aa084"/>
            </a:solidFill>
            <a:miter/>
          </a:ln>
          <a:effectLst>
            <a:outerShdw dir="5400000" dist="23040">
              <a:srgbClr val="000000">
                <a:alpha val="35000"/>
              </a:srgbClr>
            </a:outerShdw>
          </a:effectLst>
        </p:spPr>
        <p:style>
          <a:lnRef idx="0"/>
          <a:fillRef idx="0"/>
          <a:effectRef idx="0"/>
          <a:fontRef idx="minor"/>
        </p:style>
      </p:sp>
      <p:grpSp>
        <p:nvGrpSpPr>
          <p:cNvPr id="330" name="Group 3"/>
          <p:cNvGrpSpPr/>
          <p:nvPr/>
        </p:nvGrpSpPr>
        <p:grpSpPr>
          <a:xfrm>
            <a:off x="1717560" y="483120"/>
            <a:ext cx="20934000" cy="2077560"/>
            <a:chOff x="1717560" y="483120"/>
            <a:chExt cx="20934000" cy="2077560"/>
          </a:xfrm>
        </p:grpSpPr>
        <p:sp>
          <p:nvSpPr>
            <p:cNvPr id="331" name="CustomShape 4"/>
            <p:cNvSpPr/>
            <p:nvPr/>
          </p:nvSpPr>
          <p:spPr>
            <a:xfrm>
              <a:off x="1717560" y="483120"/>
              <a:ext cx="2093400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Significance</a:t>
              </a:r>
              <a:endParaRPr b="0" lang="en-AU" sz="8800" spc="-1" strike="noStrike">
                <a:latin typeface="Arial"/>
              </a:endParaRPr>
            </a:p>
          </p:txBody>
        </p:sp>
        <p:sp>
          <p:nvSpPr>
            <p:cNvPr id="332" name="CustomShape 5"/>
            <p:cNvSpPr/>
            <p:nvPr/>
          </p:nvSpPr>
          <p:spPr>
            <a:xfrm>
              <a:off x="10905120" y="2470680"/>
              <a:ext cx="262908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grpSp>
      <p:sp>
        <p:nvSpPr>
          <p:cNvPr id="333" name="CustomShape 6"/>
          <p:cNvSpPr/>
          <p:nvPr/>
        </p:nvSpPr>
        <p:spPr>
          <a:xfrm>
            <a:off x="2338200" y="3579840"/>
            <a:ext cx="7404480" cy="889560"/>
          </a:xfrm>
          <a:prstGeom prst="rect">
            <a:avLst/>
          </a:prstGeom>
          <a:noFill/>
          <a:ln>
            <a:noFill/>
          </a:ln>
        </p:spPr>
        <p:style>
          <a:lnRef idx="0"/>
          <a:fillRef idx="0"/>
          <a:effectRef idx="0"/>
          <a:fontRef idx="minor"/>
        </p:style>
        <p:txBody>
          <a:bodyPr wrap="none" lIns="219240" rIns="219240" tIns="109800" bIns="109800">
            <a:spAutoFit/>
          </a:bodyPr>
          <a:p>
            <a:pPr>
              <a:lnSpc>
                <a:spcPct val="100000"/>
              </a:lnSpc>
            </a:pPr>
            <a:r>
              <a:rPr b="1" lang="en-AU" sz="4400" spc="-1" strike="noStrike">
                <a:solidFill>
                  <a:srgbClr val="445469"/>
                </a:solidFill>
                <a:latin typeface="Lato Regular"/>
                <a:ea typeface="Open Sans Light"/>
              </a:rPr>
              <a:t>Practical  Significance</a:t>
            </a:r>
            <a:endParaRPr b="0" lang="en-AU" sz="4400" spc="-1" strike="noStrike">
              <a:latin typeface="Arial"/>
            </a:endParaRPr>
          </a:p>
        </p:txBody>
      </p:sp>
      <p:sp>
        <p:nvSpPr>
          <p:cNvPr id="334" name="CustomShape 7"/>
          <p:cNvSpPr/>
          <p:nvPr/>
        </p:nvSpPr>
        <p:spPr>
          <a:xfrm>
            <a:off x="580320" y="3358800"/>
            <a:ext cx="1528200" cy="1528560"/>
          </a:xfrm>
          <a:prstGeom prst="ellipse">
            <a:avLst/>
          </a:prstGeom>
          <a:gradFill rotWithShape="0">
            <a:gsLst>
              <a:gs pos="0">
                <a:srgbClr val="4ead93"/>
              </a:gs>
              <a:gs pos="100000">
                <a:srgbClr val="16a788"/>
              </a:gs>
            </a:gsLst>
            <a:lin ang="5400000"/>
          </a:gradFill>
          <a:ln w="9360">
            <a:solidFill>
              <a:srgbClr val="1aa084"/>
            </a:solidFill>
            <a:miter/>
          </a:ln>
          <a:effectLst>
            <a:outerShdw dir="5400000" dist="23040">
              <a:srgbClr val="000000">
                <a:alpha val="35000"/>
              </a:srgbClr>
            </a:outerShdw>
          </a:effectLst>
        </p:spPr>
        <p:style>
          <a:lnRef idx="0"/>
          <a:fillRef idx="0"/>
          <a:effectRef idx="0"/>
          <a:fontRef idx="minor"/>
        </p:style>
      </p:sp>
      <p:sp>
        <p:nvSpPr>
          <p:cNvPr id="335" name="CustomShape 8"/>
          <p:cNvSpPr/>
          <p:nvPr/>
        </p:nvSpPr>
        <p:spPr>
          <a:xfrm>
            <a:off x="986760" y="3741840"/>
            <a:ext cx="715680" cy="681480"/>
          </a:xfrm>
          <a:custGeom>
            <a:avLst/>
            <a:gdLst/>
            <a:ahLst/>
            <a:rect l="l" t="t"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6" name="Group 1"/>
          <p:cNvGrpSpPr/>
          <p:nvPr/>
        </p:nvGrpSpPr>
        <p:grpSpPr>
          <a:xfrm>
            <a:off x="6009120" y="483120"/>
            <a:ext cx="12359160" cy="2077560"/>
            <a:chOff x="6009120" y="483120"/>
            <a:chExt cx="12359160" cy="2077560"/>
          </a:xfrm>
        </p:grpSpPr>
        <p:sp>
          <p:nvSpPr>
            <p:cNvPr id="337" name="CustomShape 2"/>
            <p:cNvSpPr/>
            <p:nvPr/>
          </p:nvSpPr>
          <p:spPr>
            <a:xfrm>
              <a:off x="6009120" y="483120"/>
              <a:ext cx="1235916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Research Plan</a:t>
              </a:r>
              <a:endParaRPr b="0" lang="en-AU" sz="8800" spc="-1" strike="noStrike">
                <a:latin typeface="Arial"/>
              </a:endParaRPr>
            </a:p>
          </p:txBody>
        </p:sp>
        <p:sp>
          <p:nvSpPr>
            <p:cNvPr id="338" name="CustomShape 3"/>
            <p:cNvSpPr/>
            <p:nvPr/>
          </p:nvSpPr>
          <p:spPr>
            <a:xfrm>
              <a:off x="11433240" y="2470680"/>
              <a:ext cx="155160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339" name="CustomShape 4"/>
            <p:cNvSpPr/>
            <p:nvPr/>
          </p:nvSpPr>
          <p:spPr>
            <a:xfrm>
              <a:off x="6381720" y="1634760"/>
              <a:ext cx="11654640" cy="8377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1ea185"/>
                  </a:solidFill>
                  <a:latin typeface="Lato Light"/>
                  <a:ea typeface="DejaVu Sans"/>
                </a:rPr>
                <a:t>Timeline</a:t>
              </a:r>
              <a:endParaRPr b="0" lang="en-AU" sz="3100" spc="-1" strike="noStrike">
                <a:latin typeface="Arial"/>
              </a:endParaRPr>
            </a:p>
          </p:txBody>
        </p:sp>
      </p:grpSp>
      <p:pic>
        <p:nvPicPr>
          <p:cNvPr id="340" name="" descr=""/>
          <p:cNvPicPr/>
          <p:nvPr/>
        </p:nvPicPr>
        <p:blipFill>
          <a:blip r:embed="rId1"/>
          <a:stretch/>
        </p:blipFill>
        <p:spPr>
          <a:xfrm>
            <a:off x="452160" y="2952000"/>
            <a:ext cx="11124360" cy="9719280"/>
          </a:xfrm>
          <a:prstGeom prst="rect">
            <a:avLst/>
          </a:prstGeom>
          <a:ln>
            <a:noFill/>
          </a:ln>
        </p:spPr>
      </p:pic>
      <p:pic>
        <p:nvPicPr>
          <p:cNvPr id="341" name="" descr=""/>
          <p:cNvPicPr/>
          <p:nvPr/>
        </p:nvPicPr>
        <p:blipFill>
          <a:blip r:embed="rId2"/>
          <a:stretch/>
        </p:blipFill>
        <p:spPr>
          <a:xfrm>
            <a:off x="12240000" y="3043080"/>
            <a:ext cx="10830600" cy="9628200"/>
          </a:xfrm>
          <a:prstGeom prst="rect">
            <a:avLst/>
          </a:prstGeom>
          <a:ln>
            <a:noFill/>
          </a:ln>
        </p:spPr>
      </p:pic>
    </p:spTree>
  </p:cSld>
  <mc:AlternateContent>
    <mc:Choice Requires="p14">
      <p:transition spd="med" p14:dur="700">
        <p:fade/>
      </p:transition>
    </mc:Choice>
    <mc:Fallback>
      <p:transition spd="med">
        <p:fade/>
      </p:transition>
    </mc:Fallback>
  </mc:AlternateContent>
  <p:timing>
    <p:tnLst>
      <p:par>
        <p:cTn id="117" dur="indefinite" restart="never" nodeType="tmRoot">
          <p:childTnLst>
            <p:seq>
              <p:cTn id="118" dur="indefinite" nodeType="mainSeq">
                <p:childTnLst>
                  <p:par>
                    <p:cTn id="119" fill="hold">
                      <p:stCondLst>
                        <p:cond delay="0"/>
                      </p:stCondLst>
                      <p:childTnLst>
                        <p:par>
                          <p:cTn id="120" fill="hold">
                            <p:stCondLst>
                              <p:cond delay="0"/>
                            </p:stCondLst>
                            <p:childTnLst>
                              <p:par>
                                <p:cTn id="121" nodeType="afterEffect" fill="hold" presetClass="entr" presetID="37">
                                  <p:stCondLst>
                                    <p:cond delay="0"/>
                                  </p:stCondLst>
                                  <p:childTnLst>
                                    <p:set>
                                      <p:cBhvr>
                                        <p:cTn id="122" dur="1" fill="hold">
                                          <p:stCondLst>
                                            <p:cond delay="0"/>
                                          </p:stCondLst>
                                        </p:cTn>
                                        <p:tgtEl>
                                          <p:spTgt spid="336"/>
                                        </p:tgtEl>
                                        <p:attrNameLst>
                                          <p:attrName>style.visibility</p:attrName>
                                        </p:attrNameLst>
                                      </p:cBhvr>
                                      <p:to>
                                        <p:strVal val="visible"/>
                                      </p:to>
                                    </p:set>
                                    <p:animEffect filter="fade" transition="in">
                                      <p:cBhvr additive="repl">
                                        <p:cTn id="123" dur="1000"/>
                                        <p:tgtEl>
                                          <p:spTgt spid="336"/>
                                        </p:tgtEl>
                                      </p:cBhvr>
                                    </p:animEffect>
                                    <p:anim calcmode="lin" valueType="num">
                                      <p:cBhvr additive="repl">
                                        <p:cTn id="124" dur="1000" fill="hold"/>
                                        <p:tgtEl>
                                          <p:spTgt spid="336"/>
                                        </p:tgtEl>
                                        <p:attrNameLst>
                                          <p:attrName>ppt_x</p:attrName>
                                        </p:attrNameLst>
                                      </p:cBhvr>
                                      <p:tavLst>
                                        <p:tav tm="0">
                                          <p:val>
                                            <p:strVal val="#ppt_x"/>
                                          </p:val>
                                        </p:tav>
                                        <p:tav tm="100000">
                                          <p:val>
                                            <p:strVal val="#ppt_x"/>
                                          </p:val>
                                        </p:tav>
                                      </p:tavLst>
                                    </p:anim>
                                    <p:anim calcmode="lin" valueType="num">
                                      <p:cBhvr additive="repl">
                                        <p:cTn id="125" dur="900" fill="hold"/>
                                        <p:tgtEl>
                                          <p:spTgt spid="336"/>
                                        </p:tgtEl>
                                        <p:attrNameLst>
                                          <p:attrName>ppt_y</p:attrName>
                                        </p:attrNameLst>
                                      </p:cBhvr>
                                      <p:tavLst>
                                        <p:tav tm="0">
                                          <p:val>
                                            <p:strVal val="#ppt_y+1"/>
                                          </p:val>
                                        </p:tav>
                                        <p:tav tm="100000">
                                          <p:val>
                                            <p:strVal val="#ppt_y-.03"/>
                                          </p:val>
                                        </p:tav>
                                      </p:tavLst>
                                    </p:anim>
                                    <p:anim calcmode="lin" valueType="num">
                                      <p:cBhvr additive="repl">
                                        <p:cTn id="126" dur="100" fill="hold">
                                          <p:stCondLst>
                                            <p:cond delay="900"/>
                                          </p:stCondLst>
                                        </p:cTn>
                                        <p:tgtEl>
                                          <p:spTgt spid="3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5" name="Group 1"/>
          <p:cNvGrpSpPr/>
          <p:nvPr/>
        </p:nvGrpSpPr>
        <p:grpSpPr>
          <a:xfrm>
            <a:off x="4939560" y="4119840"/>
            <a:ext cx="3748680" cy="1930320"/>
            <a:chOff x="4939560" y="4119840"/>
            <a:chExt cx="3748680" cy="1930320"/>
          </a:xfrm>
        </p:grpSpPr>
        <p:sp>
          <p:nvSpPr>
            <p:cNvPr id="176" name="CustomShape 2"/>
            <p:cNvSpPr/>
            <p:nvPr/>
          </p:nvSpPr>
          <p:spPr>
            <a:xfrm>
              <a:off x="6193080" y="4119840"/>
              <a:ext cx="1224000" cy="122400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1ea185"/>
            </a:solidFill>
            <a:ln>
              <a:noFill/>
            </a:ln>
          </p:spPr>
          <p:style>
            <a:lnRef idx="0"/>
            <a:fillRef idx="0"/>
            <a:effectRef idx="0"/>
            <a:fontRef idx="minor"/>
          </p:style>
        </p:sp>
        <p:sp>
          <p:nvSpPr>
            <p:cNvPr id="177" name="CustomShape 3"/>
            <p:cNvSpPr/>
            <p:nvPr/>
          </p:nvSpPr>
          <p:spPr>
            <a:xfrm>
              <a:off x="4939560" y="5318640"/>
              <a:ext cx="3748680" cy="73152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Background</a:t>
              </a:r>
              <a:endParaRPr b="0" lang="en-AU" sz="3600" spc="-1" strike="noStrike">
                <a:latin typeface="Arial"/>
              </a:endParaRPr>
            </a:p>
          </p:txBody>
        </p:sp>
        <p:sp>
          <p:nvSpPr>
            <p:cNvPr id="178" name="CustomShape 4"/>
            <p:cNvSpPr/>
            <p:nvPr/>
          </p:nvSpPr>
          <p:spPr>
            <a:xfrm>
              <a:off x="6276960" y="4313880"/>
              <a:ext cx="103824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1ea185"/>
                  </a:solidFill>
                  <a:latin typeface="Lato Regular"/>
                  <a:ea typeface="DejaVu Sans"/>
                </a:rPr>
                <a:t>1</a:t>
              </a:r>
              <a:endParaRPr b="0" lang="en-AU" sz="4200" spc="-1" strike="noStrike">
                <a:latin typeface="Arial"/>
              </a:endParaRPr>
            </a:p>
          </p:txBody>
        </p:sp>
      </p:grpSp>
      <p:grpSp>
        <p:nvGrpSpPr>
          <p:cNvPr id="179" name="Group 5"/>
          <p:cNvGrpSpPr/>
          <p:nvPr/>
        </p:nvGrpSpPr>
        <p:grpSpPr>
          <a:xfrm>
            <a:off x="13003560" y="4119120"/>
            <a:ext cx="2892240" cy="2479680"/>
            <a:chOff x="13003560" y="4119120"/>
            <a:chExt cx="2892240" cy="2479680"/>
          </a:xfrm>
        </p:grpSpPr>
        <p:sp>
          <p:nvSpPr>
            <p:cNvPr id="180" name="CustomShape 6"/>
            <p:cNvSpPr/>
            <p:nvPr/>
          </p:nvSpPr>
          <p:spPr>
            <a:xfrm>
              <a:off x="13694760" y="4119120"/>
              <a:ext cx="1224000" cy="122400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f29b26"/>
            </a:solidFill>
            <a:ln>
              <a:noFill/>
            </a:ln>
          </p:spPr>
          <p:style>
            <a:lnRef idx="0"/>
            <a:fillRef idx="0"/>
            <a:effectRef idx="0"/>
            <a:fontRef idx="minor"/>
          </p:style>
        </p:sp>
        <p:sp>
          <p:nvSpPr>
            <p:cNvPr id="181" name="CustomShape 7"/>
            <p:cNvSpPr/>
            <p:nvPr/>
          </p:nvSpPr>
          <p:spPr>
            <a:xfrm>
              <a:off x="13003560" y="5318640"/>
              <a:ext cx="2892240" cy="128016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Gaps</a:t>
              </a:r>
              <a:endParaRPr b="0" lang="en-AU" sz="3600" spc="-1" strike="noStrike">
                <a:latin typeface="Arial"/>
              </a:endParaRPr>
            </a:p>
          </p:txBody>
        </p:sp>
        <p:sp>
          <p:nvSpPr>
            <p:cNvPr id="182" name="CustomShape 8"/>
            <p:cNvSpPr/>
            <p:nvPr/>
          </p:nvSpPr>
          <p:spPr>
            <a:xfrm>
              <a:off x="13768920" y="4313880"/>
              <a:ext cx="103824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f29b26"/>
                  </a:solidFill>
                  <a:latin typeface="Lato Regular"/>
                  <a:ea typeface="DejaVu Sans"/>
                </a:rPr>
                <a:t>3</a:t>
              </a:r>
              <a:endParaRPr b="0" lang="en-AU" sz="4200" spc="-1" strike="noStrike">
                <a:latin typeface="Arial"/>
              </a:endParaRPr>
            </a:p>
          </p:txBody>
        </p:sp>
      </p:grpSp>
      <p:grpSp>
        <p:nvGrpSpPr>
          <p:cNvPr id="183" name="Group 9"/>
          <p:cNvGrpSpPr/>
          <p:nvPr/>
        </p:nvGrpSpPr>
        <p:grpSpPr>
          <a:xfrm>
            <a:off x="16522920" y="4138200"/>
            <a:ext cx="3239280" cy="2478600"/>
            <a:chOff x="16522920" y="4138200"/>
            <a:chExt cx="3239280" cy="2478600"/>
          </a:xfrm>
        </p:grpSpPr>
        <p:sp>
          <p:nvSpPr>
            <p:cNvPr id="184" name="CustomShape 10"/>
            <p:cNvSpPr/>
            <p:nvPr/>
          </p:nvSpPr>
          <p:spPr>
            <a:xfrm>
              <a:off x="17516160" y="4138200"/>
              <a:ext cx="1224000" cy="122400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bd392f"/>
            </a:solidFill>
            <a:ln>
              <a:noFill/>
            </a:ln>
          </p:spPr>
          <p:style>
            <a:lnRef idx="0"/>
            <a:fillRef idx="0"/>
            <a:effectRef idx="0"/>
            <a:fontRef idx="minor"/>
          </p:style>
        </p:sp>
        <p:sp>
          <p:nvSpPr>
            <p:cNvPr id="185" name="CustomShape 11"/>
            <p:cNvSpPr/>
            <p:nvPr/>
          </p:nvSpPr>
          <p:spPr>
            <a:xfrm>
              <a:off x="16522920" y="5336640"/>
              <a:ext cx="3239280" cy="128016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Question</a:t>
              </a:r>
              <a:endParaRPr b="0" lang="en-AU" sz="3600" spc="-1" strike="noStrike">
                <a:latin typeface="Arial"/>
              </a:endParaRPr>
            </a:p>
          </p:txBody>
        </p:sp>
        <p:sp>
          <p:nvSpPr>
            <p:cNvPr id="186" name="CustomShape 12"/>
            <p:cNvSpPr/>
            <p:nvPr/>
          </p:nvSpPr>
          <p:spPr>
            <a:xfrm>
              <a:off x="17601480" y="4313880"/>
              <a:ext cx="103824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bd392f"/>
                  </a:solidFill>
                  <a:latin typeface="Lato Regular"/>
                  <a:ea typeface="DejaVu Sans"/>
                </a:rPr>
                <a:t>4</a:t>
              </a:r>
              <a:endParaRPr b="0" lang="en-AU" sz="4200" spc="-1" strike="noStrike">
                <a:latin typeface="Arial"/>
              </a:endParaRPr>
            </a:p>
          </p:txBody>
        </p:sp>
      </p:grpSp>
      <p:grpSp>
        <p:nvGrpSpPr>
          <p:cNvPr id="187" name="Group 13"/>
          <p:cNvGrpSpPr/>
          <p:nvPr/>
        </p:nvGrpSpPr>
        <p:grpSpPr>
          <a:xfrm>
            <a:off x="4771440" y="8575920"/>
            <a:ext cx="3869280" cy="2478600"/>
            <a:chOff x="4771440" y="8575920"/>
            <a:chExt cx="3869280" cy="2478600"/>
          </a:xfrm>
        </p:grpSpPr>
        <p:sp>
          <p:nvSpPr>
            <p:cNvPr id="188" name="CustomShape 14"/>
            <p:cNvSpPr/>
            <p:nvPr/>
          </p:nvSpPr>
          <p:spPr>
            <a:xfrm>
              <a:off x="6085080" y="8575920"/>
              <a:ext cx="1224000" cy="122400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445469"/>
            </a:solidFill>
            <a:ln>
              <a:noFill/>
            </a:ln>
          </p:spPr>
          <p:style>
            <a:lnRef idx="0"/>
            <a:fillRef idx="0"/>
            <a:effectRef idx="0"/>
            <a:fontRef idx="minor"/>
          </p:style>
        </p:sp>
        <p:sp>
          <p:nvSpPr>
            <p:cNvPr id="189" name="CustomShape 15"/>
            <p:cNvSpPr/>
            <p:nvPr/>
          </p:nvSpPr>
          <p:spPr>
            <a:xfrm>
              <a:off x="4771440" y="9774360"/>
              <a:ext cx="3869280" cy="128016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a:t>
              </a:r>
              <a:endParaRPr b="0" lang="en-AU" sz="3600" spc="-1" strike="noStrike">
                <a:latin typeface="Arial"/>
              </a:endParaRPr>
            </a:p>
            <a:p>
              <a:pPr algn="ctr">
                <a:lnSpc>
                  <a:spcPct val="100000"/>
                </a:lnSpc>
              </a:pPr>
              <a:r>
                <a:rPr b="1" lang="en-AU" sz="3600" spc="-1" strike="noStrike">
                  <a:solidFill>
                    <a:srgbClr val="445469"/>
                  </a:solidFill>
                  <a:latin typeface="Lato Regular"/>
                  <a:ea typeface="DejaVu Sans"/>
                </a:rPr>
                <a:t>Objectives</a:t>
              </a:r>
              <a:endParaRPr b="0" lang="en-AU" sz="3600" spc="-1" strike="noStrike">
                <a:latin typeface="Arial"/>
              </a:endParaRPr>
            </a:p>
          </p:txBody>
        </p:sp>
        <p:sp>
          <p:nvSpPr>
            <p:cNvPr id="190" name="CustomShape 16"/>
            <p:cNvSpPr/>
            <p:nvPr/>
          </p:nvSpPr>
          <p:spPr>
            <a:xfrm>
              <a:off x="6168960" y="8769960"/>
              <a:ext cx="103824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445469"/>
                  </a:solidFill>
                  <a:latin typeface="Lato Regular"/>
                  <a:ea typeface="DejaVu Sans"/>
                </a:rPr>
                <a:t>5</a:t>
              </a:r>
              <a:endParaRPr b="0" lang="en-AU" sz="4200" spc="-1" strike="noStrike">
                <a:latin typeface="Arial"/>
              </a:endParaRPr>
            </a:p>
          </p:txBody>
        </p:sp>
      </p:grpSp>
      <p:grpSp>
        <p:nvGrpSpPr>
          <p:cNvPr id="191" name="Group 17"/>
          <p:cNvGrpSpPr/>
          <p:nvPr/>
        </p:nvGrpSpPr>
        <p:grpSpPr>
          <a:xfrm>
            <a:off x="8610480" y="8575920"/>
            <a:ext cx="3780360" cy="2478600"/>
            <a:chOff x="8610480" y="8575920"/>
            <a:chExt cx="3780360" cy="2478600"/>
          </a:xfrm>
        </p:grpSpPr>
        <p:sp>
          <p:nvSpPr>
            <p:cNvPr id="192" name="CustomShape 18"/>
            <p:cNvSpPr/>
            <p:nvPr/>
          </p:nvSpPr>
          <p:spPr>
            <a:xfrm>
              <a:off x="9853200" y="8575920"/>
              <a:ext cx="1224000" cy="122400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bd392f"/>
            </a:solidFill>
            <a:ln>
              <a:noFill/>
            </a:ln>
          </p:spPr>
          <p:style>
            <a:lnRef idx="0"/>
            <a:fillRef idx="0"/>
            <a:effectRef idx="0"/>
            <a:fontRef idx="minor"/>
          </p:style>
        </p:sp>
        <p:sp>
          <p:nvSpPr>
            <p:cNvPr id="193" name="CustomShape 19"/>
            <p:cNvSpPr/>
            <p:nvPr/>
          </p:nvSpPr>
          <p:spPr>
            <a:xfrm>
              <a:off x="8610480" y="9774360"/>
              <a:ext cx="3780360" cy="128016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Methodology</a:t>
              </a:r>
              <a:endParaRPr b="0" lang="en-AU" sz="3600" spc="-1" strike="noStrike">
                <a:latin typeface="Arial"/>
              </a:endParaRPr>
            </a:p>
          </p:txBody>
        </p:sp>
        <p:sp>
          <p:nvSpPr>
            <p:cNvPr id="194" name="CustomShape 20"/>
            <p:cNvSpPr/>
            <p:nvPr/>
          </p:nvSpPr>
          <p:spPr>
            <a:xfrm>
              <a:off x="9955440" y="8747640"/>
              <a:ext cx="103824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bd392f"/>
                  </a:solidFill>
                  <a:latin typeface="Lato Regular"/>
                  <a:ea typeface="DejaVu Sans"/>
                </a:rPr>
                <a:t>6</a:t>
              </a:r>
              <a:endParaRPr b="0" lang="en-AU" sz="4200" spc="-1" strike="noStrike">
                <a:latin typeface="Arial"/>
              </a:endParaRPr>
            </a:p>
          </p:txBody>
        </p:sp>
      </p:grpSp>
      <p:grpSp>
        <p:nvGrpSpPr>
          <p:cNvPr id="195" name="Group 21"/>
          <p:cNvGrpSpPr/>
          <p:nvPr/>
        </p:nvGrpSpPr>
        <p:grpSpPr>
          <a:xfrm>
            <a:off x="12765240" y="8597160"/>
            <a:ext cx="3562200" cy="2457360"/>
            <a:chOff x="12765240" y="8597160"/>
            <a:chExt cx="3562200" cy="2457360"/>
          </a:xfrm>
        </p:grpSpPr>
        <p:sp>
          <p:nvSpPr>
            <p:cNvPr id="196" name="CustomShape 22"/>
            <p:cNvSpPr/>
            <p:nvPr/>
          </p:nvSpPr>
          <p:spPr>
            <a:xfrm>
              <a:off x="13672440" y="8597160"/>
              <a:ext cx="1224000" cy="122400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f29b26"/>
            </a:solidFill>
            <a:ln>
              <a:noFill/>
            </a:ln>
          </p:spPr>
          <p:style>
            <a:lnRef idx="0"/>
            <a:fillRef idx="0"/>
            <a:effectRef idx="0"/>
            <a:fontRef idx="minor"/>
          </p:style>
        </p:sp>
        <p:sp>
          <p:nvSpPr>
            <p:cNvPr id="197" name="CustomShape 23"/>
            <p:cNvSpPr/>
            <p:nvPr/>
          </p:nvSpPr>
          <p:spPr>
            <a:xfrm>
              <a:off x="12765240" y="9774360"/>
              <a:ext cx="3562200" cy="128016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Significance</a:t>
              </a:r>
              <a:endParaRPr b="0" lang="en-AU" sz="3600" spc="-1" strike="noStrike">
                <a:latin typeface="Arial"/>
              </a:endParaRPr>
            </a:p>
          </p:txBody>
        </p:sp>
        <p:sp>
          <p:nvSpPr>
            <p:cNvPr id="198" name="CustomShape 24"/>
            <p:cNvSpPr/>
            <p:nvPr/>
          </p:nvSpPr>
          <p:spPr>
            <a:xfrm>
              <a:off x="13768920" y="8769960"/>
              <a:ext cx="103824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f29b26"/>
                  </a:solidFill>
                  <a:latin typeface="Lato Regular"/>
                  <a:ea typeface="DejaVu Sans"/>
                </a:rPr>
                <a:t>7</a:t>
              </a:r>
              <a:endParaRPr b="0" lang="en-AU" sz="4200" spc="-1" strike="noStrike">
                <a:latin typeface="Arial"/>
              </a:endParaRPr>
            </a:p>
          </p:txBody>
        </p:sp>
      </p:grpSp>
      <p:grpSp>
        <p:nvGrpSpPr>
          <p:cNvPr id="199" name="Group 25"/>
          <p:cNvGrpSpPr/>
          <p:nvPr/>
        </p:nvGrpSpPr>
        <p:grpSpPr>
          <a:xfrm>
            <a:off x="16653960" y="8593920"/>
            <a:ext cx="2951640" cy="2478960"/>
            <a:chOff x="16653960" y="8593920"/>
            <a:chExt cx="2951640" cy="2478960"/>
          </a:xfrm>
        </p:grpSpPr>
        <p:sp>
          <p:nvSpPr>
            <p:cNvPr id="200" name="CustomShape 26"/>
            <p:cNvSpPr/>
            <p:nvPr/>
          </p:nvSpPr>
          <p:spPr>
            <a:xfrm>
              <a:off x="17516160" y="8593920"/>
              <a:ext cx="1224000" cy="122400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9bbb5c"/>
            </a:solidFill>
            <a:ln>
              <a:noFill/>
            </a:ln>
          </p:spPr>
          <p:style>
            <a:lnRef idx="0"/>
            <a:fillRef idx="0"/>
            <a:effectRef idx="0"/>
            <a:fontRef idx="minor"/>
          </p:style>
        </p:sp>
        <p:sp>
          <p:nvSpPr>
            <p:cNvPr id="201" name="CustomShape 27"/>
            <p:cNvSpPr/>
            <p:nvPr/>
          </p:nvSpPr>
          <p:spPr>
            <a:xfrm>
              <a:off x="16653960" y="9792720"/>
              <a:ext cx="2951640" cy="128016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Research Plan</a:t>
              </a:r>
              <a:endParaRPr b="0" lang="en-AU" sz="3600" spc="-1" strike="noStrike">
                <a:latin typeface="Arial"/>
              </a:endParaRPr>
            </a:p>
          </p:txBody>
        </p:sp>
        <p:sp>
          <p:nvSpPr>
            <p:cNvPr id="202" name="CustomShape 28"/>
            <p:cNvSpPr/>
            <p:nvPr/>
          </p:nvSpPr>
          <p:spPr>
            <a:xfrm>
              <a:off x="17601480" y="8769960"/>
              <a:ext cx="103824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4200" spc="-1" strike="noStrike">
                  <a:solidFill>
                    <a:srgbClr val="9bbb5c"/>
                  </a:solidFill>
                  <a:latin typeface="Lato Regular"/>
                  <a:ea typeface="DejaVu Sans"/>
                </a:rPr>
                <a:t>8</a:t>
              </a:r>
              <a:endParaRPr b="0" lang="en-AU" sz="4200" spc="-1" strike="noStrike">
                <a:latin typeface="Arial"/>
              </a:endParaRPr>
            </a:p>
          </p:txBody>
        </p:sp>
      </p:grpSp>
      <p:sp>
        <p:nvSpPr>
          <p:cNvPr id="203" name="CustomShape 29"/>
          <p:cNvSpPr/>
          <p:nvPr/>
        </p:nvSpPr>
        <p:spPr>
          <a:xfrm>
            <a:off x="7737480" y="4756320"/>
            <a:ext cx="163548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r="5400000" dist="20160">
              <a:srgbClr val="000000">
                <a:alpha val="38000"/>
              </a:srgbClr>
            </a:outerShdw>
          </a:effectLst>
        </p:spPr>
        <p:style>
          <a:lnRef idx="0"/>
          <a:fillRef idx="0"/>
          <a:effectRef idx="0"/>
          <a:fontRef idx="minor"/>
        </p:style>
      </p:sp>
      <p:sp>
        <p:nvSpPr>
          <p:cNvPr id="204" name="CustomShape 30"/>
          <p:cNvSpPr/>
          <p:nvPr/>
        </p:nvSpPr>
        <p:spPr>
          <a:xfrm>
            <a:off x="11554200" y="4782960"/>
            <a:ext cx="163548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r="5400000" dist="20160">
              <a:srgbClr val="000000">
                <a:alpha val="38000"/>
              </a:srgbClr>
            </a:outerShdw>
          </a:effectLst>
        </p:spPr>
        <p:style>
          <a:lnRef idx="0"/>
          <a:fillRef idx="0"/>
          <a:effectRef idx="0"/>
          <a:fontRef idx="minor"/>
        </p:style>
      </p:sp>
      <p:sp>
        <p:nvSpPr>
          <p:cNvPr id="205" name="CustomShape 31"/>
          <p:cNvSpPr/>
          <p:nvPr/>
        </p:nvSpPr>
        <p:spPr>
          <a:xfrm>
            <a:off x="15367680" y="4756320"/>
            <a:ext cx="163548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r="5400000" dist="20160">
              <a:srgbClr val="000000">
                <a:alpha val="38000"/>
              </a:srgbClr>
            </a:outerShdw>
          </a:effectLst>
        </p:spPr>
        <p:style>
          <a:lnRef idx="0"/>
          <a:fillRef idx="0"/>
          <a:effectRef idx="0"/>
          <a:fontRef idx="minor"/>
        </p:style>
      </p:sp>
      <p:sp>
        <p:nvSpPr>
          <p:cNvPr id="206" name="CustomShape 32"/>
          <p:cNvSpPr/>
          <p:nvPr/>
        </p:nvSpPr>
        <p:spPr>
          <a:xfrm>
            <a:off x="7737480" y="9167760"/>
            <a:ext cx="163548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r="5400000" dist="20160">
              <a:srgbClr val="000000">
                <a:alpha val="38000"/>
              </a:srgbClr>
            </a:outerShdw>
          </a:effectLst>
        </p:spPr>
        <p:style>
          <a:lnRef idx="0"/>
          <a:fillRef idx="0"/>
          <a:effectRef idx="0"/>
          <a:fontRef idx="minor"/>
        </p:style>
      </p:sp>
      <p:sp>
        <p:nvSpPr>
          <p:cNvPr id="207" name="CustomShape 33"/>
          <p:cNvSpPr/>
          <p:nvPr/>
        </p:nvSpPr>
        <p:spPr>
          <a:xfrm>
            <a:off x="11554200" y="9194400"/>
            <a:ext cx="163548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r="5400000" dist="20160">
              <a:srgbClr val="000000">
                <a:alpha val="38000"/>
              </a:srgbClr>
            </a:outerShdw>
          </a:effectLst>
        </p:spPr>
        <p:style>
          <a:lnRef idx="0"/>
          <a:fillRef idx="0"/>
          <a:effectRef idx="0"/>
          <a:fontRef idx="minor"/>
        </p:style>
      </p:sp>
      <p:sp>
        <p:nvSpPr>
          <p:cNvPr id="208" name="CustomShape 34"/>
          <p:cNvSpPr/>
          <p:nvPr/>
        </p:nvSpPr>
        <p:spPr>
          <a:xfrm>
            <a:off x="15367680" y="9167760"/>
            <a:ext cx="1635480" cy="360"/>
          </a:xfrm>
          <a:custGeom>
            <a:avLst/>
            <a:gdLst/>
            <a:ahLst/>
            <a:rect l="l" t="t" r="r" b="b"/>
            <a:pathLst>
              <a:path w="21600" h="21600">
                <a:moveTo>
                  <a:pt x="0" y="0"/>
                </a:moveTo>
                <a:lnTo>
                  <a:pt x="21600" y="21600"/>
                </a:lnTo>
              </a:path>
            </a:pathLst>
          </a:custGeom>
          <a:noFill/>
          <a:ln w="38160">
            <a:solidFill>
              <a:srgbClr val="808080"/>
            </a:solidFill>
            <a:prstDash val="dot"/>
            <a:miter/>
            <a:tailEnd len="med" type="arrow" w="med"/>
          </a:ln>
          <a:effectLst>
            <a:outerShdw dir="5400000" dist="20160">
              <a:srgbClr val="000000">
                <a:alpha val="38000"/>
              </a:srgbClr>
            </a:outerShdw>
          </a:effectLst>
        </p:spPr>
        <p:style>
          <a:lnRef idx="0"/>
          <a:fillRef idx="0"/>
          <a:effectRef idx="0"/>
          <a:fontRef idx="minor"/>
        </p:style>
      </p:sp>
      <p:grpSp>
        <p:nvGrpSpPr>
          <p:cNvPr id="209" name="Group 35"/>
          <p:cNvGrpSpPr/>
          <p:nvPr/>
        </p:nvGrpSpPr>
        <p:grpSpPr>
          <a:xfrm>
            <a:off x="8814240" y="4125600"/>
            <a:ext cx="3436200" cy="2594880"/>
            <a:chOff x="8814240" y="4125600"/>
            <a:chExt cx="3436200" cy="2594880"/>
          </a:xfrm>
        </p:grpSpPr>
        <p:sp>
          <p:nvSpPr>
            <p:cNvPr id="210" name="CustomShape 36"/>
            <p:cNvSpPr/>
            <p:nvPr/>
          </p:nvSpPr>
          <p:spPr>
            <a:xfrm>
              <a:off x="8814240" y="5318640"/>
              <a:ext cx="3436200" cy="140184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en-AU" sz="3600" spc="-1" strike="noStrike">
                  <a:solidFill>
                    <a:srgbClr val="445469"/>
                  </a:solidFill>
                  <a:latin typeface="Lato Regular"/>
                  <a:ea typeface="DejaVu Sans"/>
                </a:rPr>
                <a:t>Literature Review</a:t>
              </a:r>
              <a:r>
                <a:rPr b="1" lang="en-AU" sz="4400" spc="-1" strike="noStrike">
                  <a:solidFill>
                    <a:srgbClr val="445469"/>
                  </a:solidFill>
                  <a:latin typeface="Lato Regular"/>
                  <a:ea typeface="DejaVu Sans"/>
                </a:rPr>
                <a:t> </a:t>
              </a:r>
              <a:endParaRPr b="0" lang="en-AU" sz="4400" spc="-1" strike="noStrike">
                <a:latin typeface="Arial"/>
              </a:endParaRPr>
            </a:p>
          </p:txBody>
        </p:sp>
        <p:sp>
          <p:nvSpPr>
            <p:cNvPr id="211" name="CustomShape 37"/>
            <p:cNvSpPr/>
            <p:nvPr/>
          </p:nvSpPr>
          <p:spPr>
            <a:xfrm>
              <a:off x="9955440" y="4291560"/>
              <a:ext cx="1038240" cy="822600"/>
            </a:xfrm>
            <a:prstGeom prst="rect">
              <a:avLst/>
            </a:prstGeom>
            <a:noFill/>
            <a:ln>
              <a:noFill/>
            </a:ln>
          </p:spPr>
          <p:style>
            <a:lnRef idx="0"/>
            <a:fillRef idx="0"/>
            <a:effectRef idx="0"/>
            <a:fontRef idx="minor"/>
          </p:style>
          <p:txBody>
            <a:bodyPr lIns="182880" rIns="182880" tIns="91440" bIns="91440">
              <a:spAutoFit/>
            </a:bodyPr>
            <a:p>
              <a:pPr algn="ctr">
                <a:lnSpc>
                  <a:spcPct val="100000"/>
                </a:lnSpc>
              </a:pPr>
              <a:r>
                <a:rPr b="1" lang="id-ID" sz="4200" spc="-1" strike="noStrike">
                  <a:solidFill>
                    <a:srgbClr val="9bbb5c"/>
                  </a:solidFill>
                  <a:latin typeface="Lato Regular"/>
                  <a:ea typeface="DejaVu Sans"/>
                </a:rPr>
                <a:t>2</a:t>
              </a:r>
              <a:endParaRPr b="0" lang="en-AU" sz="4200" spc="-1" strike="noStrike">
                <a:latin typeface="Arial"/>
              </a:endParaRPr>
            </a:p>
          </p:txBody>
        </p:sp>
        <p:sp>
          <p:nvSpPr>
            <p:cNvPr id="212" name="CustomShape 38"/>
            <p:cNvSpPr/>
            <p:nvPr/>
          </p:nvSpPr>
          <p:spPr>
            <a:xfrm>
              <a:off x="9873720" y="4125600"/>
              <a:ext cx="1223640" cy="1224000"/>
            </a:xfrm>
            <a:custGeom>
              <a:avLst/>
              <a:gdLst/>
              <a:ahLst/>
              <a:rect l="l" t="t" r="r" b="b"/>
              <a:pathLst>
                <a:path w="212" h="212">
                  <a:moveTo>
                    <a:pt x="106" y="212"/>
                  </a:moveTo>
                  <a:cubicBezTo>
                    <a:pt x="48" y="212"/>
                    <a:pt x="0" y="165"/>
                    <a:pt x="0" y="106"/>
                  </a:cubicBezTo>
                  <a:cubicBezTo>
                    <a:pt x="0" y="48"/>
                    <a:pt x="48" y="0"/>
                    <a:pt x="106" y="0"/>
                  </a:cubicBezTo>
                  <a:cubicBezTo>
                    <a:pt x="165" y="0"/>
                    <a:pt x="212" y="48"/>
                    <a:pt x="212" y="106"/>
                  </a:cubicBezTo>
                  <a:cubicBezTo>
                    <a:pt x="212" y="165"/>
                    <a:pt x="165" y="212"/>
                    <a:pt x="106" y="212"/>
                  </a:cubicBezTo>
                  <a:close/>
                  <a:moveTo>
                    <a:pt x="106" y="20"/>
                  </a:moveTo>
                  <a:cubicBezTo>
                    <a:pt x="59" y="20"/>
                    <a:pt x="20" y="59"/>
                    <a:pt x="20" y="106"/>
                  </a:cubicBezTo>
                  <a:cubicBezTo>
                    <a:pt x="20" y="154"/>
                    <a:pt x="59" y="192"/>
                    <a:pt x="106" y="192"/>
                  </a:cubicBezTo>
                  <a:cubicBezTo>
                    <a:pt x="154" y="192"/>
                    <a:pt x="192" y="154"/>
                    <a:pt x="192" y="106"/>
                  </a:cubicBezTo>
                  <a:cubicBezTo>
                    <a:pt x="192" y="59"/>
                    <a:pt x="154" y="20"/>
                    <a:pt x="106" y="20"/>
                  </a:cubicBezTo>
                  <a:close/>
                </a:path>
              </a:pathLst>
            </a:custGeom>
            <a:solidFill>
              <a:srgbClr val="9bbb5c"/>
            </a:solidFill>
            <a:ln>
              <a:noFill/>
            </a:ln>
          </p:spPr>
          <p:style>
            <a:lnRef idx="0"/>
            <a:fillRef idx="0"/>
            <a:effectRef idx="0"/>
            <a:fontRef idx="minor"/>
          </p:style>
        </p:sp>
      </p:grpSp>
      <p:grpSp>
        <p:nvGrpSpPr>
          <p:cNvPr id="213" name="Group 39"/>
          <p:cNvGrpSpPr/>
          <p:nvPr/>
        </p:nvGrpSpPr>
        <p:grpSpPr>
          <a:xfrm>
            <a:off x="1717560" y="483120"/>
            <a:ext cx="20934000" cy="1450080"/>
            <a:chOff x="1717560" y="483120"/>
            <a:chExt cx="20934000" cy="1450080"/>
          </a:xfrm>
        </p:grpSpPr>
        <p:sp>
          <p:nvSpPr>
            <p:cNvPr id="214" name="CustomShape 40"/>
            <p:cNvSpPr/>
            <p:nvPr/>
          </p:nvSpPr>
          <p:spPr>
            <a:xfrm>
              <a:off x="1717560" y="483120"/>
              <a:ext cx="2093400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Outline</a:t>
              </a:r>
              <a:endParaRPr b="0" lang="en-AU" sz="8800" spc="-1" strike="noStrike">
                <a:latin typeface="Arial"/>
              </a:endParaRPr>
            </a:p>
          </p:txBody>
        </p:sp>
        <p:sp>
          <p:nvSpPr>
            <p:cNvPr id="215" name="CustomShape 41"/>
            <p:cNvSpPr/>
            <p:nvPr/>
          </p:nvSpPr>
          <p:spPr>
            <a:xfrm>
              <a:off x="10905120" y="1843200"/>
              <a:ext cx="262908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37">
                                  <p:stCondLst>
                                    <p:cond delay="0"/>
                                  </p:stCondLst>
                                  <p:childTnLst>
                                    <p:set>
                                      <p:cBhvr>
                                        <p:cTn id="6" dur="1" fill="hold">
                                          <p:stCondLst>
                                            <p:cond delay="0"/>
                                          </p:stCondLst>
                                        </p:cTn>
                                        <p:tgtEl>
                                          <p:spTgt spid="213"/>
                                        </p:tgtEl>
                                        <p:attrNameLst>
                                          <p:attrName>style.visibility</p:attrName>
                                        </p:attrNameLst>
                                      </p:cBhvr>
                                      <p:to>
                                        <p:strVal val="visible"/>
                                      </p:to>
                                    </p:set>
                                    <p:animEffect filter="fade" transition="in">
                                      <p:cBhvr additive="repl">
                                        <p:cTn id="7" dur="1000"/>
                                        <p:tgtEl>
                                          <p:spTgt spid="213"/>
                                        </p:tgtEl>
                                      </p:cBhvr>
                                    </p:animEffect>
                                    <p:anim calcmode="lin" valueType="num">
                                      <p:cBhvr additive="repl">
                                        <p:cTn id="8" dur="1000" fill="hold"/>
                                        <p:tgtEl>
                                          <p:spTgt spid="213"/>
                                        </p:tgtEl>
                                        <p:attrNameLst>
                                          <p:attrName>ppt_x</p:attrName>
                                        </p:attrNameLst>
                                      </p:cBhvr>
                                      <p:tavLst>
                                        <p:tav tm="0">
                                          <p:val>
                                            <p:strVal val="#ppt_x"/>
                                          </p:val>
                                        </p:tav>
                                        <p:tav tm="100000">
                                          <p:val>
                                            <p:strVal val="#ppt_x"/>
                                          </p:val>
                                        </p:tav>
                                      </p:tavLst>
                                    </p:anim>
                                    <p:anim calcmode="lin" valueType="num">
                                      <p:cBhvr additive="repl">
                                        <p:cTn id="9" dur="900" fill="hold"/>
                                        <p:tgtEl>
                                          <p:spTgt spid="213"/>
                                        </p:tgtEl>
                                        <p:attrNameLst>
                                          <p:attrName>ppt_y</p:attrName>
                                        </p:attrNameLst>
                                      </p:cBhvr>
                                      <p:tavLst>
                                        <p:tav tm="0">
                                          <p:val>
                                            <p:strVal val="#ppt_y+1"/>
                                          </p:val>
                                        </p:tav>
                                        <p:tav tm="100000">
                                          <p:val>
                                            <p:strVal val="#ppt_y-.03"/>
                                          </p:val>
                                        </p:tav>
                                      </p:tavLst>
                                    </p:anim>
                                    <p:anim calcmode="lin" valueType="num">
                                      <p:cBhvr additive="repl">
                                        <p:cTn id="10" dur="100" fill="hold">
                                          <p:stCondLst>
                                            <p:cond delay="900"/>
                                          </p:stCondLst>
                                        </p:cTn>
                                        <p:tgtEl>
                                          <p:spTgt spid="21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nodeType="afterEffect" fill="hold" presetClass="entr" presetID="10">
                                  <p:stCondLst>
                                    <p:cond delay="0"/>
                                  </p:stCondLst>
                                  <p:childTnLst>
                                    <p:set>
                                      <p:cBhvr>
                                        <p:cTn id="13" dur="1" fill="hold">
                                          <p:stCondLst>
                                            <p:cond delay="0"/>
                                          </p:stCondLst>
                                        </p:cTn>
                                        <p:tgtEl>
                                          <p:spTgt spid="175"/>
                                        </p:tgtEl>
                                        <p:attrNameLst>
                                          <p:attrName>style.visibility</p:attrName>
                                        </p:attrNameLst>
                                      </p:cBhvr>
                                      <p:to>
                                        <p:strVal val="visible"/>
                                      </p:to>
                                    </p:set>
                                    <p:animEffect filter="fade" transition="in">
                                      <p:cBhvr additive="repl">
                                        <p:cTn id="14" dur="500"/>
                                        <p:tgtEl>
                                          <p:spTgt spid="175"/>
                                        </p:tgtEl>
                                      </p:cBhvr>
                                    </p:animEffect>
                                  </p:childTnLst>
                                </p:cTn>
                              </p:par>
                            </p:childTnLst>
                          </p:cTn>
                        </p:par>
                        <p:par>
                          <p:cTn id="15" fill="hold">
                            <p:stCondLst>
                              <p:cond delay="1500"/>
                            </p:stCondLst>
                            <p:childTnLst>
                              <p:par>
                                <p:cTn id="16" nodeType="afterEffect" fill="hold" presetClass="entr" presetID="22" presetSubtype="8">
                                  <p:stCondLst>
                                    <p:cond delay="0"/>
                                  </p:stCondLst>
                                  <p:childTnLst>
                                    <p:set>
                                      <p:cBhvr>
                                        <p:cTn id="17" dur="1" fill="hold">
                                          <p:stCondLst>
                                            <p:cond delay="0"/>
                                          </p:stCondLst>
                                        </p:cTn>
                                        <p:tgtEl>
                                          <p:spTgt spid="203"/>
                                        </p:tgtEl>
                                        <p:attrNameLst>
                                          <p:attrName>style.visibility</p:attrName>
                                        </p:attrNameLst>
                                      </p:cBhvr>
                                      <p:to>
                                        <p:strVal val="visible"/>
                                      </p:to>
                                    </p:set>
                                    <p:animEffect filter="wipe(left)" transition="in">
                                      <p:cBhvr additive="repl">
                                        <p:cTn id="18" dur="500"/>
                                        <p:tgtEl>
                                          <p:spTgt spid="203"/>
                                        </p:tgtEl>
                                      </p:cBhvr>
                                    </p:animEffect>
                                  </p:childTnLst>
                                </p:cTn>
                              </p:par>
                            </p:childTnLst>
                          </p:cTn>
                        </p:par>
                        <p:par>
                          <p:cTn id="19" fill="hold">
                            <p:stCondLst>
                              <p:cond delay="2000"/>
                            </p:stCondLst>
                            <p:childTnLst>
                              <p:par>
                                <p:cTn id="20" nodeType="afterEffect" fill="hold" presetClass="entr" presetID="10">
                                  <p:stCondLst>
                                    <p:cond delay="0"/>
                                  </p:stCondLst>
                                  <p:childTnLst>
                                    <p:set>
                                      <p:cBhvr>
                                        <p:cTn id="21" dur="1" fill="hold">
                                          <p:stCondLst>
                                            <p:cond delay="0"/>
                                          </p:stCondLst>
                                        </p:cTn>
                                        <p:tgtEl>
                                          <p:spTgt spid="209"/>
                                        </p:tgtEl>
                                        <p:attrNameLst>
                                          <p:attrName>style.visibility</p:attrName>
                                        </p:attrNameLst>
                                      </p:cBhvr>
                                      <p:to>
                                        <p:strVal val="visible"/>
                                      </p:to>
                                    </p:set>
                                    <p:animEffect filter="fade" transition="in">
                                      <p:cBhvr additive="repl">
                                        <p:cTn id="22" dur="500"/>
                                        <p:tgtEl>
                                          <p:spTgt spid="209"/>
                                        </p:tgtEl>
                                      </p:cBhvr>
                                    </p:animEffect>
                                  </p:childTnLst>
                                </p:cTn>
                              </p:par>
                            </p:childTnLst>
                          </p:cTn>
                        </p:par>
                        <p:par>
                          <p:cTn id="23" fill="hold">
                            <p:stCondLst>
                              <p:cond delay="2500"/>
                            </p:stCondLst>
                            <p:childTnLst>
                              <p:par>
                                <p:cTn id="24" nodeType="afterEffect" fill="hold" presetClass="entr" presetID="22" presetSubtype="8">
                                  <p:stCondLst>
                                    <p:cond delay="0"/>
                                  </p:stCondLst>
                                  <p:childTnLst>
                                    <p:set>
                                      <p:cBhvr>
                                        <p:cTn id="25" dur="1" fill="hold">
                                          <p:stCondLst>
                                            <p:cond delay="0"/>
                                          </p:stCondLst>
                                        </p:cTn>
                                        <p:tgtEl>
                                          <p:spTgt spid="204"/>
                                        </p:tgtEl>
                                        <p:attrNameLst>
                                          <p:attrName>style.visibility</p:attrName>
                                        </p:attrNameLst>
                                      </p:cBhvr>
                                      <p:to>
                                        <p:strVal val="visible"/>
                                      </p:to>
                                    </p:set>
                                    <p:animEffect filter="wipe(left)" transition="in">
                                      <p:cBhvr additive="repl">
                                        <p:cTn id="26" dur="500"/>
                                        <p:tgtEl>
                                          <p:spTgt spid="204"/>
                                        </p:tgtEl>
                                      </p:cBhvr>
                                    </p:animEffect>
                                  </p:childTnLst>
                                </p:cTn>
                              </p:par>
                            </p:childTnLst>
                          </p:cTn>
                        </p:par>
                        <p:par>
                          <p:cTn id="27" fill="hold">
                            <p:stCondLst>
                              <p:cond delay="3000"/>
                            </p:stCondLst>
                            <p:childTnLst>
                              <p:par>
                                <p:cTn id="28" nodeType="afterEffect" fill="hold" presetClass="entr" presetID="10">
                                  <p:stCondLst>
                                    <p:cond delay="0"/>
                                  </p:stCondLst>
                                  <p:childTnLst>
                                    <p:set>
                                      <p:cBhvr>
                                        <p:cTn id="29" dur="1" fill="hold">
                                          <p:stCondLst>
                                            <p:cond delay="0"/>
                                          </p:stCondLst>
                                        </p:cTn>
                                        <p:tgtEl>
                                          <p:spTgt spid="179"/>
                                        </p:tgtEl>
                                        <p:attrNameLst>
                                          <p:attrName>style.visibility</p:attrName>
                                        </p:attrNameLst>
                                      </p:cBhvr>
                                      <p:to>
                                        <p:strVal val="visible"/>
                                      </p:to>
                                    </p:set>
                                    <p:animEffect filter="fade" transition="in">
                                      <p:cBhvr additive="repl">
                                        <p:cTn id="30" dur="500"/>
                                        <p:tgtEl>
                                          <p:spTgt spid="179"/>
                                        </p:tgtEl>
                                      </p:cBhvr>
                                    </p:animEffect>
                                  </p:childTnLst>
                                </p:cTn>
                              </p:par>
                            </p:childTnLst>
                          </p:cTn>
                        </p:par>
                        <p:par>
                          <p:cTn id="31" fill="hold">
                            <p:stCondLst>
                              <p:cond delay="3500"/>
                            </p:stCondLst>
                            <p:childTnLst>
                              <p:par>
                                <p:cTn id="32" nodeType="afterEffect" fill="hold" presetClass="entr" presetID="22" presetSubtype="8">
                                  <p:stCondLst>
                                    <p:cond delay="0"/>
                                  </p:stCondLst>
                                  <p:childTnLst>
                                    <p:set>
                                      <p:cBhvr>
                                        <p:cTn id="33" dur="1" fill="hold">
                                          <p:stCondLst>
                                            <p:cond delay="0"/>
                                          </p:stCondLst>
                                        </p:cTn>
                                        <p:tgtEl>
                                          <p:spTgt spid="205"/>
                                        </p:tgtEl>
                                        <p:attrNameLst>
                                          <p:attrName>style.visibility</p:attrName>
                                        </p:attrNameLst>
                                      </p:cBhvr>
                                      <p:to>
                                        <p:strVal val="visible"/>
                                      </p:to>
                                    </p:set>
                                    <p:animEffect filter="wipe(left)" transition="in">
                                      <p:cBhvr additive="repl">
                                        <p:cTn id="34" dur="500"/>
                                        <p:tgtEl>
                                          <p:spTgt spid="205"/>
                                        </p:tgtEl>
                                      </p:cBhvr>
                                    </p:animEffect>
                                  </p:childTnLst>
                                </p:cTn>
                              </p:par>
                            </p:childTnLst>
                          </p:cTn>
                        </p:par>
                        <p:par>
                          <p:cTn id="35" fill="hold">
                            <p:stCondLst>
                              <p:cond delay="4000"/>
                            </p:stCondLst>
                            <p:childTnLst>
                              <p:par>
                                <p:cTn id="36" nodeType="afterEffect" fill="hold" presetClass="entr" presetID="10">
                                  <p:stCondLst>
                                    <p:cond delay="0"/>
                                  </p:stCondLst>
                                  <p:childTnLst>
                                    <p:set>
                                      <p:cBhvr>
                                        <p:cTn id="37" dur="1" fill="hold">
                                          <p:stCondLst>
                                            <p:cond delay="0"/>
                                          </p:stCondLst>
                                        </p:cTn>
                                        <p:tgtEl>
                                          <p:spTgt spid="183"/>
                                        </p:tgtEl>
                                        <p:attrNameLst>
                                          <p:attrName>style.visibility</p:attrName>
                                        </p:attrNameLst>
                                      </p:cBhvr>
                                      <p:to>
                                        <p:strVal val="visible"/>
                                      </p:to>
                                    </p:set>
                                    <p:animEffect filter="fade" transition="in">
                                      <p:cBhvr additive="repl">
                                        <p:cTn id="38" dur="500"/>
                                        <p:tgtEl>
                                          <p:spTgt spid="183"/>
                                        </p:tgtEl>
                                      </p:cBhvr>
                                    </p:animEffect>
                                  </p:childTnLst>
                                </p:cTn>
                              </p:par>
                            </p:childTnLst>
                          </p:cTn>
                        </p:par>
                        <p:par>
                          <p:cTn id="39" fill="hold">
                            <p:stCondLst>
                              <p:cond delay="4500"/>
                            </p:stCondLst>
                            <p:childTnLst>
                              <p:par>
                                <p:cTn id="40" nodeType="afterEffect" fill="hold" presetClass="entr" presetID="10">
                                  <p:stCondLst>
                                    <p:cond delay="0"/>
                                  </p:stCondLst>
                                  <p:childTnLst>
                                    <p:set>
                                      <p:cBhvr>
                                        <p:cTn id="41" dur="1" fill="hold">
                                          <p:stCondLst>
                                            <p:cond delay="0"/>
                                          </p:stCondLst>
                                        </p:cTn>
                                        <p:tgtEl>
                                          <p:spTgt spid="187"/>
                                        </p:tgtEl>
                                        <p:attrNameLst>
                                          <p:attrName>style.visibility</p:attrName>
                                        </p:attrNameLst>
                                      </p:cBhvr>
                                      <p:to>
                                        <p:strVal val="visible"/>
                                      </p:to>
                                    </p:set>
                                    <p:animEffect filter="fade" transition="in">
                                      <p:cBhvr additive="repl">
                                        <p:cTn id="42" dur="500"/>
                                        <p:tgtEl>
                                          <p:spTgt spid="187"/>
                                        </p:tgtEl>
                                      </p:cBhvr>
                                    </p:animEffect>
                                  </p:childTnLst>
                                </p:cTn>
                              </p:par>
                            </p:childTnLst>
                          </p:cTn>
                        </p:par>
                        <p:par>
                          <p:cTn id="43" fill="hold">
                            <p:stCondLst>
                              <p:cond delay="5000"/>
                            </p:stCondLst>
                            <p:childTnLst>
                              <p:par>
                                <p:cTn id="44" nodeType="afterEffect" fill="hold" presetClass="entr" presetID="22" presetSubtype="8">
                                  <p:stCondLst>
                                    <p:cond delay="0"/>
                                  </p:stCondLst>
                                  <p:childTnLst>
                                    <p:set>
                                      <p:cBhvr>
                                        <p:cTn id="45" dur="1" fill="hold">
                                          <p:stCondLst>
                                            <p:cond delay="0"/>
                                          </p:stCondLst>
                                        </p:cTn>
                                        <p:tgtEl>
                                          <p:spTgt spid="206"/>
                                        </p:tgtEl>
                                        <p:attrNameLst>
                                          <p:attrName>style.visibility</p:attrName>
                                        </p:attrNameLst>
                                      </p:cBhvr>
                                      <p:to>
                                        <p:strVal val="visible"/>
                                      </p:to>
                                    </p:set>
                                    <p:animEffect filter="wipe(left)" transition="in">
                                      <p:cBhvr additive="repl">
                                        <p:cTn id="46" dur="500"/>
                                        <p:tgtEl>
                                          <p:spTgt spid="206"/>
                                        </p:tgtEl>
                                      </p:cBhvr>
                                    </p:animEffect>
                                  </p:childTnLst>
                                </p:cTn>
                              </p:par>
                            </p:childTnLst>
                          </p:cTn>
                        </p:par>
                        <p:par>
                          <p:cTn id="47" fill="hold">
                            <p:stCondLst>
                              <p:cond delay="5500"/>
                            </p:stCondLst>
                            <p:childTnLst>
                              <p:par>
                                <p:cTn id="48" nodeType="afterEffect" fill="hold" presetClass="entr" presetID="10">
                                  <p:stCondLst>
                                    <p:cond delay="0"/>
                                  </p:stCondLst>
                                  <p:childTnLst>
                                    <p:set>
                                      <p:cBhvr>
                                        <p:cTn id="49" dur="1" fill="hold">
                                          <p:stCondLst>
                                            <p:cond delay="0"/>
                                          </p:stCondLst>
                                        </p:cTn>
                                        <p:tgtEl>
                                          <p:spTgt spid="191"/>
                                        </p:tgtEl>
                                        <p:attrNameLst>
                                          <p:attrName>style.visibility</p:attrName>
                                        </p:attrNameLst>
                                      </p:cBhvr>
                                      <p:to>
                                        <p:strVal val="visible"/>
                                      </p:to>
                                    </p:set>
                                    <p:animEffect filter="fade" transition="in">
                                      <p:cBhvr additive="repl">
                                        <p:cTn id="50" dur="500"/>
                                        <p:tgtEl>
                                          <p:spTgt spid="191"/>
                                        </p:tgtEl>
                                      </p:cBhvr>
                                    </p:animEffect>
                                  </p:childTnLst>
                                </p:cTn>
                              </p:par>
                            </p:childTnLst>
                          </p:cTn>
                        </p:par>
                        <p:par>
                          <p:cTn id="51" fill="hold">
                            <p:stCondLst>
                              <p:cond delay="6000"/>
                            </p:stCondLst>
                            <p:childTnLst>
                              <p:par>
                                <p:cTn id="52" nodeType="afterEffect" fill="hold" presetClass="entr" presetID="22" presetSubtype="8">
                                  <p:stCondLst>
                                    <p:cond delay="0"/>
                                  </p:stCondLst>
                                  <p:childTnLst>
                                    <p:set>
                                      <p:cBhvr>
                                        <p:cTn id="53" dur="1" fill="hold">
                                          <p:stCondLst>
                                            <p:cond delay="0"/>
                                          </p:stCondLst>
                                        </p:cTn>
                                        <p:tgtEl>
                                          <p:spTgt spid="207"/>
                                        </p:tgtEl>
                                        <p:attrNameLst>
                                          <p:attrName>style.visibility</p:attrName>
                                        </p:attrNameLst>
                                      </p:cBhvr>
                                      <p:to>
                                        <p:strVal val="visible"/>
                                      </p:to>
                                    </p:set>
                                    <p:animEffect filter="wipe(left)" transition="in">
                                      <p:cBhvr additive="repl">
                                        <p:cTn id="54" dur="500"/>
                                        <p:tgtEl>
                                          <p:spTgt spid="207"/>
                                        </p:tgtEl>
                                      </p:cBhvr>
                                    </p:animEffect>
                                  </p:childTnLst>
                                </p:cTn>
                              </p:par>
                            </p:childTnLst>
                          </p:cTn>
                        </p:par>
                        <p:par>
                          <p:cTn id="55" fill="hold">
                            <p:stCondLst>
                              <p:cond delay="6500"/>
                            </p:stCondLst>
                            <p:childTnLst>
                              <p:par>
                                <p:cTn id="56" nodeType="afterEffect" fill="hold" presetClass="entr" presetID="10">
                                  <p:stCondLst>
                                    <p:cond delay="0"/>
                                  </p:stCondLst>
                                  <p:childTnLst>
                                    <p:set>
                                      <p:cBhvr>
                                        <p:cTn id="57" dur="1" fill="hold">
                                          <p:stCondLst>
                                            <p:cond delay="0"/>
                                          </p:stCondLst>
                                        </p:cTn>
                                        <p:tgtEl>
                                          <p:spTgt spid="195"/>
                                        </p:tgtEl>
                                        <p:attrNameLst>
                                          <p:attrName>style.visibility</p:attrName>
                                        </p:attrNameLst>
                                      </p:cBhvr>
                                      <p:to>
                                        <p:strVal val="visible"/>
                                      </p:to>
                                    </p:set>
                                    <p:animEffect filter="fade" transition="in">
                                      <p:cBhvr additive="repl">
                                        <p:cTn id="58" dur="500"/>
                                        <p:tgtEl>
                                          <p:spTgt spid="195"/>
                                        </p:tgtEl>
                                      </p:cBhvr>
                                    </p:animEffect>
                                  </p:childTnLst>
                                </p:cTn>
                              </p:par>
                            </p:childTnLst>
                          </p:cTn>
                        </p:par>
                        <p:par>
                          <p:cTn id="59" fill="hold">
                            <p:stCondLst>
                              <p:cond delay="7000"/>
                            </p:stCondLst>
                            <p:childTnLst>
                              <p:par>
                                <p:cTn id="60" nodeType="afterEffect" fill="hold" presetClass="entr" presetID="22" presetSubtype="8">
                                  <p:stCondLst>
                                    <p:cond delay="0"/>
                                  </p:stCondLst>
                                  <p:childTnLst>
                                    <p:set>
                                      <p:cBhvr>
                                        <p:cTn id="61" dur="1" fill="hold">
                                          <p:stCondLst>
                                            <p:cond delay="0"/>
                                          </p:stCondLst>
                                        </p:cTn>
                                        <p:tgtEl>
                                          <p:spTgt spid="208"/>
                                        </p:tgtEl>
                                        <p:attrNameLst>
                                          <p:attrName>style.visibility</p:attrName>
                                        </p:attrNameLst>
                                      </p:cBhvr>
                                      <p:to>
                                        <p:strVal val="visible"/>
                                      </p:to>
                                    </p:set>
                                    <p:animEffect filter="wipe(left)" transition="in">
                                      <p:cBhvr additive="repl">
                                        <p:cTn id="62" dur="500"/>
                                        <p:tgtEl>
                                          <p:spTgt spid="208"/>
                                        </p:tgtEl>
                                      </p:cBhvr>
                                    </p:animEffect>
                                  </p:childTnLst>
                                </p:cTn>
                              </p:par>
                            </p:childTnLst>
                          </p:cTn>
                        </p:par>
                        <p:par>
                          <p:cTn id="63" fill="hold">
                            <p:stCondLst>
                              <p:cond delay="7500"/>
                            </p:stCondLst>
                            <p:childTnLst>
                              <p:par>
                                <p:cTn id="64" nodeType="afterEffect" fill="hold" presetClass="entr" presetID="10">
                                  <p:stCondLst>
                                    <p:cond delay="0"/>
                                  </p:stCondLst>
                                  <p:childTnLst>
                                    <p:set>
                                      <p:cBhvr>
                                        <p:cTn id="65" dur="1" fill="hold">
                                          <p:stCondLst>
                                            <p:cond delay="0"/>
                                          </p:stCondLst>
                                        </p:cTn>
                                        <p:tgtEl>
                                          <p:spTgt spid="199"/>
                                        </p:tgtEl>
                                        <p:attrNameLst>
                                          <p:attrName>style.visibility</p:attrName>
                                        </p:attrNameLst>
                                      </p:cBhvr>
                                      <p:to>
                                        <p:strVal val="visible"/>
                                      </p:to>
                                    </p:set>
                                    <p:animEffect filter="fade" transition="in">
                                      <p:cBhvr additive="repl">
                                        <p:cTn id="66"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2" name="Group 1"/>
          <p:cNvGrpSpPr/>
          <p:nvPr/>
        </p:nvGrpSpPr>
        <p:grpSpPr>
          <a:xfrm>
            <a:off x="1717560" y="483120"/>
            <a:ext cx="20934000" cy="2077560"/>
            <a:chOff x="1717560" y="483120"/>
            <a:chExt cx="20934000" cy="2077560"/>
          </a:xfrm>
        </p:grpSpPr>
        <p:sp>
          <p:nvSpPr>
            <p:cNvPr id="343" name="CustomShape 2"/>
            <p:cNvSpPr/>
            <p:nvPr/>
          </p:nvSpPr>
          <p:spPr>
            <a:xfrm>
              <a:off x="1717560" y="483120"/>
              <a:ext cx="20934000" cy="1430280"/>
            </a:xfrm>
            <a:prstGeom prst="rect">
              <a:avLst/>
            </a:prstGeom>
            <a:noFill/>
            <a:ln w="25560">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References</a:t>
              </a:r>
              <a:endParaRPr b="0" lang="en-AU" sz="8800" spc="-1" strike="noStrike">
                <a:latin typeface="Arial"/>
              </a:endParaRPr>
            </a:p>
          </p:txBody>
        </p:sp>
        <p:sp>
          <p:nvSpPr>
            <p:cNvPr id="344" name="CustomShape 3"/>
            <p:cNvSpPr/>
            <p:nvPr/>
          </p:nvSpPr>
          <p:spPr>
            <a:xfrm>
              <a:off x="10905120" y="2470680"/>
              <a:ext cx="262908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gr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childTnLst>
                  <p:par>
                    <p:cTn id="129" fill="hold">
                      <p:stCondLst>
                        <p:cond delay="0"/>
                      </p:stCondLst>
                      <p:childTnLst>
                        <p:par>
                          <p:cTn id="130" fill="hold">
                            <p:stCondLst>
                              <p:cond delay="0"/>
                            </p:stCondLst>
                            <p:childTnLst>
                              <p:par>
                                <p:cTn id="131" nodeType="afterEffect" fill="hold" presetClass="entr" presetID="37">
                                  <p:stCondLst>
                                    <p:cond delay="0"/>
                                  </p:stCondLst>
                                  <p:childTnLst>
                                    <p:set>
                                      <p:cBhvr>
                                        <p:cTn id="132" dur="1" fill="hold">
                                          <p:stCondLst>
                                            <p:cond delay="0"/>
                                          </p:stCondLst>
                                        </p:cTn>
                                        <p:tgtEl>
                                          <p:spTgt spid="342"/>
                                        </p:tgtEl>
                                        <p:attrNameLst>
                                          <p:attrName>style.visibility</p:attrName>
                                        </p:attrNameLst>
                                      </p:cBhvr>
                                      <p:to>
                                        <p:strVal val="visible"/>
                                      </p:to>
                                    </p:set>
                                    <p:animEffect filter="fade" transition="in">
                                      <p:cBhvr additive="repl">
                                        <p:cTn id="133" dur="1000"/>
                                        <p:tgtEl>
                                          <p:spTgt spid="342"/>
                                        </p:tgtEl>
                                      </p:cBhvr>
                                    </p:animEffect>
                                    <p:anim calcmode="lin" valueType="num">
                                      <p:cBhvr additive="repl">
                                        <p:cTn id="134" dur="1000" fill="hold"/>
                                        <p:tgtEl>
                                          <p:spTgt spid="342"/>
                                        </p:tgtEl>
                                        <p:attrNameLst>
                                          <p:attrName>ppt_x</p:attrName>
                                        </p:attrNameLst>
                                      </p:cBhvr>
                                      <p:tavLst>
                                        <p:tav tm="0">
                                          <p:val>
                                            <p:strVal val="#ppt_x"/>
                                          </p:val>
                                        </p:tav>
                                        <p:tav tm="100000">
                                          <p:val>
                                            <p:strVal val="#ppt_x"/>
                                          </p:val>
                                        </p:tav>
                                      </p:tavLst>
                                    </p:anim>
                                    <p:anim calcmode="lin" valueType="num">
                                      <p:cBhvr additive="repl">
                                        <p:cTn id="135" dur="900" fill="hold"/>
                                        <p:tgtEl>
                                          <p:spTgt spid="342"/>
                                        </p:tgtEl>
                                        <p:attrNameLst>
                                          <p:attrName>ppt_y</p:attrName>
                                        </p:attrNameLst>
                                      </p:cBhvr>
                                      <p:tavLst>
                                        <p:tav tm="0">
                                          <p:val>
                                            <p:strVal val="#ppt_y+1"/>
                                          </p:val>
                                        </p:tav>
                                        <p:tav tm="100000">
                                          <p:val>
                                            <p:strVal val="#ppt_y-.03"/>
                                          </p:val>
                                        </p:tav>
                                      </p:tavLst>
                                    </p:anim>
                                    <p:anim calcmode="lin" valueType="num">
                                      <p:cBhvr additive="repl">
                                        <p:cTn id="136" dur="100" fill="hold">
                                          <p:stCondLst>
                                            <p:cond delay="900"/>
                                          </p:stCondLst>
                                        </p:cTn>
                                        <p:tgtEl>
                                          <p:spTgt spid="34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rot="5400000">
            <a:off x="4051440" y="-4050000"/>
            <a:ext cx="13714560" cy="21814560"/>
          </a:xfrm>
          <a:prstGeom prst="rect">
            <a:avLst/>
          </a:prstGeom>
          <a:solidFill>
            <a:srgbClr val="445469">
              <a:alpha val="80000"/>
            </a:srgbClr>
          </a:solidFill>
          <a:ln w="9360">
            <a:noFill/>
          </a:ln>
          <a:effectLst>
            <a:outerShdw dir="5400000" dist="23040">
              <a:srgbClr val="000000">
                <a:alpha val="35000"/>
              </a:srgbClr>
            </a:outerShdw>
          </a:effectLst>
        </p:spPr>
        <p:style>
          <a:lnRef idx="0"/>
          <a:fillRef idx="0"/>
          <a:effectRef idx="0"/>
          <a:fontRef idx="minor"/>
        </p:style>
      </p:sp>
      <p:sp>
        <p:nvSpPr>
          <p:cNvPr id="346" name="CustomShape 2"/>
          <p:cNvSpPr/>
          <p:nvPr/>
        </p:nvSpPr>
        <p:spPr>
          <a:xfrm>
            <a:off x="6982560" y="6552720"/>
            <a:ext cx="10468800" cy="3986280"/>
          </a:xfrm>
          <a:custGeom>
            <a:avLst/>
            <a:gdLst/>
            <a:ahLst/>
            <a:rect l="l" t="t" r="r" b="b"/>
            <a:pathLst>
              <a:path w="21600" h="21600">
                <a:moveTo>
                  <a:pt x="0" y="0"/>
                </a:moveTo>
                <a:lnTo>
                  <a:pt x="21599" y="0"/>
                </a:lnTo>
                <a:lnTo>
                  <a:pt x="21599" y="21600"/>
                </a:lnTo>
                <a:lnTo>
                  <a:pt x="0" y="21600"/>
                </a:lnTo>
                <a:close/>
              </a:path>
            </a:pathLst>
          </a:custGeom>
          <a:noFill/>
          <a:ln>
            <a:noFill/>
          </a:ln>
        </p:spPr>
        <p:style>
          <a:lnRef idx="0"/>
          <a:fillRef idx="0"/>
          <a:effectRef idx="0"/>
          <a:fontRef idx="minor"/>
        </p:style>
        <p:txBody>
          <a:bodyPr lIns="50760" rIns="50760" tIns="50760" bIns="50760" anchor="ctr">
            <a:noAutofit/>
          </a:bodyPr>
          <a:p>
            <a:pPr algn="ctr">
              <a:lnSpc>
                <a:spcPct val="100000"/>
              </a:lnSpc>
            </a:pPr>
            <a:r>
              <a:rPr b="0" lang="es-ES" sz="9200" spc="-1" strike="noStrike">
                <a:solidFill>
                  <a:srgbClr val="ffffff"/>
                </a:solidFill>
                <a:latin typeface="Lato Regular"/>
                <a:ea typeface="DejaVu Sans"/>
              </a:rPr>
              <a:t>THANK YOU</a:t>
            </a:r>
            <a:endParaRPr b="0" lang="en-AU" sz="9200" spc="-1" strike="noStrike">
              <a:latin typeface="Arial"/>
            </a:endParaRPr>
          </a:p>
        </p:txBody>
      </p:sp>
      <p:sp>
        <p:nvSpPr>
          <p:cNvPr id="347" name="CustomShape 3"/>
          <p:cNvSpPr/>
          <p:nvPr/>
        </p:nvSpPr>
        <p:spPr>
          <a:xfrm>
            <a:off x="9824400" y="9471960"/>
            <a:ext cx="4795200" cy="360"/>
          </a:xfrm>
          <a:custGeom>
            <a:avLst/>
            <a:gdLst/>
            <a:ahLst/>
            <a:rect l="l" t="t" r="r" b="b"/>
            <a:pathLst>
              <a:path w="13322" h="1">
                <a:moveTo>
                  <a:pt x="0" y="0"/>
                </a:moveTo>
                <a:lnTo>
                  <a:pt x="13321" y="0"/>
                </a:lnTo>
              </a:path>
            </a:pathLst>
          </a:custGeom>
          <a:noFill/>
          <a:ln w="25560">
            <a:solidFill>
              <a:srgbClr val="dcdee0"/>
            </a:solidFill>
            <a:prstDash val="sysDot"/>
            <a:round/>
          </a:ln>
        </p:spPr>
        <p:style>
          <a:lnRef idx="0"/>
          <a:fillRef idx="0"/>
          <a:effectRef idx="0"/>
          <a:fontRef idx="minor"/>
        </p:style>
      </p:sp>
      <p:sp>
        <p:nvSpPr>
          <p:cNvPr id="348" name="CustomShape 4"/>
          <p:cNvSpPr/>
          <p:nvPr/>
        </p:nvSpPr>
        <p:spPr>
          <a:xfrm>
            <a:off x="9891360" y="2765160"/>
            <a:ext cx="4612320" cy="4595040"/>
          </a:xfrm>
          <a:custGeom>
            <a:avLst/>
            <a:gdLst/>
            <a:ahLst/>
            <a:rect l="l" t="t"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599" y="9409"/>
                  <a:pt x="21599" y="10002"/>
                </a:cubicBezTo>
                <a:cubicBezTo>
                  <a:pt x="21599"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p:spPr>
        <p:style>
          <a:lnRef idx="0"/>
          <a:fillRef idx="0"/>
          <a:effectRef idx="0"/>
          <a:fontRef idx="minor"/>
        </p:style>
      </p:sp>
    </p:spTree>
  </p:cSld>
  <mc:AlternateContent>
    <mc:Choice Requires="p14">
      <p:transition spd="slow" p14:dur="3000"/>
    </mc:Choice>
    <mc:Fallback>
      <p:transition spd="slow"/>
    </mc:Fallback>
  </mc:AlternateContent>
  <p:timing>
    <p:tnLst>
      <p:par>
        <p:cTn id="137" dur="indefinite" restart="never" nodeType="tmRoot">
          <p:childTnLst>
            <p:seq>
              <p:cTn id="138" dur="indefinite" nodeType="mainSeq">
                <p:childTnLst>
                  <p:par>
                    <p:cTn id="139" fill="hold">
                      <p:stCondLst>
                        <p:cond delay="0"/>
                      </p:stCondLst>
                      <p:childTnLst>
                        <p:par>
                          <p:cTn id="140" fill="hold">
                            <p:stCondLst>
                              <p:cond delay="0"/>
                            </p:stCondLst>
                            <p:childTnLst>
                              <p:par>
                                <p:cTn id="141" nodeType="afterEffect" fill="hold" presetClass="entr" presetID="10">
                                  <p:stCondLst>
                                    <p:cond delay="0"/>
                                  </p:stCondLst>
                                  <p:childTnLst>
                                    <p:set>
                                      <p:cBhvr>
                                        <p:cTn id="142" dur="1" fill="hold">
                                          <p:stCondLst>
                                            <p:cond delay="0"/>
                                          </p:stCondLst>
                                        </p:cTn>
                                        <p:tgtEl>
                                          <p:spTgt spid="348"/>
                                        </p:tgtEl>
                                        <p:attrNameLst>
                                          <p:attrName>style.visibility</p:attrName>
                                        </p:attrNameLst>
                                      </p:cBhvr>
                                      <p:to>
                                        <p:strVal val="visible"/>
                                      </p:to>
                                    </p:set>
                                    <p:animEffect filter="fade" transition="in">
                                      <p:cBhvr additive="repl">
                                        <p:cTn id="143" dur="500"/>
                                        <p:tgtEl>
                                          <p:spTgt spid="348"/>
                                        </p:tgtEl>
                                      </p:cBhvr>
                                    </p:animEffect>
                                  </p:childTnLst>
                                </p:cTn>
                              </p:par>
                              <p:par>
                                <p:cTn id="144" nodeType="withEffect" fill="hold" presetClass="entr" presetID="10">
                                  <p:stCondLst>
                                    <p:cond delay="0"/>
                                  </p:stCondLst>
                                  <p:childTnLst>
                                    <p:set>
                                      <p:cBhvr>
                                        <p:cTn id="145" dur="1" fill="hold">
                                          <p:stCondLst>
                                            <p:cond delay="0"/>
                                          </p:stCondLst>
                                        </p:cTn>
                                        <p:tgtEl>
                                          <p:spTgt spid="346"/>
                                        </p:tgtEl>
                                        <p:attrNameLst>
                                          <p:attrName>style.visibility</p:attrName>
                                        </p:attrNameLst>
                                      </p:cBhvr>
                                      <p:to>
                                        <p:strVal val="visible"/>
                                      </p:to>
                                    </p:set>
                                    <p:animEffect filter="fade" transition="in">
                                      <p:cBhvr additive="repl">
                                        <p:cTn id="146" dur="500"/>
                                        <p:tgtEl>
                                          <p:spTgt spid="346"/>
                                        </p:tgtEl>
                                      </p:cBhvr>
                                    </p:animEffect>
                                  </p:childTnLst>
                                </p:cTn>
                              </p:par>
                              <p:par>
                                <p:cTn id="147" nodeType="withEffect" fill="hold" presetClass="entr" presetID="10">
                                  <p:stCondLst>
                                    <p:cond delay="0"/>
                                  </p:stCondLst>
                                  <p:childTnLst>
                                    <p:set>
                                      <p:cBhvr>
                                        <p:cTn id="148" dur="1" fill="hold">
                                          <p:stCondLst>
                                            <p:cond delay="0"/>
                                          </p:stCondLst>
                                        </p:cTn>
                                        <p:tgtEl>
                                          <p:spTgt spid="347"/>
                                        </p:tgtEl>
                                        <p:attrNameLst>
                                          <p:attrName>style.visibility</p:attrName>
                                        </p:attrNameLst>
                                      </p:cBhvr>
                                      <p:to>
                                        <p:strVal val="visible"/>
                                      </p:to>
                                    </p:set>
                                    <p:animEffect filter="fade" transition="in">
                                      <p:cBhvr additive="repl">
                                        <p:cTn id="149"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6" name="Group 1"/>
          <p:cNvGrpSpPr/>
          <p:nvPr/>
        </p:nvGrpSpPr>
        <p:grpSpPr>
          <a:xfrm>
            <a:off x="6382080" y="483120"/>
            <a:ext cx="11654640" cy="2540520"/>
            <a:chOff x="6382080" y="483120"/>
            <a:chExt cx="11654640" cy="2540520"/>
          </a:xfrm>
        </p:grpSpPr>
        <p:sp>
          <p:nvSpPr>
            <p:cNvPr id="217" name="CustomShape 2"/>
            <p:cNvSpPr/>
            <p:nvPr/>
          </p:nvSpPr>
          <p:spPr>
            <a:xfrm>
              <a:off x="8337960" y="483120"/>
              <a:ext cx="7701480" cy="143064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18" name="CustomShape 3"/>
            <p:cNvSpPr/>
            <p:nvPr/>
          </p:nvSpPr>
          <p:spPr>
            <a:xfrm>
              <a:off x="11433600" y="2913480"/>
              <a:ext cx="1551600" cy="11016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219" name="CustomShape 4"/>
            <p:cNvSpPr/>
            <p:nvPr/>
          </p:nvSpPr>
          <p:spPr>
            <a:xfrm>
              <a:off x="6382080" y="1957320"/>
              <a:ext cx="11654640" cy="102456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sp>
        <p:nvSpPr>
          <p:cNvPr id="220" name="CustomShape 5"/>
          <p:cNvSpPr/>
          <p:nvPr/>
        </p:nvSpPr>
        <p:spPr>
          <a:xfrm>
            <a:off x="432000" y="3408120"/>
            <a:ext cx="22103640" cy="10638360"/>
          </a:xfrm>
          <a:prstGeom prst="rect">
            <a:avLst/>
          </a:prstGeom>
          <a:noFill/>
          <a:ln>
            <a:noFill/>
          </a:ln>
        </p:spPr>
        <p:style>
          <a:lnRef idx="0"/>
          <a:fillRef idx="0"/>
          <a:effectRef idx="0"/>
          <a:fontRef idx="minor"/>
        </p:style>
        <p:txBody>
          <a:bodyPr lIns="219240" rIns="219240" tIns="109800" bIns="109800">
            <a:spAutoFit/>
          </a:bodyPr>
          <a:p>
            <a:pPr>
              <a:lnSpc>
                <a:spcPct val="100000"/>
              </a:lnSpc>
            </a:pPr>
            <a:r>
              <a:rPr b="1" lang="en-US" sz="3200" spc="-1" strike="noStrike">
                <a:solidFill>
                  <a:srgbClr val="445469"/>
                </a:solidFill>
                <a:latin typeface="Lato Regular"/>
                <a:ea typeface="Open Sans Light"/>
              </a:rPr>
              <a:t>The Questionnaire although commonly used today has a history of less than 200 years. It’s origins have been attributed to the Statistical Society of London in 1838 whose main goal was ”procuring, arranging and publishing facts to illustrate the condition and prospects of society”</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The answers to such questionnaire’s can be summarised into two broad categories (Marshall, 2005)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1.</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Open-ended – where the question allows the participant to enter whatever they feel is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appropriate with no restrictions being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introduced.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i="1" lang="en-US" sz="3200" spc="-1" strike="noStrike">
                <a:solidFill>
                  <a:srgbClr val="ff0000"/>
                </a:solidFill>
                <a:latin typeface="Lato Regular"/>
                <a:ea typeface="Open Sans Light"/>
              </a:rPr>
              <a:t>What do you like to do on the weekend? </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2.</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Closed-ended – where the question would have one correct answer or a limited number of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options.</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i="1" lang="en-US" sz="3200" spc="-1" strike="noStrike">
                <a:solidFill>
                  <a:srgbClr val="ff0000"/>
                </a:solidFill>
                <a:latin typeface="Lato Regular"/>
                <a:ea typeface="Open Sans Light"/>
              </a:rPr>
              <a:t>Select the things you do on the weekend? </a:t>
            </a:r>
            <a:r>
              <a:rPr b="1" lang="en-US" sz="3200" spc="-1" strike="noStrike">
                <a:solidFill>
                  <a:srgbClr val="445469"/>
                </a:solidFill>
                <a:latin typeface="Lato Regular"/>
                <a:ea typeface="Open Sans Light"/>
              </a:rPr>
              <a:t>   1. Read,  2. Housework,  3. Eat out</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So from this we could surmise that open-ended questions would promote long responses whereas closed-ended short responses. </a:t>
            </a:r>
            <a:endParaRPr b="0" lang="en-AU" sz="3200" spc="-1" strike="noStrike">
              <a:latin typeface="Arial"/>
            </a:endParaRPr>
          </a:p>
          <a:p>
            <a:pPr>
              <a:lnSpc>
                <a:spcPct val="100000"/>
              </a:lnSpc>
            </a:pPr>
            <a:r>
              <a:rPr b="1" lang="en-US" sz="4400" spc="-1" strike="noStrike">
                <a:solidFill>
                  <a:srgbClr val="445469"/>
                </a:solidFill>
                <a:latin typeface="Lato Regular"/>
                <a:ea typeface="Open Sans Light"/>
              </a:rPr>
              <a:t> </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1" name="Group 1"/>
          <p:cNvGrpSpPr/>
          <p:nvPr/>
        </p:nvGrpSpPr>
        <p:grpSpPr>
          <a:xfrm>
            <a:off x="6382080" y="483120"/>
            <a:ext cx="11654640" cy="2540520"/>
            <a:chOff x="6382080" y="483120"/>
            <a:chExt cx="11654640" cy="2540520"/>
          </a:xfrm>
        </p:grpSpPr>
        <p:sp>
          <p:nvSpPr>
            <p:cNvPr id="222" name="CustomShape 2"/>
            <p:cNvSpPr/>
            <p:nvPr/>
          </p:nvSpPr>
          <p:spPr>
            <a:xfrm>
              <a:off x="8337960" y="483120"/>
              <a:ext cx="7701480" cy="143064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23" name="CustomShape 3"/>
            <p:cNvSpPr/>
            <p:nvPr/>
          </p:nvSpPr>
          <p:spPr>
            <a:xfrm>
              <a:off x="11433600" y="2913480"/>
              <a:ext cx="1551600" cy="11016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224" name="CustomShape 4"/>
            <p:cNvSpPr/>
            <p:nvPr/>
          </p:nvSpPr>
          <p:spPr>
            <a:xfrm>
              <a:off x="6382080" y="1957320"/>
              <a:ext cx="11654640" cy="102456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sp>
        <p:nvSpPr>
          <p:cNvPr id="225" name="CustomShape 5"/>
          <p:cNvSpPr/>
          <p:nvPr/>
        </p:nvSpPr>
        <p:spPr>
          <a:xfrm>
            <a:off x="432000" y="3408120"/>
            <a:ext cx="22103640" cy="7530840"/>
          </a:xfrm>
          <a:prstGeom prst="rect">
            <a:avLst/>
          </a:prstGeom>
          <a:noFill/>
          <a:ln>
            <a:noFill/>
          </a:ln>
        </p:spPr>
        <p:style>
          <a:lnRef idx="0"/>
          <a:fillRef idx="0"/>
          <a:effectRef idx="0"/>
          <a:fontRef idx="minor"/>
        </p:style>
        <p:txBody>
          <a:bodyPr lIns="219240" rIns="219240" tIns="109800" bIns="109800">
            <a:spAutoFit/>
          </a:bodyPr>
          <a:p>
            <a:pPr>
              <a:lnSpc>
                <a:spcPct val="100000"/>
              </a:lnSpc>
            </a:pPr>
            <a:r>
              <a:rPr b="1" lang="en-US" sz="3200" spc="-1" strike="noStrike">
                <a:solidFill>
                  <a:srgbClr val="445469"/>
                </a:solidFill>
                <a:latin typeface="Lato Regular"/>
                <a:ea typeface="Open Sans Light"/>
              </a:rPr>
              <a:t>The answers to closed-ended questions maybe further split into five different types</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1.</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category</a:t>
            </a:r>
            <a:r>
              <a:rPr b="1" lang="en-US" sz="3200" spc="-1" strike="noStrike">
                <a:solidFill>
                  <a:srgbClr val="445469"/>
                </a:solidFill>
                <a:latin typeface="Lato Regular"/>
                <a:ea typeface="Open Sans Light"/>
              </a:rPr>
              <a:t> - represents a set of mutually exclusive categories (e.g male, female)</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2.</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list</a:t>
            </a:r>
            <a:r>
              <a:rPr b="1" lang="en-US" sz="3200" spc="-1" strike="noStrike">
                <a:solidFill>
                  <a:srgbClr val="445469"/>
                </a:solidFill>
                <a:latin typeface="Lato Regular"/>
                <a:ea typeface="Open Sans Light"/>
              </a:rPr>
              <a:t> - multiple category choice is possible as the answers are not exclusive, </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eg ”what services have you used from your GP in the last year?”.</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3.</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quantity/numeric</a:t>
            </a:r>
            <a:r>
              <a:rPr b="1" lang="en-US" sz="3200" spc="-1" strike="noStrike">
                <a:solidFill>
                  <a:srgbClr val="445469"/>
                </a:solidFill>
                <a:latin typeface="Lato Regular"/>
                <a:ea typeface="Open Sans Light"/>
              </a:rPr>
              <a:t> - such as ”how many times have you broken your leg?”</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4.</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ranking/scale</a:t>
            </a:r>
            <a:r>
              <a:rPr b="1" lang="en-US" sz="3200" spc="-1" strike="noStrike">
                <a:solidFill>
                  <a:srgbClr val="445469"/>
                </a:solidFill>
                <a:latin typeface="Lato Regular"/>
                <a:ea typeface="Open Sans Light"/>
              </a:rPr>
              <a:t> - such as ”how would you rate your doctor [1-7]”</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5.</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c9211e"/>
                </a:solidFill>
                <a:latin typeface="Lato Regular"/>
                <a:ea typeface="Open Sans Light"/>
              </a:rPr>
              <a:t>linguistic ranking/scale</a:t>
            </a:r>
            <a:r>
              <a:rPr b="1" lang="en-US" sz="3200" spc="-1" strike="noStrike">
                <a:solidFill>
                  <a:srgbClr val="445469"/>
                </a:solidFill>
                <a:latin typeface="Lato Regular"/>
                <a:ea typeface="Open Sans Light"/>
              </a:rPr>
              <a:t> - such as ”would you describe yourself as: very tall,</a:t>
            </a: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	</a:t>
            </a:r>
            <a:r>
              <a:rPr b="1" lang="en-US" sz="3200" spc="-1" strike="noStrike">
                <a:solidFill>
                  <a:srgbClr val="445469"/>
                </a:solidFill>
                <a:latin typeface="Lato Regular"/>
                <a:ea typeface="Open Sans Light"/>
              </a:rPr>
              <a:t>tall,short,very short?”</a:t>
            </a:r>
            <a:endParaRPr b="0" lang="en-AU" sz="3200" spc="-1" strike="noStrike">
              <a:latin typeface="Arial"/>
            </a:endParaRPr>
          </a:p>
          <a:p>
            <a:pPr>
              <a:lnSpc>
                <a:spcPct val="100000"/>
              </a:lnSpc>
            </a:pPr>
            <a:endParaRPr b="0" lang="en-AU" sz="3200" spc="-1" strike="noStrike">
              <a:latin typeface="Arial"/>
            </a:endParaRPr>
          </a:p>
          <a:p>
            <a:pPr>
              <a:lnSpc>
                <a:spcPct val="100000"/>
              </a:lnSpc>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6" name="Group 1"/>
          <p:cNvGrpSpPr/>
          <p:nvPr/>
        </p:nvGrpSpPr>
        <p:grpSpPr>
          <a:xfrm>
            <a:off x="6382080" y="483120"/>
            <a:ext cx="11654640" cy="2540520"/>
            <a:chOff x="6382080" y="483120"/>
            <a:chExt cx="11654640" cy="2540520"/>
          </a:xfrm>
        </p:grpSpPr>
        <p:sp>
          <p:nvSpPr>
            <p:cNvPr id="227" name="CustomShape 2"/>
            <p:cNvSpPr/>
            <p:nvPr/>
          </p:nvSpPr>
          <p:spPr>
            <a:xfrm>
              <a:off x="8337960" y="483120"/>
              <a:ext cx="7701480" cy="143064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28" name="CustomShape 3"/>
            <p:cNvSpPr/>
            <p:nvPr/>
          </p:nvSpPr>
          <p:spPr>
            <a:xfrm>
              <a:off x="11433600" y="2913480"/>
              <a:ext cx="1551600" cy="11016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229" name="CustomShape 4"/>
            <p:cNvSpPr/>
            <p:nvPr/>
          </p:nvSpPr>
          <p:spPr>
            <a:xfrm>
              <a:off x="6382080" y="1957320"/>
              <a:ext cx="11654640" cy="102456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The Humble Questionnaire</a:t>
              </a:r>
              <a:endParaRPr b="0" lang="en-AU" sz="3100" spc="-1" strike="noStrike">
                <a:latin typeface="Arial"/>
              </a:endParaRPr>
            </a:p>
          </p:txBody>
        </p:sp>
      </p:grpSp>
      <p:sp>
        <p:nvSpPr>
          <p:cNvPr id="230" name="CustomShape 5"/>
          <p:cNvSpPr/>
          <p:nvPr/>
        </p:nvSpPr>
        <p:spPr>
          <a:xfrm>
            <a:off x="432000" y="3408120"/>
            <a:ext cx="22679640" cy="7531200"/>
          </a:xfrm>
          <a:prstGeom prst="rect">
            <a:avLst/>
          </a:prstGeom>
          <a:noFill/>
          <a:ln>
            <a:noFill/>
          </a:ln>
        </p:spPr>
        <p:style>
          <a:lnRef idx="0"/>
          <a:fillRef idx="0"/>
          <a:effectRef idx="0"/>
          <a:fontRef idx="minor"/>
        </p:style>
        <p:txBody>
          <a:bodyPr lIns="219240" rIns="219240" tIns="109800" bIns="109800">
            <a:spAutoFit/>
          </a:bodyPr>
          <a:p>
            <a:pPr>
              <a:lnSpc>
                <a:spcPct val="100000"/>
              </a:lnSpc>
            </a:pPr>
            <a:r>
              <a:rPr b="1" lang="en-US" sz="3200" spc="-1" strike="noStrike">
                <a:solidFill>
                  <a:srgbClr val="445469"/>
                </a:solidFill>
                <a:latin typeface="Lato Regular"/>
                <a:ea typeface="Open Sans Light"/>
              </a:rPr>
              <a:t>Our university industry partner has a core service that is pre-employment assessments. Currently they offer third party organisations an efficient means to bring candidates onboard which can involve interview(s), medical questionnaires and medical assessments. Through experience they have realised that sometimes a candidate that appears perfect for a role fails at the last hurdle of the selection process, being a medical assessment. It is this late assessment failure that brings rise to the core problem of this research. How can a potential candidate be assessed on some medical criteria without involving an actual medical assessment?</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By focusing on the medical questionnaire it is hoped that a sufficient number of medical assessments will not be required leading to many positive outcomes.</a:t>
            </a:r>
            <a:endParaRPr b="0" lang="en-AU" sz="3200" spc="-1" strike="noStrike">
              <a:latin typeface="Arial"/>
            </a:endParaRPr>
          </a:p>
          <a:p>
            <a:pPr>
              <a:lnSpc>
                <a:spcPct val="100000"/>
              </a:lnSpc>
            </a:pPr>
            <a:endParaRPr b="0" lang="en-AU" sz="3200" spc="-1" strike="noStrike">
              <a:latin typeface="Arial"/>
            </a:endParaRPr>
          </a:p>
          <a:p>
            <a:pPr>
              <a:lnSpc>
                <a:spcPct val="100000"/>
              </a:lnSpc>
            </a:pPr>
            <a:r>
              <a:rPr b="1" lang="en-US" sz="3200" spc="-1" strike="noStrike">
                <a:solidFill>
                  <a:srgbClr val="445469"/>
                </a:solidFill>
                <a:latin typeface="Lato Regular"/>
                <a:ea typeface="Open Sans Light"/>
              </a:rPr>
              <a:t>The industry partner gleans medical information from a candidate through a wide variety of specific groups of questions dependent upon which particular role they are applying for.</a:t>
            </a:r>
            <a:endParaRPr b="0" lang="en-AU" sz="3200" spc="-1" strike="noStrike">
              <a:latin typeface="Arial"/>
            </a:endParaRPr>
          </a:p>
          <a:p>
            <a:pPr>
              <a:lnSpc>
                <a:spcPct val="100000"/>
              </a:lnSpc>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1" name="Group 1"/>
          <p:cNvGrpSpPr/>
          <p:nvPr/>
        </p:nvGrpSpPr>
        <p:grpSpPr>
          <a:xfrm>
            <a:off x="6382080" y="483120"/>
            <a:ext cx="11654640" cy="2077560"/>
            <a:chOff x="6382080" y="483120"/>
            <a:chExt cx="11654640" cy="2077560"/>
          </a:xfrm>
        </p:grpSpPr>
        <p:sp>
          <p:nvSpPr>
            <p:cNvPr id="232" name="CustomShape 2"/>
            <p:cNvSpPr/>
            <p:nvPr/>
          </p:nvSpPr>
          <p:spPr>
            <a:xfrm>
              <a:off x="8337960" y="483120"/>
              <a:ext cx="770148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33" name="CustomShape 3"/>
            <p:cNvSpPr/>
            <p:nvPr/>
          </p:nvSpPr>
          <p:spPr>
            <a:xfrm>
              <a:off x="11433600" y="2470680"/>
              <a:ext cx="155160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234" name="CustomShape 4"/>
            <p:cNvSpPr/>
            <p:nvPr/>
          </p:nvSpPr>
          <p:spPr>
            <a:xfrm>
              <a:off x="6382080" y="1688760"/>
              <a:ext cx="11654640" cy="8377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ANZSCO Bridge</a:t>
              </a:r>
              <a:endParaRPr b="0" lang="en-AU" sz="3100" spc="-1" strike="noStrike">
                <a:latin typeface="Arial"/>
              </a:endParaRPr>
            </a:p>
          </p:txBody>
        </p:sp>
      </p:grpSp>
      <p:pic>
        <p:nvPicPr>
          <p:cNvPr id="235" name="" descr=""/>
          <p:cNvPicPr/>
          <p:nvPr/>
        </p:nvPicPr>
        <p:blipFill>
          <a:blip r:embed="rId1"/>
          <a:stretch/>
        </p:blipFill>
        <p:spPr>
          <a:xfrm>
            <a:off x="909720" y="5040000"/>
            <a:ext cx="18745920" cy="6879600"/>
          </a:xfrm>
          <a:prstGeom prst="rect">
            <a:avLst/>
          </a:prstGeom>
          <a:ln>
            <a:noFill/>
          </a:ln>
        </p:spPr>
      </p:pic>
      <p:sp>
        <p:nvSpPr>
          <p:cNvPr id="236" name="CustomShape 5"/>
          <p:cNvSpPr/>
          <p:nvPr/>
        </p:nvSpPr>
        <p:spPr>
          <a:xfrm>
            <a:off x="936000" y="3024000"/>
            <a:ext cx="22319640" cy="257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latin typeface="Lato"/>
              </a:rPr>
              <a:t>A potential candidate must first discover a role or job that they are interested in and this job maybe named differently by different people. For instance a bus driver could also be referred to as a bus operator or omnibus driver and so a standard convention is required. This convention within Australia and New Zealand is the Australian and New Zealand Standard Classification of Occupations (ANZSCO). This ANZSCO standard will form the ”bridge” between the description of a role given by a candidate and the definition of the role within the system.</a:t>
            </a:r>
            <a:endParaRPr b="0" lang="en-AU" sz="2800" spc="-1" strike="noStrike">
              <a:latin typeface="Arial"/>
            </a:endParaRPr>
          </a:p>
        </p:txBody>
      </p:sp>
      <p:sp>
        <p:nvSpPr>
          <p:cNvPr id="237" name="CustomShape 6"/>
          <p:cNvSpPr/>
          <p:nvPr/>
        </p:nvSpPr>
        <p:spPr>
          <a:xfrm>
            <a:off x="864000" y="12024000"/>
            <a:ext cx="22031640" cy="11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latin typeface="Lato"/>
              </a:rPr>
              <a:t>The system then connects each ANZSCO code to one or more risk profile templates. A risk profile forms an association between particular job requirements such as ”lifting heavy weight from floor to waist” or ”sitting for extended periods” through to the body parts that are affected due to that requirement, such as back, arm, leg or shoulder.</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8" name="Group 1"/>
          <p:cNvGrpSpPr/>
          <p:nvPr/>
        </p:nvGrpSpPr>
        <p:grpSpPr>
          <a:xfrm>
            <a:off x="6382080" y="483120"/>
            <a:ext cx="11654640" cy="2077560"/>
            <a:chOff x="6382080" y="483120"/>
            <a:chExt cx="11654640" cy="2077560"/>
          </a:xfrm>
        </p:grpSpPr>
        <p:sp>
          <p:nvSpPr>
            <p:cNvPr id="239" name="CustomShape 2"/>
            <p:cNvSpPr/>
            <p:nvPr/>
          </p:nvSpPr>
          <p:spPr>
            <a:xfrm>
              <a:off x="8337960" y="483120"/>
              <a:ext cx="770148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40" name="CustomShape 3"/>
            <p:cNvSpPr/>
            <p:nvPr/>
          </p:nvSpPr>
          <p:spPr>
            <a:xfrm>
              <a:off x="11433600" y="2470680"/>
              <a:ext cx="155160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241" name="CustomShape 4"/>
            <p:cNvSpPr/>
            <p:nvPr/>
          </p:nvSpPr>
          <p:spPr>
            <a:xfrm>
              <a:off x="6382080" y="1688760"/>
              <a:ext cx="11654640" cy="8377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Risk Profile</a:t>
              </a:r>
              <a:endParaRPr b="0" lang="en-AU" sz="3100" spc="-1" strike="noStrike">
                <a:latin typeface="Arial"/>
              </a:endParaRPr>
            </a:p>
          </p:txBody>
        </p:sp>
      </p:grpSp>
      <p:sp>
        <p:nvSpPr>
          <p:cNvPr id="242" name="CustomShape 5"/>
          <p:cNvSpPr/>
          <p:nvPr/>
        </p:nvSpPr>
        <p:spPr>
          <a:xfrm>
            <a:off x="936000" y="3024000"/>
            <a:ext cx="22319640" cy="257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latin typeface="Lato"/>
              </a:rPr>
              <a:t>From these body parts a number of common injuries are linked and from those injuries ultimately a series of questions are added to the questionnaire for that role.</a:t>
            </a:r>
            <a:endParaRPr b="0" lang="en-AU" sz="2800" spc="-1" strike="noStrike">
              <a:latin typeface="Arial"/>
            </a:endParaRPr>
          </a:p>
        </p:txBody>
      </p:sp>
      <p:sp>
        <p:nvSpPr>
          <p:cNvPr id="243" name="CustomShape 6"/>
          <p:cNvSpPr/>
          <p:nvPr/>
        </p:nvSpPr>
        <p:spPr>
          <a:xfrm>
            <a:off x="864000" y="12024000"/>
            <a:ext cx="22031640" cy="115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latin typeface="Lato"/>
              </a:rPr>
              <a:t>In this figure above we see two job requirements 1 &amp; 2 that follow the classic association just described whereas job requirement 3 links directly to multiple question groups. An example of such a requirement would be a bus driver where a particular licence is a requirement which obviously has no reliance on a particular body part.</a:t>
            </a:r>
            <a:endParaRPr b="0" lang="en-AU" sz="2800" spc="-1" strike="noStrike">
              <a:latin typeface="Arial"/>
            </a:endParaRPr>
          </a:p>
        </p:txBody>
      </p:sp>
      <p:pic>
        <p:nvPicPr>
          <p:cNvPr id="244" name="" descr=""/>
          <p:cNvPicPr/>
          <p:nvPr/>
        </p:nvPicPr>
        <p:blipFill>
          <a:blip r:embed="rId1"/>
          <a:stretch/>
        </p:blipFill>
        <p:spPr>
          <a:xfrm>
            <a:off x="1008000" y="4043880"/>
            <a:ext cx="21047760" cy="76197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5" name="Group 1"/>
          <p:cNvGrpSpPr/>
          <p:nvPr/>
        </p:nvGrpSpPr>
        <p:grpSpPr>
          <a:xfrm>
            <a:off x="6382080" y="483120"/>
            <a:ext cx="11654640" cy="2077560"/>
            <a:chOff x="6382080" y="483120"/>
            <a:chExt cx="11654640" cy="2077560"/>
          </a:xfrm>
        </p:grpSpPr>
        <p:sp>
          <p:nvSpPr>
            <p:cNvPr id="246" name="CustomShape 2"/>
            <p:cNvSpPr/>
            <p:nvPr/>
          </p:nvSpPr>
          <p:spPr>
            <a:xfrm>
              <a:off x="8337960" y="483120"/>
              <a:ext cx="7701480" cy="1430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8800" spc="-1" strike="noStrike">
                  <a:solidFill>
                    <a:srgbClr val="445469"/>
                  </a:solidFill>
                  <a:latin typeface="Lato Regular"/>
                  <a:ea typeface="DejaVu Sans"/>
                </a:rPr>
                <a:t>Background</a:t>
              </a:r>
              <a:endParaRPr b="0" lang="en-AU" sz="8800" spc="-1" strike="noStrike">
                <a:latin typeface="Arial"/>
              </a:endParaRPr>
            </a:p>
          </p:txBody>
        </p:sp>
        <p:sp>
          <p:nvSpPr>
            <p:cNvPr id="247" name="CustomShape 3"/>
            <p:cNvSpPr/>
            <p:nvPr/>
          </p:nvSpPr>
          <p:spPr>
            <a:xfrm>
              <a:off x="11433600" y="2470680"/>
              <a:ext cx="155160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248" name="CustomShape 4"/>
            <p:cNvSpPr/>
            <p:nvPr/>
          </p:nvSpPr>
          <p:spPr>
            <a:xfrm>
              <a:off x="6382080" y="1688760"/>
              <a:ext cx="11654640" cy="8377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US" sz="3100" spc="-1" strike="noStrike">
                  <a:solidFill>
                    <a:srgbClr val="445469"/>
                  </a:solidFill>
                  <a:latin typeface="Lato Light"/>
                  <a:ea typeface="DejaVu Sans"/>
                </a:rPr>
                <a:t>Specific Job Requirement</a:t>
              </a:r>
              <a:endParaRPr b="0" lang="en-AU" sz="3100" spc="-1" strike="noStrike">
                <a:latin typeface="Arial"/>
              </a:endParaRPr>
            </a:p>
          </p:txBody>
        </p:sp>
      </p:grpSp>
      <p:sp>
        <p:nvSpPr>
          <p:cNvPr id="249" name="CustomShape 5"/>
          <p:cNvSpPr/>
          <p:nvPr/>
        </p:nvSpPr>
        <p:spPr>
          <a:xfrm>
            <a:off x="936000" y="3024000"/>
            <a:ext cx="22319640" cy="257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2800" spc="-1" strike="noStrike">
                <a:latin typeface="Lato"/>
              </a:rPr>
              <a:t>The following shows a specific job requirement wherein a requirement of </a:t>
            </a:r>
            <a:r>
              <a:rPr b="0" lang="en-AU" sz="2800" spc="-1" strike="noStrike">
                <a:solidFill>
                  <a:srgbClr val="c9211e"/>
                </a:solidFill>
                <a:latin typeface="Lato"/>
              </a:rPr>
              <a:t>lifting heavy weight from floor to waist </a:t>
            </a:r>
            <a:r>
              <a:rPr b="0" lang="en-AU" sz="2800" spc="-1" strike="noStrike">
                <a:solidFill>
                  <a:srgbClr val="000000"/>
                </a:solidFill>
                <a:latin typeface="Lato"/>
              </a:rPr>
              <a:t>affects</a:t>
            </a:r>
            <a:r>
              <a:rPr b="0" lang="en-AU" sz="2800" spc="-1" strike="noStrike">
                <a:solidFill>
                  <a:srgbClr val="c9211e"/>
                </a:solidFill>
                <a:latin typeface="Lato"/>
              </a:rPr>
              <a:t> </a:t>
            </a:r>
            <a:r>
              <a:rPr b="0" lang="en-AU" sz="2800" spc="-1" strike="noStrike">
                <a:solidFill>
                  <a:srgbClr val="000000"/>
                </a:solidFill>
                <a:latin typeface="Lato"/>
              </a:rPr>
              <a:t>the</a:t>
            </a:r>
            <a:r>
              <a:rPr b="0" lang="en-AU" sz="2800" spc="-1" strike="noStrike">
                <a:solidFill>
                  <a:srgbClr val="c9211e"/>
                </a:solidFill>
                <a:latin typeface="Lato"/>
              </a:rPr>
              <a:t> hip </a:t>
            </a:r>
            <a:r>
              <a:rPr b="0" lang="en-AU" sz="2800" spc="-1" strike="noStrike">
                <a:solidFill>
                  <a:srgbClr val="000000"/>
                </a:solidFill>
                <a:latin typeface="Lato"/>
              </a:rPr>
              <a:t>which in turn is susceptible to</a:t>
            </a:r>
            <a:r>
              <a:rPr b="0" lang="en-AU" sz="2800" spc="-1" strike="noStrike">
                <a:solidFill>
                  <a:srgbClr val="c9211e"/>
                </a:solidFill>
                <a:latin typeface="Lato"/>
              </a:rPr>
              <a:t> hip flexor strain </a:t>
            </a:r>
            <a:r>
              <a:rPr b="0" lang="en-AU" sz="2800" spc="-1" strike="noStrike">
                <a:solidFill>
                  <a:srgbClr val="000000"/>
                </a:solidFill>
                <a:latin typeface="Lato"/>
              </a:rPr>
              <a:t>and this particular injury is connected to a</a:t>
            </a:r>
            <a:r>
              <a:rPr b="0" lang="en-AU" sz="2800" spc="-1" strike="noStrike">
                <a:solidFill>
                  <a:srgbClr val="c9211e"/>
                </a:solidFill>
                <a:latin typeface="Lato"/>
              </a:rPr>
              <a:t> hip question group </a:t>
            </a:r>
            <a:r>
              <a:rPr b="0" lang="en-AU" sz="2800" spc="-1" strike="noStrike">
                <a:solidFill>
                  <a:srgbClr val="000000"/>
                </a:solidFill>
                <a:latin typeface="Lato"/>
              </a:rPr>
              <a:t>which in turn asks the candidate a number of questions shown in the bottom right.</a:t>
            </a:r>
            <a:endParaRPr b="0" lang="en-AU" sz="2800" spc="-1" strike="noStrike">
              <a:latin typeface="Arial"/>
            </a:endParaRPr>
          </a:p>
        </p:txBody>
      </p:sp>
      <p:pic>
        <p:nvPicPr>
          <p:cNvPr id="250" name="" descr=""/>
          <p:cNvPicPr/>
          <p:nvPr/>
        </p:nvPicPr>
        <p:blipFill>
          <a:blip r:embed="rId1"/>
          <a:stretch/>
        </p:blipFill>
        <p:spPr>
          <a:xfrm>
            <a:off x="1080000" y="4735800"/>
            <a:ext cx="21527640" cy="8511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1" name="Group 1"/>
          <p:cNvGrpSpPr/>
          <p:nvPr/>
        </p:nvGrpSpPr>
        <p:grpSpPr>
          <a:xfrm>
            <a:off x="4224960" y="483120"/>
            <a:ext cx="15927480" cy="2059560"/>
            <a:chOff x="4224960" y="483120"/>
            <a:chExt cx="15927480" cy="2059560"/>
          </a:xfrm>
        </p:grpSpPr>
        <p:sp>
          <p:nvSpPr>
            <p:cNvPr id="252" name="CustomShape 2"/>
            <p:cNvSpPr/>
            <p:nvPr/>
          </p:nvSpPr>
          <p:spPr>
            <a:xfrm>
              <a:off x="4224960" y="483120"/>
              <a:ext cx="15927480" cy="1430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AU" sz="8800" spc="-1" strike="noStrike">
                  <a:solidFill>
                    <a:srgbClr val="445469"/>
                  </a:solidFill>
                  <a:latin typeface="Lato Regular"/>
                  <a:ea typeface="DejaVu Sans"/>
                </a:rPr>
                <a:t>Literature Review </a:t>
              </a:r>
              <a:endParaRPr b="0" lang="en-AU" sz="8800" spc="-1" strike="noStrike">
                <a:latin typeface="Arial"/>
              </a:endParaRPr>
            </a:p>
          </p:txBody>
        </p:sp>
        <p:sp>
          <p:nvSpPr>
            <p:cNvPr id="253" name="CustomShape 3"/>
            <p:cNvSpPr/>
            <p:nvPr/>
          </p:nvSpPr>
          <p:spPr>
            <a:xfrm>
              <a:off x="11215080" y="2452680"/>
              <a:ext cx="1999800" cy="90000"/>
            </a:xfrm>
            <a:prstGeom prst="rect">
              <a:avLst/>
            </a:prstGeom>
            <a:solidFill>
              <a:srgbClr val="445469"/>
            </a:solidFill>
            <a:ln w="9360">
              <a:noFill/>
            </a:ln>
            <a:effectLst>
              <a:outerShdw dir="5400000" dist="23040">
                <a:srgbClr val="000000">
                  <a:alpha val="35000"/>
                </a:srgbClr>
              </a:outerShdw>
            </a:effectLst>
          </p:spPr>
          <p:style>
            <a:lnRef idx="0"/>
            <a:fillRef idx="0"/>
            <a:effectRef idx="0"/>
            <a:fontRef idx="minor"/>
          </p:style>
        </p:sp>
        <p:sp>
          <p:nvSpPr>
            <p:cNvPr id="254" name="CustomShape 4"/>
            <p:cNvSpPr/>
            <p:nvPr/>
          </p:nvSpPr>
          <p:spPr>
            <a:xfrm>
              <a:off x="4705560" y="1634760"/>
              <a:ext cx="15019560" cy="837720"/>
            </a:xfrm>
            <a:prstGeom prst="rect">
              <a:avLst/>
            </a:prstGeom>
            <a:noFill/>
            <a:ln>
              <a:noFill/>
            </a:ln>
          </p:spPr>
          <p:style>
            <a:lnRef idx="0"/>
            <a:fillRef idx="0"/>
            <a:effectRef idx="0"/>
            <a:fontRef idx="minor"/>
          </p:style>
          <p:txBody>
            <a:bodyPr lIns="217440" rIns="217440" tIns="108720" bIns="108720">
              <a:normAutofit/>
            </a:bodyPr>
            <a:p>
              <a:pPr algn="ctr">
                <a:lnSpc>
                  <a:spcPct val="120000"/>
                </a:lnSpc>
                <a:spcBef>
                  <a:spcPts val="621"/>
                </a:spcBef>
                <a:tabLst>
                  <a:tab algn="l" pos="0"/>
                </a:tabLst>
              </a:pPr>
              <a:r>
                <a:rPr b="0" lang="en-AU" sz="3100" spc="-1" strike="noStrike">
                  <a:solidFill>
                    <a:srgbClr val="445469"/>
                  </a:solidFill>
                  <a:latin typeface="Lato Light"/>
                  <a:ea typeface="DejaVu Sans"/>
                </a:rPr>
                <a:t>Systematic Literature Review </a:t>
              </a:r>
              <a:r>
                <a:rPr b="0" lang="en-AU" sz="3100" spc="-1" strike="noStrike">
                  <a:solidFill>
                    <a:srgbClr val="1ea185"/>
                  </a:solidFill>
                  <a:latin typeface="Lato Light"/>
                  <a:ea typeface="DejaVu Sans"/>
                </a:rPr>
                <a:t>Approach</a:t>
              </a:r>
              <a:endParaRPr b="0" lang="en-AU" sz="3100" spc="-1" strike="noStrike">
                <a:latin typeface="Arial"/>
              </a:endParaRPr>
            </a:p>
          </p:txBody>
        </p:sp>
      </p:grpSp>
      <p:grpSp>
        <p:nvGrpSpPr>
          <p:cNvPr id="255" name="Group 5"/>
          <p:cNvGrpSpPr/>
          <p:nvPr/>
        </p:nvGrpSpPr>
        <p:grpSpPr>
          <a:xfrm>
            <a:off x="5422320" y="3014280"/>
            <a:ext cx="13586760" cy="9756360"/>
            <a:chOff x="5422320" y="3014280"/>
            <a:chExt cx="13586760" cy="9756360"/>
          </a:xfrm>
        </p:grpSpPr>
        <p:sp>
          <p:nvSpPr>
            <p:cNvPr id="256" name="CustomShape 6"/>
            <p:cNvSpPr/>
            <p:nvPr/>
          </p:nvSpPr>
          <p:spPr>
            <a:xfrm>
              <a:off x="5422320" y="3014280"/>
              <a:ext cx="13585320" cy="9756000"/>
            </a:xfrm>
            <a:prstGeom prst="rect">
              <a:avLst/>
            </a:prstGeom>
            <a:noFill/>
            <a:ln>
              <a:noFill/>
            </a:ln>
          </p:spPr>
          <p:style>
            <a:lnRef idx="0"/>
            <a:fillRef idx="0"/>
            <a:effectRef idx="0"/>
            <a:fontRef idx="minor"/>
          </p:style>
        </p:sp>
        <p:sp>
          <p:nvSpPr>
            <p:cNvPr id="257" name="CustomShape 7"/>
            <p:cNvSpPr/>
            <p:nvPr/>
          </p:nvSpPr>
          <p:spPr>
            <a:xfrm>
              <a:off x="5422320" y="11397240"/>
              <a:ext cx="13585680" cy="1373400"/>
            </a:xfrm>
            <a:prstGeom prst="rect">
              <a:avLst/>
            </a:prstGeom>
            <a:solidFill>
              <a:srgbClr val="9bbb5c"/>
            </a:solidFill>
            <a:ln w="12600">
              <a:solidFill>
                <a:srgbClr val="ffffff"/>
              </a:solidFill>
              <a:miter/>
            </a:ln>
          </p:spPr>
          <p:style>
            <a:lnRef idx="0"/>
            <a:fillRef idx="0"/>
            <a:effectRef idx="0"/>
            <a:fontRef idx="minor"/>
          </p:style>
          <p:txBody>
            <a:bodyPr lIns="199080" rIns="199080" tIns="199080" bIns="831240" anchor="ctr">
              <a:noAutofit/>
            </a:bodyPr>
            <a:p>
              <a:pPr algn="ctr">
                <a:lnSpc>
                  <a:spcPct val="90000"/>
                </a:lnSpc>
                <a:spcAft>
                  <a:spcPts val="981"/>
                </a:spcAft>
              </a:pPr>
              <a:r>
                <a:rPr b="0" lang="en-US" sz="2800" spc="-1" strike="noStrike">
                  <a:solidFill>
                    <a:srgbClr val="ffffff"/>
                  </a:solidFill>
                  <a:latin typeface="Arial"/>
                  <a:ea typeface="DejaVu Sans"/>
                </a:rPr>
                <a:t>Stage 5</a:t>
              </a:r>
              <a:endParaRPr b="0" lang="en-AU" sz="2800" spc="-1" strike="noStrike">
                <a:latin typeface="Arial"/>
              </a:endParaRPr>
            </a:p>
          </p:txBody>
        </p:sp>
        <p:sp>
          <p:nvSpPr>
            <p:cNvPr id="258" name="CustomShape 8"/>
            <p:cNvSpPr/>
            <p:nvPr/>
          </p:nvSpPr>
          <p:spPr>
            <a:xfrm>
              <a:off x="5428800" y="12107160"/>
              <a:ext cx="10839240" cy="631080"/>
            </a:xfrm>
            <a:prstGeom prst="rect">
              <a:avLst/>
            </a:prstGeom>
            <a:solidFill>
              <a:srgbClr val="ebf1de"/>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Included studies after data synthesis</a:t>
              </a:r>
              <a:endParaRPr b="0" lang="en-AU" sz="2800" spc="-1" strike="noStrike">
                <a:latin typeface="Arial"/>
              </a:endParaRPr>
            </a:p>
          </p:txBody>
        </p:sp>
        <p:sp>
          <p:nvSpPr>
            <p:cNvPr id="259" name="CustomShape 9"/>
            <p:cNvSpPr/>
            <p:nvPr/>
          </p:nvSpPr>
          <p:spPr>
            <a:xfrm>
              <a:off x="16269120" y="12107160"/>
              <a:ext cx="2732400" cy="631080"/>
            </a:xfrm>
            <a:prstGeom prst="rect">
              <a:avLst/>
            </a:prstGeom>
            <a:solidFill>
              <a:srgbClr val="ebf1de"/>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=22</a:t>
              </a:r>
              <a:endParaRPr b="0" lang="en-AU" sz="2800" spc="-1" strike="noStrike">
                <a:latin typeface="Arial"/>
              </a:endParaRPr>
            </a:p>
          </p:txBody>
        </p:sp>
        <p:sp>
          <p:nvSpPr>
            <p:cNvPr id="260" name="CustomShape 10"/>
            <p:cNvSpPr/>
            <p:nvPr/>
          </p:nvSpPr>
          <p:spPr>
            <a:xfrm rot="10800000">
              <a:off x="5423400" y="9299160"/>
              <a:ext cx="13585680" cy="2112840"/>
            </a:xfrm>
            <a:prstGeom prst="upArrowCallout">
              <a:avLst>
                <a:gd name="adj1" fmla="val 25000"/>
                <a:gd name="adj2" fmla="val 25000"/>
                <a:gd name="adj3" fmla="val 25000"/>
                <a:gd name="adj4" fmla="val 64977"/>
              </a:avLst>
            </a:prstGeom>
            <a:solidFill>
              <a:srgbClr val="f29b26"/>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Stage 4</a:t>
              </a:r>
              <a:endParaRPr b="0" lang="en-AU" sz="2800" spc="-1" strike="noStrike">
                <a:latin typeface="Arial"/>
              </a:endParaRPr>
            </a:p>
          </p:txBody>
        </p:sp>
        <p:sp>
          <p:nvSpPr>
            <p:cNvPr id="261" name="CustomShape 11"/>
            <p:cNvSpPr/>
            <p:nvPr/>
          </p:nvSpPr>
          <p:spPr>
            <a:xfrm>
              <a:off x="5428800" y="10041120"/>
              <a:ext cx="10839240" cy="631080"/>
            </a:xfrm>
            <a:prstGeom prst="rect">
              <a:avLst/>
            </a:prstGeom>
            <a:solidFill>
              <a:srgbClr val="f2f2f2"/>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After excluding studies based on abstract </a:t>
              </a:r>
              <a:endParaRPr b="0" lang="en-AU" sz="2800" spc="-1" strike="noStrike">
                <a:latin typeface="Arial"/>
              </a:endParaRPr>
            </a:p>
          </p:txBody>
        </p:sp>
        <p:sp>
          <p:nvSpPr>
            <p:cNvPr id="262" name="CustomShape 12"/>
            <p:cNvSpPr/>
            <p:nvPr/>
          </p:nvSpPr>
          <p:spPr>
            <a:xfrm>
              <a:off x="16269120" y="10041120"/>
              <a:ext cx="2732400" cy="631080"/>
            </a:xfrm>
            <a:prstGeom prst="rect">
              <a:avLst/>
            </a:prstGeom>
            <a:solidFill>
              <a:srgbClr val="f2f2f2"/>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29 </a:t>
              </a:r>
              <a:endParaRPr b="0" lang="en-AU" sz="2800" spc="-1" strike="noStrike">
                <a:latin typeface="Arial"/>
              </a:endParaRPr>
            </a:p>
          </p:txBody>
        </p:sp>
        <p:sp>
          <p:nvSpPr>
            <p:cNvPr id="263" name="CustomShape 13"/>
            <p:cNvSpPr/>
            <p:nvPr/>
          </p:nvSpPr>
          <p:spPr>
            <a:xfrm rot="10800000">
              <a:off x="5423400" y="7205760"/>
              <a:ext cx="13585680" cy="2112840"/>
            </a:xfrm>
            <a:prstGeom prst="upArrowCallout">
              <a:avLst>
                <a:gd name="adj1" fmla="val 25000"/>
                <a:gd name="adj2" fmla="val 25000"/>
                <a:gd name="adj3" fmla="val 25000"/>
                <a:gd name="adj4" fmla="val 64977"/>
              </a:avLst>
            </a:prstGeom>
            <a:solidFill>
              <a:srgbClr val="bd392f"/>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Stage 3</a:t>
              </a:r>
              <a:endParaRPr b="0" lang="en-AU" sz="2800" spc="-1" strike="noStrike">
                <a:latin typeface="Arial"/>
              </a:endParaRPr>
            </a:p>
          </p:txBody>
        </p:sp>
        <p:sp>
          <p:nvSpPr>
            <p:cNvPr id="264" name="CustomShape 14"/>
            <p:cNvSpPr/>
            <p:nvPr/>
          </p:nvSpPr>
          <p:spPr>
            <a:xfrm>
              <a:off x="5428800" y="7947720"/>
              <a:ext cx="10839240" cy="63108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After excluding studies based on keywords &amp; titles </a:t>
              </a:r>
              <a:endParaRPr b="0" lang="en-AU" sz="2800" spc="-1" strike="noStrike">
                <a:latin typeface="Arial"/>
              </a:endParaRPr>
            </a:p>
          </p:txBody>
        </p:sp>
        <p:sp>
          <p:nvSpPr>
            <p:cNvPr id="265" name="CustomShape 15"/>
            <p:cNvSpPr/>
            <p:nvPr/>
          </p:nvSpPr>
          <p:spPr>
            <a:xfrm>
              <a:off x="16269120" y="7947720"/>
              <a:ext cx="2732400" cy="631080"/>
            </a:xfrm>
            <a:prstGeom prst="rect">
              <a:avLst/>
            </a:prstGeom>
            <a:solidFill>
              <a:srgbClr val="f4d5d3"/>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=85 </a:t>
              </a:r>
              <a:endParaRPr b="0" lang="en-AU" sz="2800" spc="-1" strike="noStrike">
                <a:latin typeface="Arial"/>
              </a:endParaRPr>
            </a:p>
          </p:txBody>
        </p:sp>
        <p:sp>
          <p:nvSpPr>
            <p:cNvPr id="266" name="CustomShape 16"/>
            <p:cNvSpPr/>
            <p:nvPr/>
          </p:nvSpPr>
          <p:spPr>
            <a:xfrm rot="10800000">
              <a:off x="5423400" y="5112360"/>
              <a:ext cx="13585680" cy="2112840"/>
            </a:xfrm>
            <a:prstGeom prst="upArrowCallout">
              <a:avLst>
                <a:gd name="adj1" fmla="val 25000"/>
                <a:gd name="adj2" fmla="val 25000"/>
                <a:gd name="adj3" fmla="val 25000"/>
                <a:gd name="adj4" fmla="val 64977"/>
              </a:avLst>
            </a:prstGeom>
            <a:solidFill>
              <a:srgbClr val="445469"/>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Stage 2</a:t>
              </a:r>
              <a:endParaRPr b="0" lang="en-AU" sz="2800" spc="-1" strike="noStrike">
                <a:latin typeface="Arial"/>
              </a:endParaRPr>
            </a:p>
          </p:txBody>
        </p:sp>
        <p:sp>
          <p:nvSpPr>
            <p:cNvPr id="267" name="CustomShape 17"/>
            <p:cNvSpPr/>
            <p:nvPr/>
          </p:nvSpPr>
          <p:spPr>
            <a:xfrm>
              <a:off x="5428800" y="5854320"/>
              <a:ext cx="10839240" cy="631080"/>
            </a:xfrm>
            <a:prstGeom prst="rect">
              <a:avLst/>
            </a:prstGeom>
            <a:solidFill>
              <a:srgbClr val="c9f5ec"/>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After using the inclusion and the exclusion criteria </a:t>
              </a:r>
              <a:endParaRPr b="0" lang="en-AU" sz="2800" spc="-1" strike="noStrike">
                <a:latin typeface="Arial"/>
              </a:endParaRPr>
            </a:p>
          </p:txBody>
        </p:sp>
        <p:sp>
          <p:nvSpPr>
            <p:cNvPr id="268" name="CustomShape 18"/>
            <p:cNvSpPr/>
            <p:nvPr/>
          </p:nvSpPr>
          <p:spPr>
            <a:xfrm>
              <a:off x="16269120" y="5854320"/>
              <a:ext cx="2732400" cy="631080"/>
            </a:xfrm>
            <a:prstGeom prst="rect">
              <a:avLst/>
            </a:prstGeom>
            <a:solidFill>
              <a:srgbClr val="c9f5ec"/>
            </a:solidFill>
            <a:ln w="6480">
              <a:solidFill>
                <a:srgbClr val="ffffff"/>
              </a:solidFill>
              <a:miter/>
            </a:ln>
            <a:effectLst>
              <a:outerShdw dir="5400000" dist="20160">
                <a:srgbClr val="000000">
                  <a:alpha val="38000"/>
                </a:srgbClr>
              </a:outerShdw>
            </a:effectLst>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N =211</a:t>
              </a:r>
              <a:endParaRPr b="0" lang="en-AU" sz="2800" spc="-1" strike="noStrike">
                <a:latin typeface="Arial"/>
              </a:endParaRPr>
            </a:p>
          </p:txBody>
        </p:sp>
        <p:sp>
          <p:nvSpPr>
            <p:cNvPr id="269" name="CustomShape 19"/>
            <p:cNvSpPr/>
            <p:nvPr/>
          </p:nvSpPr>
          <p:spPr>
            <a:xfrm rot="10800000">
              <a:off x="5423400" y="3014280"/>
              <a:ext cx="13585680" cy="2112840"/>
            </a:xfrm>
            <a:prstGeom prst="upArrowCallout">
              <a:avLst>
                <a:gd name="adj1" fmla="val 25000"/>
                <a:gd name="adj2" fmla="val 25000"/>
                <a:gd name="adj3" fmla="val 25000"/>
                <a:gd name="adj4" fmla="val 64977"/>
              </a:avLst>
            </a:prstGeom>
            <a:solidFill>
              <a:srgbClr val="445469"/>
            </a:solidFill>
            <a:ln w="12600">
              <a:solidFill>
                <a:srgbClr val="ffffff"/>
              </a:solidFill>
              <a:miter/>
            </a:ln>
          </p:spPr>
          <p:style>
            <a:lnRef idx="0"/>
            <a:fillRef idx="0"/>
            <a:effectRef idx="0"/>
            <a:fontRef idx="minor"/>
          </p:style>
          <p:txBody>
            <a:bodyPr lIns="199080" rIns="199080" tIns="199080" bIns="199080" anchor="ctr" rot="-10800000">
              <a:noAutofit/>
            </a:bodyPr>
            <a:p>
              <a:pPr algn="ctr">
                <a:lnSpc>
                  <a:spcPct val="90000"/>
                </a:lnSpc>
                <a:spcAft>
                  <a:spcPts val="981"/>
                </a:spcAft>
              </a:pPr>
              <a:r>
                <a:rPr b="0" lang="en-US" sz="2800" spc="-1" strike="noStrike">
                  <a:solidFill>
                    <a:srgbClr val="ffffff"/>
                  </a:solidFill>
                  <a:latin typeface="Arial"/>
                  <a:ea typeface="DejaVu Sans"/>
                </a:rPr>
                <a:t>Stage 1</a:t>
              </a:r>
              <a:endParaRPr b="0" lang="en-AU" sz="2800" spc="-1" strike="noStrike">
                <a:latin typeface="Arial"/>
              </a:endParaRPr>
            </a:p>
          </p:txBody>
        </p:sp>
        <p:sp>
          <p:nvSpPr>
            <p:cNvPr id="270" name="CustomShape 20"/>
            <p:cNvSpPr/>
            <p:nvPr/>
          </p:nvSpPr>
          <p:spPr>
            <a:xfrm>
              <a:off x="5428800" y="3760920"/>
              <a:ext cx="10839240" cy="631080"/>
            </a:xfrm>
            <a:prstGeom prst="rect">
              <a:avLst/>
            </a:prstGeom>
            <a:solidFill>
              <a:srgbClr val="d6dce5"/>
            </a:solidFill>
            <a:ln w="6480">
              <a:solidFill>
                <a:srgbClr val="ffffff"/>
              </a:solidFill>
              <a:miter/>
            </a:ln>
            <a:effectLst>
              <a:outerShdw dir="5400000" dist="20160">
                <a:srgbClr val="000000">
                  <a:alpha val="38000"/>
                </a:srgbClr>
              </a:outerShdw>
            </a:effectLst>
          </p:spPr>
          <p:style>
            <a:lnRef idx="0"/>
            <a:fillRef idx="0"/>
            <a:effectRef idx="0"/>
            <a:fontRef idx="minor"/>
          </p:style>
          <p:txBody>
            <a:bodyPr lIns="199080" rIns="199080" tIns="35640" bIns="35640" anchor="ctr">
              <a:noAutofit/>
            </a:bodyPr>
            <a:p>
              <a:pPr algn="ctr">
                <a:lnSpc>
                  <a:spcPct val="90000"/>
                </a:lnSpc>
                <a:spcAft>
                  <a:spcPts val="981"/>
                </a:spcAft>
              </a:pPr>
              <a:r>
                <a:rPr b="0" lang="en-US" sz="2800" spc="-1" strike="noStrike">
                  <a:solidFill>
                    <a:srgbClr val="000000"/>
                  </a:solidFill>
                  <a:latin typeface="Arial"/>
                  <a:ea typeface="DejaVu Sans"/>
                </a:rPr>
                <a:t>Papers found by searching electronic scientific databases</a:t>
              </a:r>
              <a:endParaRPr b="0" lang="en-AU" sz="2800" spc="-1" strike="noStrike">
                <a:latin typeface="Arial"/>
              </a:endParaRPr>
            </a:p>
          </p:txBody>
        </p:sp>
        <p:sp>
          <p:nvSpPr>
            <p:cNvPr id="271" name="CustomShape 21"/>
            <p:cNvSpPr/>
            <p:nvPr/>
          </p:nvSpPr>
          <p:spPr>
            <a:xfrm>
              <a:off x="16269120" y="3760920"/>
              <a:ext cx="2732400" cy="631080"/>
            </a:xfrm>
            <a:prstGeom prst="rect">
              <a:avLst/>
            </a:prstGeom>
            <a:solidFill>
              <a:srgbClr val="d6dce5"/>
            </a:solidFill>
            <a:ln w="12600">
              <a:solidFill>
                <a:srgbClr val="ffffff"/>
              </a:solidFill>
              <a:miter/>
            </a:ln>
          </p:spPr>
          <p:style>
            <a:lnRef idx="0"/>
            <a:fillRef idx="0"/>
            <a:effectRef idx="0"/>
            <a:fontRef idx="minor"/>
          </p:style>
          <p:txBody>
            <a:bodyPr lIns="199080" rIns="199080" tIns="35640" bIns="35640" anchor="ctr">
              <a:noAutofit/>
            </a:bodyPr>
            <a:p>
              <a:pPr algn="ctr">
                <a:lnSpc>
                  <a:spcPct val="90000"/>
                </a:lnSpc>
                <a:spcAft>
                  <a:spcPts val="981"/>
                </a:spcAft>
              </a:pPr>
              <a:r>
                <a:rPr b="1" lang="en-US" sz="2800" spc="-1" strike="noStrike">
                  <a:solidFill>
                    <a:srgbClr val="000000"/>
                  </a:solidFill>
                  <a:latin typeface="Arial"/>
                  <a:ea typeface="DejaVu Sans"/>
                </a:rPr>
                <a:t> </a:t>
              </a:r>
              <a:r>
                <a:rPr b="1" lang="en-US" sz="2800" spc="-1" strike="noStrike">
                  <a:solidFill>
                    <a:srgbClr val="000000"/>
                  </a:solidFill>
                  <a:latin typeface="Arial"/>
                  <a:ea typeface="DejaVu Sans"/>
                </a:rPr>
                <a:t>N = 2763  </a:t>
              </a:r>
              <a:endParaRPr b="0" lang="en-AU" sz="2800" spc="-1" strike="noStrike">
                <a:latin typeface="Arial"/>
              </a:endParaRPr>
            </a:p>
          </p:txBody>
        </p:sp>
      </p:grpSp>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Foundry.thmx</Template>
  <TotalTime>2679</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2015-12-20T21:44:45Z</dcterms:created>
  <dc:creator>soud.a.nassir@student.uts.edu.au</dc:creator>
  <dc:description/>
  <dc:language>en-AU</dc:language>
  <cp:lastModifiedBy/>
  <dcterms:modified xsi:type="dcterms:W3CDTF">2020-09-30T11:59:02Z</dcterms:modified>
  <cp:revision>90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0x0101008874CE9827DD1E48B6314DF1EE8C304F</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