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27.xml.rels" ContentType="application/vnd.openxmlformats-package.relationships+xml"/>
  <Override PartName="/ppt/notesSlides/_rels/notesSlide34.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6.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33.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38.xml.rels" ContentType="application/vnd.openxmlformats-package.relationships+xml"/>
  <Override PartName="/ppt/notesSlides/_rels/notesSlide23.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5.xml.rels" ContentType="application/vnd.openxmlformats-package.relationships+xml"/>
  <Override PartName="/ppt/notesSlides/_rels/notesSlide21.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28.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notesSlides/notesSlide13.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png" ContentType="image/png"/>
  <Override PartName="/ppt/media/image3.png" ContentType="image/png"/>
  <Override PartName="/ppt/media/image26.png" ContentType="image/png"/>
  <Override PartName="/ppt/media/image2.png" ContentType="image/png"/>
  <Override PartName="/ppt/media/image25.png" ContentType="image/png"/>
  <Override PartName="/ppt/media/image24.png" ContentType="image/png"/>
  <Override PartName="/ppt/media/image23.png" ContentType="image/png"/>
  <Override PartName="/ppt/media/image22.png" ContentType="image/png"/>
  <Override PartName="/ppt/media/image5.png" ContentType="image/png"/>
  <Override PartName="/ppt/media/image10.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24379237" cy="13716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AU" sz="4400" spc="-1" strike="noStrike">
                <a:latin typeface="Arial"/>
              </a:rPr>
              <a:t>Click to move the slide</a:t>
            </a:r>
            <a:endParaRPr b="0" lang="en-AU" sz="4400" spc="-1" strike="noStrike">
              <a:latin typeface="Arial"/>
            </a:endParaRPr>
          </a:p>
        </p:txBody>
      </p:sp>
      <p:sp>
        <p:nvSpPr>
          <p:cNvPr id="198" name="PlaceHolder 2"/>
          <p:cNvSpPr>
            <a:spLocks noGrp="1"/>
          </p:cNvSpPr>
          <p:nvPr>
            <p:ph type="body"/>
          </p:nvPr>
        </p:nvSpPr>
        <p:spPr>
          <a:xfrm>
            <a:off x="756000" y="5078520"/>
            <a:ext cx="6047640" cy="4811040"/>
          </a:xfrm>
          <a:prstGeom prst="rect">
            <a:avLst/>
          </a:prstGeom>
        </p:spPr>
        <p:txBody>
          <a:bodyPr lIns="0" rIns="0" tIns="0" bIns="0">
            <a:noAutofit/>
          </a:bodyPr>
          <a:p>
            <a:r>
              <a:rPr b="0" lang="en-AU" sz="2000" spc="-1" strike="noStrike">
                <a:latin typeface="Arial"/>
              </a:rPr>
              <a:t>Click to edit the notes format</a:t>
            </a:r>
            <a:endParaRPr b="0" lang="en-AU" sz="2000" spc="-1" strike="noStrike">
              <a:latin typeface="Arial"/>
            </a:endParaRPr>
          </a:p>
        </p:txBody>
      </p:sp>
      <p:sp>
        <p:nvSpPr>
          <p:cNvPr id="199" name="PlaceHolder 3"/>
          <p:cNvSpPr>
            <a:spLocks noGrp="1"/>
          </p:cNvSpPr>
          <p:nvPr>
            <p:ph type="hdr"/>
          </p:nvPr>
        </p:nvSpPr>
        <p:spPr>
          <a:xfrm>
            <a:off x="0" y="0"/>
            <a:ext cx="3280680" cy="534240"/>
          </a:xfrm>
          <a:prstGeom prst="rect">
            <a:avLst/>
          </a:prstGeom>
        </p:spPr>
        <p:txBody>
          <a:bodyPr lIns="0" rIns="0" tIns="0" bIns="0">
            <a:noAutofit/>
          </a:bodyPr>
          <a:p>
            <a:r>
              <a:rPr b="0" lang="en-AU" sz="1400" spc="-1" strike="noStrike">
                <a:latin typeface="Times New Roman"/>
              </a:rPr>
              <a:t>&lt;header&gt;</a:t>
            </a:r>
            <a:endParaRPr b="0" lang="en-AU" sz="1400" spc="-1" strike="noStrike">
              <a:latin typeface="Times New Roman"/>
            </a:endParaRPr>
          </a:p>
        </p:txBody>
      </p:sp>
      <p:sp>
        <p:nvSpPr>
          <p:cNvPr id="200" name="PlaceHolder 4"/>
          <p:cNvSpPr>
            <a:spLocks noGrp="1"/>
          </p:cNvSpPr>
          <p:nvPr>
            <p:ph type="dt"/>
          </p:nvPr>
        </p:nvSpPr>
        <p:spPr>
          <a:xfrm>
            <a:off x="4278960" y="0"/>
            <a:ext cx="3280680" cy="534240"/>
          </a:xfrm>
          <a:prstGeom prst="rect">
            <a:avLst/>
          </a:prstGeom>
        </p:spPr>
        <p:txBody>
          <a:bodyPr lIns="0" rIns="0" tIns="0" bIns="0">
            <a:noAutofit/>
          </a:bodyPr>
          <a:p>
            <a:pPr algn="r"/>
            <a:r>
              <a:rPr b="0" lang="en-AU" sz="1400" spc="-1" strike="noStrike">
                <a:latin typeface="Times New Roman"/>
              </a:rPr>
              <a:t>&lt;date/time&gt;</a:t>
            </a:r>
            <a:endParaRPr b="0" lang="en-AU" sz="1400" spc="-1" strike="noStrike">
              <a:latin typeface="Times New Roman"/>
            </a:endParaRPr>
          </a:p>
        </p:txBody>
      </p:sp>
      <p:sp>
        <p:nvSpPr>
          <p:cNvPr id="201" name="PlaceHolder 5"/>
          <p:cNvSpPr>
            <a:spLocks noGrp="1"/>
          </p:cNvSpPr>
          <p:nvPr>
            <p:ph type="ftr"/>
          </p:nvPr>
        </p:nvSpPr>
        <p:spPr>
          <a:xfrm>
            <a:off x="0" y="10157400"/>
            <a:ext cx="3280680" cy="534240"/>
          </a:xfrm>
          <a:prstGeom prst="rect">
            <a:avLst/>
          </a:prstGeom>
        </p:spPr>
        <p:txBody>
          <a:bodyPr lIns="0" rIns="0" tIns="0" bIns="0" anchor="b">
            <a:noAutofit/>
          </a:bodyPr>
          <a:p>
            <a:r>
              <a:rPr b="0" lang="en-AU" sz="1400" spc="-1" strike="noStrike">
                <a:latin typeface="Times New Roman"/>
              </a:rPr>
              <a:t>&lt;footer&gt;</a:t>
            </a:r>
            <a:endParaRPr b="0" lang="en-AU" sz="1400" spc="-1" strike="noStrike">
              <a:latin typeface="Times New Roman"/>
            </a:endParaRPr>
          </a:p>
        </p:txBody>
      </p:sp>
      <p:sp>
        <p:nvSpPr>
          <p:cNvPr id="20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01BB707-1D7A-441C-82F3-30AB922CB1C4}"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sldImg"/>
          </p:nvPr>
        </p:nvSpPr>
        <p:spPr>
          <a:xfrm>
            <a:off x="380880" y="685800"/>
            <a:ext cx="6091200" cy="3424320"/>
          </a:xfrm>
          <a:prstGeom prst="rect">
            <a:avLst/>
          </a:prstGeom>
        </p:spPr>
      </p:sp>
      <p:sp>
        <p:nvSpPr>
          <p:cNvPr id="567"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Hi everyone and good morning. Firstly let me thank everyone for making the time today for my CA1 presentation and before I begin I would like to introduce myself.</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ea typeface="Noto Sans CJK SC"/>
              </a:rPr>
              <a:t>I am Mark Caple and after many years of working in industry I was lucky enough in 2019 to be accepted by the School of Computer Science at UTS to undertake a Masters by Research. The research is in collaboration with the industry partner Workforce Health Assessors. </a:t>
            </a:r>
            <a:br/>
            <a:br/>
            <a:r>
              <a:rPr b="0" lang="en-AU" sz="1800" spc="-1" strike="noStrike">
                <a:latin typeface="Arial"/>
                <a:ea typeface="Noto Sans CJK SC"/>
              </a:rPr>
              <a:t>It is supervised by Associate Professor Farookh Hussain and co-supervised by Associate Professor Fan Dong. </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ea typeface="Noto Sans CJK SC"/>
              </a:rPr>
              <a:t>So let’s jump in</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endParaRPr b="0" lang="en-AU" sz="1800" spc="-1" strike="noStrike">
              <a:latin typeface="Arial"/>
            </a:endParaRPr>
          </a:p>
        </p:txBody>
      </p:sp>
      <p:sp>
        <p:nvSpPr>
          <p:cNvPr id="568"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C8B9218-F749-4EE6-92DB-C04C5038DACA}"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sldImg"/>
          </p:nvPr>
        </p:nvSpPr>
        <p:spPr>
          <a:xfrm>
            <a:off x="380880" y="685800"/>
            <a:ext cx="6091200" cy="3424320"/>
          </a:xfrm>
          <a:prstGeom prst="rect">
            <a:avLst/>
          </a:prstGeom>
        </p:spPr>
      </p:sp>
      <p:sp>
        <p:nvSpPr>
          <p:cNvPr id="595"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From these body parts a number of common injuries are linked and from those injuries ultimately a series of questions are added to the questionnaire for that role.</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In this figure shown we see two job requirements 1 &amp; 2 that follow the classic association just described whereas job requirement 3 links directly to multiple question groups. An example of such a requirement would be a bus driver where a particular licence is a requirement which obviously has no reliance on a  body part.</a:t>
            </a:r>
            <a:endParaRPr b="0" lang="en-AU" sz="1800" spc="-1" strike="noStrike">
              <a:latin typeface="Arial"/>
            </a:endParaRPr>
          </a:p>
        </p:txBody>
      </p:sp>
      <p:sp>
        <p:nvSpPr>
          <p:cNvPr id="596"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96761AA-E4D6-4013-8C3E-2EC5DB20696A}"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sldImg"/>
          </p:nvPr>
        </p:nvSpPr>
        <p:spPr>
          <a:xfrm>
            <a:off x="380880" y="685800"/>
            <a:ext cx="6091200" cy="3424320"/>
          </a:xfrm>
          <a:prstGeom prst="rect">
            <a:avLst/>
          </a:prstGeom>
        </p:spPr>
      </p:sp>
      <p:sp>
        <p:nvSpPr>
          <p:cNvPr id="598"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The following shows a specific job requirement wherein a requirement of lifting heavy weight from floor to waist affects the hip which in turn is susceptible to hip flexor strain and this particular injury is connected to a hip question group which in turn asks the candidate a number of questions shown in the bottom right.</a:t>
            </a:r>
            <a:endParaRPr b="0" lang="en-AU" sz="1800" spc="-1" strike="noStrike">
              <a:latin typeface="Arial"/>
            </a:endParaRPr>
          </a:p>
        </p:txBody>
      </p:sp>
      <p:sp>
        <p:nvSpPr>
          <p:cNvPr id="599"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037FCA0-49BE-4081-964F-B24817496F29}"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sldImg"/>
          </p:nvPr>
        </p:nvSpPr>
        <p:spPr>
          <a:xfrm>
            <a:off x="380880" y="685800"/>
            <a:ext cx="6091200" cy="3424320"/>
          </a:xfrm>
          <a:prstGeom prst="rect">
            <a:avLst/>
          </a:prstGeom>
        </p:spPr>
      </p:sp>
      <p:sp>
        <p:nvSpPr>
          <p:cNvPr id="601"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02" name="CustomShape 3"/>
          <p:cNvSpPr/>
          <p:nvPr/>
        </p:nvSpPr>
        <p:spPr>
          <a:xfrm>
            <a:off x="3884760" y="8685360"/>
            <a:ext cx="2967120" cy="452520"/>
          </a:xfrm>
          <a:prstGeom prst="rect">
            <a:avLst/>
          </a:prstGeom>
          <a:noFill/>
          <a:ln>
            <a:noFill/>
          </a:ln>
          <a:effectLst>
            <a:outerShdw dist="20160" dir="5400000">
              <a:srgbClr val="000000">
                <a:alpha val="38000"/>
              </a:srgbClr>
            </a:outerShdw>
          </a:effectLst>
        </p:spPr>
        <p:style>
          <a:lnRef idx="0"/>
          <a:fillRef idx="0"/>
          <a:effectRef idx="0"/>
          <a:fontRef idx="minor"/>
        </p:style>
        <p:txBody>
          <a:bodyPr lIns="90000" rIns="90000" tIns="45000" bIns="45000" anchor="b">
            <a:noAutofit/>
          </a:bodyPr>
          <a:p>
            <a:pPr algn="r">
              <a:lnSpc>
                <a:spcPct val="100000"/>
              </a:lnSpc>
            </a:pPr>
            <a:fld id="{6A7158F0-A66D-4203-9862-C1D2F6BE9A7F}"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sldImg"/>
          </p:nvPr>
        </p:nvSpPr>
        <p:spPr>
          <a:xfrm>
            <a:off x="380880" y="685800"/>
            <a:ext cx="6091200" cy="3424320"/>
          </a:xfrm>
          <a:prstGeom prst="rect">
            <a:avLst/>
          </a:prstGeom>
        </p:spPr>
      </p:sp>
      <p:sp>
        <p:nvSpPr>
          <p:cNvPr id="604"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r>
              <a:rPr b="0" lang="en-AU" sz="1800" spc="-1" strike="noStrike">
                <a:latin typeface="Arial"/>
              </a:rPr>
              <a:t>From our comparative anaylsis previously shown we have discovered a number of gaps within the research community</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1. Very little research that is able to mine association rules from closed-ended questionnaire data and none that supports medical questionnaires</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2. The work that has been undertaken use static membership functions that are both time consuming and expensive to create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3. There is a real lack of analysing associations between such questionnaire’s over time from the same individual</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4. No relevant work builds on the accuracy of mined rules through fine tuning of parameters using machine learning techniques</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05"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9F4BDE8-0666-4E1D-8013-1785DB297EAC}"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sldImg"/>
          </p:nvPr>
        </p:nvSpPr>
        <p:spPr>
          <a:xfrm>
            <a:off x="381600" y="694800"/>
            <a:ext cx="6094080" cy="3428280"/>
          </a:xfrm>
          <a:prstGeom prst="rect">
            <a:avLst/>
          </a:prstGeom>
        </p:spPr>
      </p:sp>
      <p:sp>
        <p:nvSpPr>
          <p:cNvPr id="607" name="PlaceHolder 2"/>
          <p:cNvSpPr>
            <a:spLocks noGrp="1"/>
          </p:cNvSpPr>
          <p:nvPr>
            <p:ph type="body"/>
          </p:nvPr>
        </p:nvSpPr>
        <p:spPr>
          <a:xfrm>
            <a:off x="685800" y="4343400"/>
            <a:ext cx="5485680" cy="6233040"/>
          </a:xfrm>
          <a:prstGeom prst="rect">
            <a:avLst/>
          </a:prstGeom>
        </p:spPr>
        <p:txBody>
          <a:bodyPr lIns="0" rIns="0" tIns="0" bIns="0">
            <a:noAutofit/>
          </a:bodyPr>
          <a:p>
            <a:pPr marL="216000" indent="-216000">
              <a:lnSpc>
                <a:spcPct val="100000"/>
              </a:lnSpc>
            </a:pPr>
            <a:r>
              <a:rPr b="0" lang="en-AU" sz="2000" spc="-1" strike="noStrike">
                <a:latin typeface="Arial"/>
              </a:rPr>
              <a:t>1. </a:t>
            </a:r>
            <a:r>
              <a:rPr b="0" lang="en-AU" sz="2000" spc="-1" strike="noStrike">
                <a:latin typeface="Arial"/>
              </a:rPr>
              <a:t>	</a:t>
            </a:r>
            <a:r>
              <a:rPr b="0" lang="en-AU" sz="2000" spc="-1" strike="noStrike">
                <a:latin typeface="Arial"/>
              </a:rPr>
              <a:t>Is it possible, in a timely manner, to reduce the need for a physical medical assessment for a job role by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introducing a suitability predictor using only responses given in a medical questionnaire?</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2. </a:t>
            </a:r>
            <a:r>
              <a:rPr b="0" lang="en-AU" sz="2000" spc="-1" strike="noStrike">
                <a:latin typeface="Arial"/>
              </a:rPr>
              <a:t>	</a:t>
            </a:r>
            <a:r>
              <a:rPr b="0" lang="en-AU" sz="2000" spc="-1" strike="noStrike">
                <a:latin typeface="Arial"/>
              </a:rPr>
              <a:t>Is it possible to improve upon the suitability predictor by allowing actual medical assessment results to be </a:t>
            </a:r>
            <a:r>
              <a:rPr b="0" lang="en-AU" sz="2000" spc="-1" strike="noStrike">
                <a:latin typeface="Arial"/>
              </a:rPr>
              <a:t>	</a:t>
            </a:r>
            <a:r>
              <a:rPr b="0" lang="en-AU" sz="2000" spc="-1" strike="noStrike">
                <a:latin typeface="Arial"/>
              </a:rPr>
              <a:t>	</a:t>
            </a:r>
            <a:r>
              <a:rPr b="0" lang="en-AU" sz="2000" spc="-1" strike="noStrike">
                <a:latin typeface="Arial"/>
              </a:rPr>
              <a:t>fed back into the live system?</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3.</a:t>
            </a:r>
            <a:r>
              <a:rPr b="0" lang="en-AU" sz="2000" spc="-1" strike="noStrike">
                <a:latin typeface="Arial"/>
              </a:rPr>
              <a:t>	</a:t>
            </a:r>
            <a:r>
              <a:rPr b="0" lang="en-AU" sz="2000" spc="-1" strike="noStrike">
                <a:latin typeface="Arial"/>
              </a:rPr>
              <a:t>	</a:t>
            </a:r>
            <a:r>
              <a:rPr b="0" lang="en-AU" sz="2000" spc="-1" strike="noStrike">
                <a:latin typeface="Arial"/>
              </a:rPr>
              <a:t>Would removing rare or anomalous candidates from the pool of candidates create a better suitability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predictor?</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4. </a:t>
            </a:r>
            <a:r>
              <a:rPr b="0" lang="en-AU" sz="2000" spc="-1" strike="noStrike">
                <a:latin typeface="Arial"/>
              </a:rPr>
              <a:t>	</a:t>
            </a:r>
            <a:r>
              <a:rPr b="0" lang="en-AU" sz="2000" spc="-1" strike="noStrike">
                <a:latin typeface="Arial"/>
              </a:rPr>
              <a:t>How to analyse and compare the results of repeat medical assessments from the same candidate for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different job roles over time?</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5. </a:t>
            </a:r>
            <a:r>
              <a:rPr b="0" lang="en-AU" sz="2000" spc="-1" strike="noStrike">
                <a:latin typeface="Arial"/>
              </a:rPr>
              <a:t>	</a:t>
            </a:r>
            <a:r>
              <a:rPr b="0" lang="en-AU" sz="2000" spc="-1" strike="noStrike">
                <a:latin typeface="Arial"/>
              </a:rPr>
              <a:t>How to verify and validate the above aims?</a:t>
            </a:r>
            <a:endParaRPr b="0" lang="en-AU"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sldImg"/>
          </p:nvPr>
        </p:nvSpPr>
        <p:spPr>
          <a:xfrm>
            <a:off x="381600" y="694800"/>
            <a:ext cx="6094080" cy="3428280"/>
          </a:xfrm>
          <a:prstGeom prst="rect">
            <a:avLst/>
          </a:prstGeom>
        </p:spPr>
      </p:sp>
      <p:sp>
        <p:nvSpPr>
          <p:cNvPr id="609" name="PlaceHolder 2"/>
          <p:cNvSpPr>
            <a:spLocks noGrp="1"/>
          </p:cNvSpPr>
          <p:nvPr>
            <p:ph type="body"/>
          </p:nvPr>
        </p:nvSpPr>
        <p:spPr>
          <a:xfrm>
            <a:off x="685800" y="4343400"/>
            <a:ext cx="5485680" cy="5383080"/>
          </a:xfrm>
          <a:prstGeom prst="rect">
            <a:avLst/>
          </a:prstGeom>
        </p:spPr>
        <p:txBody>
          <a:bodyPr lIns="0" rIns="0" tIns="0" bIns="0">
            <a:noAutofit/>
          </a:bodyPr>
          <a:p>
            <a:pPr marL="216000" indent="-216000">
              <a:lnSpc>
                <a:spcPct val="100000"/>
              </a:lnSpc>
            </a:pPr>
            <a:r>
              <a:rPr b="0" lang="en-AU" sz="2000" spc="-1" strike="noStrike">
                <a:latin typeface="Arial"/>
              </a:rPr>
              <a:t>1. </a:t>
            </a:r>
            <a:r>
              <a:rPr b="0" lang="en-AU" sz="2000" spc="-1" strike="noStrike">
                <a:latin typeface="Arial"/>
              </a:rPr>
              <a:t>	</a:t>
            </a:r>
            <a:r>
              <a:rPr b="0" lang="en-AU" sz="2000" spc="-1" strike="noStrike">
                <a:latin typeface="Arial"/>
              </a:rPr>
              <a:t>To classify a candidate into a small number of groups that give a sliding suitability score.</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2. </a:t>
            </a:r>
            <a:r>
              <a:rPr b="0" lang="en-AU" sz="2000" spc="-1" strike="noStrike">
                <a:latin typeface="Arial"/>
              </a:rPr>
              <a:t>	</a:t>
            </a:r>
            <a:r>
              <a:rPr b="0" lang="en-AU" sz="2000" spc="-1" strike="noStrike">
                <a:latin typeface="Arial"/>
              </a:rPr>
              <a:t>To define a mechanism whereby results of physical medical assessments are fed back into the system for </a:t>
            </a:r>
            <a:r>
              <a:rPr b="0" lang="en-AU" sz="2000" spc="-1" strike="noStrike">
                <a:latin typeface="Arial"/>
              </a:rPr>
              <a:t>	</a:t>
            </a:r>
            <a:r>
              <a:rPr b="0" lang="en-AU" sz="2000" spc="-1" strike="noStrike">
                <a:latin typeface="Arial"/>
              </a:rPr>
              <a:t>	</a:t>
            </a:r>
            <a:r>
              <a:rPr b="0" lang="en-AU" sz="2000" spc="-1" strike="noStrike">
                <a:latin typeface="Arial"/>
              </a:rPr>
              <a:t>a better predictor</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3.</a:t>
            </a:r>
            <a:r>
              <a:rPr b="0" lang="en-AU" sz="2000" spc="-1" strike="noStrike">
                <a:latin typeface="Arial"/>
              </a:rPr>
              <a:t>	</a:t>
            </a:r>
            <a:r>
              <a:rPr b="0" lang="en-AU" sz="2000" spc="-1" strike="noStrike">
                <a:latin typeface="Arial"/>
              </a:rPr>
              <a:t>	</a:t>
            </a:r>
            <a:r>
              <a:rPr b="0" lang="en-AU" sz="2000" spc="-1" strike="noStrike">
                <a:latin typeface="Arial"/>
              </a:rPr>
              <a:t>To build an anomaly detection routine to predict a list of candidates of concern.</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4. </a:t>
            </a:r>
            <a:r>
              <a:rPr b="0" lang="en-AU" sz="2000" spc="-1" strike="noStrike">
                <a:latin typeface="Arial"/>
              </a:rPr>
              <a:t>	</a:t>
            </a:r>
            <a:r>
              <a:rPr b="0" lang="en-AU" sz="2000" spc="-1" strike="noStrike">
                <a:latin typeface="Arial"/>
              </a:rPr>
              <a:t>To build a model whereby assessments maybe compared along a timeline so that assessments taken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multiple times maybe analysed.</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5. </a:t>
            </a:r>
            <a:r>
              <a:rPr b="0" lang="en-AU" sz="2000" spc="-1" strike="noStrike">
                <a:latin typeface="Arial"/>
              </a:rPr>
              <a:t>	</a:t>
            </a:r>
            <a:r>
              <a:rPr b="0" lang="en-AU" sz="2000" spc="-1" strike="noStrike">
                <a:latin typeface="Arial"/>
              </a:rPr>
              <a:t>To evaluate the developed artefacts from the previous objectives.</a:t>
            </a:r>
            <a:endParaRPr b="0" lang="en-AU" sz="2000" spc="-1" strike="noStrike">
              <a:latin typeface="Arial"/>
            </a:endParaRPr>
          </a:p>
          <a:p>
            <a:pPr marL="216000" indent="-216000">
              <a:lnSpc>
                <a:spcPct val="100000"/>
              </a:lnSpc>
            </a:pPr>
            <a:endParaRPr b="0" lang="en-AU"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Img"/>
          </p:nvPr>
        </p:nvSpPr>
        <p:spPr>
          <a:xfrm>
            <a:off x="380880" y="685800"/>
            <a:ext cx="6091200" cy="3424320"/>
          </a:xfrm>
          <a:prstGeom prst="rect">
            <a:avLst/>
          </a:prstGeom>
        </p:spPr>
      </p:sp>
      <p:sp>
        <p:nvSpPr>
          <p:cNvPr id="611"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2000" spc="-1" strike="noStrike">
                <a:latin typeface="Arial"/>
              </a:rPr>
              <a:t>Babbie (2015) states that research is a ”systematic and orderly approach taken towards the collection and analysis of data so that information can be obtained from those data” A research methodology establishes the framework for research, amongst other things it defines strategy, approach and components for the research.</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Over time certain methodologies have been put forward that suite the field of Information Systems which is the chosen field of this work. It is Design Study Research (DSR) which has been selected as the most suitable of these for this particular work. In DSR ”researchers focus on building some kind of artefact they believe will be useful to a particular stakeholder community. They then evaluate the merits of the artefact in various ways” (Williamson &amp; Johanson (2017, [51])). </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Figure 1.3 shows the differences between the classic approach, which creates artefacts to attempt to build or test a theory and the DSR approach which builds artefacts that are useful to certain stakeholders.</a:t>
            </a:r>
            <a:endParaRPr b="0" lang="en-AU" sz="2000" spc="-1" strike="noStrike">
              <a:latin typeface="Arial"/>
            </a:endParaRPr>
          </a:p>
        </p:txBody>
      </p:sp>
      <p:sp>
        <p:nvSpPr>
          <p:cNvPr id="612"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3EE4110-8F02-49A2-BFC2-86661BA8BFDC}"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sldImg"/>
          </p:nvPr>
        </p:nvSpPr>
        <p:spPr>
          <a:xfrm>
            <a:off x="380880" y="685800"/>
            <a:ext cx="6091200" cy="3424320"/>
          </a:xfrm>
          <a:prstGeom prst="rect">
            <a:avLst/>
          </a:prstGeom>
        </p:spPr>
      </p:sp>
      <p:sp>
        <p:nvSpPr>
          <p:cNvPr id="614"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15"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0E18E4F-9A15-4DC7-A132-1C15A798A4FF}"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sldImg"/>
          </p:nvPr>
        </p:nvSpPr>
        <p:spPr>
          <a:xfrm>
            <a:off x="216000" y="812520"/>
            <a:ext cx="7126560" cy="4008240"/>
          </a:xfrm>
          <a:prstGeom prst="rect">
            <a:avLst/>
          </a:prstGeom>
        </p:spPr>
      </p:sp>
      <p:sp>
        <p:nvSpPr>
          <p:cNvPr id="570" name="PlaceHolder 2"/>
          <p:cNvSpPr>
            <a:spLocks noGrp="1"/>
          </p:cNvSpPr>
          <p:nvPr>
            <p:ph type="body"/>
          </p:nvPr>
        </p:nvSpPr>
        <p:spPr>
          <a:xfrm>
            <a:off x="756000" y="5078520"/>
            <a:ext cx="6046920" cy="7932600"/>
          </a:xfrm>
          <a:prstGeom prst="rect">
            <a:avLst/>
          </a:prstGeom>
        </p:spPr>
        <p:txBody>
          <a:bodyPr lIns="0" rIns="0" tIns="0" bIns="0">
            <a:noAutofit/>
          </a:bodyPr>
          <a:p>
            <a:pPr marL="216000" indent="-215640">
              <a:lnSpc>
                <a:spcPct val="100000"/>
              </a:lnSpc>
              <a:tabLst>
                <a:tab algn="l" pos="0"/>
              </a:tabLst>
            </a:pPr>
            <a:r>
              <a:rPr b="0" lang="en-AU" sz="2000" spc="-1" strike="noStrike">
                <a:latin typeface="Arial"/>
              </a:rPr>
              <a:t>Firstly let me describe the scope of everything we will cover today:</a:t>
            </a:r>
            <a:br/>
            <a:br/>
            <a:r>
              <a:rPr b="0" lang="en-AU" sz="2000" spc="-1" strike="noStrike">
                <a:latin typeface="Arial"/>
              </a:rPr>
              <a:t>To start I will cover some background information on my topic</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A literature review will describe how I discovered gaps in the current literature</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We will then describe the gaps </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Which will in turn lead us into our research questions</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Our objectives will follow this</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From here we will talk more deeply about how we will attempt to answer these questions in our research methodolgy</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We will in the final part of the presentation talk about any research significance and</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Finally we will discuss the research plan and at the end of the presentation a short demo will elaborate on our progress to date</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endParaRPr b="0" lang="en-AU"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sldImg"/>
          </p:nvPr>
        </p:nvSpPr>
        <p:spPr>
          <a:xfrm>
            <a:off x="380880" y="685800"/>
            <a:ext cx="6091200" cy="3424320"/>
          </a:xfrm>
          <a:prstGeom prst="rect">
            <a:avLst/>
          </a:prstGeom>
        </p:spPr>
      </p:sp>
      <p:sp>
        <p:nvSpPr>
          <p:cNvPr id="617"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18"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AF558A5-A184-40B9-9A59-F5357E45B54D}"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380880" y="685800"/>
            <a:ext cx="6091200" cy="3424320"/>
          </a:xfrm>
          <a:prstGeom prst="rect">
            <a:avLst/>
          </a:prstGeom>
        </p:spPr>
      </p:sp>
      <p:sp>
        <p:nvSpPr>
          <p:cNvPr id="620"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21"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4F31EB8-FB2D-4D49-AB92-FD7CBDD9A399}"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sldImg"/>
          </p:nvPr>
        </p:nvSpPr>
        <p:spPr>
          <a:xfrm>
            <a:off x="380880" y="685800"/>
            <a:ext cx="6091200" cy="3424320"/>
          </a:xfrm>
          <a:prstGeom prst="rect">
            <a:avLst/>
          </a:prstGeom>
        </p:spPr>
      </p:sp>
      <p:sp>
        <p:nvSpPr>
          <p:cNvPr id="623"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24"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C6C3CEF-801C-4663-940E-C380622637A8}"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Img"/>
          </p:nvPr>
        </p:nvSpPr>
        <p:spPr>
          <a:xfrm>
            <a:off x="380880" y="685800"/>
            <a:ext cx="6091200" cy="3424320"/>
          </a:xfrm>
          <a:prstGeom prst="rect">
            <a:avLst/>
          </a:prstGeom>
        </p:spPr>
      </p:sp>
      <p:sp>
        <p:nvSpPr>
          <p:cNvPr id="626"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r>
              <a:rPr b="0" lang="en-AU" sz="1800" spc="-1" strike="noStrike">
                <a:latin typeface="Arial"/>
              </a:rPr>
              <a:t>Many research methodologies have been put forward within Design Science Research and each at some point has attracted there own share of praise and criticism and a number of practitioners advise to simply choose one that fits your research and then simply adhere</a:t>
            </a:r>
            <a:endParaRPr b="0" lang="en-AU" sz="1800" spc="-1" strike="noStrike">
              <a:latin typeface="Arial"/>
            </a:endParaRPr>
          </a:p>
          <a:p>
            <a:pPr marL="216000" indent="-215640">
              <a:lnSpc>
                <a:spcPct val="100000"/>
              </a:lnSpc>
              <a:tabLst>
                <a:tab algn="l" pos="0"/>
              </a:tabLst>
            </a:pPr>
            <a:r>
              <a:rPr b="0" lang="en-AU" sz="1800" spc="-1" strike="noStrike">
                <a:latin typeface="Arial"/>
              </a:rPr>
              <a:t>to it rigorously.</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The specific methodology that this research will undertake is that proposed by Peffers et al. shown in the following 6 steps</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r>
              <a:rPr b="0" lang="en-AU" sz="1800" spc="-1" strike="noStrike">
                <a:latin typeface="Arial"/>
              </a:rPr>
              <a:t>Step 1 – Identify, define, and motivate the focal problem </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As previously mentioned in the background of today our industry partner has learnt through experience that candidates may fail at a very late stage of the recruitment process causing potential opportunity losses for both the client and candidate. It is this </a:t>
            </a:r>
            <a:r>
              <a:rPr b="0" lang="en-AU" sz="1800" spc="-1" strike="noStrike">
                <a:latin typeface="Arial"/>
              </a:rPr>
              <a:t>	</a:t>
            </a:r>
            <a:r>
              <a:rPr b="0" lang="en-AU" sz="1800" spc="-1" strike="noStrike">
                <a:latin typeface="Arial"/>
              </a:rPr>
              <a:t>late failure that brings rise to the core problem of this research. How can a potential candidate be assessed on some medical criteria without involving an actual medical assessment?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27"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6D4BE5C-817B-4FE2-BE02-F83BDAFAF43B}"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sldImg"/>
          </p:nvPr>
        </p:nvSpPr>
        <p:spPr>
          <a:xfrm>
            <a:off x="380880" y="685800"/>
            <a:ext cx="6091200" cy="3424320"/>
          </a:xfrm>
          <a:prstGeom prst="rect">
            <a:avLst/>
          </a:prstGeom>
        </p:spPr>
      </p:sp>
      <p:sp>
        <p:nvSpPr>
          <p:cNvPr id="629"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r>
              <a:rPr b="0" lang="en-AU" sz="1800" spc="-1" strike="noStrike">
                <a:latin typeface="Arial"/>
              </a:rPr>
              <a:t>Step 2- Define objectives that a solution to the focal problem must achieve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    </a:t>
            </a:r>
            <a:r>
              <a:rPr b="0" lang="en-AU" sz="1800" spc="-1" strike="noStrike">
                <a:latin typeface="Arial"/>
              </a:rPr>
              <a:t>In order to address the focal problem any potential solution should garner useful information from the candidate’s answers to a preselection questionnaire that they are required to complete. The questions contained within any such questionnaire</a:t>
            </a:r>
            <a:endParaRPr b="0" lang="en-AU" sz="1800" spc="-1" strike="noStrike">
              <a:latin typeface="Arial"/>
            </a:endParaRPr>
          </a:p>
          <a:p>
            <a:pPr marL="216000" indent="-215640">
              <a:lnSpc>
                <a:spcPct val="100000"/>
              </a:lnSpc>
              <a:tabLst>
                <a:tab algn="l" pos="0"/>
              </a:tabLst>
            </a:pPr>
            <a:r>
              <a:rPr b="0" lang="en-AU" sz="1800" spc="-1" strike="noStrike">
                <a:latin typeface="Arial"/>
              </a:rPr>
              <a:t>	</a:t>
            </a:r>
            <a:r>
              <a:rPr b="0" lang="en-AU" sz="1800" spc="-1" strike="noStrike">
                <a:latin typeface="Arial"/>
              </a:rPr>
              <a:t>	</a:t>
            </a:r>
            <a:r>
              <a:rPr b="0" lang="en-AU" sz="1800" spc="-1" strike="noStrike">
                <a:latin typeface="Arial"/>
              </a:rPr>
              <a:t>	</a:t>
            </a:r>
            <a:r>
              <a:rPr b="0" lang="en-AU" sz="1800" spc="-1" strike="noStrike">
                <a:latin typeface="Arial"/>
              </a:rPr>
              <a:t>should take into account the specific role for which the candidate is applying and any typical risks or needs that are associated </a:t>
            </a:r>
            <a:r>
              <a:rPr b="0" lang="en-AU" sz="1800" spc="-1" strike="noStrike">
                <a:latin typeface="Arial"/>
              </a:rPr>
              <a:t>	</a:t>
            </a:r>
            <a:r>
              <a:rPr b="0" lang="en-AU" sz="1800" spc="-1" strike="noStrike">
                <a:latin typeface="Arial"/>
              </a:rPr>
              <a:t>	</a:t>
            </a:r>
            <a:r>
              <a:rPr b="0" lang="en-AU" sz="1800" spc="-1" strike="noStrike">
                <a:latin typeface="Arial"/>
              </a:rPr>
              <a:t>	</a:t>
            </a:r>
            <a:r>
              <a:rPr b="0" lang="en-AU" sz="1800" spc="-1" strike="noStrike">
                <a:latin typeface="Arial"/>
              </a:rPr>
              <a:t>	</a:t>
            </a:r>
            <a:r>
              <a:rPr b="0" lang="en-AU" sz="1800" spc="-1" strike="noStrike">
                <a:latin typeface="Arial"/>
              </a:rPr>
              <a:t>with that role.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30"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F4CFAA6-94AC-411E-9C37-788132CD9611}"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sldImg"/>
          </p:nvPr>
        </p:nvSpPr>
        <p:spPr>
          <a:xfrm>
            <a:off x="380880" y="685800"/>
            <a:ext cx="6091200" cy="3424320"/>
          </a:xfrm>
          <a:prstGeom prst="rect">
            <a:avLst/>
          </a:prstGeom>
        </p:spPr>
      </p:sp>
      <p:sp>
        <p:nvSpPr>
          <p:cNvPr id="632"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800" spc="-1" strike="noStrike">
                <a:latin typeface="Arial"/>
                <a:ea typeface="Noto Sans CJK SC"/>
              </a:rPr>
              <a:t>Step </a:t>
            </a:r>
            <a:r>
              <a:rPr b="0" lang="en-AU" sz="1800" spc="-1" strike="noStrike">
                <a:solidFill>
                  <a:srgbClr val="000000"/>
                </a:solidFill>
                <a:latin typeface="Lato"/>
                <a:ea typeface="DejaVu Sans"/>
              </a:rPr>
              <a:t>3.</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Design and develop the artefact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The developed artefact will initially encompass individual classifications for each role from the associated question groups. The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classification will allow for human override for a candidate that has been flagged as borderline. Once sufficient data has been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collected the ability  to include some transfer or cluster learning would remove the need to train all the roles separately. This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however is not the initial goal of the work.</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33"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3CE92AC-4077-4FD6-A0B0-5E024FE5F970}"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sldImg"/>
          </p:nvPr>
        </p:nvSpPr>
        <p:spPr>
          <a:xfrm>
            <a:off x="380880" y="685800"/>
            <a:ext cx="6091200" cy="3424320"/>
          </a:xfrm>
          <a:prstGeom prst="rect">
            <a:avLst/>
          </a:prstGeom>
        </p:spPr>
      </p:sp>
      <p:sp>
        <p:nvSpPr>
          <p:cNvPr id="635" name="PlaceHolder 2"/>
          <p:cNvSpPr>
            <a:spLocks noGrp="1"/>
          </p:cNvSpPr>
          <p:nvPr>
            <p:ph type="body"/>
          </p:nvPr>
        </p:nvSpPr>
        <p:spPr>
          <a:xfrm>
            <a:off x="685800" y="4415400"/>
            <a:ext cx="5481720" cy="4110120"/>
          </a:xfrm>
          <a:prstGeom prst="rect">
            <a:avLst/>
          </a:prstGeom>
        </p:spPr>
        <p:txBody>
          <a:bodyPr lIns="0" rIns="0" tIns="0" bIns="0">
            <a:noAutofit/>
          </a:bodyPr>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1800" spc="-1" strike="noStrike">
                <a:latin typeface="Arial"/>
                <a:ea typeface="Noto Sans CJK SC"/>
              </a:rPr>
              <a:t>Step </a:t>
            </a:r>
            <a:r>
              <a:rPr b="0" lang="en-AU" sz="1800" spc="-1" strike="noStrike">
                <a:solidFill>
                  <a:srgbClr val="000000"/>
                </a:solidFill>
                <a:latin typeface="Lato"/>
                <a:ea typeface="DejaVu Sans"/>
              </a:rPr>
              <a:t>4.</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Demonstrate the artefact can be used to help solve the focal problem</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The specific example shown earlier shows an example of a job requirement for “lifting heavy weights from floor to waist”. </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Of particular note are the edges for heavy weight, hip and flexor. It is on these edges that properties will initially be attached such as the value for the actual weight considered ”heavy” by an expert in the field. As our classifier begins to acquire data it is these properties that will dynamically be altered in order to solve our core problem of classifying a candidate.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36"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92251ED-F7B4-4A20-9031-BF70965BC4E3}"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sldImg"/>
          </p:nvPr>
        </p:nvSpPr>
        <p:spPr>
          <a:xfrm>
            <a:off x="380880" y="685800"/>
            <a:ext cx="6091200" cy="3424320"/>
          </a:xfrm>
          <a:prstGeom prst="rect">
            <a:avLst/>
          </a:prstGeom>
        </p:spPr>
      </p:sp>
      <p:sp>
        <p:nvSpPr>
          <p:cNvPr id="638"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1800" spc="-1" strike="noStrike">
                <a:latin typeface="Arial"/>
                <a:ea typeface="Noto Sans CJK SC"/>
              </a:rPr>
              <a:t>Step </a:t>
            </a:r>
            <a:r>
              <a:rPr b="0" lang="en-AU" sz="1800" spc="-1" strike="noStrike">
                <a:solidFill>
                  <a:srgbClr val="000000"/>
                </a:solidFill>
                <a:latin typeface="Lato"/>
                <a:ea typeface="DejaVu Sans"/>
              </a:rPr>
              <a:t>5.</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Evaluate how well the artefact solves the focal problem</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Lato"/>
                <a:ea typeface="DejaVu Sans"/>
              </a:rPr>
              <a:t>My research paper explains in reasonable detail the industry standard way that we will verify the “correctness” of our solution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which include measures such as confusion matrix, area under the ROC curve and F1 score. Please refer to it for further detail.</a:t>
            </a:r>
            <a:endParaRPr b="0" lang="en-AU" sz="1800" spc="-1" strike="noStrike">
              <a:latin typeface="Arial"/>
            </a:endParaRPr>
          </a:p>
        </p:txBody>
      </p:sp>
      <p:sp>
        <p:nvSpPr>
          <p:cNvPr id="639"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7D95115-2C35-44C2-BC54-8C2B7EDD8E48}"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sldImg"/>
          </p:nvPr>
        </p:nvSpPr>
        <p:spPr>
          <a:xfrm>
            <a:off x="380880" y="685800"/>
            <a:ext cx="6091200" cy="3424320"/>
          </a:xfrm>
          <a:prstGeom prst="rect">
            <a:avLst/>
          </a:prstGeom>
        </p:spPr>
      </p:sp>
      <p:sp>
        <p:nvSpPr>
          <p:cNvPr id="641"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800" spc="-1" strike="noStrike">
                <a:latin typeface="Arial"/>
                <a:ea typeface="Noto Sans CJK SC"/>
              </a:rPr>
              <a:t>Step </a:t>
            </a:r>
            <a:r>
              <a:rPr b="0" lang="en-AU" sz="1500" spc="-1" strike="noStrike">
                <a:solidFill>
                  <a:srgbClr val="000000"/>
                </a:solidFill>
                <a:latin typeface="Lato"/>
                <a:ea typeface="DejaVu Sans"/>
              </a:rPr>
              <a:t>6.</a:t>
            </a:r>
            <a:r>
              <a:rPr b="0" lang="en-AU" sz="1500" spc="-1" strike="noStrike">
                <a:solidFill>
                  <a:srgbClr val="000000"/>
                </a:solidFill>
                <a:latin typeface="Lato"/>
                <a:ea typeface="DejaVu Sans"/>
              </a:rPr>
              <a:t>	</a:t>
            </a:r>
            <a:r>
              <a:rPr b="0" lang="en-AU" sz="1500" spc="-1" strike="noStrike">
                <a:solidFill>
                  <a:srgbClr val="000000"/>
                </a:solidFill>
                <a:latin typeface="Lato"/>
                <a:ea typeface="DejaVu Sans"/>
              </a:rPr>
              <a:t>	</a:t>
            </a:r>
            <a:r>
              <a:rPr b="0" lang="en-AU" sz="1500" spc="-1" strike="noStrike">
                <a:solidFill>
                  <a:srgbClr val="000000"/>
                </a:solidFill>
                <a:latin typeface="Lato"/>
                <a:ea typeface="DejaVu Sans"/>
              </a:rPr>
              <a:t>Communicate the outcomes of the research</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Amongst the outcomes of this research will be the development of a number of novel algorithms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to be incorporated into a commercial software product. It is the algorithms that are developed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during the design phase that will satisfy the artefact requirement of DSR. The stakeholder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community will initially involve the industry partner of the university but will ultimately be useful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to anyone dealing with the problem of classifying the answers to closed survey/questionnaire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data.</a:t>
            </a: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Through progressing the research to completion the communication of the outcomes will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satisfy the industry partner. The wider research community will become aware of the outcomes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through publishing a number of papers at recognised conferences as set out in the research plan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at the end of this talk.</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42"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8B585E5-0CB7-4855-AD84-CE91E4B03705}"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sldImg"/>
          </p:nvPr>
        </p:nvSpPr>
        <p:spPr>
          <a:xfrm>
            <a:off x="380880" y="685800"/>
            <a:ext cx="6091200" cy="3424320"/>
          </a:xfrm>
          <a:prstGeom prst="rect">
            <a:avLst/>
          </a:prstGeom>
        </p:spPr>
      </p:sp>
      <p:sp>
        <p:nvSpPr>
          <p:cNvPr id="644"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800" spc="-1" strike="noStrike">
                <a:latin typeface="Arial"/>
              </a:rPr>
              <a:t>Step 1 allows us to create distinct linguistic definitions that describe our domain feature in a fuzzy way.</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We introduce similarity matrix which allows us to compare two terms fuzzily.</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For instance if we had a health rating table 1.9 shown here we could describe a Very poor rating to have a similarity of 0.5 when compared to poor.</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Step 2 will define our initial membership functions that define the degree of truth of a feature. Here we are considering diastolic blood pressure and deciding which value would be considered high or normal</a:t>
            </a:r>
            <a:br/>
            <a:br/>
            <a:r>
              <a:rPr b="0" lang="en-AU" sz="1800" spc="-1" strike="noStrike">
                <a:latin typeface="Arial"/>
              </a:rPr>
              <a:t>The 3</a:t>
            </a:r>
            <a:r>
              <a:rPr b="0" lang="en-AU" sz="1800" spc="-1" strike="noStrike" baseline="14000000">
                <a:latin typeface="Arial"/>
              </a:rPr>
              <a:t>rd</a:t>
            </a:r>
            <a:r>
              <a:rPr b="0" lang="en-AU" sz="1800" spc="-1" strike="noStrike">
                <a:latin typeface="Arial"/>
              </a:rPr>
              <a:t> step goes on to select noteworthy classification rules rules using the constructs from step 1 and 2 along with any crisp values.</a:t>
            </a:r>
            <a:br/>
            <a:br/>
            <a:r>
              <a:rPr b="0" lang="en-AU" sz="1800" spc="-1" strike="noStrike">
                <a:latin typeface="Arial"/>
              </a:rPr>
              <a:t>The basic idea of step 3 is to mine a series of rules based on their calculated support and confidence values.</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Unlike traditional association rule mining however our questionnaire’s may contain any of the answer types described by Marshall in the background part of this presentation.</a:t>
            </a:r>
            <a:endParaRPr b="0" lang="en-AU" sz="1800" spc="-1" strike="noStrike">
              <a:latin typeface="Arial"/>
            </a:endParaRPr>
          </a:p>
          <a:p>
            <a:pPr marL="216000" indent="-216000">
              <a:lnSpc>
                <a:spcPct val="100000"/>
              </a:lnSpc>
            </a:pPr>
            <a:endParaRPr b="0" lang="en-AU" sz="1800" spc="-1" strike="noStrike">
              <a:latin typeface="Arial"/>
            </a:endParaRPr>
          </a:p>
        </p:txBody>
      </p:sp>
      <p:sp>
        <p:nvSpPr>
          <p:cNvPr id="645"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F50FF7A-88D4-4EA6-BFF2-51477518C16E}"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Img"/>
          </p:nvPr>
        </p:nvSpPr>
        <p:spPr>
          <a:xfrm>
            <a:off x="381600" y="694800"/>
            <a:ext cx="6093720" cy="3427920"/>
          </a:xfrm>
          <a:prstGeom prst="rect">
            <a:avLst/>
          </a:prstGeom>
        </p:spPr>
      </p:sp>
      <p:sp>
        <p:nvSpPr>
          <p:cNvPr id="572"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640">
              <a:lnSpc>
                <a:spcPct val="100000"/>
              </a:lnSpc>
              <a:tabLst>
                <a:tab algn="l" pos="0"/>
              </a:tabLst>
            </a:pP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Q</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y</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y</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y</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f</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2</a:t>
            </a:r>
            <a:r>
              <a:rPr b="1" lang="en-US" sz="1500" spc="-1" strike="noStrike">
                <a:solidFill>
                  <a:srgbClr val="445469"/>
                </a:solidFill>
                <a:latin typeface="Lato"/>
                <a:ea typeface="Open Sans Light"/>
              </a:rPr>
              <a:t>0</a:t>
            </a:r>
            <a:r>
              <a:rPr b="1" lang="en-US" sz="1500" spc="-1" strike="noStrike">
                <a:solidFill>
                  <a:srgbClr val="445469"/>
                </a:solidFill>
                <a:latin typeface="Lato"/>
                <a:ea typeface="Open Sans Light"/>
              </a:rPr>
              <a:t>0</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y</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v</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b</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b</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y</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f</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1</a:t>
            </a:r>
            <a:r>
              <a:rPr b="1" lang="en-US" sz="1500" spc="-1" strike="noStrike">
                <a:solidFill>
                  <a:srgbClr val="445469"/>
                </a:solidFill>
                <a:latin typeface="Lato"/>
                <a:ea typeface="Open Sans Light"/>
              </a:rPr>
              <a:t>8</a:t>
            </a:r>
            <a:r>
              <a:rPr b="1" lang="en-US" sz="1500" spc="-1" strike="noStrike">
                <a:solidFill>
                  <a:srgbClr val="445469"/>
                </a:solidFill>
                <a:latin typeface="Lato"/>
                <a:ea typeface="Open Sans Light"/>
              </a:rPr>
              <a:t>3</a:t>
            </a:r>
            <a:r>
              <a:rPr b="1" lang="en-US" sz="1500" spc="-1" strike="noStrike">
                <a:solidFill>
                  <a:srgbClr val="445469"/>
                </a:solidFill>
                <a:latin typeface="Lato"/>
                <a:ea typeface="Open Sans Light"/>
              </a:rPr>
              <a:t>8</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b</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f</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f</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y</a:t>
            </a:r>
            <a:r>
              <a:rPr b="1" lang="en-US" sz="1500" spc="-1" strike="noStrike">
                <a:solidFill>
                  <a:srgbClr val="445469"/>
                </a:solidFill>
                <a:latin typeface="Lato"/>
                <a:ea typeface="Open Sans Light"/>
              </a:rPr>
              <a:t>”</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q</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b</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b</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2</a:t>
            </a:r>
            <a:r>
              <a:rPr b="1" lang="en-US" sz="1500" spc="-1" strike="noStrike">
                <a:solidFill>
                  <a:srgbClr val="445469"/>
                </a:solidFill>
                <a:latin typeface="Lato"/>
                <a:ea typeface="Open Sans Light"/>
              </a:rPr>
              <a:t>0</a:t>
            </a:r>
            <a:r>
              <a:rPr b="1" lang="en-US" sz="1500" spc="-1" strike="noStrike">
                <a:solidFill>
                  <a:srgbClr val="445469"/>
                </a:solidFill>
                <a:latin typeface="Lato"/>
                <a:ea typeface="Open Sans Light"/>
              </a:rPr>
              <a:t>0</a:t>
            </a:r>
            <a:r>
              <a:rPr b="1" lang="en-US" sz="1500" spc="-1" strike="noStrike">
                <a:solidFill>
                  <a:srgbClr val="445469"/>
                </a:solidFill>
                <a:latin typeface="Lato"/>
                <a:ea typeface="Open Sans Light"/>
              </a:rPr>
              <a:t>5</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3</a:t>
            </a:r>
            <a:r>
              <a:rPr b="1" lang="en-US" sz="1500" spc="-1" strike="noStrike">
                <a:solidFill>
                  <a:srgbClr val="445469"/>
                </a:solidFill>
                <a:latin typeface="Lato"/>
                <a:ea typeface="Open Sans Light"/>
              </a:rPr>
              <a:t>8</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1</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q</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v</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y</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f</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b</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i="1" lang="en-US" sz="1500" spc="-1" strike="noStrike">
                <a:solidFill>
                  <a:srgbClr val="ff0000"/>
                </a:solidFill>
                <a:latin typeface="Lato"/>
                <a:ea typeface="Open Sans Light"/>
              </a:rPr>
              <a:t>W</a:t>
            </a:r>
            <a:r>
              <a:rPr b="1" i="1" lang="en-US" sz="1500" spc="-1" strike="noStrike">
                <a:solidFill>
                  <a:srgbClr val="ff0000"/>
                </a:solidFill>
                <a:latin typeface="Lato"/>
                <a:ea typeface="Open Sans Light"/>
              </a:rPr>
              <a:t>h</a:t>
            </a:r>
            <a:r>
              <a:rPr b="1" i="1" lang="en-US" sz="1500" spc="-1" strike="noStrike">
                <a:solidFill>
                  <a:srgbClr val="ff0000"/>
                </a:solidFill>
                <a:latin typeface="Lato"/>
                <a:ea typeface="Open Sans Light"/>
              </a:rPr>
              <a:t>a</a:t>
            </a:r>
            <a:r>
              <a:rPr b="1" i="1" lang="en-US" sz="1500" spc="-1" strike="noStrike">
                <a:solidFill>
                  <a:srgbClr val="ff0000"/>
                </a:solidFill>
                <a:latin typeface="Lato"/>
                <a:ea typeface="Open Sans Light"/>
              </a:rPr>
              <a:t>t</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d</a:t>
            </a:r>
            <a:r>
              <a:rPr b="1" i="1" lang="en-US" sz="1500" spc="-1" strike="noStrike">
                <a:solidFill>
                  <a:srgbClr val="ff0000"/>
                </a:solidFill>
                <a:latin typeface="Lato"/>
                <a:ea typeface="Open Sans Light"/>
              </a:rPr>
              <a:t>o</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y</a:t>
            </a:r>
            <a:r>
              <a:rPr b="1" i="1" lang="en-US" sz="1500" spc="-1" strike="noStrike">
                <a:solidFill>
                  <a:srgbClr val="ff0000"/>
                </a:solidFill>
                <a:latin typeface="Lato"/>
                <a:ea typeface="Open Sans Light"/>
              </a:rPr>
              <a:t>o</a:t>
            </a:r>
            <a:r>
              <a:rPr b="1" i="1" lang="en-US" sz="1500" spc="-1" strike="noStrike">
                <a:solidFill>
                  <a:srgbClr val="ff0000"/>
                </a:solidFill>
                <a:latin typeface="Lato"/>
                <a:ea typeface="Open Sans Light"/>
              </a:rPr>
              <a:t>u</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l</a:t>
            </a:r>
            <a:r>
              <a:rPr b="1" i="1" lang="en-US" sz="1500" spc="-1" strike="noStrike">
                <a:solidFill>
                  <a:srgbClr val="ff0000"/>
                </a:solidFill>
                <a:latin typeface="Lato"/>
                <a:ea typeface="Open Sans Light"/>
              </a:rPr>
              <a:t>i</a:t>
            </a:r>
            <a:r>
              <a:rPr b="1" i="1" lang="en-US" sz="1500" spc="-1" strike="noStrike">
                <a:solidFill>
                  <a:srgbClr val="ff0000"/>
                </a:solidFill>
                <a:latin typeface="Lato"/>
                <a:ea typeface="Open Sans Light"/>
              </a:rPr>
              <a:t>k</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t</a:t>
            </a:r>
            <a:r>
              <a:rPr b="1" i="1" lang="en-US" sz="1500" spc="-1" strike="noStrike">
                <a:solidFill>
                  <a:srgbClr val="ff0000"/>
                </a:solidFill>
                <a:latin typeface="Lato"/>
                <a:ea typeface="Open Sans Light"/>
              </a:rPr>
              <a:t>o</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d</a:t>
            </a:r>
            <a:r>
              <a:rPr b="1" i="1" lang="en-US" sz="1500" spc="-1" strike="noStrike">
                <a:solidFill>
                  <a:srgbClr val="ff0000"/>
                </a:solidFill>
                <a:latin typeface="Lato"/>
                <a:ea typeface="Open Sans Light"/>
              </a:rPr>
              <a:t>o</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o</a:t>
            </a:r>
            <a:r>
              <a:rPr b="1" i="1" lang="en-US" sz="1500" spc="-1" strike="noStrike">
                <a:solidFill>
                  <a:srgbClr val="ff0000"/>
                </a:solidFill>
                <a:latin typeface="Lato"/>
                <a:ea typeface="Open Sans Light"/>
              </a:rPr>
              <a:t>n</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t</a:t>
            </a:r>
            <a:r>
              <a:rPr b="1" i="1" lang="en-US" sz="1500" spc="-1" strike="noStrike">
                <a:solidFill>
                  <a:srgbClr val="ff0000"/>
                </a:solidFill>
                <a:latin typeface="Lato"/>
                <a:ea typeface="Open Sans Light"/>
              </a:rPr>
              <a:t>h</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w</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k</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n</a:t>
            </a:r>
            <a:r>
              <a:rPr b="1" i="1" lang="en-US" sz="1500" spc="-1" strike="noStrike">
                <a:solidFill>
                  <a:srgbClr val="ff0000"/>
                </a:solidFill>
                <a:latin typeface="Lato"/>
                <a:ea typeface="Open Sans Light"/>
              </a:rPr>
              <a:t>d</a:t>
            </a:r>
            <a:r>
              <a:rPr b="1" i="1" lang="en-US" sz="1500" spc="-1" strike="noStrike">
                <a:solidFill>
                  <a:srgbClr val="ff0000"/>
                </a:solidFill>
                <a:latin typeface="Lato"/>
                <a:ea typeface="Open Sans Light"/>
              </a:rPr>
              <a:t>?</a:t>
            </a:r>
            <a:r>
              <a:rPr b="1" i="1" lang="en-US" sz="1500" spc="-1" strike="noStrike">
                <a:solidFill>
                  <a:srgbClr val="ff0000"/>
                </a:solidFill>
                <a:latin typeface="Lato"/>
                <a:ea typeface="Open Sans Light"/>
              </a:rPr>
              <a:t>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2</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q</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v</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b</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f</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i="1" lang="en-US" sz="1500" spc="-1" strike="noStrike">
                <a:solidFill>
                  <a:srgbClr val="ff0000"/>
                </a:solidFill>
                <a:latin typeface="Lato"/>
                <a:ea typeface="Open Sans Light"/>
              </a:rPr>
              <a:t>S</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l</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c</a:t>
            </a:r>
            <a:r>
              <a:rPr b="1" i="1" lang="en-US" sz="1500" spc="-1" strike="noStrike">
                <a:solidFill>
                  <a:srgbClr val="ff0000"/>
                </a:solidFill>
                <a:latin typeface="Lato"/>
                <a:ea typeface="Open Sans Light"/>
              </a:rPr>
              <a:t>t</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t</a:t>
            </a:r>
            <a:r>
              <a:rPr b="1" i="1" lang="en-US" sz="1500" spc="-1" strike="noStrike">
                <a:solidFill>
                  <a:srgbClr val="ff0000"/>
                </a:solidFill>
                <a:latin typeface="Lato"/>
                <a:ea typeface="Open Sans Light"/>
              </a:rPr>
              <a:t>h</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t</a:t>
            </a:r>
            <a:r>
              <a:rPr b="1" i="1" lang="en-US" sz="1500" spc="-1" strike="noStrike">
                <a:solidFill>
                  <a:srgbClr val="ff0000"/>
                </a:solidFill>
                <a:latin typeface="Lato"/>
                <a:ea typeface="Open Sans Light"/>
              </a:rPr>
              <a:t>h</a:t>
            </a:r>
            <a:r>
              <a:rPr b="1" i="1" lang="en-US" sz="1500" spc="-1" strike="noStrike">
                <a:solidFill>
                  <a:srgbClr val="ff0000"/>
                </a:solidFill>
                <a:latin typeface="Lato"/>
                <a:ea typeface="Open Sans Light"/>
              </a:rPr>
              <a:t>i</a:t>
            </a:r>
            <a:r>
              <a:rPr b="1" i="1" lang="en-US" sz="1500" spc="-1" strike="noStrike">
                <a:solidFill>
                  <a:srgbClr val="ff0000"/>
                </a:solidFill>
                <a:latin typeface="Lato"/>
                <a:ea typeface="Open Sans Light"/>
              </a:rPr>
              <a:t>n</a:t>
            </a:r>
            <a:r>
              <a:rPr b="1" i="1" lang="en-US" sz="1500" spc="-1" strike="noStrike">
                <a:solidFill>
                  <a:srgbClr val="ff0000"/>
                </a:solidFill>
                <a:latin typeface="Lato"/>
                <a:ea typeface="Open Sans Light"/>
              </a:rPr>
              <a:t>g</a:t>
            </a:r>
            <a:r>
              <a:rPr b="1" i="1" lang="en-US" sz="1500" spc="-1" strike="noStrike">
                <a:solidFill>
                  <a:srgbClr val="ff0000"/>
                </a:solidFill>
                <a:latin typeface="Lato"/>
                <a:ea typeface="Open Sans Light"/>
              </a:rPr>
              <a:t>s</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y</a:t>
            </a:r>
            <a:r>
              <a:rPr b="1" i="1" lang="en-US" sz="1500" spc="-1" strike="noStrike">
                <a:solidFill>
                  <a:srgbClr val="ff0000"/>
                </a:solidFill>
                <a:latin typeface="Lato"/>
                <a:ea typeface="Open Sans Light"/>
              </a:rPr>
              <a:t>o</a:t>
            </a:r>
            <a:r>
              <a:rPr b="1" i="1" lang="en-US" sz="1500" spc="-1" strike="noStrike">
                <a:solidFill>
                  <a:srgbClr val="ff0000"/>
                </a:solidFill>
                <a:latin typeface="Lato"/>
                <a:ea typeface="Open Sans Light"/>
              </a:rPr>
              <a:t>u</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d</a:t>
            </a:r>
            <a:r>
              <a:rPr b="1" i="1" lang="en-US" sz="1500" spc="-1" strike="noStrike">
                <a:solidFill>
                  <a:srgbClr val="ff0000"/>
                </a:solidFill>
                <a:latin typeface="Lato"/>
                <a:ea typeface="Open Sans Light"/>
              </a:rPr>
              <a:t>o</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o</a:t>
            </a:r>
            <a:r>
              <a:rPr b="1" i="1" lang="en-US" sz="1500" spc="-1" strike="noStrike">
                <a:solidFill>
                  <a:srgbClr val="ff0000"/>
                </a:solidFill>
                <a:latin typeface="Lato"/>
                <a:ea typeface="Open Sans Light"/>
              </a:rPr>
              <a:t>n</a:t>
            </a:r>
            <a:r>
              <a:rPr b="1" i="1" lang="en-US" sz="1500" spc="-1" strike="noStrike">
                <a:solidFill>
                  <a:srgbClr val="ff0000"/>
                </a:solidFill>
                <a:latin typeface="Lato"/>
                <a:ea typeface="Open Sans Light"/>
              </a:rPr>
              <a:t> </a:t>
            </a:r>
            <a:r>
              <a:rPr b="1" i="1" lang="en-US" sz="1500" spc="-1" strike="noStrike">
                <a:solidFill>
                  <a:srgbClr val="ff0000"/>
                </a:solidFill>
                <a:latin typeface="Lato"/>
                <a:ea typeface="Open Sans Light"/>
              </a:rPr>
              <a:t>t</a:t>
            </a:r>
            <a:r>
              <a:rPr b="1" i="1" lang="en-US" sz="1500" spc="-1" strike="noStrike">
                <a:solidFill>
                  <a:srgbClr val="ff0000"/>
                </a:solidFill>
                <a:latin typeface="Lato"/>
                <a:ea typeface="Open Sans Light"/>
              </a:rPr>
              <a:t>h</a:t>
            </a:r>
            <a:r>
              <a:rPr b="1" i="1" lang="en-US" sz="1500" spc="-1" strike="noStrike">
                <a:solidFill>
                  <a:srgbClr val="ff0000"/>
                </a:solidFill>
                <a:latin typeface="Lato"/>
                <a:ea typeface="Open Sans Light"/>
              </a:rPr>
              <a:t>e</a:t>
            </a:r>
            <a:r>
              <a:rPr b="1" i="1" lang="en-US" sz="3200" spc="-1" strike="noStrike">
                <a:solidFill>
                  <a:srgbClr val="ff0000"/>
                </a:solidFill>
                <a:latin typeface="Lato Regular"/>
                <a:ea typeface="Open Sans Light"/>
              </a:rPr>
              <a:t> </a:t>
            </a:r>
            <a:r>
              <a:rPr b="1" i="1" lang="en-US" sz="1500" spc="-1" strike="noStrike">
                <a:solidFill>
                  <a:srgbClr val="ff0000"/>
                </a:solidFill>
                <a:latin typeface="Lato"/>
                <a:ea typeface="Open Sans Light"/>
              </a:rPr>
              <a:t>w</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k</a:t>
            </a:r>
            <a:r>
              <a:rPr b="1" i="1" lang="en-US" sz="1500" spc="-1" strike="noStrike">
                <a:solidFill>
                  <a:srgbClr val="ff0000"/>
                </a:solidFill>
                <a:latin typeface="Lato"/>
                <a:ea typeface="Open Sans Light"/>
              </a:rPr>
              <a:t>e</a:t>
            </a:r>
            <a:r>
              <a:rPr b="1" i="1" lang="en-US" sz="1500" spc="-1" strike="noStrike">
                <a:solidFill>
                  <a:srgbClr val="ff0000"/>
                </a:solidFill>
                <a:latin typeface="Lato"/>
                <a:ea typeface="Open Sans Light"/>
              </a:rPr>
              <a:t>n</a:t>
            </a:r>
            <a:r>
              <a:rPr b="1" i="1" lang="en-US" sz="1500" spc="-1" strike="noStrike">
                <a:solidFill>
                  <a:srgbClr val="ff0000"/>
                </a:solidFill>
                <a:latin typeface="Lato"/>
                <a:ea typeface="Open Sans Light"/>
              </a:rPr>
              <a:t>d</a:t>
            </a:r>
            <a:r>
              <a:rPr b="1" i="1" lang="en-US" sz="1500" spc="-1" strike="noStrike">
                <a:solidFill>
                  <a:srgbClr val="ff0000"/>
                </a:solidFill>
                <a:latin typeface="Lato"/>
                <a:ea typeface="Open Sans Light"/>
              </a:rPr>
              <a:t>?</a:t>
            </a:r>
            <a:r>
              <a:rPr b="1" i="1" lang="en-US" sz="1500" spc="-1" strike="noStrike">
                <a:solidFill>
                  <a:srgbClr val="ff0000"/>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1</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2</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k</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3</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t</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f</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q</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i</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u</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m</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g</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w</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a</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a:t>
            </a:r>
            <a:r>
              <a:rPr b="1" lang="en-US" sz="1500" spc="-1" strike="noStrike">
                <a:solidFill>
                  <a:srgbClr val="445469"/>
                </a:solidFill>
                <a:latin typeface="Lato"/>
                <a:ea typeface="Open Sans Light"/>
              </a:rPr>
              <a:t>l</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d</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h</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t</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r</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p</a:t>
            </a:r>
            <a:r>
              <a:rPr b="1" lang="en-US" sz="1500" spc="-1" strike="noStrike">
                <a:solidFill>
                  <a:srgbClr val="445469"/>
                </a:solidFill>
                <a:latin typeface="Lato"/>
                <a:ea typeface="Open Sans Light"/>
              </a:rPr>
              <a:t>o</a:t>
            </a:r>
            <a:r>
              <a:rPr b="1" lang="en-US" sz="1500" spc="-1" strike="noStrike">
                <a:solidFill>
                  <a:srgbClr val="445469"/>
                </a:solidFill>
                <a:latin typeface="Lato"/>
                <a:ea typeface="Open Sans Light"/>
              </a:rPr>
              <a:t>n</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e</a:t>
            </a:r>
            <a:r>
              <a:rPr b="1" lang="en-US" sz="1500" spc="-1" strike="noStrike">
                <a:solidFill>
                  <a:srgbClr val="445469"/>
                </a:solidFill>
                <a:latin typeface="Lato"/>
                <a:ea typeface="Open Sans Light"/>
              </a:rPr>
              <a:t>s</a:t>
            </a:r>
            <a:r>
              <a:rPr b="1" lang="en-US" sz="1500" spc="-1" strike="noStrike">
                <a:solidFill>
                  <a:srgbClr val="445469"/>
                </a:solidFill>
                <a:latin typeface="Lato"/>
                <a:ea typeface="Open Sans Light"/>
              </a:rPr>
              <a:t>.</a:t>
            </a:r>
            <a:r>
              <a:rPr b="1" lang="en-US" sz="1500" spc="-1" strike="noStrike">
                <a:solidFill>
                  <a:srgbClr val="445469"/>
                </a:solidFill>
                <a:latin typeface="Lato"/>
                <a:ea typeface="Open Sans Light"/>
              </a:rPr>
              <a:t> </a:t>
            </a: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endParaRPr b="0" lang="en-AU" sz="1500" spc="-1" strike="noStrike">
              <a:latin typeface="Arial"/>
            </a:endParaRPr>
          </a:p>
        </p:txBody>
      </p:sp>
      <p:sp>
        <p:nvSpPr>
          <p:cNvPr id="573"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7A4F3E1-92AA-4FE2-8132-737056BEA33D}"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type="sldImg"/>
          </p:nvPr>
        </p:nvSpPr>
        <p:spPr>
          <a:xfrm>
            <a:off x="380880" y="685800"/>
            <a:ext cx="6091200" cy="3424320"/>
          </a:xfrm>
          <a:prstGeom prst="rect">
            <a:avLst/>
          </a:prstGeom>
        </p:spPr>
      </p:sp>
      <p:sp>
        <p:nvSpPr>
          <p:cNvPr id="647"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2000" spc="-1" strike="noStrike">
                <a:latin typeface="Arial"/>
              </a:rPr>
              <a:t>The physical medical as-</a:t>
            </a:r>
            <a:endParaRPr b="0" lang="en-AU" sz="2000" spc="-1" strike="noStrike">
              <a:latin typeface="Arial"/>
            </a:endParaRPr>
          </a:p>
          <a:p>
            <a:pPr marL="216000" indent="-216000">
              <a:lnSpc>
                <a:spcPct val="100000"/>
              </a:lnSpc>
            </a:pPr>
            <a:r>
              <a:rPr b="0" lang="en-AU" sz="2000" spc="-1" strike="noStrike">
                <a:latin typeface="Arial"/>
              </a:rPr>
              <a:t>sessment is outside the core architectural boundaries of the current system. There</a:t>
            </a:r>
            <a:endParaRPr b="0" lang="en-AU" sz="2000" spc="-1" strike="noStrike">
              <a:latin typeface="Arial"/>
            </a:endParaRPr>
          </a:p>
          <a:p>
            <a:pPr marL="216000" indent="-216000">
              <a:lnSpc>
                <a:spcPct val="100000"/>
              </a:lnSpc>
            </a:pPr>
            <a:r>
              <a:rPr b="0" lang="en-AU" sz="2000" spc="-1" strike="noStrike">
                <a:latin typeface="Arial"/>
              </a:rPr>
              <a:t>are many factors to this including geographic remoteness or the use of third party</a:t>
            </a:r>
            <a:endParaRPr b="0" lang="en-AU" sz="2000" spc="-1" strike="noStrike">
              <a:latin typeface="Arial"/>
            </a:endParaRPr>
          </a:p>
          <a:p>
            <a:pPr marL="216000" indent="-216000">
              <a:lnSpc>
                <a:spcPct val="100000"/>
              </a:lnSpc>
            </a:pPr>
            <a:r>
              <a:rPr b="0" lang="en-AU" sz="2000" spc="-1" strike="noStrike">
                <a:latin typeface="Arial"/>
              </a:rPr>
              <a:t>independent assessors. In order for any selected candidate to be both accurately</a:t>
            </a:r>
            <a:endParaRPr b="0" lang="en-AU" sz="2000" spc="-1" strike="noStrike">
              <a:latin typeface="Arial"/>
            </a:endParaRPr>
          </a:p>
          <a:p>
            <a:pPr marL="216000" indent="-216000">
              <a:lnSpc>
                <a:spcPct val="100000"/>
              </a:lnSpc>
            </a:pPr>
            <a:r>
              <a:rPr b="0" lang="en-AU" sz="2000" spc="-1" strike="noStrike">
                <a:latin typeface="Arial"/>
              </a:rPr>
              <a:t>determined and done so in a timely fashion it is vitally important that results of</a:t>
            </a:r>
            <a:endParaRPr b="0" lang="en-AU" sz="2000" spc="-1" strike="noStrike">
              <a:latin typeface="Arial"/>
            </a:endParaRPr>
          </a:p>
          <a:p>
            <a:pPr marL="216000" indent="-216000">
              <a:lnSpc>
                <a:spcPct val="100000"/>
              </a:lnSpc>
            </a:pPr>
            <a:r>
              <a:rPr b="0" lang="en-AU" sz="2000" spc="-1" strike="noStrike">
                <a:latin typeface="Arial"/>
              </a:rPr>
              <a:t>physical assessments are fed back into the system promptly. In fulfilling this the</a:t>
            </a:r>
            <a:endParaRPr b="0" lang="en-AU" sz="2000" spc="-1" strike="noStrike">
              <a:latin typeface="Arial"/>
            </a:endParaRPr>
          </a:p>
          <a:p>
            <a:pPr marL="216000" indent="-216000">
              <a:lnSpc>
                <a:spcPct val="100000"/>
              </a:lnSpc>
            </a:pPr>
            <a:r>
              <a:rPr b="0" lang="en-AU" sz="2000" spc="-1" strike="noStrike">
                <a:latin typeface="Arial"/>
              </a:rPr>
              <a:t>research will not only complete a design criteria but will also help to fill another</a:t>
            </a:r>
            <a:endParaRPr b="0" lang="en-AU" sz="2000" spc="-1" strike="noStrike">
              <a:latin typeface="Arial"/>
            </a:endParaRPr>
          </a:p>
          <a:p>
            <a:pPr marL="216000" indent="-216000">
              <a:lnSpc>
                <a:spcPct val="100000"/>
              </a:lnSpc>
            </a:pPr>
            <a:r>
              <a:rPr b="0" lang="en-AU" sz="2000" spc="-1" strike="noStrike">
                <a:latin typeface="Arial"/>
              </a:rPr>
              <a:t>literature gap. Chen et al. concluded that their design proved to be slow</a:t>
            </a:r>
            <a:endParaRPr b="0" lang="en-AU" sz="2000" spc="-1" strike="noStrike">
              <a:latin typeface="Arial"/>
            </a:endParaRPr>
          </a:p>
          <a:p>
            <a:pPr marL="216000" indent="-216000">
              <a:lnSpc>
                <a:spcPct val="100000"/>
              </a:lnSpc>
            </a:pPr>
            <a:r>
              <a:rPr b="0" lang="en-AU" sz="2000" spc="-1" strike="noStrike">
                <a:latin typeface="Arial"/>
              </a:rPr>
              <a:t>as the fuzzy membership routines were static. In feeding back this assessment infor-</a:t>
            </a:r>
            <a:endParaRPr b="0" lang="en-AU" sz="2000" spc="-1" strike="noStrike">
              <a:latin typeface="Arial"/>
            </a:endParaRPr>
          </a:p>
          <a:p>
            <a:pPr marL="216000" indent="-216000">
              <a:lnSpc>
                <a:spcPct val="100000"/>
              </a:lnSpc>
            </a:pPr>
            <a:r>
              <a:rPr b="0" lang="en-AU" sz="2000" spc="-1" strike="noStrike">
                <a:latin typeface="Arial"/>
              </a:rPr>
              <a:t>mation from clinical experts into the system the membership functions themselves</a:t>
            </a:r>
            <a:endParaRPr b="0" lang="en-AU" sz="2000" spc="-1" strike="noStrike">
              <a:latin typeface="Arial"/>
            </a:endParaRPr>
          </a:p>
          <a:p>
            <a:pPr marL="216000" indent="-216000">
              <a:lnSpc>
                <a:spcPct val="100000"/>
              </a:lnSpc>
            </a:pPr>
            <a:r>
              <a:rPr b="0" lang="en-AU" sz="2000" spc="-1" strike="noStrike">
                <a:latin typeface="Arial"/>
              </a:rPr>
              <a:t>will be altered over time and in doing so become dynamic.</a:t>
            </a:r>
            <a:endParaRPr b="0" lang="en-AU" sz="2000" spc="-1" strike="noStrike">
              <a:latin typeface="Arial"/>
            </a:endParaRPr>
          </a:p>
        </p:txBody>
      </p:sp>
      <p:sp>
        <p:nvSpPr>
          <p:cNvPr id="648"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E923468-6454-4EE2-BDDC-6F7A006C55D2}"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sldImg"/>
          </p:nvPr>
        </p:nvSpPr>
        <p:spPr>
          <a:xfrm>
            <a:off x="380880" y="685800"/>
            <a:ext cx="6091200" cy="3424320"/>
          </a:xfrm>
          <a:prstGeom prst="rect">
            <a:avLst/>
          </a:prstGeom>
        </p:spPr>
      </p:sp>
      <p:sp>
        <p:nvSpPr>
          <p:cNvPr id="650"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800" spc="-1" strike="noStrike">
                <a:latin typeface="Arial"/>
              </a:rPr>
              <a:t>We have to date implemented an anomaly detection technique originally in Octave and later ported into MATLAB. </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The implemented work uses a current pro-</a:t>
            </a:r>
            <a:endParaRPr b="0" lang="en-AU" sz="1800" spc="-1" strike="noStrike">
              <a:latin typeface="Arial"/>
            </a:endParaRPr>
          </a:p>
          <a:p>
            <a:pPr marL="216000" indent="-216000">
              <a:lnSpc>
                <a:spcPct val="100000"/>
              </a:lnSpc>
            </a:pPr>
            <a:r>
              <a:rPr b="0" lang="en-AU" sz="1800" spc="-1" strike="noStrike">
                <a:latin typeface="Arial"/>
              </a:rPr>
              <a:t>duction system that has a lot of data but lacks some integrity constraints to ensure</a:t>
            </a:r>
            <a:endParaRPr b="0" lang="en-AU" sz="1800" spc="-1" strike="noStrike">
              <a:latin typeface="Arial"/>
            </a:endParaRPr>
          </a:p>
          <a:p>
            <a:pPr marL="216000" indent="-216000">
              <a:lnSpc>
                <a:spcPct val="100000"/>
              </a:lnSpc>
            </a:pPr>
            <a:r>
              <a:rPr b="0" lang="en-AU" sz="1800" spc="-1" strike="noStrike">
                <a:latin typeface="Arial"/>
              </a:rPr>
              <a:t>that data is always correct. A similar approach will be undertaken with the system</a:t>
            </a:r>
            <a:endParaRPr b="0" lang="en-AU" sz="1800" spc="-1" strike="noStrike">
              <a:latin typeface="Arial"/>
            </a:endParaRPr>
          </a:p>
          <a:p>
            <a:pPr marL="216000" indent="-216000">
              <a:lnSpc>
                <a:spcPct val="100000"/>
              </a:lnSpc>
            </a:pPr>
            <a:r>
              <a:rPr b="0" lang="en-AU" sz="1800" spc="-1" strike="noStrike">
                <a:latin typeface="Arial"/>
              </a:rPr>
              <a:t>currently being developed once sufficient data becomes available</a:t>
            </a:r>
            <a:endParaRPr b="0" lang="en-AU" sz="1800" spc="-1" strike="noStrike">
              <a:latin typeface="Arial"/>
            </a:endParaRPr>
          </a:p>
        </p:txBody>
      </p:sp>
      <p:sp>
        <p:nvSpPr>
          <p:cNvPr id="651"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261461B-359F-475C-AB6C-38C2912A6941}"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sldImg"/>
          </p:nvPr>
        </p:nvSpPr>
        <p:spPr>
          <a:xfrm>
            <a:off x="380880" y="685800"/>
            <a:ext cx="6091200" cy="3424320"/>
          </a:xfrm>
          <a:prstGeom prst="rect">
            <a:avLst/>
          </a:prstGeom>
        </p:spPr>
      </p:sp>
      <p:sp>
        <p:nvSpPr>
          <p:cNvPr id="653" name="PlaceHolder 2"/>
          <p:cNvSpPr>
            <a:spLocks noGrp="1"/>
          </p:cNvSpPr>
          <p:nvPr>
            <p:ph type="body"/>
          </p:nvPr>
        </p:nvSpPr>
        <p:spPr>
          <a:xfrm>
            <a:off x="720000" y="4392000"/>
            <a:ext cx="5447520" cy="4061520"/>
          </a:xfrm>
          <a:prstGeom prst="rect">
            <a:avLst/>
          </a:prstGeom>
        </p:spPr>
        <p:txBody>
          <a:bodyPr lIns="0" rIns="0" tIns="0" bIns="0">
            <a:noAutofit/>
          </a:bodyPr>
          <a:p>
            <a:pPr marL="216000" indent="-216000">
              <a:lnSpc>
                <a:spcPct val="100000"/>
              </a:lnSpc>
            </a:pPr>
            <a:r>
              <a:rPr b="0" lang="en-AU" sz="1800" spc="-1" strike="noStrike">
                <a:latin typeface="Arial"/>
              </a:rPr>
              <a:t>This objective will use a lot of the work proposed in recommender systems and in particular the work regarding local reprresentative-based matrix factorization of LRMF</a:t>
            </a:r>
            <a:endParaRPr b="0" lang="en-AU" sz="1800" spc="-1" strike="noStrike">
              <a:latin typeface="Arial"/>
            </a:endParaRPr>
          </a:p>
        </p:txBody>
      </p:sp>
      <p:sp>
        <p:nvSpPr>
          <p:cNvPr id="654"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6AE99C1-59EB-441B-80C8-B6337D2E4318}"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sldImg"/>
          </p:nvPr>
        </p:nvSpPr>
        <p:spPr>
          <a:xfrm>
            <a:off x="380880" y="685800"/>
            <a:ext cx="6091200" cy="3424320"/>
          </a:xfrm>
          <a:prstGeom prst="rect">
            <a:avLst/>
          </a:prstGeom>
        </p:spPr>
      </p:sp>
      <p:sp>
        <p:nvSpPr>
          <p:cNvPr id="656"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500" spc="-1" strike="noStrike">
                <a:solidFill>
                  <a:srgbClr val="000000"/>
                </a:solidFill>
                <a:latin typeface="Lato"/>
              </a:rPr>
              <a:t>We will use a number of publicly available tests to indicate the correctness of our classification</a:t>
            </a:r>
            <a:endParaRPr b="0" lang="en-AU" sz="1500" spc="-1" strike="noStrike">
              <a:latin typeface="Arial"/>
            </a:endParaRPr>
          </a:p>
          <a:p>
            <a:pPr marL="216000" indent="-216000">
              <a:lnSpc>
                <a:spcPct val="100000"/>
              </a:lnSpc>
            </a:pPr>
            <a:endParaRPr b="0" lang="en-AU" sz="1500" spc="-1" strike="noStrike">
              <a:latin typeface="Arial"/>
            </a:endParaRPr>
          </a:p>
          <a:p>
            <a:pPr marL="216000" indent="-216000">
              <a:lnSpc>
                <a:spcPct val="100000"/>
              </a:lnSpc>
            </a:pPr>
            <a:endParaRPr b="0" lang="en-AU" sz="1500" spc="-1" strike="noStrike">
              <a:latin typeface="Arial"/>
            </a:endParaRPr>
          </a:p>
        </p:txBody>
      </p:sp>
      <p:sp>
        <p:nvSpPr>
          <p:cNvPr id="657"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8D5578C-F412-428F-8D13-54C490AC8497}"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sldImg"/>
          </p:nvPr>
        </p:nvSpPr>
        <p:spPr>
          <a:xfrm>
            <a:off x="381600" y="694800"/>
            <a:ext cx="6094080" cy="3428280"/>
          </a:xfrm>
          <a:prstGeom prst="rect">
            <a:avLst/>
          </a:prstGeom>
        </p:spPr>
      </p:sp>
      <p:sp>
        <p:nvSpPr>
          <p:cNvPr id="659" name="PlaceHolder 2"/>
          <p:cNvSpPr>
            <a:spLocks noGrp="1"/>
          </p:cNvSpPr>
          <p:nvPr>
            <p:ph type="body"/>
          </p:nvPr>
        </p:nvSpPr>
        <p:spPr>
          <a:xfrm>
            <a:off x="685800" y="4343400"/>
            <a:ext cx="5485680" cy="4533120"/>
          </a:xfrm>
          <a:prstGeom prst="rect">
            <a:avLst/>
          </a:prstGeom>
        </p:spPr>
        <p:txBody>
          <a:bodyPr lIns="0" rIns="0" tIns="0" bIns="0">
            <a:noAutofit/>
          </a:bodyPr>
          <a:p>
            <a:pPr marL="216000" indent="-216000">
              <a:lnSpc>
                <a:spcPct val="100000"/>
              </a:lnSpc>
            </a:pPr>
            <a:r>
              <a:rPr b="0" lang="en-AU" sz="2000" spc="-1" strike="noStrike">
                <a:latin typeface="Arial"/>
              </a:rPr>
              <a:t>1 We will add to the very sparse representation of machine learning techniques that specifically target closed-data questionnaires.</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2. The research will apply non static membership functions to the developed Association Rule Mining solution through real-time feedback of subject matter experts assessments back into the system.</a:t>
            </a:r>
            <a:endParaRPr b="0" lang="en-AU" sz="2000" spc="-1" strike="noStrike">
              <a:latin typeface="Arial"/>
            </a:endParaRPr>
          </a:p>
          <a:p>
            <a:pPr marL="216000" indent="-216000">
              <a:lnSpc>
                <a:spcPct val="100000"/>
              </a:lnSpc>
            </a:pPr>
            <a:r>
              <a:rPr b="0" lang="en-AU" sz="2000" spc="-1" strike="noStrike">
                <a:latin typeface="Arial"/>
              </a:rPr>
              <a:t> </a:t>
            </a:r>
            <a:endParaRPr b="0" lang="en-AU" sz="2000" spc="-1" strike="noStrike">
              <a:latin typeface="Arial"/>
            </a:endParaRPr>
          </a:p>
          <a:p>
            <a:pPr marL="216000" indent="-216000">
              <a:lnSpc>
                <a:spcPct val="100000"/>
              </a:lnSpc>
            </a:pPr>
            <a:r>
              <a:rPr b="0" lang="en-AU" sz="2000" spc="-1" strike="noStrike">
                <a:latin typeface="Arial"/>
              </a:rPr>
              <a:t>3.   We will develop a hybrid solution whereby any rule parameters that are mined will be further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tuned through the use of gradient descent with the aim of thereby demonstrating a better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solution.</a:t>
            </a:r>
            <a:endParaRPr b="0" lang="en-AU"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PlaceHolder 1"/>
          <p:cNvSpPr>
            <a:spLocks noGrp="1"/>
          </p:cNvSpPr>
          <p:nvPr>
            <p:ph type="sldImg"/>
          </p:nvPr>
        </p:nvSpPr>
        <p:spPr>
          <a:xfrm>
            <a:off x="381600" y="694800"/>
            <a:ext cx="6094080" cy="3428280"/>
          </a:xfrm>
          <a:prstGeom prst="rect">
            <a:avLst/>
          </a:prstGeom>
        </p:spPr>
      </p:sp>
      <p:sp>
        <p:nvSpPr>
          <p:cNvPr id="661" name="PlaceHolder 2"/>
          <p:cNvSpPr>
            <a:spLocks noGrp="1"/>
          </p:cNvSpPr>
          <p:nvPr>
            <p:ph type="body"/>
          </p:nvPr>
        </p:nvSpPr>
        <p:spPr>
          <a:xfrm>
            <a:off x="685800" y="4343400"/>
            <a:ext cx="5485680" cy="5666400"/>
          </a:xfrm>
          <a:prstGeom prst="rect">
            <a:avLst/>
          </a:prstGeom>
        </p:spPr>
        <p:txBody>
          <a:bodyPr lIns="0" rIns="0" tIns="0" bIns="0">
            <a:noAutofit/>
          </a:bodyPr>
          <a:p>
            <a:pPr marL="216000" indent="-216000">
              <a:lnSpc>
                <a:spcPct val="100000"/>
              </a:lnSpc>
            </a:pPr>
            <a:r>
              <a:rPr b="0" lang="en-AU" sz="2000" spc="-1" strike="noStrike">
                <a:latin typeface="Arial"/>
              </a:rPr>
              <a:t>1. </a:t>
            </a:r>
            <a:r>
              <a:rPr b="0" lang="en-AU" sz="2000" spc="-1" strike="noStrike">
                <a:latin typeface="Arial"/>
              </a:rPr>
              <a:t>	</a:t>
            </a:r>
            <a:r>
              <a:rPr b="0" lang="en-AU" sz="2000" spc="-1" strike="noStrike">
                <a:latin typeface="Arial"/>
              </a:rPr>
              <a:t>Medical assessments are a bottle-neck in a candidate’s selection process because of their late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placement in any recruitment campaign. This lengthening represents a potential missed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opportunity for the candidate of missing other company campaigns. </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2.  </a:t>
            </a:r>
            <a:r>
              <a:rPr b="0" lang="en-AU" sz="2000" spc="-1" strike="noStrike">
                <a:latin typeface="Arial"/>
              </a:rPr>
              <a:t>	</a:t>
            </a:r>
            <a:r>
              <a:rPr b="0" lang="en-AU" sz="2000" spc="-1" strike="noStrike">
                <a:latin typeface="Arial"/>
              </a:rPr>
              <a:t>The added physical assessment time is also a potential missed opportunity for an employer as a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final decision on a promising candidate may arrive too late as the candidate has already been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picked up in an entirely different role. Indeed if this is the only chosen candidate the whole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selection process may have to begin again.</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3.   The cost of physical medical assessments may also prove prohibitive to an employer.</a:t>
            </a:r>
            <a:endParaRPr b="0" lang="en-AU"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sldImg"/>
          </p:nvPr>
        </p:nvSpPr>
        <p:spPr>
          <a:xfrm>
            <a:off x="381600" y="694800"/>
            <a:ext cx="6094080" cy="3428280"/>
          </a:xfrm>
          <a:prstGeom prst="rect">
            <a:avLst/>
          </a:prstGeom>
        </p:spPr>
      </p:sp>
      <p:sp>
        <p:nvSpPr>
          <p:cNvPr id="663"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pPr>
            <a:r>
              <a:rPr b="0" lang="en-AU" sz="1000" spc="-1" strike="noStrike">
                <a:latin typeface="Arial"/>
              </a:rPr>
              <a:t>1. An initial POC has been developed solely from an initial system that WHO was already using in order to get an idea of the completeness of the data.  At this point in the research the decision was made to use both the Linear regression and SVM as having the ability to exclude rare occurrences was considered more important than the accuracy of those decisions. Moving forward it is the intention of the research to introduce a Deep Neural Network architecture</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r>
              <a:rPr b="0" lang="en-AU" sz="1000" spc="-1" strike="noStrike">
                <a:latin typeface="Arial"/>
              </a:rPr>
              <a:t>The current system although lacking integrity does contain sufficient data for a classic split of the data into training, cross validation and test data. When the new system comes on line a less rigid split will need to be used involving some kind of k-fold cross validation to cater for the initial lack of data. To date some work has</a:t>
            </a:r>
            <a:endParaRPr b="0" lang="en-AU" sz="1000" spc="-1" strike="noStrike">
              <a:latin typeface="Arial"/>
            </a:endParaRPr>
          </a:p>
          <a:p>
            <a:pPr marL="216000" indent="-216000">
              <a:lnSpc>
                <a:spcPct val="100000"/>
              </a:lnSpc>
            </a:pPr>
            <a:r>
              <a:rPr b="0" lang="en-AU" sz="1000" spc="-1" strike="noStrike">
                <a:latin typeface="Arial"/>
              </a:rPr>
              <a:t>been done using a leave-one-out technique to gain familiarity with the approach.</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r>
              <a:rPr b="0" lang="en-AU" sz="1000" spc="-1" strike="noStrike">
                <a:latin typeface="Arial"/>
              </a:rPr>
              <a:t>We attempted to predict the labels of new data and calculate the classification accuracy. Both linear regression and SVM struggled to correctly classify anomalous candidates. In total from a test population of 2834 there were actually 20 candidates rejected however our solution predicted none of these. Upon closer examination of these 20 however it became apparent that these candidates had been rejected for reasons outside of the questionnaire. For example one candidate was rejected after the assessor discovered that they had only one arm which was a question not asked through the particular job questionnaire but the job had required both arms. Other candidates were rejected for reasons that the company gave to the assessor directly</a:t>
            </a:r>
            <a:endParaRPr b="0" lang="en-AU" sz="1000" spc="-1" strike="noStrike">
              <a:latin typeface="Arial"/>
            </a:endParaRPr>
          </a:p>
          <a:p>
            <a:pPr marL="216000" indent="-216000">
              <a:lnSpc>
                <a:spcPct val="100000"/>
              </a:lnSpc>
            </a:pPr>
            <a:r>
              <a:rPr b="0" lang="en-AU" sz="1000" spc="-1" strike="noStrike">
                <a:latin typeface="Arial"/>
              </a:rPr>
              <a:t>and not through the questionnaire process. These findings will be fed back into giving the next iteration of the system more data integrity.</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r>
              <a:rPr b="0" lang="en-AU" sz="1000" spc="-1" strike="noStrike">
                <a:latin typeface="Arial"/>
              </a:rPr>
              <a:t>The solution originally was written in Octave and later was ported to into MATLAB</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endParaRPr b="0" lang="en-AU" sz="1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PlaceHolder 1"/>
          <p:cNvSpPr>
            <a:spLocks noGrp="1"/>
          </p:cNvSpPr>
          <p:nvPr>
            <p:ph type="sldImg"/>
          </p:nvPr>
        </p:nvSpPr>
        <p:spPr>
          <a:xfrm>
            <a:off x="381600" y="694800"/>
            <a:ext cx="6094080" cy="3428280"/>
          </a:xfrm>
          <a:prstGeom prst="rect">
            <a:avLst/>
          </a:prstGeom>
        </p:spPr>
      </p:sp>
      <p:sp>
        <p:nvSpPr>
          <p:cNvPr id="665"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pPr>
            <a:r>
              <a:rPr b="0" lang="en-AU" sz="1000" spc="-1" strike="noStrike">
                <a:solidFill>
                  <a:srgbClr val="000000"/>
                </a:solidFill>
                <a:latin typeface="Lato"/>
                <a:ea typeface="DejaVu Sans"/>
              </a:rPr>
              <a:t>2. In order to verify that fuzzy Association Rule Mining is suitable for our solution the results of a few research papers have been reproduced even though no formal means of reproduction exists. </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r>
              <a:rPr b="0" lang="en-AU" sz="1000" spc="-1" strike="noStrike">
                <a:solidFill>
                  <a:srgbClr val="000000"/>
                </a:solidFill>
                <a:latin typeface="Lato"/>
                <a:ea typeface="DejaVu Sans"/>
              </a:rPr>
              <a:t>The research studies have been developed using a neo4j graph database so that the implementation of other studies and indeed our own work sh</a:t>
            </a:r>
            <a:r>
              <a:rPr b="0" lang="en-AU" sz="1050" spc="-1" strike="noStrike">
                <a:solidFill>
                  <a:srgbClr val="000000"/>
                </a:solidFill>
                <a:latin typeface="Lato"/>
                <a:ea typeface="DejaVu Sans"/>
              </a:rPr>
              <a:t>ould be able to be fast tracked as it is only the data of the work that needs to be created and the subsequent extraction of rules has already been implemented. </a:t>
            </a:r>
            <a:endParaRPr b="0" lang="en-AU" sz="1050" spc="-1" strike="noStrike">
              <a:latin typeface="Arial"/>
            </a:endParaRPr>
          </a:p>
          <a:p>
            <a:pPr marL="216000" indent="-216000">
              <a:lnSpc>
                <a:spcPct val="100000"/>
              </a:lnSpc>
            </a:pPr>
            <a:endParaRPr b="0" lang="en-AU" sz="105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381600" y="694800"/>
            <a:ext cx="6093720" cy="3427920"/>
          </a:xfrm>
          <a:prstGeom prst="rect">
            <a:avLst/>
          </a:prstGeom>
        </p:spPr>
      </p:sp>
      <p:sp>
        <p:nvSpPr>
          <p:cNvPr id="575"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640">
              <a:lnSpc>
                <a:spcPct val="100000"/>
              </a:lnSpc>
              <a:tabLst>
                <a:tab algn="l" pos="0"/>
              </a:tabLst>
            </a:pPr>
            <a:r>
              <a:rPr b="1" lang="en-US" sz="1500" spc="-1" strike="noStrike">
                <a:solidFill>
                  <a:srgbClr val="445469"/>
                </a:solidFill>
                <a:latin typeface="Lato"/>
                <a:ea typeface="Open Sans Light"/>
              </a:rPr>
              <a:t>The humble Questionnaire although commonly used today has a history of less than 200 years. It’s origins have been attributed to the Statistical Society of London in 1838 whose main goal was ”procuring, arranging and publishing facts to illustrate the condition and prospects of society”</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The answers to such questionnaire’s can be summarised into two broad categories (Marshall, 2005 [38])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1.</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Open-ended – where the question allows the participant to enter whatever they feel is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appropriate with no restrictions being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introduced.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i="1" lang="en-US" sz="1500" spc="-1" strike="noStrike">
                <a:solidFill>
                  <a:srgbClr val="ff0000"/>
                </a:solidFill>
                <a:latin typeface="Lato"/>
                <a:ea typeface="Open Sans Light"/>
              </a:rPr>
              <a:t>What do you like to do on the weekend?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2.</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Closed-ended – where the question would have one correct answer or a limited number of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options.</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i="1" lang="en-US" sz="1500" spc="-1" strike="noStrike">
                <a:solidFill>
                  <a:srgbClr val="ff0000"/>
                </a:solidFill>
                <a:latin typeface="Lato"/>
                <a:ea typeface="Open Sans Light"/>
              </a:rPr>
              <a:t>Select the things you do on the</a:t>
            </a:r>
            <a:r>
              <a:rPr b="1" i="1" lang="en-US" sz="3200" spc="-1" strike="noStrike">
                <a:solidFill>
                  <a:srgbClr val="ff0000"/>
                </a:solidFill>
                <a:latin typeface="Lato Regular"/>
                <a:ea typeface="Open Sans Light"/>
              </a:rPr>
              <a:t> </a:t>
            </a:r>
            <a:r>
              <a:rPr b="1" i="1" lang="en-US" sz="1500" spc="-1" strike="noStrike">
                <a:solidFill>
                  <a:srgbClr val="ff0000"/>
                </a:solidFill>
                <a:latin typeface="Lato"/>
                <a:ea typeface="Open Sans Light"/>
              </a:rPr>
              <a:t>weekend? </a:t>
            </a:r>
            <a:r>
              <a:rPr b="1" lang="en-US" sz="1500" spc="-1" strike="noStrike">
                <a:solidFill>
                  <a:srgbClr val="445469"/>
                </a:solidFill>
                <a:latin typeface="Lato"/>
                <a:ea typeface="Open Sans Light"/>
              </a:rPr>
              <a:t>   1. Read,  2. Housework,  3. Eat out</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So from this we could surmise that open-ended questions would promote long responses whereas closed-ended short responses. </a:t>
            </a: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endParaRPr b="0" lang="en-AU" sz="1500" spc="-1" strike="noStrike">
              <a:latin typeface="Arial"/>
            </a:endParaRPr>
          </a:p>
        </p:txBody>
      </p:sp>
      <p:sp>
        <p:nvSpPr>
          <p:cNvPr id="576"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A78B867-1355-46BF-83EE-4290D2D606EC}"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sldImg"/>
          </p:nvPr>
        </p:nvSpPr>
        <p:spPr>
          <a:xfrm>
            <a:off x="380880" y="685800"/>
            <a:ext cx="6091200" cy="3424320"/>
          </a:xfrm>
          <a:prstGeom prst="rect">
            <a:avLst/>
          </a:prstGeom>
        </p:spPr>
      </p:sp>
      <p:sp>
        <p:nvSpPr>
          <p:cNvPr id="578"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r>
              <a:rPr b="0" lang="en-AU" sz="1800" spc="-1" strike="noStrike">
                <a:latin typeface="Arial"/>
              </a:rPr>
              <a:t>The answers to closed-ended questions maybe further split into five different types</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1.</a:t>
            </a:r>
            <a:r>
              <a:rPr b="0" lang="en-AU" sz="1800" spc="-1" strike="noStrike">
                <a:latin typeface="Arial"/>
              </a:rPr>
              <a:t>	</a:t>
            </a:r>
            <a:r>
              <a:rPr b="0" lang="en-AU" sz="1800" spc="-1" strike="noStrike">
                <a:latin typeface="Arial"/>
              </a:rPr>
              <a:t>	</a:t>
            </a:r>
            <a:r>
              <a:rPr b="0" lang="en-AU" sz="1800" spc="-1" strike="noStrike">
                <a:latin typeface="Arial"/>
              </a:rPr>
              <a:t>category - represents a set of mutually exclusive categories (e.g male, female)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2.</a:t>
            </a:r>
            <a:r>
              <a:rPr b="0" lang="en-AU" sz="1800" spc="-1" strike="noStrike">
                <a:latin typeface="Arial"/>
              </a:rPr>
              <a:t>	</a:t>
            </a:r>
            <a:r>
              <a:rPr b="0" lang="en-AU" sz="1800" spc="-1" strike="noStrike">
                <a:latin typeface="Arial"/>
              </a:rPr>
              <a:t>	</a:t>
            </a:r>
            <a:r>
              <a:rPr b="0" lang="en-AU" sz="1800" spc="-1" strike="noStrike">
                <a:latin typeface="Arial"/>
              </a:rPr>
              <a:t>list - multiple category choice is possible as the answers are not exclusive, </a:t>
            </a:r>
            <a:endParaRPr b="0" lang="en-AU" sz="1800" spc="-1" strike="noStrike">
              <a:latin typeface="Arial"/>
            </a:endParaRPr>
          </a:p>
          <a:p>
            <a:pPr marL="216000" indent="-215640">
              <a:lnSpc>
                <a:spcPct val="100000"/>
              </a:lnSpc>
              <a:tabLst>
                <a:tab algn="l" pos="0"/>
              </a:tabLst>
            </a:pPr>
            <a:r>
              <a:rPr b="0" lang="en-AU" sz="1800" spc="-1" strike="noStrike">
                <a:latin typeface="Arial"/>
              </a:rPr>
              <a:t>	</a:t>
            </a:r>
            <a:r>
              <a:rPr b="0" lang="en-AU" sz="1800" spc="-1" strike="noStrike">
                <a:latin typeface="Arial"/>
              </a:rPr>
              <a:t>	</a:t>
            </a:r>
            <a:r>
              <a:rPr b="0" lang="en-AU" sz="1800" spc="-1" strike="noStrike">
                <a:latin typeface="Arial"/>
              </a:rPr>
              <a:t>eg ”what services have you used from your GP in the last year?”.</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3.</a:t>
            </a:r>
            <a:r>
              <a:rPr b="0" lang="en-AU" sz="1800" spc="-1" strike="noStrike">
                <a:latin typeface="Arial"/>
              </a:rPr>
              <a:t>	</a:t>
            </a:r>
            <a:r>
              <a:rPr b="0" lang="en-AU" sz="1800" spc="-1" strike="noStrike">
                <a:latin typeface="Arial"/>
              </a:rPr>
              <a:t>	</a:t>
            </a:r>
            <a:r>
              <a:rPr b="0" lang="en-AU" sz="1800" spc="-1" strike="noStrike">
                <a:latin typeface="Arial"/>
              </a:rPr>
              <a:t>quantity/numeric - such as ”how many times have you broken your leg?”</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4.</a:t>
            </a:r>
            <a:r>
              <a:rPr b="0" lang="en-AU" sz="1800" spc="-1" strike="noStrike">
                <a:latin typeface="Arial"/>
              </a:rPr>
              <a:t>	</a:t>
            </a:r>
            <a:r>
              <a:rPr b="0" lang="en-AU" sz="1800" spc="-1" strike="noStrike">
                <a:latin typeface="Arial"/>
              </a:rPr>
              <a:t>	</a:t>
            </a:r>
            <a:r>
              <a:rPr b="0" lang="en-AU" sz="1800" spc="-1" strike="noStrike">
                <a:latin typeface="Arial"/>
              </a:rPr>
              <a:t>ranking/scale - such as ”how would you rate your doctor [1-7]”</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5.</a:t>
            </a:r>
            <a:r>
              <a:rPr b="0" lang="en-AU" sz="1800" spc="-1" strike="noStrike">
                <a:latin typeface="Arial"/>
              </a:rPr>
              <a:t>	</a:t>
            </a:r>
            <a:r>
              <a:rPr b="0" lang="en-AU" sz="1800" spc="-1" strike="noStrike">
                <a:latin typeface="Arial"/>
              </a:rPr>
              <a:t>	</a:t>
            </a:r>
            <a:r>
              <a:rPr b="0" lang="en-AU" sz="1800" spc="-1" strike="noStrike">
                <a:latin typeface="Arial"/>
              </a:rPr>
              <a:t>linguistic ranking/scale - such as ”would you describe yourself as: very tall,</a:t>
            </a:r>
            <a:endParaRPr b="0" lang="en-AU" sz="1800" spc="-1" strike="noStrike">
              <a:latin typeface="Arial"/>
            </a:endParaRPr>
          </a:p>
          <a:p>
            <a:pPr marL="216000" indent="-215640">
              <a:lnSpc>
                <a:spcPct val="100000"/>
              </a:lnSpc>
              <a:tabLst>
                <a:tab algn="l" pos="0"/>
              </a:tabLst>
            </a:pPr>
            <a:r>
              <a:rPr b="0" lang="en-AU" sz="1800" spc="-1" strike="noStrike">
                <a:latin typeface="Arial"/>
              </a:rPr>
              <a:t>	</a:t>
            </a:r>
            <a:r>
              <a:rPr b="0" lang="en-AU" sz="1800" spc="-1" strike="noStrike">
                <a:latin typeface="Arial"/>
              </a:rPr>
              <a:t>	</a:t>
            </a:r>
            <a:r>
              <a:rPr b="0" lang="en-AU" sz="1800" spc="-1" strike="noStrike">
                <a:latin typeface="Arial"/>
              </a:rPr>
              <a:t>tall,short,very short?”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579"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FBB5A32-777B-4ED4-B030-44AAE592F45E}" type="slidenum">
              <a:rPr b="0" lang="en-US" sz="1200" spc="-1" strike="noStrike">
                <a:solidFill>
                  <a:srgbClr val="000000"/>
                </a:solidFill>
                <a:latin typeface="Lato Light"/>
                <a:ea typeface="+mn-ea"/>
              </a:rPr>
              <a:t>36</a:t>
            </a:fld>
            <a:endParaRPr b="0" lang="en-AU" sz="1200" spc="-1" strike="noStrike">
              <a:latin typeface="Arial"/>
            </a:endParaRPr>
          </a:p>
        </p:txBody>
      </p:sp>
      <p:sp>
        <p:nvSpPr>
          <p:cNvPr id="580" name="CustomShape 4"/>
          <p:cNvSpPr/>
          <p:nvPr/>
        </p:nvSpPr>
        <p:spPr>
          <a:xfrm>
            <a:off x="-85320" y="-2055960"/>
            <a:ext cx="7005960" cy="13255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AU" sz="1800" spc="-1" strike="noStrike">
              <a:latin typeface="Arial"/>
            </a:endParaRPr>
          </a:p>
          <a:p>
            <a:pPr>
              <a:lnSpc>
                <a:spcPct val="100000"/>
              </a:lnSpc>
            </a:pPr>
            <a:endParaRPr b="0" lang="en-AU" sz="1800" spc="-1" strike="noStrike">
              <a:latin typeface="Arial"/>
            </a:endParaRPr>
          </a:p>
        </p:txBody>
      </p:sp>
      <p:sp>
        <p:nvSpPr>
          <p:cNvPr id="581" name="CustomShape 5"/>
          <p:cNvSpPr/>
          <p:nvPr/>
        </p:nvSpPr>
        <p:spPr>
          <a:xfrm>
            <a:off x="-51480" y="-1100880"/>
            <a:ext cx="6938280" cy="520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500" spc="-1" strike="noStrike">
                <a:solidFill>
                  <a:srgbClr val="445469"/>
                </a:solidFill>
                <a:latin typeface="Lato Regular"/>
                <a:ea typeface="Open Sans Light"/>
              </a:rPr>
              <a:t>”</a:t>
            </a:r>
            <a:endParaRPr b="0" lang="en-AU" sz="15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sldImg"/>
          </p:nvPr>
        </p:nvSpPr>
        <p:spPr>
          <a:xfrm>
            <a:off x="380880" y="685800"/>
            <a:ext cx="6091200" cy="3424320"/>
          </a:xfrm>
          <a:prstGeom prst="rect">
            <a:avLst/>
          </a:prstGeom>
        </p:spPr>
      </p:sp>
      <p:sp>
        <p:nvSpPr>
          <p:cNvPr id="583"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584"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E25F80D-E656-4F3E-87D4-1C1073016475}"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sldImg"/>
          </p:nvPr>
        </p:nvSpPr>
        <p:spPr>
          <a:xfrm>
            <a:off x="380880" y="685800"/>
            <a:ext cx="6091200" cy="3424320"/>
          </a:xfrm>
          <a:prstGeom prst="rect">
            <a:avLst/>
          </a:prstGeom>
        </p:spPr>
      </p:sp>
      <p:sp>
        <p:nvSpPr>
          <p:cNvPr id="586"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Our university industry partner has a core service that is pre-employment assessments. Currently they offer third party organisations an efficient means to bring candidates onboard which can involve interview(s), medical questionnaires and medical assessments. Through experience they have realised that sometimes a candidate that appears perfect for a role fails at the last hurdle of the selection process, being a medical assessment. It is this late assessment failure that brings rise to the core problem of this research. How can a potential candidate be assessed on some medical criteria without involving an actual medical assessment?</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By focusing on the medical questionnaire it is hoped that a sufficient number of medical assessments will not be required leading to many positive outcomes.</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The industry partner gleans medical information from a candidate through a wide variety of specific groups of questions dependent upon which particular role they are applying for.</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p:txBody>
      </p:sp>
      <p:sp>
        <p:nvSpPr>
          <p:cNvPr id="587"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122FB72-87F9-4F90-9D6E-7BFA94C4113A}"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sldImg"/>
          </p:nvPr>
        </p:nvSpPr>
        <p:spPr>
          <a:xfrm>
            <a:off x="380880" y="685800"/>
            <a:ext cx="6091200" cy="3424320"/>
          </a:xfrm>
          <a:prstGeom prst="rect">
            <a:avLst/>
          </a:prstGeom>
        </p:spPr>
      </p:sp>
      <p:sp>
        <p:nvSpPr>
          <p:cNvPr id="589"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590"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EE8A640-2297-477C-ADAE-4E1F269A5823}"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sldImg"/>
          </p:nvPr>
        </p:nvSpPr>
        <p:spPr>
          <a:xfrm>
            <a:off x="380880" y="685800"/>
            <a:ext cx="6091200" cy="3424320"/>
          </a:xfrm>
          <a:prstGeom prst="rect">
            <a:avLst/>
          </a:prstGeom>
        </p:spPr>
      </p:sp>
      <p:sp>
        <p:nvSpPr>
          <p:cNvPr id="592"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A potential candidate must first discover a role or job that they are interested in and this job maybe named differently by different people. For instance a bus driver could also be referred to as a bus operator or omnibus driver and so a standard convention is required. This convention within Australia and New Zealand is the Australian and New Zealand Standard Classification of Occupations (ANZSCO). This ANZSCO standard will form the ”bridge” between the description of a role given by a candidate and the definition of the role within the system.</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&lt;pause&gt;</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The system then connects each ANZSCO code to one or more risk profile templates. </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&lt;click&gt;</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A risk profile forms an association between particular job requirements such as ”lifting heavy weight from floor to waist” or ”sitting for extended periods” through to the body parts that are affected due to that requirement, such as back, arm, leg or shoulder.</a:t>
            </a:r>
            <a:endParaRPr b="0" lang="en-AU" sz="1800" spc="-1" strike="noStrike">
              <a:latin typeface="Arial"/>
            </a:endParaRPr>
          </a:p>
        </p:txBody>
      </p:sp>
      <p:sp>
        <p:nvSpPr>
          <p:cNvPr id="593"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6010E66-0A8B-477B-8DF4-6A50654AB659}" type="slidenum">
              <a:rPr b="0" lang="en-US" sz="1200" spc="-1" strike="noStrike">
                <a:solidFill>
                  <a:srgbClr val="000000"/>
                </a:solidFill>
                <a:latin typeface="Lato Light"/>
                <a:ea typeface="+mn-ea"/>
              </a:rPr>
              <a:t>36</a:t>
            </a:fld>
            <a:endParaRPr b="0" lang="en-A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26"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27"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29"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30"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31"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32"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34"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35"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36"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37"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38"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39"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45"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47"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49"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50"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54"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55"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56"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5"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5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5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60"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62"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63"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64"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66"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67"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69"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70"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71"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72"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74"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75"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76"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77"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78"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79"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84"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86"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8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89"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7"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93"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94"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95"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97"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98"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99"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01"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02"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03"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05"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106"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08"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0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10"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111"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13"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114"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115"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116"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117"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118"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23"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25"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9"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0"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27"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28"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32"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33"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134"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36"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37"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38"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0"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41"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42"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4"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145"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7"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48"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49"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150"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52"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153"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154"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155"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156"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157"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62"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64"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66"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67"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71"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72"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173"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75"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76"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77"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79"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80"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81"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83"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184"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86"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87"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88"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189"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91"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192"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193"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194"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195"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196"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5"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16"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20"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22"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23"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24"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0" name="CustomShape 1"/>
          <p:cNvSpPr/>
          <p:nvPr/>
        </p:nvSpPr>
        <p:spPr>
          <a:xfrm>
            <a:off x="37801080" y="12960000"/>
            <a:ext cx="2506680" cy="60912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fld id="{4CD2F0F7-3EC0-4021-BCE7-87B6FE1EAB1E}" type="slidenum">
              <a:rPr b="1" lang="id-ID" sz="2800" spc="-1" strike="noStrike">
                <a:solidFill>
                  <a:srgbClr val="000000"/>
                </a:solidFill>
                <a:highlight>
                  <a:srgbClr val="bbe33d"/>
                </a:highlight>
                <a:latin typeface="Lato Regular"/>
                <a:ea typeface="DejaVu Sans"/>
              </a:rPr>
              <a:t>&lt;number&gt;</a:t>
            </a:fld>
            <a:endParaRPr b="0" lang="en-AU" sz="2800" spc="-1" strike="noStrike">
              <a:latin typeface="Arial"/>
            </a:endParaRPr>
          </a:p>
        </p:txBody>
      </p:sp>
      <p:sp>
        <p:nvSpPr>
          <p:cNvPr id="1" name="CustomShape 2"/>
          <p:cNvSpPr/>
          <p:nvPr/>
        </p:nvSpPr>
        <p:spPr>
          <a:xfrm>
            <a:off x="22623120" y="13176000"/>
            <a:ext cx="1679760" cy="4554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7061A834-F086-4C4A-8A62-957964433CFF}" type="slidenum">
              <a:rPr b="1" lang="en-AU" sz="2600" spc="-1" strike="noStrike">
                <a:solidFill>
                  <a:srgbClr val="55308d"/>
                </a:solidFill>
                <a:latin typeface="Times New Roman"/>
                <a:ea typeface="DejaVu Sans"/>
              </a:rPr>
              <a:t>&lt;number&gt;</a:t>
            </a:fld>
            <a:endParaRPr b="0" lang="en-AU" sz="2600" spc="-1" strike="noStrike">
              <a:latin typeface="Arial"/>
            </a:endParaRPr>
          </a:p>
        </p:txBody>
      </p:sp>
      <p:sp>
        <p:nvSpPr>
          <p:cNvPr id="2" name="PlaceHolder 3"/>
          <p:cNvSpPr>
            <a:spLocks noGrp="1"/>
          </p:cNvSpPr>
          <p:nvPr>
            <p:ph type="title"/>
          </p:nvPr>
        </p:nvSpPr>
        <p:spPr>
          <a:xfrm>
            <a:off x="1218960" y="547200"/>
            <a:ext cx="21940560" cy="22896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3" name="PlaceHolder 4"/>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0" name="CustomShape 1"/>
          <p:cNvSpPr/>
          <p:nvPr/>
        </p:nvSpPr>
        <p:spPr>
          <a:xfrm rot="5399400">
            <a:off x="22284000" y="24803640"/>
            <a:ext cx="3616560" cy="60912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r>
              <a:rPr b="1" lang="id-ID" sz="2800" spc="-1" strike="noStrike">
                <a:solidFill>
                  <a:srgbClr val="000000"/>
                </a:solidFill>
                <a:highlight>
                  <a:srgbClr val="bbe33d"/>
                </a:highlight>
                <a:latin typeface="Lato Regular"/>
                <a:ea typeface="DejaVu Sans"/>
              </a:rPr>
              <a:t>Page </a:t>
            </a:r>
            <a:fld id="{14A6A3E9-C36A-4144-8C63-39A25A1D7431}" type="slidenum">
              <a:rPr b="1" lang="id-ID" sz="2800" spc="-1" strike="noStrike">
                <a:solidFill>
                  <a:srgbClr val="000000"/>
                </a:solidFill>
                <a:highlight>
                  <a:srgbClr val="bbe33d"/>
                </a:highlight>
                <a:latin typeface="Lato Regular"/>
                <a:ea typeface="DejaVu Sans"/>
              </a:rPr>
              <a:t>&lt;number&gt;</a:t>
            </a:fld>
            <a:endParaRPr b="0" lang="en-AU" sz="2800" spc="-1" strike="noStrike">
              <a:latin typeface="Arial"/>
            </a:endParaRPr>
          </a:p>
        </p:txBody>
      </p:sp>
      <p:sp>
        <p:nvSpPr>
          <p:cNvPr id="41" name="CustomShape 2"/>
          <p:cNvSpPr/>
          <p:nvPr/>
        </p:nvSpPr>
        <p:spPr>
          <a:xfrm>
            <a:off x="22623120" y="13176360"/>
            <a:ext cx="1679760" cy="4554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4319A668-F8F1-4D69-A2E6-DB1B6F5405EB}" type="slidenum">
              <a:rPr b="1" lang="en-AU" sz="2600" spc="-1" strike="noStrike">
                <a:solidFill>
                  <a:srgbClr val="55308d"/>
                </a:solidFill>
                <a:latin typeface="Times New Roman"/>
                <a:ea typeface="DejaVu Sans"/>
              </a:rPr>
              <a:t>&lt;number&gt;</a:t>
            </a:fld>
            <a:endParaRPr b="0" lang="en-AU" sz="2600" spc="-1" strike="noStrike">
              <a:latin typeface="Arial"/>
            </a:endParaRPr>
          </a:p>
        </p:txBody>
      </p:sp>
      <p:sp>
        <p:nvSpPr>
          <p:cNvPr id="42" name="PlaceHolder 3"/>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43" name="PlaceHolder 4"/>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80" name="CustomShape 1"/>
          <p:cNvSpPr/>
          <p:nvPr/>
        </p:nvSpPr>
        <p:spPr>
          <a:xfrm>
            <a:off x="22623120" y="13176360"/>
            <a:ext cx="1679760" cy="4554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CBB6835E-8BB5-4D36-9BF0-C1F20F920C60}" type="slidenum">
              <a:rPr b="1" lang="en-AU" sz="2600" spc="-1" strike="noStrike">
                <a:solidFill>
                  <a:srgbClr val="55308d"/>
                </a:solidFill>
                <a:latin typeface="Times New Roman"/>
                <a:ea typeface="DejaVu Sans"/>
              </a:rPr>
              <a:t>&lt;number&gt;</a:t>
            </a:fld>
            <a:endParaRPr b="0" lang="en-AU" sz="2600" spc="-1" strike="noStrike">
              <a:latin typeface="Arial"/>
            </a:endParaRPr>
          </a:p>
        </p:txBody>
      </p:sp>
      <p:sp>
        <p:nvSpPr>
          <p:cNvPr id="81" name="PlaceHolder 2"/>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Click to edit the </a:t>
            </a:r>
            <a:r>
              <a:rPr b="0" lang="en-AU" sz="4400" spc="-1" strike="noStrike">
                <a:latin typeface="Arial"/>
              </a:rPr>
              <a:t>title text format</a:t>
            </a:r>
            <a:endParaRPr b="0" lang="en-AU" sz="4400" spc="-1" strike="noStrike">
              <a:latin typeface="Arial"/>
            </a:endParaRPr>
          </a:p>
        </p:txBody>
      </p:sp>
      <p:sp>
        <p:nvSpPr>
          <p:cNvPr id="82" name="PlaceHolder 3"/>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119" name="CustomShape 1"/>
          <p:cNvSpPr/>
          <p:nvPr/>
        </p:nvSpPr>
        <p:spPr>
          <a:xfrm>
            <a:off x="22623120" y="13176360"/>
            <a:ext cx="1679760" cy="4554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1B2D4239-8FCB-485D-A13D-6BAC8301C1A7}" type="slidenum">
              <a:rPr b="1" lang="en-AU" sz="2600" spc="-1" strike="noStrike">
                <a:solidFill>
                  <a:srgbClr val="55308d"/>
                </a:solidFill>
                <a:latin typeface="Times New Roman"/>
                <a:ea typeface="DejaVu Sans"/>
              </a:rPr>
              <a:t>&lt;number&gt;</a:t>
            </a:fld>
            <a:endParaRPr b="0" lang="en-AU" sz="2600" spc="-1" strike="noStrike">
              <a:latin typeface="Arial"/>
            </a:endParaRPr>
          </a:p>
        </p:txBody>
      </p:sp>
      <p:sp>
        <p:nvSpPr>
          <p:cNvPr id="120" name="PlaceHolder 2"/>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121" name="PlaceHolder 3"/>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21756960" y="12998520"/>
            <a:ext cx="2506680" cy="60912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fld id="{704A0BF9-5DBA-4D85-9861-38F71E192E92}" type="slidenum">
              <a:rPr b="1" lang="id-ID" sz="2800" spc="-1" strike="noStrike">
                <a:solidFill>
                  <a:srgbClr val="000000"/>
                </a:solidFill>
                <a:latin typeface="Lato Regular"/>
                <a:ea typeface="DejaVu Sans"/>
              </a:rPr>
              <a:t>&lt;number&gt;</a:t>
            </a:fld>
            <a:endParaRPr b="0" lang="en-AU" sz="2800" spc="-1" strike="noStrike">
              <a:latin typeface="Arial"/>
            </a:endParaRPr>
          </a:p>
        </p:txBody>
      </p:sp>
      <p:sp>
        <p:nvSpPr>
          <p:cNvPr id="159" name="PlaceHolder 2"/>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160" name="PlaceHolder 3"/>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www.scopus.com/home.uri" TargetMode="External"/><Relationship Id="rId2" Type="http://schemas.openxmlformats.org/officeDocument/2006/relationships/hyperlink" Target="https://www.proquest.com/libraries/government/science-technology/" TargetMode="External"/><Relationship Id="rId3" Type="http://schemas.openxmlformats.org/officeDocument/2006/relationships/hyperlink" Target="https://dl.acm.org/" TargetMode="External"/><Relationship Id="rId4" Type="http://schemas.openxmlformats.org/officeDocument/2006/relationships/hyperlink" Target="https://scholar.google.com/" TargetMode="External"/><Relationship Id="rId5" Type="http://schemas.openxmlformats.org/officeDocument/2006/relationships/hyperlink" Target="https://ieeexplore.ieee.org/Xplore/home.jsp" TargetMode="External"/><Relationship Id="rId6"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13.xml"/><Relationship Id="rId8"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Relationship Id="rId5"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hyperlink" Target="http://www.jstor.org/stable/2094521" TargetMode="External"/><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03" name="CustomShape 1"/>
          <p:cNvSpPr/>
          <p:nvPr/>
        </p:nvSpPr>
        <p:spPr>
          <a:xfrm>
            <a:off x="0" y="3620520"/>
            <a:ext cx="24378480" cy="5345280"/>
          </a:xfrm>
          <a:prstGeom prst="rect">
            <a:avLst/>
          </a:prstGeom>
          <a:solidFill>
            <a:srgbClr val="ffe994"/>
          </a:solidFill>
          <a:ln w="9360">
            <a:noFill/>
          </a:ln>
          <a:effectLst>
            <a:outerShdw dist="23040" dir="5400000">
              <a:srgbClr val="000000">
                <a:alpha val="35000"/>
              </a:srgbClr>
            </a:outerShdw>
          </a:effectLst>
        </p:spPr>
        <p:style>
          <a:lnRef idx="0"/>
          <a:fillRef idx="0"/>
          <a:effectRef idx="0"/>
          <a:fontRef idx="minor"/>
        </p:style>
      </p:sp>
      <p:sp>
        <p:nvSpPr>
          <p:cNvPr id="204" name="CustomShape 2"/>
          <p:cNvSpPr/>
          <p:nvPr/>
        </p:nvSpPr>
        <p:spPr>
          <a:xfrm>
            <a:off x="2016000" y="9472680"/>
            <a:ext cx="296676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Lato Regular"/>
                <a:ea typeface="ＭＳ Ｐゴシック"/>
              </a:rPr>
              <a:t>Mark </a:t>
            </a:r>
            <a:br/>
            <a:r>
              <a:rPr b="1" lang="en-US" sz="3200" spc="-1" strike="noStrike">
                <a:solidFill>
                  <a:srgbClr val="000000"/>
                </a:solidFill>
                <a:latin typeface="Lato Regular"/>
                <a:ea typeface="ＭＳ Ｐゴシック"/>
              </a:rPr>
              <a:t>Caple</a:t>
            </a:r>
            <a:endParaRPr b="0" lang="en-AU" sz="3200" spc="-1" strike="noStrike">
              <a:latin typeface="Arial"/>
            </a:endParaRPr>
          </a:p>
        </p:txBody>
      </p:sp>
      <p:sp>
        <p:nvSpPr>
          <p:cNvPr id="205" name="CustomShape 3"/>
          <p:cNvSpPr/>
          <p:nvPr/>
        </p:nvSpPr>
        <p:spPr>
          <a:xfrm>
            <a:off x="6984000" y="9519120"/>
            <a:ext cx="8672760" cy="10645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200" spc="-1" strike="noStrike">
                <a:solidFill>
                  <a:srgbClr val="000000"/>
                </a:solidFill>
                <a:latin typeface="Lato Regular"/>
                <a:ea typeface="ＭＳ Ｐゴシック"/>
              </a:rPr>
              <a:t>Principle Supervisor: </a:t>
            </a:r>
            <a:endParaRPr b="0" lang="en-AU" sz="3200" spc="-1" strike="noStrike">
              <a:latin typeface="Arial"/>
            </a:endParaRPr>
          </a:p>
          <a:p>
            <a:pPr algn="ctr">
              <a:lnSpc>
                <a:spcPct val="100000"/>
              </a:lnSpc>
            </a:pPr>
            <a:r>
              <a:rPr b="1" lang="en-US" sz="3200" spc="-1" strike="noStrike">
                <a:solidFill>
                  <a:srgbClr val="000000"/>
                </a:solidFill>
                <a:latin typeface="Lato Regular"/>
                <a:ea typeface="ＭＳ Ｐゴシック"/>
              </a:rPr>
              <a:t>Associate Professor Farookh Hussain</a:t>
            </a:r>
            <a:endParaRPr b="0" lang="en-AU" sz="3200" spc="-1" strike="noStrike">
              <a:latin typeface="Arial"/>
            </a:endParaRPr>
          </a:p>
        </p:txBody>
      </p:sp>
      <p:sp>
        <p:nvSpPr>
          <p:cNvPr id="206" name="CustomShape 4"/>
          <p:cNvSpPr/>
          <p:nvPr/>
        </p:nvSpPr>
        <p:spPr>
          <a:xfrm>
            <a:off x="16355880" y="9523800"/>
            <a:ext cx="733464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Lato Regular"/>
                <a:ea typeface="ＭＳ Ｐゴシック"/>
              </a:rPr>
              <a:t>Co-Supervisor:</a:t>
            </a:r>
            <a:endParaRPr b="0" lang="en-AU" sz="3200" spc="-1" strike="noStrike">
              <a:latin typeface="Arial"/>
            </a:endParaRPr>
          </a:p>
          <a:p>
            <a:pPr algn="ctr">
              <a:lnSpc>
                <a:spcPct val="100000"/>
              </a:lnSpc>
            </a:pPr>
            <a:r>
              <a:rPr b="1" lang="en-US" sz="3200" spc="-1" strike="noStrike">
                <a:solidFill>
                  <a:srgbClr val="000000"/>
                </a:solidFill>
                <a:latin typeface="Lato Regular"/>
                <a:ea typeface="ＭＳ Ｐゴシック"/>
              </a:rPr>
              <a:t>Associate Professor Fan Dong</a:t>
            </a:r>
            <a:r>
              <a:rPr b="1" lang="en-US" sz="3200" spc="-1" strike="noStrike">
                <a:solidFill>
                  <a:srgbClr val="bd392f"/>
                </a:solidFill>
                <a:latin typeface="Lato Regular"/>
                <a:ea typeface="ＭＳ Ｐゴシック"/>
              </a:rPr>
              <a:t> </a:t>
            </a:r>
            <a:endParaRPr b="0" lang="en-AU" sz="3200" spc="-1" strike="noStrike">
              <a:latin typeface="Arial"/>
            </a:endParaRPr>
          </a:p>
        </p:txBody>
      </p:sp>
      <p:sp>
        <p:nvSpPr>
          <p:cNvPr id="207" name="CustomShape 5"/>
          <p:cNvSpPr/>
          <p:nvPr/>
        </p:nvSpPr>
        <p:spPr>
          <a:xfrm>
            <a:off x="8820000" y="10509480"/>
            <a:ext cx="4324320" cy="53856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US" sz="2400" spc="-1" strike="noStrike">
                <a:solidFill>
                  <a:srgbClr val="000000"/>
                </a:solidFill>
                <a:latin typeface="Lato Light"/>
                <a:ea typeface="ＭＳ Ｐゴシック"/>
              </a:rPr>
              <a:t>farookh.hussain@uts.edu.au</a:t>
            </a:r>
            <a:endParaRPr b="0" lang="en-AU" sz="2400" spc="-1" strike="noStrike">
              <a:latin typeface="Arial"/>
            </a:endParaRPr>
          </a:p>
        </p:txBody>
      </p:sp>
      <p:sp>
        <p:nvSpPr>
          <p:cNvPr id="208" name="CustomShape 6"/>
          <p:cNvSpPr/>
          <p:nvPr/>
        </p:nvSpPr>
        <p:spPr>
          <a:xfrm>
            <a:off x="17866440" y="10503000"/>
            <a:ext cx="4064400" cy="53856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US" sz="2400" spc="-1" strike="noStrike">
                <a:solidFill>
                  <a:srgbClr val="000000"/>
                </a:solidFill>
                <a:latin typeface="Lato Light"/>
                <a:ea typeface="ＭＳ Ｐゴシック"/>
              </a:rPr>
              <a:t>fan.dongl@uts.edu.au</a:t>
            </a:r>
            <a:endParaRPr b="0" lang="en-AU" sz="2400" spc="-1" strike="noStrike">
              <a:latin typeface="Arial"/>
            </a:endParaRPr>
          </a:p>
        </p:txBody>
      </p:sp>
      <p:sp>
        <p:nvSpPr>
          <p:cNvPr id="209" name="CustomShape 7"/>
          <p:cNvSpPr/>
          <p:nvPr/>
        </p:nvSpPr>
        <p:spPr>
          <a:xfrm>
            <a:off x="1247400" y="10537200"/>
            <a:ext cx="5228640" cy="50436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US" sz="2400" spc="-1" strike="noStrike">
                <a:solidFill>
                  <a:srgbClr val="000000"/>
                </a:solidFill>
                <a:latin typeface="Lato Light"/>
                <a:ea typeface="ＭＳ Ｐゴシック"/>
              </a:rPr>
              <a:t>mark.caple@student.uts.edu.au</a:t>
            </a:r>
            <a:endParaRPr b="0" lang="en-AU" sz="2400" spc="-1" strike="noStrike">
              <a:latin typeface="Arial"/>
            </a:endParaRPr>
          </a:p>
        </p:txBody>
      </p:sp>
      <p:sp>
        <p:nvSpPr>
          <p:cNvPr id="210" name="CustomShape 8"/>
          <p:cNvSpPr/>
          <p:nvPr/>
        </p:nvSpPr>
        <p:spPr>
          <a:xfrm>
            <a:off x="1224000" y="5208840"/>
            <a:ext cx="21850920" cy="1918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6000" spc="-1" strike="noStrike">
                <a:solidFill>
                  <a:srgbClr val="000000"/>
                </a:solidFill>
                <a:latin typeface="Lato Regular"/>
                <a:ea typeface="DejaVu Sans"/>
              </a:rPr>
              <a:t>Association Rule Mining and Decision Making for</a:t>
            </a:r>
            <a:endParaRPr b="0" lang="en-AU" sz="6000" spc="-1" strike="noStrike">
              <a:latin typeface="Arial"/>
            </a:endParaRPr>
          </a:p>
          <a:p>
            <a:pPr algn="ctr">
              <a:lnSpc>
                <a:spcPct val="100000"/>
              </a:lnSpc>
            </a:pPr>
            <a:r>
              <a:rPr b="1" lang="en-AU" sz="6000" spc="-1" strike="noStrike">
                <a:solidFill>
                  <a:srgbClr val="000000"/>
                </a:solidFill>
                <a:latin typeface="Lato Regular"/>
                <a:ea typeface="DejaVu Sans"/>
              </a:rPr>
              <a:t>Closed-Ended Hierarchical Questionnaire Data</a:t>
            </a:r>
            <a:endParaRPr b="0" lang="en-AU" sz="6000" spc="-1" strike="noStrike">
              <a:latin typeface="Arial"/>
            </a:endParaRPr>
          </a:p>
        </p:txBody>
      </p:sp>
      <p:sp>
        <p:nvSpPr>
          <p:cNvPr id="211" name="CustomShape 9"/>
          <p:cNvSpPr/>
          <p:nvPr/>
        </p:nvSpPr>
        <p:spPr>
          <a:xfrm>
            <a:off x="390240" y="11997720"/>
            <a:ext cx="9038160" cy="1055160"/>
          </a:xfrm>
          <a:prstGeom prst="rect">
            <a:avLst/>
          </a:prstGeom>
          <a:noFill/>
          <a:ln>
            <a:noFill/>
          </a:ln>
        </p:spPr>
        <p:style>
          <a:lnRef idx="0"/>
          <a:fillRef idx="0"/>
          <a:effectRef idx="0"/>
          <a:fontRef idx="minor"/>
        </p:style>
        <p:txBody>
          <a:bodyPr lIns="90000" rIns="90000" tIns="45000" bIns="45000">
            <a:noAutofit/>
          </a:bodyPr>
          <a:p>
            <a:pPr>
              <a:lnSpc>
                <a:spcPct val="120000"/>
              </a:lnSpc>
            </a:pPr>
            <a:r>
              <a:rPr b="1" lang="en-US" sz="2400" spc="-1" strike="noStrike">
                <a:solidFill>
                  <a:srgbClr val="000000"/>
                </a:solidFill>
                <a:latin typeface="Lato"/>
                <a:ea typeface="ＭＳ Ｐゴシック"/>
              </a:rPr>
              <a:t>School of Computer Science</a:t>
            </a:r>
            <a:endParaRPr b="0" lang="en-AU" sz="2400" spc="-1" strike="noStrike">
              <a:latin typeface="Arial"/>
            </a:endParaRPr>
          </a:p>
          <a:p>
            <a:pPr>
              <a:lnSpc>
                <a:spcPct val="120000"/>
              </a:lnSpc>
            </a:pPr>
            <a:r>
              <a:rPr b="1" lang="en-US" sz="2400" spc="-1" strike="noStrike">
                <a:solidFill>
                  <a:srgbClr val="000000"/>
                </a:solidFill>
                <a:latin typeface="Lato"/>
                <a:ea typeface="ＭＳ Ｐゴシック"/>
              </a:rPr>
              <a:t>Faculty of Engineering and Information Technology</a:t>
            </a:r>
            <a:endParaRPr b="0" lang="en-AU" sz="2400" spc="-1" strike="noStrike">
              <a:latin typeface="Arial"/>
            </a:endParaRPr>
          </a:p>
          <a:p>
            <a:pPr>
              <a:lnSpc>
                <a:spcPct val="120000"/>
              </a:lnSpc>
            </a:pPr>
            <a:r>
              <a:rPr b="1" lang="en-US" sz="2400" spc="-1" strike="noStrike">
                <a:solidFill>
                  <a:srgbClr val="000000"/>
                </a:solidFill>
                <a:latin typeface="Lato"/>
                <a:ea typeface="ＭＳ Ｐゴシック"/>
              </a:rPr>
              <a:t>University of Technology Sydney</a:t>
            </a:r>
            <a:endParaRPr b="0" lang="en-AU" sz="2400" spc="-1" strike="noStrike">
              <a:latin typeface="Arial"/>
            </a:endParaRPr>
          </a:p>
        </p:txBody>
      </p:sp>
      <p:pic>
        <p:nvPicPr>
          <p:cNvPr id="212" name="Picture 1" descr=""/>
          <p:cNvPicPr/>
          <p:nvPr/>
        </p:nvPicPr>
        <p:blipFill>
          <a:blip r:embed="rId1"/>
          <a:stretch/>
        </p:blipFill>
        <p:spPr>
          <a:xfrm>
            <a:off x="432000" y="526680"/>
            <a:ext cx="3991320" cy="9093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2" name="Group 1"/>
          <p:cNvGrpSpPr/>
          <p:nvPr/>
        </p:nvGrpSpPr>
        <p:grpSpPr>
          <a:xfrm>
            <a:off x="6382080" y="483120"/>
            <a:ext cx="11651400" cy="2074320"/>
            <a:chOff x="6382080" y="483120"/>
            <a:chExt cx="11651400" cy="2074320"/>
          </a:xfrm>
        </p:grpSpPr>
        <p:sp>
          <p:nvSpPr>
            <p:cNvPr id="303"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304"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05" name="CustomShape 4"/>
            <p:cNvSpPr/>
            <p:nvPr/>
          </p:nvSpPr>
          <p:spPr>
            <a:xfrm>
              <a:off x="6382080" y="1688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Risk Profile</a:t>
              </a:r>
              <a:endParaRPr b="0" lang="en-AU" sz="3100" spc="-1" strike="noStrike">
                <a:latin typeface="Arial"/>
              </a:endParaRPr>
            </a:p>
          </p:txBody>
        </p:sp>
      </p:grpSp>
      <p:sp>
        <p:nvSpPr>
          <p:cNvPr id="306" name="CustomShape 5"/>
          <p:cNvSpPr/>
          <p:nvPr/>
        </p:nvSpPr>
        <p:spPr>
          <a:xfrm>
            <a:off x="936000" y="3024000"/>
            <a:ext cx="22316400" cy="257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From these body parts a number of common injuries are linked and from those injuries ultimately a series of questions are added to the questionnaire for that role.</a:t>
            </a:r>
            <a:endParaRPr b="0" lang="en-AU" sz="2800" spc="-1" strike="noStrike">
              <a:latin typeface="Arial"/>
            </a:endParaRPr>
          </a:p>
        </p:txBody>
      </p:sp>
      <p:pic>
        <p:nvPicPr>
          <p:cNvPr id="307" name="" descr=""/>
          <p:cNvPicPr/>
          <p:nvPr/>
        </p:nvPicPr>
        <p:blipFill>
          <a:blip r:embed="rId1"/>
          <a:stretch/>
        </p:blipFill>
        <p:spPr>
          <a:xfrm>
            <a:off x="1008000" y="4043880"/>
            <a:ext cx="21044520" cy="9275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8" name="Group 1"/>
          <p:cNvGrpSpPr/>
          <p:nvPr/>
        </p:nvGrpSpPr>
        <p:grpSpPr>
          <a:xfrm>
            <a:off x="6382080" y="483120"/>
            <a:ext cx="11651400" cy="2074320"/>
            <a:chOff x="6382080" y="483120"/>
            <a:chExt cx="11651400" cy="2074320"/>
          </a:xfrm>
        </p:grpSpPr>
        <p:sp>
          <p:nvSpPr>
            <p:cNvPr id="309"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310"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11" name="CustomShape 4"/>
            <p:cNvSpPr/>
            <p:nvPr/>
          </p:nvSpPr>
          <p:spPr>
            <a:xfrm>
              <a:off x="6382080" y="1688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Specific Job Requirement</a:t>
              </a:r>
              <a:endParaRPr b="0" lang="en-AU" sz="3100" spc="-1" strike="noStrike">
                <a:latin typeface="Arial"/>
              </a:endParaRPr>
            </a:p>
          </p:txBody>
        </p:sp>
      </p:grpSp>
      <p:sp>
        <p:nvSpPr>
          <p:cNvPr id="312" name="CustomShape 5"/>
          <p:cNvSpPr/>
          <p:nvPr/>
        </p:nvSpPr>
        <p:spPr>
          <a:xfrm>
            <a:off x="936000" y="3024000"/>
            <a:ext cx="22316400" cy="2574000"/>
          </a:xfrm>
          <a:prstGeom prst="rect">
            <a:avLst/>
          </a:prstGeom>
          <a:noFill/>
          <a:ln>
            <a:noFill/>
          </a:ln>
        </p:spPr>
        <p:style>
          <a:lnRef idx="0"/>
          <a:fillRef idx="0"/>
          <a:effectRef idx="0"/>
          <a:fontRef idx="minor"/>
        </p:style>
      </p:sp>
      <p:pic>
        <p:nvPicPr>
          <p:cNvPr id="313" name="" descr=""/>
          <p:cNvPicPr/>
          <p:nvPr/>
        </p:nvPicPr>
        <p:blipFill>
          <a:blip r:embed="rId1"/>
          <a:stretch/>
        </p:blipFill>
        <p:spPr>
          <a:xfrm>
            <a:off x="1080000" y="3024000"/>
            <a:ext cx="21524400" cy="10220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4" name="Group 1"/>
          <p:cNvGrpSpPr/>
          <p:nvPr/>
        </p:nvGrpSpPr>
        <p:grpSpPr>
          <a:xfrm>
            <a:off x="4224960" y="494640"/>
            <a:ext cx="15924240" cy="2056320"/>
            <a:chOff x="4224960" y="494640"/>
            <a:chExt cx="15924240" cy="2056320"/>
          </a:xfrm>
        </p:grpSpPr>
        <p:sp>
          <p:nvSpPr>
            <p:cNvPr id="315" name="CustomShape 2"/>
            <p:cNvSpPr/>
            <p:nvPr/>
          </p:nvSpPr>
          <p:spPr>
            <a:xfrm>
              <a:off x="4224960" y="494640"/>
              <a:ext cx="15924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Literature Review </a:t>
              </a:r>
              <a:endParaRPr b="0" lang="en-AU" sz="8800" spc="-1" strike="noStrike">
                <a:latin typeface="Arial"/>
              </a:endParaRPr>
            </a:p>
          </p:txBody>
        </p:sp>
        <p:sp>
          <p:nvSpPr>
            <p:cNvPr id="316" name="CustomShape 3"/>
            <p:cNvSpPr/>
            <p:nvPr/>
          </p:nvSpPr>
          <p:spPr>
            <a:xfrm>
              <a:off x="11215080" y="2464200"/>
              <a:ext cx="19965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17" name="CustomShape 4"/>
            <p:cNvSpPr/>
            <p:nvPr/>
          </p:nvSpPr>
          <p:spPr>
            <a:xfrm>
              <a:off x="4705560" y="1646280"/>
              <a:ext cx="1501632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Systematic Literature Review </a:t>
              </a:r>
              <a:r>
                <a:rPr b="0" lang="en-AU" sz="3100" spc="-1" strike="noStrike">
                  <a:solidFill>
                    <a:srgbClr val="1ea185"/>
                  </a:solidFill>
                  <a:latin typeface="Lato Light"/>
                  <a:ea typeface="DejaVu Sans"/>
                </a:rPr>
                <a:t>Approach</a:t>
              </a:r>
              <a:endParaRPr b="0" lang="en-AU" sz="3100" spc="-1" strike="noStrike">
                <a:latin typeface="Arial"/>
              </a:endParaRPr>
            </a:p>
          </p:txBody>
        </p:sp>
      </p:grpSp>
      <p:sp>
        <p:nvSpPr>
          <p:cNvPr id="318" name="CustomShape 5"/>
          <p:cNvSpPr/>
          <p:nvPr/>
        </p:nvSpPr>
        <p:spPr>
          <a:xfrm>
            <a:off x="720000" y="3816000"/>
            <a:ext cx="22462920" cy="892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2600" spc="-1" strike="noStrike">
                <a:solidFill>
                  <a:srgbClr val="000000"/>
                </a:solidFill>
                <a:latin typeface="Arial"/>
                <a:ea typeface="DejaVu Sans"/>
              </a:rPr>
              <a:t>Databases</a:t>
            </a:r>
            <a:endParaRPr b="0" lang="en-AU" sz="2600" spc="-1" strike="noStrike">
              <a:latin typeface="Arial"/>
            </a:endParaRPr>
          </a:p>
          <a:p>
            <a:pPr>
              <a:lnSpc>
                <a:spcPct val="100000"/>
              </a:lnSpc>
            </a:pPr>
            <a:endParaRPr b="0" lang="en-AU" sz="2600" spc="-1" strike="noStrike">
              <a:latin typeface="Arial"/>
            </a:endParaRPr>
          </a:p>
          <a:p>
            <a:pPr>
              <a:lnSpc>
                <a:spcPct val="100000"/>
              </a:lnSpc>
            </a:pPr>
            <a:r>
              <a:rPr b="0" lang="en-AU" sz="2600" spc="-1" strike="noStrike">
                <a:solidFill>
                  <a:srgbClr val="000000"/>
                </a:solidFill>
                <a:latin typeface="Arial"/>
                <a:ea typeface="DejaVu Sans"/>
              </a:rPr>
              <a:t>1. Scopus (</a:t>
            </a:r>
            <a:r>
              <a:rPr b="0" lang="en-AU" sz="2600" spc="-1" strike="noStrike" u="sng">
                <a:solidFill>
                  <a:srgbClr val="0000ff"/>
                </a:solidFill>
                <a:uFillTx/>
                <a:latin typeface="Arial"/>
                <a:ea typeface="DejaVu Sans"/>
                <a:hlinkClick r:id="rId1"/>
              </a:rPr>
              <a:t>https://www.scopus.com/home.uri</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r>
              <a:rPr b="0" lang="en-AU" sz="2600" spc="-1" strike="noStrike">
                <a:solidFill>
                  <a:srgbClr val="000000"/>
                </a:solidFill>
                <a:latin typeface="Arial"/>
                <a:ea typeface="DejaVu Sans"/>
              </a:rPr>
              <a:t>2. Science &amp; Technology </a:t>
            </a:r>
            <a:r>
              <a:rPr b="0" lang="en-AU" sz="2600" spc="-1" strike="noStrike">
                <a:solidFill>
                  <a:srgbClr val="0000ff"/>
                </a:solidFill>
                <a:latin typeface="Arial"/>
                <a:ea typeface="DejaVu Sans"/>
              </a:rPr>
              <a:t>(</a:t>
            </a:r>
            <a:r>
              <a:rPr b="0" lang="en-AU" sz="2600" spc="-1" strike="noStrike" u="sng">
                <a:solidFill>
                  <a:srgbClr val="0000ff"/>
                </a:solidFill>
                <a:uFillTx/>
                <a:latin typeface="Arial"/>
                <a:ea typeface="DejaVu Sans"/>
                <a:hlinkClick r:id="rId2"/>
              </a:rPr>
              <a:t>https://www.proquest.com/libraries/government/science-technology/</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r>
              <a:rPr b="0" lang="en-AU" sz="2600" spc="-1" strike="noStrike">
                <a:solidFill>
                  <a:srgbClr val="000000"/>
                </a:solidFill>
                <a:latin typeface="Arial"/>
                <a:ea typeface="DejaVu Sans"/>
              </a:rPr>
              <a:t>3. ACM Digital Library</a:t>
            </a:r>
            <a:r>
              <a:rPr b="0" lang="en-AU" sz="2600" spc="-1" strike="noStrike">
                <a:solidFill>
                  <a:srgbClr val="0000ff"/>
                </a:solidFill>
                <a:latin typeface="Arial"/>
                <a:ea typeface="DejaVu Sans"/>
              </a:rPr>
              <a:t> (</a:t>
            </a:r>
            <a:r>
              <a:rPr b="0" lang="en-AU" sz="2600" spc="-1" strike="noStrike" u="sng">
                <a:solidFill>
                  <a:srgbClr val="0000ff"/>
                </a:solidFill>
                <a:uFillTx/>
                <a:latin typeface="Arial"/>
                <a:ea typeface="DejaVu Sans"/>
                <a:hlinkClick r:id="rId3"/>
              </a:rPr>
              <a:t>https://dl.acm.org/</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r>
              <a:rPr b="0" lang="en-AU" sz="2600" spc="-1" strike="noStrike">
                <a:solidFill>
                  <a:srgbClr val="000000"/>
                </a:solidFill>
                <a:latin typeface="Arial"/>
                <a:ea typeface="DejaVu Sans"/>
              </a:rPr>
              <a:t>4. Google Scholar</a:t>
            </a:r>
            <a:r>
              <a:rPr b="0" lang="en-AU" sz="2600" spc="-1" strike="noStrike">
                <a:solidFill>
                  <a:srgbClr val="0000ff"/>
                </a:solidFill>
                <a:latin typeface="Arial"/>
                <a:ea typeface="DejaVu Sans"/>
              </a:rPr>
              <a:t> (</a:t>
            </a:r>
            <a:r>
              <a:rPr b="0" lang="en-AU" sz="2600" spc="-1" strike="noStrike" u="sng">
                <a:solidFill>
                  <a:srgbClr val="0000ff"/>
                </a:solidFill>
                <a:uFillTx/>
                <a:latin typeface="Arial"/>
                <a:ea typeface="DejaVu Sans"/>
                <a:hlinkClick r:id="rId4"/>
              </a:rPr>
              <a:t>https://scholar.google.com/</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r>
              <a:rPr b="0" lang="en-AU" sz="2600" spc="-1" strike="noStrike">
                <a:solidFill>
                  <a:srgbClr val="000000"/>
                </a:solidFill>
                <a:latin typeface="Arial"/>
                <a:ea typeface="DejaVu Sans"/>
              </a:rPr>
              <a:t>5. IEEE Explore </a:t>
            </a:r>
            <a:r>
              <a:rPr b="0" lang="en-AU" sz="2600" spc="-1" strike="noStrike">
                <a:solidFill>
                  <a:srgbClr val="0000ff"/>
                </a:solidFill>
                <a:latin typeface="Arial"/>
                <a:ea typeface="DejaVu Sans"/>
              </a:rPr>
              <a:t>(</a:t>
            </a:r>
            <a:r>
              <a:rPr b="0" lang="en-AU" sz="2600" spc="-1" strike="noStrike" u="sng">
                <a:solidFill>
                  <a:srgbClr val="0000ff"/>
                </a:solidFill>
                <a:uFillTx/>
                <a:latin typeface="Arial"/>
                <a:ea typeface="DejaVu Sans"/>
                <a:hlinkClick r:id="rId5"/>
              </a:rPr>
              <a:t>https://ieeexplore.ieee.org/Xplore/home.jsp</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a:p>
            <a:pPr>
              <a:lnSpc>
                <a:spcPct val="100000"/>
              </a:lnSpc>
            </a:pPr>
            <a:r>
              <a:rPr b="1" lang="en-AU" sz="2600" spc="-1" strike="noStrike">
                <a:solidFill>
                  <a:srgbClr val="000000"/>
                </a:solidFill>
                <a:latin typeface="Arial"/>
                <a:ea typeface="DejaVu Sans"/>
              </a:rPr>
              <a:t>Inclusions</a:t>
            </a:r>
            <a:endParaRPr b="0" lang="en-AU" sz="2600" spc="-1" strike="noStrike">
              <a:latin typeface="Arial"/>
            </a:endParaRPr>
          </a:p>
          <a:p>
            <a:pPr>
              <a:lnSpc>
                <a:spcPct val="100000"/>
              </a:lnSpc>
            </a:pPr>
            <a:endParaRPr b="0" lang="en-AU" sz="2600" spc="-1" strike="noStrike">
              <a:latin typeface="Arial"/>
            </a:endParaRPr>
          </a:p>
          <a:p>
            <a:pPr>
              <a:lnSpc>
                <a:spcPct val="100000"/>
              </a:lnSpc>
            </a:pPr>
            <a:r>
              <a:rPr b="0" lang="en-AU" sz="2600" spc="-1" strike="noStrike">
                <a:solidFill>
                  <a:srgbClr val="000000"/>
                </a:solidFill>
                <a:latin typeface="Arial"/>
                <a:ea typeface="DejaVu Sans"/>
              </a:rPr>
              <a:t>1. Available online</a:t>
            </a:r>
            <a:endParaRPr b="0" lang="en-AU" sz="2600" spc="-1" strike="noStrike">
              <a:latin typeface="Arial"/>
            </a:endParaRPr>
          </a:p>
          <a:p>
            <a:pPr>
              <a:lnSpc>
                <a:spcPct val="100000"/>
              </a:lnSpc>
            </a:pPr>
            <a:r>
              <a:rPr b="0" lang="en-AU" sz="2600" spc="-1" strike="noStrike">
                <a:solidFill>
                  <a:srgbClr val="000000"/>
                </a:solidFill>
                <a:latin typeface="Arial"/>
                <a:ea typeface="DejaVu Sans"/>
              </a:rPr>
              <a:t>2. Article is peer reviewed</a:t>
            </a:r>
            <a:endParaRPr b="0" lang="en-AU" sz="2600" spc="-1" strike="noStrike">
              <a:latin typeface="Arial"/>
            </a:endParaRPr>
          </a:p>
          <a:p>
            <a:pPr>
              <a:lnSpc>
                <a:spcPct val="100000"/>
              </a:lnSpc>
            </a:pPr>
            <a:r>
              <a:rPr b="0" lang="en-AU" sz="2600" spc="-1" strike="noStrike">
                <a:solidFill>
                  <a:srgbClr val="000000"/>
                </a:solidFill>
                <a:latin typeface="Arial"/>
                <a:ea typeface="DejaVu Sans"/>
              </a:rPr>
              <a:t>3. Full text is available in English</a:t>
            </a:r>
            <a:endParaRPr b="0" lang="en-AU" sz="2600" spc="-1" strike="noStrike">
              <a:latin typeface="Arial"/>
            </a:endParaRPr>
          </a:p>
          <a:p>
            <a:pPr>
              <a:lnSpc>
                <a:spcPct val="100000"/>
              </a:lnSpc>
            </a:pPr>
            <a:r>
              <a:rPr b="0" lang="en-AU" sz="2600" spc="-1" strike="noStrike">
                <a:solidFill>
                  <a:srgbClr val="000000"/>
                </a:solidFill>
                <a:latin typeface="Arial"/>
                <a:ea typeface="DejaVu Sans"/>
              </a:rPr>
              <a:t>4. Article on or after 2005</a:t>
            </a:r>
            <a:endParaRPr b="0" lang="en-AU" sz="2600" spc="-1" strike="noStrike">
              <a:latin typeface="Arial"/>
            </a:endParaRPr>
          </a:p>
          <a:p>
            <a:pPr>
              <a:lnSpc>
                <a:spcPct val="100000"/>
              </a:lnSpc>
            </a:pPr>
            <a:r>
              <a:rPr b="0" lang="en-AU" sz="2600" spc="-1" strike="noStrike">
                <a:solidFill>
                  <a:srgbClr val="000000"/>
                </a:solidFill>
                <a:latin typeface="Arial"/>
                <a:ea typeface="DejaVu Sans"/>
              </a:rPr>
              <a:t>5. Can be an academic or commercial project</a:t>
            </a: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a:p>
            <a:pPr>
              <a:lnSpc>
                <a:spcPct val="100000"/>
              </a:lnSpc>
            </a:pPr>
            <a:r>
              <a:rPr b="1" lang="en-AU" sz="2600" spc="-1" strike="noStrike">
                <a:solidFill>
                  <a:srgbClr val="000000"/>
                </a:solidFill>
                <a:latin typeface="Arial"/>
                <a:ea typeface="DejaVu Sans"/>
              </a:rPr>
              <a:t>Exclusions</a:t>
            </a:r>
            <a:endParaRPr b="0" lang="en-AU" sz="2600" spc="-1" strike="noStrike">
              <a:latin typeface="Arial"/>
            </a:endParaRPr>
          </a:p>
          <a:p>
            <a:pPr>
              <a:lnSpc>
                <a:spcPct val="100000"/>
              </a:lnSpc>
            </a:pPr>
            <a:endParaRPr b="0" lang="en-AU" sz="2600" spc="-1" strike="noStrike">
              <a:latin typeface="Arial"/>
            </a:endParaRPr>
          </a:p>
          <a:p>
            <a:pPr>
              <a:lnSpc>
                <a:spcPct val="100000"/>
              </a:lnSpc>
            </a:pPr>
            <a:r>
              <a:rPr b="0" lang="en-AU" sz="2600" spc="-1" strike="noStrike">
                <a:solidFill>
                  <a:srgbClr val="000000"/>
                </a:solidFill>
                <a:latin typeface="Arial"/>
                <a:ea typeface="DejaVu Sans"/>
              </a:rPr>
              <a:t>1. Non English papers</a:t>
            </a:r>
            <a:endParaRPr b="0" lang="en-AU" sz="2600" spc="-1" strike="noStrike">
              <a:latin typeface="Arial"/>
            </a:endParaRPr>
          </a:p>
          <a:p>
            <a:pPr>
              <a:lnSpc>
                <a:spcPct val="100000"/>
              </a:lnSpc>
            </a:pPr>
            <a:r>
              <a:rPr b="0" lang="en-AU" sz="2600" spc="-1" strike="noStrike">
                <a:solidFill>
                  <a:srgbClr val="000000"/>
                </a:solidFill>
                <a:latin typeface="Arial"/>
                <a:ea typeface="DejaVu Sans"/>
              </a:rPr>
              <a:t>2. Duplicate studies</a:t>
            </a:r>
            <a:endParaRPr b="0" lang="en-AU" sz="2600" spc="-1" strike="noStrike">
              <a:latin typeface="Arial"/>
            </a:endParaRPr>
          </a:p>
          <a:p>
            <a:pPr>
              <a:lnSpc>
                <a:spcPct val="100000"/>
              </a:lnSpc>
            </a:pPr>
            <a:r>
              <a:rPr b="0" lang="en-AU" sz="2600" spc="-1" strike="noStrike">
                <a:solidFill>
                  <a:srgbClr val="000000"/>
                </a:solidFill>
                <a:latin typeface="Arial"/>
                <a:ea typeface="DejaVu Sans"/>
              </a:rPr>
              <a:t>3. Magazines, newspapers, websites, podcasts, blogs</a:t>
            </a: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9" name="Group 1"/>
          <p:cNvGrpSpPr/>
          <p:nvPr/>
        </p:nvGrpSpPr>
        <p:grpSpPr>
          <a:xfrm>
            <a:off x="4224960" y="483120"/>
            <a:ext cx="15924240" cy="2056320"/>
            <a:chOff x="4224960" y="483120"/>
            <a:chExt cx="15924240" cy="2056320"/>
          </a:xfrm>
        </p:grpSpPr>
        <p:sp>
          <p:nvSpPr>
            <p:cNvPr id="320" name="CustomShape 2"/>
            <p:cNvSpPr/>
            <p:nvPr/>
          </p:nvSpPr>
          <p:spPr>
            <a:xfrm>
              <a:off x="4224960" y="483120"/>
              <a:ext cx="15924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Literature Review </a:t>
              </a:r>
              <a:endParaRPr b="0" lang="en-AU" sz="8800" spc="-1" strike="noStrike">
                <a:latin typeface="Arial"/>
              </a:endParaRPr>
            </a:p>
          </p:txBody>
        </p:sp>
        <p:sp>
          <p:nvSpPr>
            <p:cNvPr id="321" name="CustomShape 3"/>
            <p:cNvSpPr/>
            <p:nvPr/>
          </p:nvSpPr>
          <p:spPr>
            <a:xfrm>
              <a:off x="11215080" y="2452680"/>
              <a:ext cx="19965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22" name="CustomShape 4"/>
            <p:cNvSpPr/>
            <p:nvPr/>
          </p:nvSpPr>
          <p:spPr>
            <a:xfrm>
              <a:off x="4705560" y="1634760"/>
              <a:ext cx="1501632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Systematic Literature Review </a:t>
              </a:r>
              <a:r>
                <a:rPr b="0" lang="en-AU" sz="3100" spc="-1" strike="noStrike">
                  <a:solidFill>
                    <a:srgbClr val="1ea185"/>
                  </a:solidFill>
                  <a:latin typeface="Lato Light"/>
                  <a:ea typeface="DejaVu Sans"/>
                </a:rPr>
                <a:t>Approach</a:t>
              </a:r>
              <a:endParaRPr b="0" lang="en-AU" sz="3100" spc="-1" strike="noStrike">
                <a:latin typeface="Arial"/>
              </a:endParaRPr>
            </a:p>
          </p:txBody>
        </p:sp>
      </p:grpSp>
      <p:sp>
        <p:nvSpPr>
          <p:cNvPr id="323" name="CustomShape 5"/>
          <p:cNvSpPr/>
          <p:nvPr/>
        </p:nvSpPr>
        <p:spPr>
          <a:xfrm>
            <a:off x="5420160" y="3266280"/>
            <a:ext cx="13582080" cy="9752760"/>
          </a:xfrm>
          <a:prstGeom prst="rect">
            <a:avLst/>
          </a:prstGeom>
          <a:noFill/>
          <a:ln>
            <a:noFill/>
          </a:ln>
        </p:spPr>
        <p:style>
          <a:lnRef idx="0"/>
          <a:fillRef idx="0"/>
          <a:effectRef idx="0"/>
          <a:fontRef idx="minor"/>
        </p:style>
      </p:sp>
      <p:sp>
        <p:nvSpPr>
          <p:cNvPr id="324" name="CustomShape 6"/>
          <p:cNvSpPr/>
          <p:nvPr/>
        </p:nvSpPr>
        <p:spPr>
          <a:xfrm rot="10800000">
            <a:off x="5422320" y="8603640"/>
            <a:ext cx="13582440" cy="2698920"/>
          </a:xfrm>
          <a:prstGeom prst="upArrowCallout">
            <a:avLst>
              <a:gd name="adj1" fmla="val 25000"/>
              <a:gd name="adj2" fmla="val 25000"/>
              <a:gd name="adj3" fmla="val 25000"/>
              <a:gd name="adj4" fmla="val 64977"/>
            </a:avLst>
          </a:prstGeom>
          <a:solidFill>
            <a:srgbClr val="bd392f"/>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Filter 3</a:t>
            </a:r>
            <a:endParaRPr b="0" lang="en-AU" sz="2800" spc="-1" strike="noStrike">
              <a:latin typeface="Arial"/>
            </a:endParaRPr>
          </a:p>
        </p:txBody>
      </p:sp>
      <p:sp>
        <p:nvSpPr>
          <p:cNvPr id="325" name="CustomShape 7"/>
          <p:cNvSpPr/>
          <p:nvPr/>
        </p:nvSpPr>
        <p:spPr>
          <a:xfrm>
            <a:off x="5429880" y="9739080"/>
            <a:ext cx="10836000" cy="62784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After excluding studies based on abstract </a:t>
            </a:r>
            <a:endParaRPr b="0" lang="en-AU" sz="2800" spc="-1" strike="noStrike">
              <a:latin typeface="Arial"/>
            </a:endParaRPr>
          </a:p>
        </p:txBody>
      </p:sp>
      <p:sp>
        <p:nvSpPr>
          <p:cNvPr id="326" name="CustomShape 8"/>
          <p:cNvSpPr/>
          <p:nvPr/>
        </p:nvSpPr>
        <p:spPr>
          <a:xfrm>
            <a:off x="16266960" y="9747720"/>
            <a:ext cx="2729160" cy="62784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=95 </a:t>
            </a:r>
            <a:endParaRPr b="0" lang="en-AU" sz="2800" spc="-1" strike="noStrike">
              <a:latin typeface="Arial"/>
            </a:endParaRPr>
          </a:p>
        </p:txBody>
      </p:sp>
      <p:sp>
        <p:nvSpPr>
          <p:cNvPr id="327" name="CustomShape 9"/>
          <p:cNvSpPr/>
          <p:nvPr/>
        </p:nvSpPr>
        <p:spPr>
          <a:xfrm rot="10800000">
            <a:off x="5422320" y="5471640"/>
            <a:ext cx="13582440" cy="3094920"/>
          </a:xfrm>
          <a:prstGeom prst="upArrowCallout">
            <a:avLst>
              <a:gd name="adj1" fmla="val 25000"/>
              <a:gd name="adj2" fmla="val 25000"/>
              <a:gd name="adj3" fmla="val 25000"/>
              <a:gd name="adj4" fmla="val 64977"/>
            </a:avLst>
          </a:prstGeom>
          <a:solidFill>
            <a:srgbClr val="445469"/>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Filter 2</a:t>
            </a:r>
            <a:endParaRPr b="0" lang="en-AU" sz="2800" spc="-1" strike="noStrike">
              <a:latin typeface="Arial"/>
            </a:endParaRPr>
          </a:p>
        </p:txBody>
      </p:sp>
      <p:sp>
        <p:nvSpPr>
          <p:cNvPr id="328" name="CustomShape 10"/>
          <p:cNvSpPr/>
          <p:nvPr/>
        </p:nvSpPr>
        <p:spPr>
          <a:xfrm>
            <a:off x="5390640" y="6826320"/>
            <a:ext cx="10836000" cy="627840"/>
          </a:xfrm>
          <a:prstGeom prst="rect">
            <a:avLst/>
          </a:prstGeom>
          <a:solidFill>
            <a:srgbClr val="c9f5ec"/>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After excluding studies based on title reviews</a:t>
            </a:r>
            <a:endParaRPr b="0" lang="en-AU" sz="2800" spc="-1" strike="noStrike">
              <a:latin typeface="Arial"/>
            </a:endParaRPr>
          </a:p>
        </p:txBody>
      </p:sp>
      <p:sp>
        <p:nvSpPr>
          <p:cNvPr id="329" name="CustomShape 11"/>
          <p:cNvSpPr/>
          <p:nvPr/>
        </p:nvSpPr>
        <p:spPr>
          <a:xfrm>
            <a:off x="16266960" y="6826320"/>
            <a:ext cx="2729160" cy="627840"/>
          </a:xfrm>
          <a:prstGeom prst="rect">
            <a:avLst/>
          </a:prstGeom>
          <a:solidFill>
            <a:srgbClr val="c9f5ec"/>
          </a:solidFill>
          <a:ln w="6480">
            <a:solidFill>
              <a:srgbClr val="ffffff"/>
            </a:solidFill>
            <a:miter/>
          </a:ln>
          <a:effectLst>
            <a:outerShdw dist="20160" dir="5400000">
              <a:srgbClr val="000000">
                <a:alpha val="38000"/>
              </a:srgbClr>
            </a:outerShdw>
          </a:effectLst>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=216</a:t>
            </a:r>
            <a:endParaRPr b="0" lang="en-AU" sz="2800" spc="-1" strike="noStrike">
              <a:latin typeface="Arial"/>
            </a:endParaRPr>
          </a:p>
        </p:txBody>
      </p:sp>
      <p:sp>
        <p:nvSpPr>
          <p:cNvPr id="330" name="CustomShape 12"/>
          <p:cNvSpPr/>
          <p:nvPr/>
        </p:nvSpPr>
        <p:spPr>
          <a:xfrm rot="10800000">
            <a:off x="5353560" y="2735640"/>
            <a:ext cx="13582440" cy="2734920"/>
          </a:xfrm>
          <a:prstGeom prst="upArrowCallout">
            <a:avLst>
              <a:gd name="adj1" fmla="val 25000"/>
              <a:gd name="adj2" fmla="val 25000"/>
              <a:gd name="adj3" fmla="val 25000"/>
              <a:gd name="adj4" fmla="val 64977"/>
            </a:avLst>
          </a:prstGeom>
          <a:solidFill>
            <a:srgbClr val="acb20c"/>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Filter 1</a:t>
            </a:r>
            <a:endParaRPr b="0" lang="en-AU" sz="2800" spc="-1" strike="noStrike">
              <a:latin typeface="Arial"/>
            </a:endParaRPr>
          </a:p>
        </p:txBody>
      </p:sp>
      <p:sp>
        <p:nvSpPr>
          <p:cNvPr id="331" name="CustomShape 13"/>
          <p:cNvSpPr/>
          <p:nvPr/>
        </p:nvSpPr>
        <p:spPr>
          <a:xfrm>
            <a:off x="5362920" y="3852000"/>
            <a:ext cx="10836000" cy="627840"/>
          </a:xfrm>
          <a:prstGeom prst="rect">
            <a:avLst/>
          </a:prstGeom>
          <a:solidFill>
            <a:srgbClr val="d6dce5"/>
          </a:solidFill>
          <a:ln w="6480">
            <a:solidFill>
              <a:srgbClr val="ffffff"/>
            </a:solidFill>
            <a:miter/>
          </a:ln>
          <a:effectLst>
            <a:outerShdw dist="20160" dir="5400000">
              <a:srgbClr val="000000">
                <a:alpha val="38000"/>
              </a:srgbClr>
            </a:outerShdw>
          </a:effectLst>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Papers found applying search with inclusion and exclusions</a:t>
            </a:r>
            <a:endParaRPr b="0" lang="en-AU" sz="2800" spc="-1" strike="noStrike">
              <a:latin typeface="Arial"/>
            </a:endParaRPr>
          </a:p>
        </p:txBody>
      </p:sp>
      <p:sp>
        <p:nvSpPr>
          <p:cNvPr id="332" name="CustomShape 14"/>
          <p:cNvSpPr/>
          <p:nvPr/>
        </p:nvSpPr>
        <p:spPr>
          <a:xfrm>
            <a:off x="16201080" y="3835080"/>
            <a:ext cx="2729160" cy="627840"/>
          </a:xfrm>
          <a:prstGeom prst="rect">
            <a:avLst/>
          </a:prstGeom>
          <a:solidFill>
            <a:srgbClr val="d6dce5"/>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 </a:t>
            </a:r>
            <a:r>
              <a:rPr b="1" lang="en-US" sz="2800" spc="-1" strike="noStrike">
                <a:solidFill>
                  <a:srgbClr val="000000"/>
                </a:solidFill>
                <a:latin typeface="Arial"/>
                <a:ea typeface="DejaVu Sans"/>
              </a:rPr>
              <a:t>N = 529</a:t>
            </a:r>
            <a:endParaRPr b="0" lang="en-AU" sz="2800" spc="-1" strike="noStrike">
              <a:latin typeface="Arial"/>
            </a:endParaRPr>
          </a:p>
        </p:txBody>
      </p:sp>
      <p:sp>
        <p:nvSpPr>
          <p:cNvPr id="333" name="CustomShape 15"/>
          <p:cNvSpPr/>
          <p:nvPr/>
        </p:nvSpPr>
        <p:spPr>
          <a:xfrm rot="10800000">
            <a:off x="5401080" y="11267640"/>
            <a:ext cx="13582440" cy="1539720"/>
          </a:xfrm>
          <a:prstGeom prst="upArrowCallout">
            <a:avLst>
              <a:gd name="adj1" fmla="val 25000"/>
              <a:gd name="adj2" fmla="val 25000"/>
              <a:gd name="adj3" fmla="val 25000"/>
              <a:gd name="adj4" fmla="val 64977"/>
            </a:avLst>
          </a:prstGeom>
          <a:solidFill>
            <a:srgbClr val="8e86ae"/>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Filter 4</a:t>
            </a:r>
            <a:endParaRPr b="0" lang="en-AU" sz="2800" spc="-1" strike="noStrike">
              <a:latin typeface="Arial"/>
            </a:endParaRPr>
          </a:p>
        </p:txBody>
      </p:sp>
      <p:sp>
        <p:nvSpPr>
          <p:cNvPr id="334" name="CustomShape 16"/>
          <p:cNvSpPr/>
          <p:nvPr/>
        </p:nvSpPr>
        <p:spPr>
          <a:xfrm>
            <a:off x="5398920" y="12240000"/>
            <a:ext cx="10836000" cy="62784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After more through review of paper </a:t>
            </a:r>
            <a:endParaRPr b="0" lang="en-AU" sz="2800" spc="-1" strike="noStrike">
              <a:latin typeface="Arial"/>
            </a:endParaRPr>
          </a:p>
        </p:txBody>
      </p:sp>
      <p:sp>
        <p:nvSpPr>
          <p:cNvPr id="335" name="CustomShape 17"/>
          <p:cNvSpPr/>
          <p:nvPr/>
        </p:nvSpPr>
        <p:spPr>
          <a:xfrm>
            <a:off x="16273080" y="12240000"/>
            <a:ext cx="2729160" cy="62784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=52 </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6" name="" descr=""/>
          <p:cNvPicPr/>
          <p:nvPr/>
        </p:nvPicPr>
        <p:blipFill>
          <a:blip r:embed="rId1"/>
          <a:stretch/>
        </p:blipFill>
        <p:spPr>
          <a:xfrm rot="5410800">
            <a:off x="6288840" y="-555120"/>
            <a:ext cx="10580760" cy="17219520"/>
          </a:xfrm>
          <a:prstGeom prst="rect">
            <a:avLst/>
          </a:prstGeom>
          <a:ln>
            <a:noFill/>
          </a:ln>
        </p:spPr>
      </p:pic>
      <p:grpSp>
        <p:nvGrpSpPr>
          <p:cNvPr id="337" name="Group 1"/>
          <p:cNvGrpSpPr/>
          <p:nvPr/>
        </p:nvGrpSpPr>
        <p:grpSpPr>
          <a:xfrm>
            <a:off x="6382080" y="494640"/>
            <a:ext cx="11651400" cy="2074320"/>
            <a:chOff x="6382080" y="494640"/>
            <a:chExt cx="11651400" cy="2074320"/>
          </a:xfrm>
        </p:grpSpPr>
        <p:sp>
          <p:nvSpPr>
            <p:cNvPr id="338" name="CustomShape 2"/>
            <p:cNvSpPr/>
            <p:nvPr/>
          </p:nvSpPr>
          <p:spPr>
            <a:xfrm>
              <a:off x="6482880" y="494640"/>
              <a:ext cx="1141200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AU" sz="8800" spc="-1" strike="noStrike">
                  <a:solidFill>
                    <a:srgbClr val="445469"/>
                  </a:solidFill>
                  <a:latin typeface="Lato Regular"/>
                  <a:ea typeface="DejaVu Sans"/>
                </a:rPr>
                <a:t>Literature Review</a:t>
              </a:r>
              <a:endParaRPr b="0" lang="en-AU" sz="8800" spc="-1" strike="noStrike">
                <a:latin typeface="Arial"/>
              </a:endParaRPr>
            </a:p>
          </p:txBody>
        </p:sp>
        <p:sp>
          <p:nvSpPr>
            <p:cNvPr id="339" name="CustomShape 3"/>
            <p:cNvSpPr/>
            <p:nvPr/>
          </p:nvSpPr>
          <p:spPr>
            <a:xfrm>
              <a:off x="11433600" y="248220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40" name="CustomShape 4"/>
            <p:cNvSpPr/>
            <p:nvPr/>
          </p:nvSpPr>
          <p:spPr>
            <a:xfrm>
              <a:off x="6382080" y="170028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Comparative Analysis</a:t>
              </a:r>
              <a:endParaRPr b="0" lang="en-AU" sz="31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1" name="Group 1"/>
          <p:cNvGrpSpPr/>
          <p:nvPr/>
        </p:nvGrpSpPr>
        <p:grpSpPr>
          <a:xfrm>
            <a:off x="1711440" y="483120"/>
            <a:ext cx="20959200" cy="2074320"/>
            <a:chOff x="1711440" y="483120"/>
            <a:chExt cx="20959200" cy="2074320"/>
          </a:xfrm>
        </p:grpSpPr>
        <p:sp>
          <p:nvSpPr>
            <p:cNvPr id="342" name="CustomShape 2"/>
            <p:cNvSpPr/>
            <p:nvPr/>
          </p:nvSpPr>
          <p:spPr>
            <a:xfrm>
              <a:off x="1711440" y="483120"/>
              <a:ext cx="2095920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Literature limitations</a:t>
              </a:r>
              <a:endParaRPr b="0" lang="en-AU" sz="8800" spc="-1" strike="noStrike">
                <a:latin typeface="Arial"/>
              </a:endParaRPr>
            </a:p>
          </p:txBody>
        </p:sp>
        <p:sp>
          <p:nvSpPr>
            <p:cNvPr id="34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344" name="CustomShape 4"/>
          <p:cNvSpPr/>
          <p:nvPr/>
        </p:nvSpPr>
        <p:spPr>
          <a:xfrm>
            <a:off x="1440000" y="3168000"/>
            <a:ext cx="21669480" cy="129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1. Very little research that is able to mine association rules from closed-ended questionnaire data and none that supports medical questionnaires</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sp>
        <p:nvSpPr>
          <p:cNvPr id="345" name="CustomShape 5"/>
          <p:cNvSpPr/>
          <p:nvPr/>
        </p:nvSpPr>
        <p:spPr>
          <a:xfrm flipH="1" rot="10800000">
            <a:off x="784800" y="3283200"/>
            <a:ext cx="81720" cy="5651640"/>
          </a:xfrm>
          <a:prstGeom prst="round2SameRect">
            <a:avLst>
              <a:gd name="adj1" fmla="val 50000"/>
              <a:gd name="adj2" fmla="val 0"/>
            </a:avLst>
          </a:prstGeom>
          <a:solidFill>
            <a:srgbClr val="e0c2cd"/>
          </a:solidFill>
          <a:ln w="25560">
            <a:noFill/>
          </a:ln>
        </p:spPr>
        <p:style>
          <a:lnRef idx="0"/>
          <a:fillRef idx="0"/>
          <a:effectRef idx="0"/>
          <a:fontRef idx="minor"/>
        </p:style>
      </p:sp>
      <p:sp>
        <p:nvSpPr>
          <p:cNvPr id="346" name="CustomShape 6"/>
          <p:cNvSpPr/>
          <p:nvPr/>
        </p:nvSpPr>
        <p:spPr>
          <a:xfrm>
            <a:off x="1440000" y="4608000"/>
            <a:ext cx="21669480" cy="136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2. The work that has been undertaken use static membership functions that are both time consuming and expensive to create</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sp>
        <p:nvSpPr>
          <p:cNvPr id="347" name="CustomShape 7"/>
          <p:cNvSpPr/>
          <p:nvPr/>
        </p:nvSpPr>
        <p:spPr>
          <a:xfrm>
            <a:off x="1440000" y="6120000"/>
            <a:ext cx="21669480" cy="136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3. There is a real lack of analysing associations between such questionnaire’s over time from the same individual</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sp>
        <p:nvSpPr>
          <p:cNvPr id="348" name="CustomShape 8"/>
          <p:cNvSpPr/>
          <p:nvPr/>
        </p:nvSpPr>
        <p:spPr>
          <a:xfrm>
            <a:off x="1440000" y="7782840"/>
            <a:ext cx="21669480" cy="157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4. No relevant work builds on the accuracy of mined rules through fine tuning of parameters using machine learning techniques</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spTree>
  </p:cSld>
  <mc:AlternateContent>
    <mc:Choice Requires="p14">
      <p:transition spd="slow" p14:dur="2000"/>
    </mc:Choice>
    <mc:Fallback>
      <p:transition spd="slow"/>
    </mc:Fallback>
  </mc:AlternateContent>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1">
                                  <p:stCondLst>
                                    <p:cond delay="0"/>
                                  </p:stCondLst>
                                  <p:childTnLst>
                                    <p:set>
                                      <p:cBhvr>
                                        <p:cTn id="121" dur="1" fill="hold">
                                          <p:stCondLst>
                                            <p:cond delay="0"/>
                                          </p:stCondLst>
                                        </p:cTn>
                                        <p:tgtEl>
                                          <p:spTgt spid="34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1">
                                  <p:stCondLst>
                                    <p:cond delay="0"/>
                                  </p:stCondLst>
                                  <p:childTnLst>
                                    <p:set>
                                      <p:cBhvr>
                                        <p:cTn id="125" dur="1" fill="hold">
                                          <p:stCondLst>
                                            <p:cond delay="0"/>
                                          </p:stCondLst>
                                        </p:cTn>
                                        <p:tgtEl>
                                          <p:spTgt spid="346"/>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1">
                                  <p:stCondLst>
                                    <p:cond delay="0"/>
                                  </p:stCondLst>
                                  <p:childTnLst>
                                    <p:set>
                                      <p:cBhvr>
                                        <p:cTn id="129" dur="1" fill="hold">
                                          <p:stCondLst>
                                            <p:cond delay="0"/>
                                          </p:stCondLst>
                                        </p:cTn>
                                        <p:tgtEl>
                                          <p:spTgt spid="34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1">
                                  <p:stCondLst>
                                    <p:cond delay="0"/>
                                  </p:stCondLst>
                                  <p:childTnLst>
                                    <p:set>
                                      <p:cBhvr>
                                        <p:cTn id="133"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9" name="Group 1"/>
          <p:cNvGrpSpPr/>
          <p:nvPr/>
        </p:nvGrpSpPr>
        <p:grpSpPr>
          <a:xfrm>
            <a:off x="1712880" y="591120"/>
            <a:ext cx="20937240" cy="1997280"/>
            <a:chOff x="1712880" y="591120"/>
            <a:chExt cx="20937240" cy="1997280"/>
          </a:xfrm>
        </p:grpSpPr>
        <p:grpSp>
          <p:nvGrpSpPr>
            <p:cNvPr id="350" name="Group 2"/>
            <p:cNvGrpSpPr/>
            <p:nvPr/>
          </p:nvGrpSpPr>
          <p:grpSpPr>
            <a:xfrm>
              <a:off x="1712880" y="591120"/>
              <a:ext cx="20937240" cy="1997280"/>
              <a:chOff x="1712880" y="591120"/>
              <a:chExt cx="20937240" cy="1997280"/>
            </a:xfrm>
          </p:grpSpPr>
          <p:sp>
            <p:nvSpPr>
              <p:cNvPr id="351" name="CustomShape 3"/>
              <p:cNvSpPr/>
              <p:nvPr/>
            </p:nvSpPr>
            <p:spPr>
              <a:xfrm>
                <a:off x="1712880" y="591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Questions</a:t>
                </a:r>
                <a:endParaRPr b="0" lang="en-AU" sz="8800" spc="-1" strike="noStrike">
                  <a:latin typeface="Arial"/>
                </a:endParaRPr>
              </a:p>
            </p:txBody>
          </p:sp>
          <p:sp>
            <p:nvSpPr>
              <p:cNvPr id="352" name="CustomShape 4"/>
              <p:cNvSpPr/>
              <p:nvPr/>
            </p:nvSpPr>
            <p:spPr>
              <a:xfrm>
                <a:off x="11433600" y="2505240"/>
                <a:ext cx="1548360" cy="831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353" name="CustomShape 5"/>
            <p:cNvSpPr/>
            <p:nvPr/>
          </p:nvSpPr>
          <p:spPr>
            <a:xfrm>
              <a:off x="4683240" y="1770480"/>
              <a:ext cx="15016320" cy="803520"/>
            </a:xfrm>
            <a:prstGeom prst="rect">
              <a:avLst/>
            </a:prstGeom>
            <a:noFill/>
            <a:ln>
              <a:noFill/>
            </a:ln>
          </p:spPr>
          <p:style>
            <a:lnRef idx="0"/>
            <a:fillRef idx="0"/>
            <a:effectRef idx="0"/>
            <a:fontRef idx="minor"/>
          </p:style>
        </p:sp>
      </p:grpSp>
      <p:sp>
        <p:nvSpPr>
          <p:cNvPr id="354" name="CustomShape 6"/>
          <p:cNvSpPr/>
          <p:nvPr/>
        </p:nvSpPr>
        <p:spPr>
          <a:xfrm>
            <a:off x="1224000" y="4104360"/>
            <a:ext cx="21740040" cy="604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2c3645"/>
                </a:solidFill>
                <a:latin typeface="Lato"/>
                <a:ea typeface="DejaVu Sans"/>
              </a:rPr>
              <a:t>1.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Is it possible, in a timely manner, to reduce the need for a physical medical assessment for a job role by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introducing a suitability predictor using only responses given in a medical questionnaire?</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2.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Is it possible to improve upon the suitability predictor by allowing actual medical assessment results to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be fed back into the live system?</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3.</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Would removing rare or anomalous candidates from the pool of candidates create a better suitability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predictor?</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4.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How to analyse and compare the results of repeat medical assessments from the same candidate for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different job roles over time?</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5.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How to verify and validate the above aims?</a:t>
            </a:r>
            <a:endParaRPr b="0" lang="en-AU" sz="3600" spc="-1" strike="noStrike">
              <a:latin typeface="Arial"/>
            </a:endParaRPr>
          </a:p>
        </p:txBody>
      </p:sp>
      <p:sp>
        <p:nvSpPr>
          <p:cNvPr id="355" name="CustomShape 7"/>
          <p:cNvSpPr/>
          <p:nvPr/>
        </p:nvSpPr>
        <p:spPr>
          <a:xfrm flipH="1" rot="10800000">
            <a:off x="784800" y="3931200"/>
            <a:ext cx="81720" cy="7448400"/>
          </a:xfrm>
          <a:prstGeom prst="round2SameRect">
            <a:avLst>
              <a:gd name="adj1" fmla="val 50000"/>
              <a:gd name="adj2" fmla="val 50000"/>
            </a:avLst>
          </a:prstGeom>
          <a:solidFill>
            <a:srgbClr val="e0c2cd"/>
          </a:solidFill>
          <a:ln w="2556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6" name="Group 1"/>
          <p:cNvGrpSpPr/>
          <p:nvPr/>
        </p:nvGrpSpPr>
        <p:grpSpPr>
          <a:xfrm>
            <a:off x="1711440" y="591120"/>
            <a:ext cx="20959200" cy="2072880"/>
            <a:chOff x="1711440" y="591120"/>
            <a:chExt cx="20959200" cy="2072880"/>
          </a:xfrm>
        </p:grpSpPr>
        <p:sp>
          <p:nvSpPr>
            <p:cNvPr id="357" name="CustomShape 2"/>
            <p:cNvSpPr/>
            <p:nvPr/>
          </p:nvSpPr>
          <p:spPr>
            <a:xfrm>
              <a:off x="1711440" y="591120"/>
              <a:ext cx="2095920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Objectives</a:t>
              </a:r>
              <a:endParaRPr b="0" lang="en-AU" sz="8800" spc="-1" strike="noStrike">
                <a:latin typeface="Arial"/>
              </a:endParaRPr>
            </a:p>
          </p:txBody>
        </p:sp>
        <p:sp>
          <p:nvSpPr>
            <p:cNvPr id="358" name="CustomShape 3"/>
            <p:cNvSpPr/>
            <p:nvPr/>
          </p:nvSpPr>
          <p:spPr>
            <a:xfrm>
              <a:off x="11362680" y="2577600"/>
              <a:ext cx="1548360" cy="8640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359" name="CustomShape 4"/>
          <p:cNvSpPr/>
          <p:nvPr/>
        </p:nvSpPr>
        <p:spPr>
          <a:xfrm>
            <a:off x="1224000" y="4104000"/>
            <a:ext cx="21740040" cy="5131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2c3645"/>
                </a:solidFill>
                <a:latin typeface="Lato"/>
                <a:ea typeface="DejaVu Sans"/>
              </a:rPr>
              <a:t>1.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classify a candidate into a small number of groups that give a sliding suitability score.</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2.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define a mechanism whereby results of physical medical assessments are fed back into the system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for a better predictor</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3.</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build an anomaly detection routine to predict a list of candidates of concern.</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4.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build a model whereby assessments maybe compared along a timeline so that assessments taken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multiple times maybe analysed.</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5.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evaluate the developed artefacts from the previous objectives. </a:t>
            </a:r>
            <a:endParaRPr b="0" lang="en-AU" sz="3600" spc="-1" strike="noStrike">
              <a:latin typeface="Arial"/>
            </a:endParaRPr>
          </a:p>
        </p:txBody>
      </p:sp>
      <p:sp>
        <p:nvSpPr>
          <p:cNvPr id="360" name="CustomShape 5"/>
          <p:cNvSpPr/>
          <p:nvPr/>
        </p:nvSpPr>
        <p:spPr>
          <a:xfrm flipH="1" rot="10800000">
            <a:off x="784800" y="3931200"/>
            <a:ext cx="81720" cy="6296400"/>
          </a:xfrm>
          <a:prstGeom prst="round2SameRect">
            <a:avLst>
              <a:gd name="adj1" fmla="val 50000"/>
              <a:gd name="adj2" fmla="val 50000"/>
            </a:avLst>
          </a:prstGeom>
          <a:solidFill>
            <a:srgbClr val="e0c2cd"/>
          </a:solidFill>
          <a:ln w="2556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1" name="Group 1"/>
          <p:cNvGrpSpPr/>
          <p:nvPr/>
        </p:nvGrpSpPr>
        <p:grpSpPr>
          <a:xfrm>
            <a:off x="1712880" y="483120"/>
            <a:ext cx="20937240" cy="2081520"/>
            <a:chOff x="1712880" y="483120"/>
            <a:chExt cx="20937240" cy="2081520"/>
          </a:xfrm>
        </p:grpSpPr>
        <p:sp>
          <p:nvSpPr>
            <p:cNvPr id="362"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6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64"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Design Science Research </a:t>
              </a:r>
              <a:r>
                <a:rPr b="0" lang="en-AU" sz="3100" spc="-1" strike="noStrike">
                  <a:solidFill>
                    <a:srgbClr val="1ea185"/>
                  </a:solidFill>
                  <a:latin typeface="Lato Light"/>
                  <a:ea typeface="DejaVu Sans"/>
                </a:rPr>
                <a:t>Method</a:t>
              </a:r>
              <a:r>
                <a:rPr b="0" lang="en-AU" sz="3100" spc="-1" strike="noStrike">
                  <a:solidFill>
                    <a:srgbClr val="445469"/>
                  </a:solidFill>
                  <a:latin typeface="Lato Light"/>
                  <a:ea typeface="DejaVu Sans"/>
                </a:rPr>
                <a:t> </a:t>
              </a:r>
              <a:endParaRPr b="0" lang="en-AU" sz="3100" spc="-1" strike="noStrike">
                <a:latin typeface="Arial"/>
              </a:endParaRPr>
            </a:p>
          </p:txBody>
        </p:sp>
      </p:grpSp>
      <p:sp>
        <p:nvSpPr>
          <p:cNvPr id="365" name="CustomShape 5"/>
          <p:cNvSpPr/>
          <p:nvPr/>
        </p:nvSpPr>
        <p:spPr>
          <a:xfrm>
            <a:off x="936000" y="2844000"/>
            <a:ext cx="21956400" cy="133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000000"/>
                </a:solidFill>
                <a:latin typeface="Lato"/>
                <a:ea typeface="DejaVu Sans"/>
              </a:rPr>
              <a:t>Figure 1.3 shows the differences between the classic approach, which creates artefacts to attempt to build or test a theory and the DSR approach which builds artefacts that are useful to certain stakeholders.</a:t>
            </a:r>
            <a:endParaRPr b="0" lang="en-AU" sz="3200" spc="-1" strike="noStrike">
              <a:latin typeface="Arial"/>
            </a:endParaRPr>
          </a:p>
        </p:txBody>
      </p:sp>
      <p:pic>
        <p:nvPicPr>
          <p:cNvPr id="366" name="" descr=""/>
          <p:cNvPicPr/>
          <p:nvPr/>
        </p:nvPicPr>
        <p:blipFill>
          <a:blip r:embed="rId1"/>
          <a:stretch/>
        </p:blipFill>
        <p:spPr>
          <a:xfrm>
            <a:off x="1008000" y="4320000"/>
            <a:ext cx="21740400" cy="91209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367" name="Group 1"/>
          <p:cNvGrpSpPr/>
          <p:nvPr/>
        </p:nvGrpSpPr>
        <p:grpSpPr>
          <a:xfrm>
            <a:off x="1712880" y="483120"/>
            <a:ext cx="20937240" cy="2081520"/>
            <a:chOff x="1712880" y="483120"/>
            <a:chExt cx="20937240" cy="2081520"/>
          </a:xfrm>
        </p:grpSpPr>
        <p:sp>
          <p:nvSpPr>
            <p:cNvPr id="368"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69"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70"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371" name="CustomShape 5"/>
          <p:cNvSpPr/>
          <p:nvPr/>
        </p:nvSpPr>
        <p:spPr>
          <a:xfrm>
            <a:off x="1152000" y="3312000"/>
            <a:ext cx="21452400" cy="9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Many research methodologies have been put forward within Design Science Research and each at some point has attracted there own share of praise and criticism and a number of practitioners advise to simply choose one that fits your research and then simply adhere</a:t>
            </a:r>
            <a:endParaRPr b="0" lang="en-AU" sz="2800" spc="-1" strike="noStrike">
              <a:latin typeface="Arial"/>
            </a:endParaRPr>
          </a:p>
          <a:p>
            <a:pPr>
              <a:lnSpc>
                <a:spcPct val="100000"/>
              </a:lnSpc>
            </a:pPr>
            <a:r>
              <a:rPr b="0" lang="en-AU" sz="2800" spc="-1" strike="noStrike">
                <a:solidFill>
                  <a:srgbClr val="000000"/>
                </a:solidFill>
                <a:latin typeface="Lato"/>
                <a:ea typeface="DejaVu Sans"/>
              </a:rPr>
              <a:t>to it rigorously.</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The specific methodology that this research will undertake is that proposed by 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As previously mentioned in the background of today our industry partner has learnt through experience that candidates may</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fail at a very late stage of the recruitment process causing potential opportunity losses for both the client and candidate. It is this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late failure that brings rise to the core problem of this research. </a:t>
            </a:r>
            <a:r>
              <a:rPr b="0" i="1" lang="en-AU" sz="2800" spc="-1" strike="noStrike">
                <a:solidFill>
                  <a:srgbClr val="c9211e"/>
                </a:solidFill>
                <a:latin typeface="Lato"/>
                <a:ea typeface="DejaVu Sans"/>
              </a:rPr>
              <a:t>How can a potential candidate be assessed on some medical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criteria without involving an actual medical assessment?</a:t>
            </a:r>
            <a:endParaRPr b="0" lang="en-AU" sz="2800" spc="-1" strike="noStrike">
              <a:latin typeface="Arial"/>
            </a:endParaRPr>
          </a:p>
          <a:p>
            <a:pPr>
              <a:lnSpc>
                <a:spcPct val="100000"/>
              </a:lnSpc>
            </a:pPr>
            <a:r>
              <a:rPr b="0" lang="en-AU" sz="2800" spc="-1" strike="noStrike">
                <a:solidFill>
                  <a:srgbClr val="c9211e"/>
                </a:solidFill>
                <a:latin typeface="Lato"/>
                <a:ea typeface="DejaVu Sans"/>
              </a:rPr>
              <a:t>	</a:t>
            </a:r>
            <a:r>
              <a:rPr b="0" lang="en-AU" sz="2800" spc="-1" strike="noStrike">
                <a:solidFill>
                  <a:srgbClr val="c9211e"/>
                </a:solidFill>
                <a:latin typeface="Lato"/>
                <a:ea typeface="DejaVu Sans"/>
              </a:rPr>
              <a:t>	</a:t>
            </a:r>
            <a:r>
              <a:rPr b="0" lang="en-AU" sz="2800" spc="-1" strike="noStrike">
                <a:solidFill>
                  <a:srgbClr val="c9211e"/>
                </a:solidFill>
                <a:latin typeface="Lato"/>
                <a:ea typeface="DejaVu Sans"/>
              </a:rPr>
              <a:t>	</a:t>
            </a:r>
            <a:endParaRPr b="0" lang="en-AU" sz="2800" spc="-1" strike="noStrike">
              <a:latin typeface="Arial"/>
            </a:endParaRPr>
          </a:p>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In order to address the focal problem any potential solution should garner useful information from the candidate’s answers to a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preselection questionnaire that they are required to complete. The questions contained within any such questionnaire</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should take into account the specific role for which the candidate is applying and any typical risks or needs that are associated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with that role.</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The developed artefact will initially encompass individual classifications for each role from the associated question groups. The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classification will allow for human override for a candidate that has been flagged as borderline. Once sufficient data has been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collected the ability  to include some transfer or cluster learning would remove the need to train all the roles separately. This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however is not the initial goal of the work.</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3" name="Group 1"/>
          <p:cNvGrpSpPr/>
          <p:nvPr/>
        </p:nvGrpSpPr>
        <p:grpSpPr>
          <a:xfrm>
            <a:off x="4939560" y="4119840"/>
            <a:ext cx="3745440" cy="1929960"/>
            <a:chOff x="4939560" y="4119840"/>
            <a:chExt cx="3745440" cy="1929960"/>
          </a:xfrm>
        </p:grpSpPr>
        <p:sp>
          <p:nvSpPr>
            <p:cNvPr id="214" name="CustomShape 2"/>
            <p:cNvSpPr/>
            <p:nvPr/>
          </p:nvSpPr>
          <p:spPr>
            <a:xfrm>
              <a:off x="6193080" y="411984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1ea185"/>
            </a:solidFill>
            <a:ln>
              <a:noFill/>
            </a:ln>
          </p:spPr>
          <p:style>
            <a:lnRef idx="0"/>
            <a:fillRef idx="0"/>
            <a:effectRef idx="0"/>
            <a:fontRef idx="minor"/>
          </p:style>
        </p:sp>
        <p:sp>
          <p:nvSpPr>
            <p:cNvPr id="215" name="CustomShape 3"/>
            <p:cNvSpPr/>
            <p:nvPr/>
          </p:nvSpPr>
          <p:spPr>
            <a:xfrm>
              <a:off x="4939560" y="5318640"/>
              <a:ext cx="3745440" cy="73116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Background</a:t>
              </a:r>
              <a:endParaRPr b="0" lang="en-AU" sz="3600" spc="-1" strike="noStrike">
                <a:latin typeface="Arial"/>
              </a:endParaRPr>
            </a:p>
          </p:txBody>
        </p:sp>
        <p:sp>
          <p:nvSpPr>
            <p:cNvPr id="216" name="CustomShape 4"/>
            <p:cNvSpPr/>
            <p:nvPr/>
          </p:nvSpPr>
          <p:spPr>
            <a:xfrm>
              <a:off x="6276960" y="431388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1ea185"/>
                  </a:solidFill>
                  <a:latin typeface="Lato Regular"/>
                  <a:ea typeface="DejaVu Sans"/>
                </a:rPr>
                <a:t>1</a:t>
              </a:r>
              <a:endParaRPr b="0" lang="en-AU" sz="4200" spc="-1" strike="noStrike">
                <a:latin typeface="Arial"/>
              </a:endParaRPr>
            </a:p>
          </p:txBody>
        </p:sp>
      </p:grpSp>
      <p:grpSp>
        <p:nvGrpSpPr>
          <p:cNvPr id="217" name="Group 5"/>
          <p:cNvGrpSpPr/>
          <p:nvPr/>
        </p:nvGrpSpPr>
        <p:grpSpPr>
          <a:xfrm>
            <a:off x="13003560" y="4119120"/>
            <a:ext cx="2889000" cy="2479320"/>
            <a:chOff x="13003560" y="4119120"/>
            <a:chExt cx="2889000" cy="2479320"/>
          </a:xfrm>
        </p:grpSpPr>
        <p:sp>
          <p:nvSpPr>
            <p:cNvPr id="218" name="CustomShape 6"/>
            <p:cNvSpPr/>
            <p:nvPr/>
          </p:nvSpPr>
          <p:spPr>
            <a:xfrm>
              <a:off x="13694760" y="411912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f29b26"/>
            </a:solidFill>
            <a:ln>
              <a:noFill/>
            </a:ln>
          </p:spPr>
          <p:style>
            <a:lnRef idx="0"/>
            <a:fillRef idx="0"/>
            <a:effectRef idx="0"/>
            <a:fontRef idx="minor"/>
          </p:style>
        </p:sp>
        <p:sp>
          <p:nvSpPr>
            <p:cNvPr id="219" name="CustomShape 7"/>
            <p:cNvSpPr/>
            <p:nvPr/>
          </p:nvSpPr>
          <p:spPr>
            <a:xfrm>
              <a:off x="13003560" y="5318640"/>
              <a:ext cx="288900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Gaps</a:t>
              </a:r>
              <a:endParaRPr b="0" lang="en-AU" sz="3600" spc="-1" strike="noStrike">
                <a:latin typeface="Arial"/>
              </a:endParaRPr>
            </a:p>
          </p:txBody>
        </p:sp>
        <p:sp>
          <p:nvSpPr>
            <p:cNvPr id="220" name="CustomShape 8"/>
            <p:cNvSpPr/>
            <p:nvPr/>
          </p:nvSpPr>
          <p:spPr>
            <a:xfrm>
              <a:off x="13768920" y="431388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f29b26"/>
                  </a:solidFill>
                  <a:latin typeface="Lato Regular"/>
                  <a:ea typeface="DejaVu Sans"/>
                </a:rPr>
                <a:t>3</a:t>
              </a:r>
              <a:endParaRPr b="0" lang="en-AU" sz="4200" spc="-1" strike="noStrike">
                <a:latin typeface="Arial"/>
              </a:endParaRPr>
            </a:p>
          </p:txBody>
        </p:sp>
      </p:grpSp>
      <p:grpSp>
        <p:nvGrpSpPr>
          <p:cNvPr id="221" name="Group 9"/>
          <p:cNvGrpSpPr/>
          <p:nvPr/>
        </p:nvGrpSpPr>
        <p:grpSpPr>
          <a:xfrm>
            <a:off x="16522920" y="4138200"/>
            <a:ext cx="3236040" cy="2478240"/>
            <a:chOff x="16522920" y="4138200"/>
            <a:chExt cx="3236040" cy="2478240"/>
          </a:xfrm>
        </p:grpSpPr>
        <p:sp>
          <p:nvSpPr>
            <p:cNvPr id="222" name="CustomShape 10"/>
            <p:cNvSpPr/>
            <p:nvPr/>
          </p:nvSpPr>
          <p:spPr>
            <a:xfrm>
              <a:off x="17516160" y="413820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bd392f"/>
            </a:solidFill>
            <a:ln>
              <a:noFill/>
            </a:ln>
          </p:spPr>
          <p:style>
            <a:lnRef idx="0"/>
            <a:fillRef idx="0"/>
            <a:effectRef idx="0"/>
            <a:fontRef idx="minor"/>
          </p:style>
        </p:sp>
        <p:sp>
          <p:nvSpPr>
            <p:cNvPr id="223" name="CustomShape 11"/>
            <p:cNvSpPr/>
            <p:nvPr/>
          </p:nvSpPr>
          <p:spPr>
            <a:xfrm>
              <a:off x="16522920" y="5336640"/>
              <a:ext cx="323604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Question</a:t>
              </a:r>
              <a:endParaRPr b="0" lang="en-AU" sz="3600" spc="-1" strike="noStrike">
                <a:latin typeface="Arial"/>
              </a:endParaRPr>
            </a:p>
          </p:txBody>
        </p:sp>
        <p:sp>
          <p:nvSpPr>
            <p:cNvPr id="224" name="CustomShape 12"/>
            <p:cNvSpPr/>
            <p:nvPr/>
          </p:nvSpPr>
          <p:spPr>
            <a:xfrm>
              <a:off x="17601480" y="431388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bd392f"/>
                  </a:solidFill>
                  <a:latin typeface="Lato Regular"/>
                  <a:ea typeface="DejaVu Sans"/>
                </a:rPr>
                <a:t>4</a:t>
              </a:r>
              <a:endParaRPr b="0" lang="en-AU" sz="4200" spc="-1" strike="noStrike">
                <a:latin typeface="Arial"/>
              </a:endParaRPr>
            </a:p>
          </p:txBody>
        </p:sp>
      </p:grpSp>
      <p:grpSp>
        <p:nvGrpSpPr>
          <p:cNvPr id="225" name="Group 13"/>
          <p:cNvGrpSpPr/>
          <p:nvPr/>
        </p:nvGrpSpPr>
        <p:grpSpPr>
          <a:xfrm>
            <a:off x="4771440" y="8575920"/>
            <a:ext cx="3866040" cy="2478240"/>
            <a:chOff x="4771440" y="8575920"/>
            <a:chExt cx="3866040" cy="2478240"/>
          </a:xfrm>
        </p:grpSpPr>
        <p:sp>
          <p:nvSpPr>
            <p:cNvPr id="226" name="CustomShape 14"/>
            <p:cNvSpPr/>
            <p:nvPr/>
          </p:nvSpPr>
          <p:spPr>
            <a:xfrm>
              <a:off x="6085080" y="857592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445469"/>
            </a:solidFill>
            <a:ln>
              <a:noFill/>
            </a:ln>
          </p:spPr>
          <p:style>
            <a:lnRef idx="0"/>
            <a:fillRef idx="0"/>
            <a:effectRef idx="0"/>
            <a:fontRef idx="minor"/>
          </p:style>
        </p:sp>
        <p:sp>
          <p:nvSpPr>
            <p:cNvPr id="227" name="CustomShape 15"/>
            <p:cNvSpPr/>
            <p:nvPr/>
          </p:nvSpPr>
          <p:spPr>
            <a:xfrm>
              <a:off x="4771440" y="9774360"/>
              <a:ext cx="386604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a:t>
              </a:r>
              <a:endParaRPr b="0" lang="en-AU" sz="3600" spc="-1" strike="noStrike">
                <a:latin typeface="Arial"/>
              </a:endParaRPr>
            </a:p>
            <a:p>
              <a:pPr algn="ctr">
                <a:lnSpc>
                  <a:spcPct val="100000"/>
                </a:lnSpc>
              </a:pPr>
              <a:r>
                <a:rPr b="1" lang="en-AU" sz="3600" spc="-1" strike="noStrike">
                  <a:solidFill>
                    <a:srgbClr val="445469"/>
                  </a:solidFill>
                  <a:latin typeface="Lato Regular"/>
                  <a:ea typeface="DejaVu Sans"/>
                </a:rPr>
                <a:t>Objectives</a:t>
              </a:r>
              <a:endParaRPr b="0" lang="en-AU" sz="3600" spc="-1" strike="noStrike">
                <a:latin typeface="Arial"/>
              </a:endParaRPr>
            </a:p>
          </p:txBody>
        </p:sp>
        <p:sp>
          <p:nvSpPr>
            <p:cNvPr id="228" name="CustomShape 16"/>
            <p:cNvSpPr/>
            <p:nvPr/>
          </p:nvSpPr>
          <p:spPr>
            <a:xfrm>
              <a:off x="6168960" y="876996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445469"/>
                  </a:solidFill>
                  <a:latin typeface="Lato Regular"/>
                  <a:ea typeface="DejaVu Sans"/>
                </a:rPr>
                <a:t>5</a:t>
              </a:r>
              <a:endParaRPr b="0" lang="en-AU" sz="4200" spc="-1" strike="noStrike">
                <a:latin typeface="Arial"/>
              </a:endParaRPr>
            </a:p>
          </p:txBody>
        </p:sp>
      </p:grpSp>
      <p:grpSp>
        <p:nvGrpSpPr>
          <p:cNvPr id="229" name="Group 17"/>
          <p:cNvGrpSpPr/>
          <p:nvPr/>
        </p:nvGrpSpPr>
        <p:grpSpPr>
          <a:xfrm>
            <a:off x="8610480" y="8575920"/>
            <a:ext cx="3777120" cy="2478240"/>
            <a:chOff x="8610480" y="8575920"/>
            <a:chExt cx="3777120" cy="2478240"/>
          </a:xfrm>
        </p:grpSpPr>
        <p:sp>
          <p:nvSpPr>
            <p:cNvPr id="230" name="CustomShape 18"/>
            <p:cNvSpPr/>
            <p:nvPr/>
          </p:nvSpPr>
          <p:spPr>
            <a:xfrm>
              <a:off x="9853200" y="857592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bd392f"/>
            </a:solidFill>
            <a:ln>
              <a:noFill/>
            </a:ln>
          </p:spPr>
          <p:style>
            <a:lnRef idx="0"/>
            <a:fillRef idx="0"/>
            <a:effectRef idx="0"/>
            <a:fontRef idx="minor"/>
          </p:style>
        </p:sp>
        <p:sp>
          <p:nvSpPr>
            <p:cNvPr id="231" name="CustomShape 19"/>
            <p:cNvSpPr/>
            <p:nvPr/>
          </p:nvSpPr>
          <p:spPr>
            <a:xfrm>
              <a:off x="8610480" y="9774360"/>
              <a:ext cx="377712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Methodology</a:t>
              </a:r>
              <a:endParaRPr b="0" lang="en-AU" sz="3600" spc="-1" strike="noStrike">
                <a:latin typeface="Arial"/>
              </a:endParaRPr>
            </a:p>
          </p:txBody>
        </p:sp>
        <p:sp>
          <p:nvSpPr>
            <p:cNvPr id="232" name="CustomShape 20"/>
            <p:cNvSpPr/>
            <p:nvPr/>
          </p:nvSpPr>
          <p:spPr>
            <a:xfrm>
              <a:off x="9955440" y="874764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bd392f"/>
                  </a:solidFill>
                  <a:latin typeface="Lato Regular"/>
                  <a:ea typeface="DejaVu Sans"/>
                </a:rPr>
                <a:t>6</a:t>
              </a:r>
              <a:endParaRPr b="0" lang="en-AU" sz="4200" spc="-1" strike="noStrike">
                <a:latin typeface="Arial"/>
              </a:endParaRPr>
            </a:p>
          </p:txBody>
        </p:sp>
      </p:grpSp>
      <p:grpSp>
        <p:nvGrpSpPr>
          <p:cNvPr id="233" name="Group 21"/>
          <p:cNvGrpSpPr/>
          <p:nvPr/>
        </p:nvGrpSpPr>
        <p:grpSpPr>
          <a:xfrm>
            <a:off x="12765240" y="8597160"/>
            <a:ext cx="3558960" cy="2457000"/>
            <a:chOff x="12765240" y="8597160"/>
            <a:chExt cx="3558960" cy="2457000"/>
          </a:xfrm>
        </p:grpSpPr>
        <p:sp>
          <p:nvSpPr>
            <p:cNvPr id="234" name="CustomShape 22"/>
            <p:cNvSpPr/>
            <p:nvPr/>
          </p:nvSpPr>
          <p:spPr>
            <a:xfrm>
              <a:off x="13672440" y="859716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f29b26"/>
            </a:solidFill>
            <a:ln>
              <a:noFill/>
            </a:ln>
          </p:spPr>
          <p:style>
            <a:lnRef idx="0"/>
            <a:fillRef idx="0"/>
            <a:effectRef idx="0"/>
            <a:fontRef idx="minor"/>
          </p:style>
        </p:sp>
        <p:sp>
          <p:nvSpPr>
            <p:cNvPr id="235" name="CustomShape 23"/>
            <p:cNvSpPr/>
            <p:nvPr/>
          </p:nvSpPr>
          <p:spPr>
            <a:xfrm>
              <a:off x="12765240" y="9774360"/>
              <a:ext cx="355896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Significance</a:t>
              </a:r>
              <a:endParaRPr b="0" lang="en-AU" sz="3600" spc="-1" strike="noStrike">
                <a:latin typeface="Arial"/>
              </a:endParaRPr>
            </a:p>
          </p:txBody>
        </p:sp>
        <p:sp>
          <p:nvSpPr>
            <p:cNvPr id="236" name="CustomShape 24"/>
            <p:cNvSpPr/>
            <p:nvPr/>
          </p:nvSpPr>
          <p:spPr>
            <a:xfrm>
              <a:off x="13768920" y="876996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f29b26"/>
                  </a:solidFill>
                  <a:latin typeface="Lato Regular"/>
                  <a:ea typeface="DejaVu Sans"/>
                </a:rPr>
                <a:t>7</a:t>
              </a:r>
              <a:endParaRPr b="0" lang="en-AU" sz="4200" spc="-1" strike="noStrike">
                <a:latin typeface="Arial"/>
              </a:endParaRPr>
            </a:p>
          </p:txBody>
        </p:sp>
      </p:grpSp>
      <p:grpSp>
        <p:nvGrpSpPr>
          <p:cNvPr id="237" name="Group 25"/>
          <p:cNvGrpSpPr/>
          <p:nvPr/>
        </p:nvGrpSpPr>
        <p:grpSpPr>
          <a:xfrm>
            <a:off x="16653960" y="8593920"/>
            <a:ext cx="2948400" cy="2478600"/>
            <a:chOff x="16653960" y="8593920"/>
            <a:chExt cx="2948400" cy="2478600"/>
          </a:xfrm>
        </p:grpSpPr>
        <p:sp>
          <p:nvSpPr>
            <p:cNvPr id="238" name="CustomShape 26"/>
            <p:cNvSpPr/>
            <p:nvPr/>
          </p:nvSpPr>
          <p:spPr>
            <a:xfrm>
              <a:off x="17516160" y="859392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9bbb5c"/>
            </a:solidFill>
            <a:ln>
              <a:noFill/>
            </a:ln>
          </p:spPr>
          <p:style>
            <a:lnRef idx="0"/>
            <a:fillRef idx="0"/>
            <a:effectRef idx="0"/>
            <a:fontRef idx="minor"/>
          </p:style>
        </p:sp>
        <p:sp>
          <p:nvSpPr>
            <p:cNvPr id="239" name="CustomShape 27"/>
            <p:cNvSpPr/>
            <p:nvPr/>
          </p:nvSpPr>
          <p:spPr>
            <a:xfrm>
              <a:off x="16653960" y="9792720"/>
              <a:ext cx="294840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Plan</a:t>
              </a:r>
              <a:endParaRPr b="0" lang="en-AU" sz="3600" spc="-1" strike="noStrike">
                <a:latin typeface="Arial"/>
              </a:endParaRPr>
            </a:p>
          </p:txBody>
        </p:sp>
        <p:sp>
          <p:nvSpPr>
            <p:cNvPr id="240" name="CustomShape 28"/>
            <p:cNvSpPr/>
            <p:nvPr/>
          </p:nvSpPr>
          <p:spPr>
            <a:xfrm>
              <a:off x="17601480" y="876996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9bbb5c"/>
                  </a:solidFill>
                  <a:latin typeface="Lato Regular"/>
                  <a:ea typeface="DejaVu Sans"/>
                </a:rPr>
                <a:t>8</a:t>
              </a:r>
              <a:endParaRPr b="0" lang="en-AU" sz="4200" spc="-1" strike="noStrike">
                <a:latin typeface="Arial"/>
              </a:endParaRPr>
            </a:p>
          </p:txBody>
        </p:sp>
      </p:grpSp>
      <p:sp>
        <p:nvSpPr>
          <p:cNvPr id="241" name="CustomShape 29"/>
          <p:cNvSpPr/>
          <p:nvPr/>
        </p:nvSpPr>
        <p:spPr>
          <a:xfrm>
            <a:off x="7737480" y="475632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2" name="CustomShape 30"/>
          <p:cNvSpPr/>
          <p:nvPr/>
        </p:nvSpPr>
        <p:spPr>
          <a:xfrm>
            <a:off x="11554200" y="478296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3" name="CustomShape 31"/>
          <p:cNvSpPr/>
          <p:nvPr/>
        </p:nvSpPr>
        <p:spPr>
          <a:xfrm>
            <a:off x="15367680" y="475632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4" name="CustomShape 32"/>
          <p:cNvSpPr/>
          <p:nvPr/>
        </p:nvSpPr>
        <p:spPr>
          <a:xfrm>
            <a:off x="7737480" y="916776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5" name="CustomShape 33"/>
          <p:cNvSpPr/>
          <p:nvPr/>
        </p:nvSpPr>
        <p:spPr>
          <a:xfrm>
            <a:off x="11554200" y="919440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6" name="CustomShape 34"/>
          <p:cNvSpPr/>
          <p:nvPr/>
        </p:nvSpPr>
        <p:spPr>
          <a:xfrm>
            <a:off x="15367680" y="916776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grpSp>
        <p:nvGrpSpPr>
          <p:cNvPr id="247" name="Group 35"/>
          <p:cNvGrpSpPr/>
          <p:nvPr/>
        </p:nvGrpSpPr>
        <p:grpSpPr>
          <a:xfrm>
            <a:off x="8814240" y="4125600"/>
            <a:ext cx="3432960" cy="2594520"/>
            <a:chOff x="8814240" y="4125600"/>
            <a:chExt cx="3432960" cy="2594520"/>
          </a:xfrm>
        </p:grpSpPr>
        <p:sp>
          <p:nvSpPr>
            <p:cNvPr id="248" name="CustomShape 36"/>
            <p:cNvSpPr/>
            <p:nvPr/>
          </p:nvSpPr>
          <p:spPr>
            <a:xfrm>
              <a:off x="8814240" y="5318640"/>
              <a:ext cx="3432960" cy="140148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Literature Review</a:t>
              </a:r>
              <a:r>
                <a:rPr b="1" lang="en-AU" sz="4400" spc="-1" strike="noStrike">
                  <a:solidFill>
                    <a:srgbClr val="445469"/>
                  </a:solidFill>
                  <a:latin typeface="Lato Regular"/>
                  <a:ea typeface="DejaVu Sans"/>
                </a:rPr>
                <a:t> </a:t>
              </a:r>
              <a:endParaRPr b="0" lang="en-AU" sz="4400" spc="-1" strike="noStrike">
                <a:latin typeface="Arial"/>
              </a:endParaRPr>
            </a:p>
          </p:txBody>
        </p:sp>
        <p:sp>
          <p:nvSpPr>
            <p:cNvPr id="249" name="CustomShape 37"/>
            <p:cNvSpPr/>
            <p:nvPr/>
          </p:nvSpPr>
          <p:spPr>
            <a:xfrm>
              <a:off x="9955440" y="429156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9bbb5c"/>
                  </a:solidFill>
                  <a:latin typeface="Lato Regular"/>
                  <a:ea typeface="DejaVu Sans"/>
                </a:rPr>
                <a:t>2</a:t>
              </a:r>
              <a:endParaRPr b="0" lang="en-AU" sz="4200" spc="-1" strike="noStrike">
                <a:latin typeface="Arial"/>
              </a:endParaRPr>
            </a:p>
          </p:txBody>
        </p:sp>
        <p:sp>
          <p:nvSpPr>
            <p:cNvPr id="250" name="CustomShape 38"/>
            <p:cNvSpPr/>
            <p:nvPr/>
          </p:nvSpPr>
          <p:spPr>
            <a:xfrm>
              <a:off x="9873720" y="4125600"/>
              <a:ext cx="122040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9bbb5c"/>
            </a:solidFill>
            <a:ln>
              <a:noFill/>
            </a:ln>
          </p:spPr>
          <p:style>
            <a:lnRef idx="0"/>
            <a:fillRef idx="0"/>
            <a:effectRef idx="0"/>
            <a:fontRef idx="minor"/>
          </p:style>
        </p:sp>
      </p:grpSp>
      <p:grpSp>
        <p:nvGrpSpPr>
          <p:cNvPr id="251" name="Group 39"/>
          <p:cNvGrpSpPr/>
          <p:nvPr/>
        </p:nvGrpSpPr>
        <p:grpSpPr>
          <a:xfrm>
            <a:off x="1717560" y="483120"/>
            <a:ext cx="20930760" cy="1446840"/>
            <a:chOff x="1717560" y="483120"/>
            <a:chExt cx="20930760" cy="1446840"/>
          </a:xfrm>
        </p:grpSpPr>
        <p:sp>
          <p:nvSpPr>
            <p:cNvPr id="252" name="CustomShape 40"/>
            <p:cNvSpPr/>
            <p:nvPr/>
          </p:nvSpPr>
          <p:spPr>
            <a:xfrm>
              <a:off x="1717560" y="483120"/>
              <a:ext cx="2093076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Outline</a:t>
              </a:r>
              <a:endParaRPr b="0" lang="en-AU" sz="8800" spc="-1" strike="noStrike">
                <a:latin typeface="Arial"/>
              </a:endParaRPr>
            </a:p>
          </p:txBody>
        </p:sp>
        <p:sp>
          <p:nvSpPr>
            <p:cNvPr id="253" name="CustomShape 41"/>
            <p:cNvSpPr/>
            <p:nvPr/>
          </p:nvSpPr>
          <p:spPr>
            <a:xfrm>
              <a:off x="10905120" y="184320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37">
                                  <p:stCondLst>
                                    <p:cond delay="0"/>
                                  </p:stCondLst>
                                  <p:childTnLst>
                                    <p:set>
                                      <p:cBhvr>
                                        <p:cTn id="6" dur="1" fill="hold">
                                          <p:stCondLst>
                                            <p:cond delay="0"/>
                                          </p:stCondLst>
                                        </p:cTn>
                                        <p:tgtEl>
                                          <p:spTgt spid="251"/>
                                        </p:tgtEl>
                                        <p:attrNameLst>
                                          <p:attrName>style.visibility</p:attrName>
                                        </p:attrNameLst>
                                      </p:cBhvr>
                                      <p:to>
                                        <p:strVal val="visible"/>
                                      </p:to>
                                    </p:set>
                                    <p:animEffect filter="fade" transition="in">
                                      <p:cBhvr additive="repl">
                                        <p:cTn id="7" dur="1000"/>
                                        <p:tgtEl>
                                          <p:spTgt spid="251"/>
                                        </p:tgtEl>
                                      </p:cBhvr>
                                    </p:animEffect>
                                    <p:anim calcmode="lin" valueType="num">
                                      <p:cBhvr additive="repl">
                                        <p:cTn id="8" dur="1000" fill="hold"/>
                                        <p:tgtEl>
                                          <p:spTgt spid="251"/>
                                        </p:tgtEl>
                                        <p:attrNameLst>
                                          <p:attrName>ppt_x</p:attrName>
                                        </p:attrNameLst>
                                      </p:cBhvr>
                                      <p:tavLst>
                                        <p:tav tm="0">
                                          <p:val>
                                            <p:strVal val="#ppt_x"/>
                                          </p:val>
                                        </p:tav>
                                        <p:tav tm="100000">
                                          <p:val>
                                            <p:strVal val="#ppt_x"/>
                                          </p:val>
                                        </p:tav>
                                      </p:tavLst>
                                    </p:anim>
                                    <p:anim calcmode="lin" valueType="num">
                                      <p:cBhvr additive="repl">
                                        <p:cTn id="9" dur="900" fill="hold"/>
                                        <p:tgtEl>
                                          <p:spTgt spid="251"/>
                                        </p:tgtEl>
                                        <p:attrNameLst>
                                          <p:attrName>ppt_y</p:attrName>
                                        </p:attrNameLst>
                                      </p:cBhvr>
                                      <p:tavLst>
                                        <p:tav tm="0">
                                          <p:val>
                                            <p:strVal val="#ppt_y+1"/>
                                          </p:val>
                                        </p:tav>
                                        <p:tav tm="100000">
                                          <p:val>
                                            <p:strVal val="#ppt_y-.03"/>
                                          </p:val>
                                        </p:tav>
                                      </p:tavLst>
                                    </p:anim>
                                    <p:anim calcmode="lin" valueType="num">
                                      <p:cBhvr additive="repl">
                                        <p:cTn id="10" dur="100" fill="hold">
                                          <p:stCondLst>
                                            <p:cond delay="900"/>
                                          </p:stCondLst>
                                        </p:cTn>
                                        <p:tgtEl>
                                          <p:spTgt spid="25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0"/>
                                  </p:stCondLst>
                                  <p:childTnLst>
                                    <p:set>
                                      <p:cBhvr>
                                        <p:cTn id="14" dur="2" fill="hold">
                                          <p:stCondLst>
                                            <p:cond delay="0"/>
                                          </p:stCondLst>
                                        </p:cTn>
                                        <p:tgtEl>
                                          <p:spTgt spid="213"/>
                                        </p:tgtEl>
                                        <p:attrNameLst>
                                          <p:attrName>style.visibility</p:attrName>
                                        </p:attrNameLst>
                                      </p:cBhvr>
                                      <p:to>
                                        <p:strVal val="visible"/>
                                      </p:to>
                                    </p:set>
                                    <p:animEffect filter="fade" transition="in">
                                      <p:cBhvr additive="repl">
                                        <p:cTn id="15" dur="1000"/>
                                        <p:tgtEl>
                                          <p:spTgt spid="213"/>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22" presetSubtype="8">
                                  <p:stCondLst>
                                    <p:cond delay="0"/>
                                  </p:stCondLst>
                                  <p:childTnLst>
                                    <p:set>
                                      <p:cBhvr>
                                        <p:cTn id="19" fill="hold">
                                          <p:stCondLst>
                                            <p:cond delay="0"/>
                                          </p:stCondLst>
                                        </p:cTn>
                                        <p:tgtEl>
                                          <p:spTgt spid="241"/>
                                        </p:tgtEl>
                                        <p:attrNameLst>
                                          <p:attrName>style.visibility</p:attrName>
                                        </p:attrNameLst>
                                      </p:cBhvr>
                                      <p:to>
                                        <p:strVal val="visible"/>
                                      </p:to>
                                    </p:set>
                                    <p:animEffect filter="wipe(left)" transition="in">
                                      <p:cBhvr additive="repl">
                                        <p:cTn id="20" dur="250"/>
                                        <p:tgtEl>
                                          <p:spTgt spid="241"/>
                                        </p:tgtEl>
                                      </p:cBhvr>
                                    </p:animEffect>
                                  </p:childTnLst>
                                </p:cTn>
                              </p:par>
                              <p:par>
                                <p:cTn id="21" nodeType="withEffect" fill="hold" presetClass="entr" presetID="10">
                                  <p:stCondLst>
                                    <p:cond delay="0"/>
                                  </p:stCondLst>
                                  <p:childTnLst>
                                    <p:set>
                                      <p:cBhvr>
                                        <p:cTn id="22" fill="hold">
                                          <p:stCondLst>
                                            <p:cond delay="0"/>
                                          </p:stCondLst>
                                        </p:cTn>
                                        <p:tgtEl>
                                          <p:spTgt spid="247"/>
                                        </p:tgtEl>
                                        <p:attrNameLst>
                                          <p:attrName>style.visibility</p:attrName>
                                        </p:attrNameLst>
                                      </p:cBhvr>
                                      <p:to>
                                        <p:strVal val="visible"/>
                                      </p:to>
                                    </p:set>
                                    <p:animEffect filter="fade" transition="in">
                                      <p:cBhvr additive="repl">
                                        <p:cTn id="23" dur="250"/>
                                        <p:tgtEl>
                                          <p:spTgt spid="247"/>
                                        </p:tgtEl>
                                      </p:cBhvr>
                                    </p:animEffect>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22" presetSubtype="8">
                                  <p:stCondLst>
                                    <p:cond delay="0"/>
                                  </p:stCondLst>
                                  <p:childTnLst>
                                    <p:set>
                                      <p:cBhvr>
                                        <p:cTn id="27" fill="hold">
                                          <p:stCondLst>
                                            <p:cond delay="0"/>
                                          </p:stCondLst>
                                        </p:cTn>
                                        <p:tgtEl>
                                          <p:spTgt spid="242"/>
                                        </p:tgtEl>
                                        <p:attrNameLst>
                                          <p:attrName>style.visibility</p:attrName>
                                        </p:attrNameLst>
                                      </p:cBhvr>
                                      <p:to>
                                        <p:strVal val="visible"/>
                                      </p:to>
                                    </p:set>
                                    <p:animEffect filter="wipe(left)" transition="in">
                                      <p:cBhvr additive="repl">
                                        <p:cTn id="28" dur="250"/>
                                        <p:tgtEl>
                                          <p:spTgt spid="242"/>
                                        </p:tgtEl>
                                      </p:cBhvr>
                                    </p:animEffect>
                                  </p:childTnLst>
                                </p:cTn>
                              </p:par>
                            </p:childTnLst>
                          </p:cTn>
                        </p:par>
                        <p:par>
                          <p:cTn id="29" fill="hold">
                            <p:stCondLst>
                              <p:cond delay="250"/>
                            </p:stCondLst>
                            <p:childTnLst>
                              <p:par>
                                <p:cTn id="30" nodeType="afterEffect" fill="hold" presetClass="entr" presetID="10">
                                  <p:stCondLst>
                                    <p:cond delay="0"/>
                                  </p:stCondLst>
                                  <p:childTnLst>
                                    <p:set>
                                      <p:cBhvr>
                                        <p:cTn id="31" fill="hold">
                                          <p:stCondLst>
                                            <p:cond delay="0"/>
                                          </p:stCondLst>
                                        </p:cTn>
                                        <p:tgtEl>
                                          <p:spTgt spid="217"/>
                                        </p:tgtEl>
                                        <p:attrNameLst>
                                          <p:attrName>style.visibility</p:attrName>
                                        </p:attrNameLst>
                                      </p:cBhvr>
                                      <p:to>
                                        <p:strVal val="visible"/>
                                      </p:to>
                                    </p:set>
                                    <p:animEffect filter="fade" transition="in">
                                      <p:cBhvr additive="repl">
                                        <p:cTn id="32" dur="250"/>
                                        <p:tgtEl>
                                          <p:spTgt spid="217"/>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22" presetSubtype="8">
                                  <p:stCondLst>
                                    <p:cond delay="0"/>
                                  </p:stCondLst>
                                  <p:childTnLst>
                                    <p:set>
                                      <p:cBhvr>
                                        <p:cTn id="36" fill="hold">
                                          <p:stCondLst>
                                            <p:cond delay="0"/>
                                          </p:stCondLst>
                                        </p:cTn>
                                        <p:tgtEl>
                                          <p:spTgt spid="243"/>
                                        </p:tgtEl>
                                        <p:attrNameLst>
                                          <p:attrName>style.visibility</p:attrName>
                                        </p:attrNameLst>
                                      </p:cBhvr>
                                      <p:to>
                                        <p:strVal val="visible"/>
                                      </p:to>
                                    </p:set>
                                    <p:animEffect filter="wipe(left)" transition="in">
                                      <p:cBhvr additive="repl">
                                        <p:cTn id="37" dur="250"/>
                                        <p:tgtEl>
                                          <p:spTgt spid="243"/>
                                        </p:tgtEl>
                                      </p:cBhvr>
                                    </p:animEffect>
                                  </p:childTnLst>
                                </p:cTn>
                              </p:par>
                            </p:childTnLst>
                          </p:cTn>
                        </p:par>
                        <p:par>
                          <p:cTn id="38" fill="hold">
                            <p:stCondLst>
                              <p:cond delay="250"/>
                            </p:stCondLst>
                            <p:childTnLst>
                              <p:par>
                                <p:cTn id="39" nodeType="afterEffect" fill="hold" presetClass="entr" presetID="10">
                                  <p:stCondLst>
                                    <p:cond delay="0"/>
                                  </p:stCondLst>
                                  <p:childTnLst>
                                    <p:set>
                                      <p:cBhvr>
                                        <p:cTn id="40" fill="hold">
                                          <p:stCondLst>
                                            <p:cond delay="0"/>
                                          </p:stCondLst>
                                        </p:cTn>
                                        <p:tgtEl>
                                          <p:spTgt spid="221"/>
                                        </p:tgtEl>
                                        <p:attrNameLst>
                                          <p:attrName>style.visibility</p:attrName>
                                        </p:attrNameLst>
                                      </p:cBhvr>
                                      <p:to>
                                        <p:strVal val="visible"/>
                                      </p:to>
                                    </p:set>
                                    <p:animEffect filter="fade" transition="in">
                                      <p:cBhvr additive="repl">
                                        <p:cTn id="41" dur="250"/>
                                        <p:tgtEl>
                                          <p:spTgt spid="221"/>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fill="hold">
                                          <p:stCondLst>
                                            <p:cond delay="0"/>
                                          </p:stCondLst>
                                        </p:cTn>
                                        <p:tgtEl>
                                          <p:spTgt spid="225"/>
                                        </p:tgtEl>
                                        <p:attrNameLst>
                                          <p:attrName>style.visibility</p:attrName>
                                        </p:attrNameLst>
                                      </p:cBhvr>
                                      <p:to>
                                        <p:strVal val="visible"/>
                                      </p:to>
                                    </p:set>
                                    <p:animEffect filter="fade" transition="in">
                                      <p:cBhvr additive="repl">
                                        <p:cTn id="46" dur="250"/>
                                        <p:tgtEl>
                                          <p:spTgt spid="225"/>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2" presetSubtype="8">
                                  <p:stCondLst>
                                    <p:cond delay="0"/>
                                  </p:stCondLst>
                                  <p:childTnLst>
                                    <p:set>
                                      <p:cBhvr>
                                        <p:cTn id="50" fill="hold">
                                          <p:stCondLst>
                                            <p:cond delay="0"/>
                                          </p:stCondLst>
                                        </p:cTn>
                                        <p:tgtEl>
                                          <p:spTgt spid="244"/>
                                        </p:tgtEl>
                                        <p:attrNameLst>
                                          <p:attrName>style.visibility</p:attrName>
                                        </p:attrNameLst>
                                      </p:cBhvr>
                                      <p:to>
                                        <p:strVal val="visible"/>
                                      </p:to>
                                    </p:set>
                                    <p:animEffect filter="wipe(left)" transition="in">
                                      <p:cBhvr additive="repl">
                                        <p:cTn id="51" dur="250"/>
                                        <p:tgtEl>
                                          <p:spTgt spid="244"/>
                                        </p:tgtEl>
                                      </p:cBhvr>
                                    </p:animEffect>
                                  </p:childTnLst>
                                </p:cTn>
                              </p:par>
                            </p:childTnLst>
                          </p:cTn>
                        </p:par>
                        <p:par>
                          <p:cTn id="52" fill="hold">
                            <p:stCondLst>
                              <p:cond delay="250"/>
                            </p:stCondLst>
                            <p:childTnLst>
                              <p:par>
                                <p:cTn id="53" nodeType="afterEffect" fill="hold" presetClass="entr" presetID="10">
                                  <p:stCondLst>
                                    <p:cond delay="0"/>
                                  </p:stCondLst>
                                  <p:childTnLst>
                                    <p:set>
                                      <p:cBhvr>
                                        <p:cTn id="54" fill="hold">
                                          <p:stCondLst>
                                            <p:cond delay="0"/>
                                          </p:stCondLst>
                                        </p:cTn>
                                        <p:tgtEl>
                                          <p:spTgt spid="229"/>
                                        </p:tgtEl>
                                        <p:attrNameLst>
                                          <p:attrName>style.visibility</p:attrName>
                                        </p:attrNameLst>
                                      </p:cBhvr>
                                      <p:to>
                                        <p:strVal val="visible"/>
                                      </p:to>
                                    </p:set>
                                    <p:animEffect filter="fade" transition="in">
                                      <p:cBhvr additive="repl">
                                        <p:cTn id="55" dur="250"/>
                                        <p:tgtEl>
                                          <p:spTgt spid="229"/>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22" presetSubtype="8">
                                  <p:stCondLst>
                                    <p:cond delay="0"/>
                                  </p:stCondLst>
                                  <p:childTnLst>
                                    <p:set>
                                      <p:cBhvr>
                                        <p:cTn id="59" fill="hold">
                                          <p:stCondLst>
                                            <p:cond delay="0"/>
                                          </p:stCondLst>
                                        </p:cTn>
                                        <p:tgtEl>
                                          <p:spTgt spid="245"/>
                                        </p:tgtEl>
                                        <p:attrNameLst>
                                          <p:attrName>style.visibility</p:attrName>
                                        </p:attrNameLst>
                                      </p:cBhvr>
                                      <p:to>
                                        <p:strVal val="visible"/>
                                      </p:to>
                                    </p:set>
                                    <p:animEffect filter="wipe(left)" transition="in">
                                      <p:cBhvr additive="repl">
                                        <p:cTn id="60" dur="250"/>
                                        <p:tgtEl>
                                          <p:spTgt spid="245"/>
                                        </p:tgtEl>
                                      </p:cBhvr>
                                    </p:animEffect>
                                  </p:childTnLst>
                                </p:cTn>
                              </p:par>
                            </p:childTnLst>
                          </p:cTn>
                        </p:par>
                        <p:par>
                          <p:cTn id="61" fill="hold">
                            <p:stCondLst>
                              <p:cond delay="250"/>
                            </p:stCondLst>
                            <p:childTnLst>
                              <p:par>
                                <p:cTn id="62" nodeType="afterEffect" fill="hold" presetClass="entr" presetID="10">
                                  <p:stCondLst>
                                    <p:cond delay="0"/>
                                  </p:stCondLst>
                                  <p:childTnLst>
                                    <p:set>
                                      <p:cBhvr>
                                        <p:cTn id="63" fill="hold">
                                          <p:stCondLst>
                                            <p:cond delay="0"/>
                                          </p:stCondLst>
                                        </p:cTn>
                                        <p:tgtEl>
                                          <p:spTgt spid="233"/>
                                        </p:tgtEl>
                                        <p:attrNameLst>
                                          <p:attrName>style.visibility</p:attrName>
                                        </p:attrNameLst>
                                      </p:cBhvr>
                                      <p:to>
                                        <p:strVal val="visible"/>
                                      </p:to>
                                    </p:set>
                                    <p:animEffect filter="fade" transition="in">
                                      <p:cBhvr additive="repl">
                                        <p:cTn id="64" dur="250"/>
                                        <p:tgtEl>
                                          <p:spTgt spid="233"/>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22" presetSubtype="8">
                                  <p:stCondLst>
                                    <p:cond delay="0"/>
                                  </p:stCondLst>
                                  <p:childTnLst>
                                    <p:set>
                                      <p:cBhvr>
                                        <p:cTn id="68" fill="hold">
                                          <p:stCondLst>
                                            <p:cond delay="0"/>
                                          </p:stCondLst>
                                        </p:cTn>
                                        <p:tgtEl>
                                          <p:spTgt spid="246"/>
                                        </p:tgtEl>
                                        <p:attrNameLst>
                                          <p:attrName>style.visibility</p:attrName>
                                        </p:attrNameLst>
                                      </p:cBhvr>
                                      <p:to>
                                        <p:strVal val="visible"/>
                                      </p:to>
                                    </p:set>
                                    <p:animEffect filter="wipe(left)" transition="in">
                                      <p:cBhvr additive="repl">
                                        <p:cTn id="69" dur="250"/>
                                        <p:tgtEl>
                                          <p:spTgt spid="246"/>
                                        </p:tgtEl>
                                      </p:cBhvr>
                                    </p:animEffect>
                                  </p:childTnLst>
                                </p:cTn>
                              </p:par>
                            </p:childTnLst>
                          </p:cTn>
                        </p:par>
                        <p:par>
                          <p:cTn id="70" fill="hold">
                            <p:stCondLst>
                              <p:cond delay="250"/>
                            </p:stCondLst>
                            <p:childTnLst>
                              <p:par>
                                <p:cTn id="71" nodeType="afterEffect" fill="hold" presetClass="entr" presetID="10">
                                  <p:stCondLst>
                                    <p:cond delay="0"/>
                                  </p:stCondLst>
                                  <p:childTnLst>
                                    <p:set>
                                      <p:cBhvr>
                                        <p:cTn id="72" fill="hold">
                                          <p:stCondLst>
                                            <p:cond delay="0"/>
                                          </p:stCondLst>
                                        </p:cTn>
                                        <p:tgtEl>
                                          <p:spTgt spid="237"/>
                                        </p:tgtEl>
                                        <p:attrNameLst>
                                          <p:attrName>style.visibility</p:attrName>
                                        </p:attrNameLst>
                                      </p:cBhvr>
                                      <p:to>
                                        <p:strVal val="visible"/>
                                      </p:to>
                                    </p:set>
                                    <p:animEffect filter="fade" transition="in">
                                      <p:cBhvr additive="repl">
                                        <p:cTn id="73" dur="25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372" name="Group 1"/>
          <p:cNvGrpSpPr/>
          <p:nvPr/>
        </p:nvGrpSpPr>
        <p:grpSpPr>
          <a:xfrm>
            <a:off x="1712880" y="483120"/>
            <a:ext cx="20937240" cy="2081520"/>
            <a:chOff x="1712880" y="483120"/>
            <a:chExt cx="20937240" cy="2081520"/>
          </a:xfrm>
        </p:grpSpPr>
        <p:sp>
          <p:nvSpPr>
            <p:cNvPr id="373"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74"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75"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376" name="CustomShape 5"/>
          <p:cNvSpPr/>
          <p:nvPr/>
        </p:nvSpPr>
        <p:spPr>
          <a:xfrm>
            <a:off x="1152000" y="3312000"/>
            <a:ext cx="21452400" cy="9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Many research methodologies have been put forward within Design Science Research and each at some point has attracted there own share of praise and criticism and a number of practitioners advise to simply choose one that fits your research and then simply adhere</a:t>
            </a:r>
            <a:endParaRPr b="0" lang="en-AU" sz="2800" spc="-1" strike="noStrike">
              <a:latin typeface="Arial"/>
            </a:endParaRPr>
          </a:p>
          <a:p>
            <a:pPr>
              <a:lnSpc>
                <a:spcPct val="100000"/>
              </a:lnSpc>
            </a:pPr>
            <a:r>
              <a:rPr b="0" lang="en-AU" sz="2800" spc="-1" strike="noStrike">
                <a:solidFill>
                  <a:srgbClr val="000000"/>
                </a:solidFill>
                <a:latin typeface="Lato"/>
                <a:ea typeface="DejaVu Sans"/>
              </a:rPr>
              <a:t>to it rigorously.</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The specific methodology that this research will undertake is that proposed by 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As previously mentioned in the background of today our industry partner has learnt through experience that candidates may</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fail at a very late stage of the recruitment process causing potential opportunity losses for both the client and candidate. It is this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late failure that brings rise to the core problem of this research. </a:t>
            </a:r>
            <a:r>
              <a:rPr b="0" i="1" lang="en-AU" sz="2800" spc="-1" strike="noStrike">
                <a:solidFill>
                  <a:srgbClr val="c9211e"/>
                </a:solidFill>
                <a:latin typeface="Lato"/>
                <a:ea typeface="DejaVu Sans"/>
              </a:rPr>
              <a:t>How can a potential candidate be assessed on some medical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criteria without involving an actual medical assessment?</a:t>
            </a:r>
            <a:endParaRPr b="0" lang="en-AU" sz="2800" spc="-1" strike="noStrike">
              <a:latin typeface="Arial"/>
            </a:endParaRPr>
          </a:p>
          <a:p>
            <a:pPr>
              <a:lnSpc>
                <a:spcPct val="100000"/>
              </a:lnSpc>
            </a:pPr>
            <a:r>
              <a:rPr b="0" lang="en-AU" sz="2800" spc="-1" strike="noStrike">
                <a:solidFill>
                  <a:srgbClr val="c9211e"/>
                </a:solidFill>
                <a:latin typeface="Lato"/>
                <a:ea typeface="DejaVu Sans"/>
              </a:rPr>
              <a:t>	</a:t>
            </a:r>
            <a:r>
              <a:rPr b="0" lang="en-AU" sz="2800" spc="-1" strike="noStrike">
                <a:solidFill>
                  <a:srgbClr val="c9211e"/>
                </a:solidFill>
                <a:latin typeface="Lato"/>
                <a:ea typeface="DejaVu Sans"/>
              </a:rPr>
              <a:t>	</a:t>
            </a:r>
            <a:r>
              <a:rPr b="0" lang="en-AU" sz="2800" spc="-1" strike="noStrike">
                <a:solidFill>
                  <a:srgbClr val="c9211e"/>
                </a:solidFill>
                <a:latin typeface="Lato"/>
                <a:ea typeface="DejaVu Sans"/>
              </a:rPr>
              <a:t>	</a:t>
            </a:r>
            <a:endParaRPr b="0" lang="en-AU" sz="2800" spc="-1" strike="noStrike">
              <a:latin typeface="Arial"/>
            </a:endParaRPr>
          </a:p>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In order to address the focal problem any potential solution should garner useful information from the candidate’s answers to a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preselection questionnaire that they are required to complete. The questions contained within any such questionnaire</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should take into account the specific role for which the candidate is applying and any typical risks or needs that are associated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with that role.</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The developed artefact will initially encompass individual classifications for each role from the associated question groups. The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classification will allow for human override for a candidate that has been flagged as borderline. Once sufficient data has been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collected the ability  to include some transfer or cluster learning would remove the need to train all the roles separately. This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however is not the initial goal of the work.</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377" name="Group 1"/>
          <p:cNvGrpSpPr/>
          <p:nvPr/>
        </p:nvGrpSpPr>
        <p:grpSpPr>
          <a:xfrm>
            <a:off x="1712880" y="483120"/>
            <a:ext cx="20937240" cy="2081520"/>
            <a:chOff x="1712880" y="483120"/>
            <a:chExt cx="20937240" cy="2081520"/>
          </a:xfrm>
        </p:grpSpPr>
        <p:sp>
          <p:nvSpPr>
            <p:cNvPr id="378"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79"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80"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381" name="CustomShape 5"/>
          <p:cNvSpPr/>
          <p:nvPr/>
        </p:nvSpPr>
        <p:spPr>
          <a:xfrm>
            <a:off x="1152000" y="3312000"/>
            <a:ext cx="21452400" cy="9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4.</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Demonstrate the artefact can be used to help solve the focal problem</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5.</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Evaluate how well the artefact solves the focal problem</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My research paper explains in reasonable detail the industry standard way that we will verify the “correctness” of our solution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which include measures such as confusion matrix, area under the ROC curve and F1 score. Please refer to it for further detail.</a:t>
            </a:r>
            <a:endParaRPr b="0" lang="en-AU" sz="2800" spc="-1" strike="noStrike">
              <a:latin typeface="Arial"/>
            </a:endParaRPr>
          </a:p>
          <a:p>
            <a:pPr>
              <a:lnSpc>
                <a:spcPct val="100000"/>
              </a:lnSpc>
            </a:pPr>
            <a:endParaRPr b="0" lang="en-AU" sz="2800" spc="-1" strike="noStrike">
              <a:latin typeface="Arial"/>
            </a:endParaRPr>
          </a:p>
        </p:txBody>
      </p:sp>
      <p:pic>
        <p:nvPicPr>
          <p:cNvPr id="382" name="" descr=""/>
          <p:cNvPicPr/>
          <p:nvPr/>
        </p:nvPicPr>
        <p:blipFill>
          <a:blip r:embed="rId1"/>
          <a:stretch/>
        </p:blipFill>
        <p:spPr>
          <a:xfrm>
            <a:off x="1080360" y="4176000"/>
            <a:ext cx="12092400" cy="6404760"/>
          </a:xfrm>
          <a:prstGeom prst="rect">
            <a:avLst/>
          </a:prstGeom>
          <a:ln>
            <a:noFill/>
          </a:ln>
        </p:spPr>
      </p:pic>
      <p:sp>
        <p:nvSpPr>
          <p:cNvPr id="383" name="CustomShape 6"/>
          <p:cNvSpPr/>
          <p:nvPr/>
        </p:nvSpPr>
        <p:spPr>
          <a:xfrm>
            <a:off x="13536000" y="4392000"/>
            <a:ext cx="9572760" cy="55562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AU" sz="3200" spc="-1" strike="noStrike">
                <a:solidFill>
                  <a:srgbClr val="000000"/>
                </a:solidFill>
                <a:latin typeface="Arial"/>
                <a:ea typeface="DejaVu Sans"/>
              </a:rPr>
              <a:t>The specific example shown earlier shows an example of a job requirement for “lifting heavy weights from floor to waist”. </a:t>
            </a:r>
            <a:endParaRPr b="0" lang="en-AU" sz="3200" spc="-1" strike="noStrike">
              <a:latin typeface="Arial"/>
            </a:endParaRPr>
          </a:p>
          <a:p>
            <a:pPr algn="just">
              <a:lnSpc>
                <a:spcPct val="100000"/>
              </a:lnSpc>
            </a:pPr>
            <a:endParaRPr b="0" lang="en-AU" sz="3200" spc="-1" strike="noStrike">
              <a:latin typeface="Arial"/>
            </a:endParaRPr>
          </a:p>
          <a:p>
            <a:pPr algn="just">
              <a:lnSpc>
                <a:spcPct val="100000"/>
              </a:lnSpc>
            </a:pPr>
            <a:r>
              <a:rPr b="0" lang="en-AU" sz="3200" spc="-1" strike="noStrike">
                <a:solidFill>
                  <a:srgbClr val="000000"/>
                </a:solidFill>
                <a:latin typeface="Arial"/>
                <a:ea typeface="DejaVu Sans"/>
              </a:rPr>
              <a:t>Of particular note are the edges for heavy weight, hip and flexor. It is on these edges that properties will initially be attached such as the value for the actual weight considered ”heavy” by an expert in the field. As our classifier begins to acquire data it is these properties that will dynamically be altered in order to solve our core problem of classifying a candidate.</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384" name="Group 1"/>
          <p:cNvGrpSpPr/>
          <p:nvPr/>
        </p:nvGrpSpPr>
        <p:grpSpPr>
          <a:xfrm>
            <a:off x="1712880" y="483120"/>
            <a:ext cx="20937240" cy="2081520"/>
            <a:chOff x="1712880" y="483120"/>
            <a:chExt cx="20937240" cy="2081520"/>
          </a:xfrm>
        </p:grpSpPr>
        <p:sp>
          <p:nvSpPr>
            <p:cNvPr id="385"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86"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87"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388" name="CustomShape 5"/>
          <p:cNvSpPr/>
          <p:nvPr/>
        </p:nvSpPr>
        <p:spPr>
          <a:xfrm>
            <a:off x="1152000" y="3312000"/>
            <a:ext cx="21452400" cy="9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6.</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Communicate the outcomes of the research</a:t>
            </a:r>
            <a:endParaRPr b="0" lang="en-AU" sz="3600" spc="-1" strike="noStrike">
              <a:latin typeface="Arial"/>
            </a:endParaRPr>
          </a:p>
          <a:p>
            <a:pPr algn="just">
              <a:lnSpc>
                <a:spcPct val="100000"/>
              </a:lnSpc>
            </a:pP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Amongst the outcomes of this research will be the development of a number of novel algorithms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to be incorporated into a commercial software product. It is the algorithms that are developed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during the design phase that will satisfy the artefact requirement of DSR. The stakeholder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community will initially involve the industry partner of the university but will ultimately be useful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to anyone dealing with the problem of classifying the answers to closed survey/questionnaire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data.</a:t>
            </a:r>
            <a:endParaRPr b="0" lang="en-AU" sz="3600" spc="-1" strike="noStrike">
              <a:latin typeface="Arial"/>
            </a:endParaRPr>
          </a:p>
          <a:p>
            <a:pPr algn="just">
              <a:lnSpc>
                <a:spcPct val="100000"/>
              </a:lnSpc>
            </a:pP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Through progressing the research to completion the communication of the outcomes will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satisfy the industry partner. The wider research community will become aware of the outcomes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through publishing a number of papers at recognised conferences as set out in the research plan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at the end of this talk.</a:t>
            </a:r>
            <a:endParaRPr b="0" lang="en-AU" sz="3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9" name="Group 1"/>
          <p:cNvGrpSpPr/>
          <p:nvPr/>
        </p:nvGrpSpPr>
        <p:grpSpPr>
          <a:xfrm>
            <a:off x="1712880" y="483120"/>
            <a:ext cx="20937240" cy="2081520"/>
            <a:chOff x="1712880" y="483120"/>
            <a:chExt cx="20937240" cy="2081520"/>
          </a:xfrm>
        </p:grpSpPr>
        <p:sp>
          <p:nvSpPr>
            <p:cNvPr id="390"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91"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92"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393"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394"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Tree>
  </p:cSld>
  <mc:AlternateContent>
    <mc:Choice Requires="p14">
      <p:transition spd="slow" p14:dur="2000"/>
    </mc:Choice>
    <mc:Fallback>
      <p:transition spd="slow"/>
    </mc:Fallback>
  </mc:AlternateContent>
  <p:timing>
    <p:tnLst>
      <p:par>
        <p:cTn id="134" dur="indefinite" restart="never" nodeType="tmRoot">
          <p:childTnLst>
            <p:seq>
              <p:cTn id="135" dur="indefinite" nodeType="mainSeq">
                <p:childTnLst>
                  <p:par>
                    <p:cTn id="136" fill="hold">
                      <p:stCondLst>
                        <p:cond delay="indefinite"/>
                      </p:stCondLst>
                      <p:childTnLst>
                        <p:par>
                          <p:cTn id="137" fill="hold">
                            <p:stCondLst>
                              <p:cond delay="0"/>
                            </p:stCondLst>
                            <p:childTnLst>
                              <p:par>
                                <p:cTn id="138" nodeType="clickEffect" fill="hold" presetClass="entr" presetID="1">
                                  <p:stCondLst>
                                    <p:cond delay="0"/>
                                  </p:stCondLst>
                                  <p:childTnLst>
                                    <p:set>
                                      <p:cBhvr>
                                        <p:cTn id="139"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95" name="Group 1"/>
          <p:cNvGrpSpPr/>
          <p:nvPr/>
        </p:nvGrpSpPr>
        <p:grpSpPr>
          <a:xfrm>
            <a:off x="1712880" y="483120"/>
            <a:ext cx="20937240" cy="2081520"/>
            <a:chOff x="1712880" y="483120"/>
            <a:chExt cx="20937240" cy="2081520"/>
          </a:xfrm>
        </p:grpSpPr>
        <p:sp>
          <p:nvSpPr>
            <p:cNvPr id="396"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97"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98"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399"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00"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01"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2" name="Group 1"/>
          <p:cNvGrpSpPr/>
          <p:nvPr/>
        </p:nvGrpSpPr>
        <p:grpSpPr>
          <a:xfrm>
            <a:off x="1712880" y="483120"/>
            <a:ext cx="20937240" cy="2081520"/>
            <a:chOff x="1712880" y="483120"/>
            <a:chExt cx="20937240" cy="2081520"/>
          </a:xfrm>
        </p:grpSpPr>
        <p:sp>
          <p:nvSpPr>
            <p:cNvPr id="403"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04"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05"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406"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07"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08"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
        <p:nvSpPr>
          <p:cNvPr id="409" name="CustomShape 8"/>
          <p:cNvSpPr/>
          <p:nvPr/>
        </p:nvSpPr>
        <p:spPr>
          <a:xfrm>
            <a:off x="1188000" y="538632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0" name="Group 1"/>
          <p:cNvGrpSpPr/>
          <p:nvPr/>
        </p:nvGrpSpPr>
        <p:grpSpPr>
          <a:xfrm>
            <a:off x="1712880" y="483120"/>
            <a:ext cx="20937240" cy="2081520"/>
            <a:chOff x="1712880" y="483120"/>
            <a:chExt cx="20937240" cy="2081520"/>
          </a:xfrm>
        </p:grpSpPr>
        <p:sp>
          <p:nvSpPr>
            <p:cNvPr id="411"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12"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13"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414"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15"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16"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
        <p:nvSpPr>
          <p:cNvPr id="417" name="CustomShape 8"/>
          <p:cNvSpPr/>
          <p:nvPr/>
        </p:nvSpPr>
        <p:spPr>
          <a:xfrm>
            <a:off x="1188000" y="538632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p:txBody>
      </p:sp>
      <p:sp>
        <p:nvSpPr>
          <p:cNvPr id="418" name="CustomShape 9"/>
          <p:cNvSpPr/>
          <p:nvPr/>
        </p:nvSpPr>
        <p:spPr>
          <a:xfrm>
            <a:off x="1188000" y="5976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4.</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Demonstrate the artefact can be used to help solve the focal problem</a:t>
            </a:r>
            <a:endParaRPr b="0" lang="en-AU" sz="2800" spc="-1" strike="noStrike">
              <a:latin typeface="Arial"/>
            </a:endParaRPr>
          </a:p>
        </p:txBody>
      </p:sp>
      <p:pic>
        <p:nvPicPr>
          <p:cNvPr id="419" name="" descr=""/>
          <p:cNvPicPr/>
          <p:nvPr/>
        </p:nvPicPr>
        <p:blipFill>
          <a:blip r:embed="rId1"/>
          <a:stretch/>
        </p:blipFill>
        <p:spPr>
          <a:xfrm>
            <a:off x="5043240" y="6768000"/>
            <a:ext cx="12092400" cy="64047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0" name="Group 1"/>
          <p:cNvGrpSpPr/>
          <p:nvPr/>
        </p:nvGrpSpPr>
        <p:grpSpPr>
          <a:xfrm>
            <a:off x="1712880" y="483120"/>
            <a:ext cx="20937240" cy="2081520"/>
            <a:chOff x="1712880" y="483120"/>
            <a:chExt cx="20937240" cy="2081520"/>
          </a:xfrm>
        </p:grpSpPr>
        <p:sp>
          <p:nvSpPr>
            <p:cNvPr id="421"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22"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23"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424"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25"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26"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
        <p:nvSpPr>
          <p:cNvPr id="427" name="CustomShape 8"/>
          <p:cNvSpPr/>
          <p:nvPr/>
        </p:nvSpPr>
        <p:spPr>
          <a:xfrm>
            <a:off x="1188000" y="538632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p:txBody>
      </p:sp>
      <p:sp>
        <p:nvSpPr>
          <p:cNvPr id="428" name="CustomShape 9"/>
          <p:cNvSpPr/>
          <p:nvPr/>
        </p:nvSpPr>
        <p:spPr>
          <a:xfrm>
            <a:off x="1188000" y="5976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4.</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Demonstrate the artefact can be used to help solve the focal problem</a:t>
            </a:r>
            <a:endParaRPr b="0" lang="en-AU" sz="2800" spc="-1" strike="noStrike">
              <a:latin typeface="Arial"/>
            </a:endParaRPr>
          </a:p>
        </p:txBody>
      </p:sp>
      <p:sp>
        <p:nvSpPr>
          <p:cNvPr id="429" name="CustomShape 10"/>
          <p:cNvSpPr/>
          <p:nvPr/>
        </p:nvSpPr>
        <p:spPr>
          <a:xfrm>
            <a:off x="1188000" y="662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5.</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Evaluate how well the artefact solves the focal problem</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0" name="Group 1"/>
          <p:cNvGrpSpPr/>
          <p:nvPr/>
        </p:nvGrpSpPr>
        <p:grpSpPr>
          <a:xfrm>
            <a:off x="1712880" y="483120"/>
            <a:ext cx="20937240" cy="2081520"/>
            <a:chOff x="1712880" y="483120"/>
            <a:chExt cx="20937240" cy="2081520"/>
          </a:xfrm>
        </p:grpSpPr>
        <p:sp>
          <p:nvSpPr>
            <p:cNvPr id="431"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32"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33"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434"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35"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36"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
        <p:nvSpPr>
          <p:cNvPr id="437" name="CustomShape 8"/>
          <p:cNvSpPr/>
          <p:nvPr/>
        </p:nvSpPr>
        <p:spPr>
          <a:xfrm>
            <a:off x="1188000" y="538632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p:txBody>
      </p:sp>
      <p:sp>
        <p:nvSpPr>
          <p:cNvPr id="438" name="CustomShape 9"/>
          <p:cNvSpPr/>
          <p:nvPr/>
        </p:nvSpPr>
        <p:spPr>
          <a:xfrm>
            <a:off x="1188000" y="5976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4.</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Demonstrate the artefact can be used to help solve the focal problem</a:t>
            </a:r>
            <a:endParaRPr b="0" lang="en-AU" sz="2800" spc="-1" strike="noStrike">
              <a:latin typeface="Arial"/>
            </a:endParaRPr>
          </a:p>
        </p:txBody>
      </p:sp>
      <p:sp>
        <p:nvSpPr>
          <p:cNvPr id="439" name="CustomShape 10"/>
          <p:cNvSpPr/>
          <p:nvPr/>
        </p:nvSpPr>
        <p:spPr>
          <a:xfrm>
            <a:off x="1188000" y="662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5.</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Evaluate how well the artefact solves the focal problem</a:t>
            </a:r>
            <a:endParaRPr b="0" lang="en-AU" sz="2800" spc="-1" strike="noStrike">
              <a:latin typeface="Arial"/>
            </a:endParaRPr>
          </a:p>
        </p:txBody>
      </p:sp>
      <p:sp>
        <p:nvSpPr>
          <p:cNvPr id="440" name="CustomShape 11"/>
          <p:cNvSpPr/>
          <p:nvPr/>
        </p:nvSpPr>
        <p:spPr>
          <a:xfrm>
            <a:off x="1188000" y="7200000"/>
            <a:ext cx="2131056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Arial"/>
                <a:ea typeface="DejaVu Sans"/>
              </a:rPr>
              <a:t>6.</a:t>
            </a:r>
            <a:r>
              <a:rPr b="0" lang="en-AU" sz="2800" spc="-1" strike="noStrike">
                <a:solidFill>
                  <a:srgbClr val="000000"/>
                </a:solidFill>
                <a:latin typeface="Arial"/>
                <a:ea typeface="DejaVu Sans"/>
              </a:rPr>
              <a:t>	</a:t>
            </a:r>
            <a:r>
              <a:rPr b="0" lang="en-AU" sz="2800" spc="-1" strike="noStrike">
                <a:solidFill>
                  <a:srgbClr val="000000"/>
                </a:solidFill>
                <a:latin typeface="Arial"/>
                <a:ea typeface="DejaVu Sans"/>
              </a:rPr>
              <a:t>	</a:t>
            </a:r>
            <a:r>
              <a:rPr b="0" lang="en-AU" sz="2800" spc="-1" strike="noStrike">
                <a:solidFill>
                  <a:srgbClr val="000000"/>
                </a:solidFill>
                <a:latin typeface="Arial"/>
                <a:ea typeface="DejaVu Sans"/>
              </a:rPr>
              <a:t>Communicate the outcomes of the research</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41" name="Group 1"/>
          <p:cNvGrpSpPr/>
          <p:nvPr/>
        </p:nvGrpSpPr>
        <p:grpSpPr>
          <a:xfrm>
            <a:off x="1712880" y="483120"/>
            <a:ext cx="20937240" cy="2081520"/>
            <a:chOff x="1712880" y="483120"/>
            <a:chExt cx="20937240" cy="2081520"/>
          </a:xfrm>
        </p:grpSpPr>
        <p:sp>
          <p:nvSpPr>
            <p:cNvPr id="442"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4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44"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445" name="CustomShape 5"/>
          <p:cNvSpPr/>
          <p:nvPr/>
        </p:nvSpPr>
        <p:spPr>
          <a:xfrm>
            <a:off x="1152000" y="3312000"/>
            <a:ext cx="21452400" cy="2590560"/>
          </a:xfrm>
          <a:prstGeom prst="rect">
            <a:avLst/>
          </a:prstGeom>
          <a:noFill/>
          <a:ln>
            <a:noFill/>
          </a:ln>
        </p:spPr>
        <p:style>
          <a:lnRef idx="0"/>
          <a:fillRef idx="0"/>
          <a:effectRef idx="0"/>
          <a:fontRef idx="minor"/>
        </p:style>
      </p:sp>
      <p:sp>
        <p:nvSpPr>
          <p:cNvPr id="446"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1 - To classify a candidate into a small number of groups that give a sliding suitability score</a:t>
            </a:r>
            <a:r>
              <a:rPr b="0" lang="en-AU" sz="3600" spc="-1" strike="noStrike">
                <a:solidFill>
                  <a:srgbClr val="2c3645"/>
                </a:solidFill>
                <a:latin typeface="Lato Light"/>
                <a:ea typeface="DejaVu Sans"/>
              </a:rPr>
              <a:t>.</a:t>
            </a:r>
            <a:endParaRPr b="0" lang="en-AU" sz="3600" spc="-1" strike="noStrike">
              <a:latin typeface="Arial"/>
            </a:endParaRPr>
          </a:p>
        </p:txBody>
      </p:sp>
      <p:sp>
        <p:nvSpPr>
          <p:cNvPr id="447" name="CustomShape 7"/>
          <p:cNvSpPr/>
          <p:nvPr/>
        </p:nvSpPr>
        <p:spPr>
          <a:xfrm>
            <a:off x="216000" y="4608360"/>
            <a:ext cx="4607640" cy="417564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oAutofit/>
          </a:bodyPr>
          <a:p>
            <a:pPr>
              <a:lnSpc>
                <a:spcPct val="100000"/>
              </a:lnSpc>
            </a:pPr>
            <a:r>
              <a:rPr b="0" lang="en-AU" sz="2200" spc="-1" strike="noStrike">
                <a:solidFill>
                  <a:srgbClr val="ffffff"/>
                </a:solidFill>
                <a:latin typeface="Arial"/>
                <a:ea typeface="DejaVu Sans"/>
              </a:rPr>
              <a:t>Step 1 –Create distinct linguistic</a:t>
            </a:r>
            <a:endParaRPr b="0" lang="en-AU" sz="2200" spc="-1" strike="noStrike">
              <a:latin typeface="Arial"/>
            </a:endParaRPr>
          </a:p>
          <a:p>
            <a:pPr>
              <a:lnSpc>
                <a:spcPct val="100000"/>
              </a:lnSpc>
            </a:pPr>
            <a:r>
              <a:rPr b="0" lang="en-AU" sz="2200" spc="-1" strike="noStrike">
                <a:solidFill>
                  <a:srgbClr val="ffffff"/>
                </a:solidFill>
                <a:latin typeface="Arial"/>
                <a:ea typeface="DejaVu Sans"/>
              </a:rPr>
              <a:t>definitions/similarities to describe </a:t>
            </a:r>
            <a:endParaRPr b="0" lang="en-AU" sz="2200" spc="-1" strike="noStrike">
              <a:latin typeface="Arial"/>
            </a:endParaRPr>
          </a:p>
          <a:p>
            <a:pPr>
              <a:lnSpc>
                <a:spcPct val="100000"/>
              </a:lnSpc>
            </a:pPr>
            <a:r>
              <a:rPr b="0" lang="en-AU" sz="2200" spc="-1" strike="noStrike">
                <a:solidFill>
                  <a:srgbClr val="ffffff"/>
                </a:solidFill>
                <a:latin typeface="Arial"/>
                <a:ea typeface="DejaVu Sans"/>
              </a:rPr>
              <a:t>our domain</a:t>
            </a:r>
            <a:endParaRPr b="0" lang="en-AU" sz="2200" spc="-1" strike="noStrike">
              <a:latin typeface="Arial"/>
            </a:endParaRPr>
          </a:p>
        </p:txBody>
      </p:sp>
      <p:sp>
        <p:nvSpPr>
          <p:cNvPr id="448" name="CustomShape 8"/>
          <p:cNvSpPr/>
          <p:nvPr/>
        </p:nvSpPr>
        <p:spPr>
          <a:xfrm>
            <a:off x="5976000" y="4680000"/>
            <a:ext cx="4751640" cy="410364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oAutofit/>
          </a:bodyPr>
          <a:p>
            <a:pPr>
              <a:lnSpc>
                <a:spcPct val="100000"/>
              </a:lnSpc>
            </a:pPr>
            <a:r>
              <a:rPr b="0" lang="en-AU" sz="2200" spc="-1" strike="noStrike">
                <a:solidFill>
                  <a:srgbClr val="ffffff"/>
                </a:solidFill>
                <a:latin typeface="Arial"/>
                <a:ea typeface="DejaVu Sans"/>
              </a:rPr>
              <a:t>Step 2 – Define initial membership</a:t>
            </a:r>
            <a:endParaRPr b="0" lang="en-AU" sz="2200" spc="-1" strike="noStrike">
              <a:latin typeface="Arial"/>
            </a:endParaRPr>
          </a:p>
          <a:p>
            <a:pPr>
              <a:lnSpc>
                <a:spcPct val="100000"/>
              </a:lnSpc>
            </a:pPr>
            <a:r>
              <a:rPr b="0" lang="en-AU" sz="2200" spc="-1" strike="noStrike">
                <a:solidFill>
                  <a:srgbClr val="ffffff"/>
                </a:solidFill>
                <a:latin typeface="Arial"/>
                <a:ea typeface="DejaVu Sans"/>
              </a:rPr>
              <a:t>Functions that describes the degree </a:t>
            </a:r>
            <a:endParaRPr b="0" lang="en-AU" sz="2200" spc="-1" strike="noStrike">
              <a:latin typeface="Arial"/>
            </a:endParaRPr>
          </a:p>
          <a:p>
            <a:pPr>
              <a:lnSpc>
                <a:spcPct val="100000"/>
              </a:lnSpc>
            </a:pPr>
            <a:r>
              <a:rPr b="0" lang="en-AU" sz="2200" spc="-1" strike="noStrike">
                <a:solidFill>
                  <a:srgbClr val="ffffff"/>
                </a:solidFill>
                <a:latin typeface="Arial"/>
                <a:ea typeface="DejaVu Sans"/>
              </a:rPr>
              <a:t>Of truth of some feature  </a:t>
            </a:r>
            <a:endParaRPr b="0" lang="en-AU" sz="2200" spc="-1" strike="noStrike">
              <a:latin typeface="Arial"/>
            </a:endParaRPr>
          </a:p>
        </p:txBody>
      </p:sp>
      <p:sp>
        <p:nvSpPr>
          <p:cNvPr id="449" name="CustomShape 9"/>
          <p:cNvSpPr/>
          <p:nvPr/>
        </p:nvSpPr>
        <p:spPr>
          <a:xfrm>
            <a:off x="11916000" y="4680000"/>
            <a:ext cx="7919640" cy="712764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oAutofit/>
          </a:bodyPr>
          <a:p>
            <a:pPr>
              <a:lnSpc>
                <a:spcPct val="100000"/>
              </a:lnSpc>
            </a:pPr>
            <a:r>
              <a:rPr b="0" lang="en-AU" sz="2200" spc="-1" strike="noStrike">
                <a:solidFill>
                  <a:srgbClr val="ffffff"/>
                </a:solidFill>
                <a:latin typeface="Arial"/>
                <a:ea typeface="DejaVu Sans"/>
              </a:rPr>
              <a:t>Step 3 – Select most noteworthy classification rules</a:t>
            </a:r>
            <a:endParaRPr b="0" lang="en-AU" sz="2200" spc="-1" strike="noStrike">
              <a:latin typeface="Arial"/>
            </a:endParaRPr>
          </a:p>
        </p:txBody>
      </p:sp>
      <p:sp>
        <p:nvSpPr>
          <p:cNvPr id="450" name="Line 10"/>
          <p:cNvSpPr/>
          <p:nvPr/>
        </p:nvSpPr>
        <p:spPr>
          <a:xfrm>
            <a:off x="4824000" y="5832000"/>
            <a:ext cx="1152000" cy="0"/>
          </a:xfrm>
          <a:prstGeom prst="line">
            <a:avLst/>
          </a:prstGeom>
          <a:ln w="57240">
            <a:solidFill>
              <a:srgbClr val="c9211e"/>
            </a:solidFill>
            <a:round/>
            <a:tailEnd len="med" type="triangle" w="med"/>
          </a:ln>
        </p:spPr>
        <p:style>
          <a:lnRef idx="0"/>
          <a:fillRef idx="0"/>
          <a:effectRef idx="0"/>
          <a:fontRef idx="minor"/>
        </p:style>
      </p:sp>
      <p:sp>
        <p:nvSpPr>
          <p:cNvPr id="451" name="Line 11"/>
          <p:cNvSpPr/>
          <p:nvPr/>
        </p:nvSpPr>
        <p:spPr>
          <a:xfrm>
            <a:off x="10764000" y="5902920"/>
            <a:ext cx="0" cy="0"/>
          </a:xfrm>
          <a:prstGeom prst="line">
            <a:avLst/>
          </a:prstGeom>
          <a:ln w="57240">
            <a:solidFill>
              <a:srgbClr val="c9211e"/>
            </a:solidFill>
            <a:round/>
            <a:tailEnd len="med" type="triangle" w="med"/>
          </a:ln>
        </p:spPr>
        <p:style>
          <a:lnRef idx="0"/>
          <a:fillRef idx="0"/>
          <a:effectRef idx="0"/>
          <a:fontRef idx="minor"/>
        </p:style>
      </p:sp>
      <p:pic>
        <p:nvPicPr>
          <p:cNvPr id="452" name="" descr=""/>
          <p:cNvPicPr/>
          <p:nvPr/>
        </p:nvPicPr>
        <p:blipFill>
          <a:blip r:embed="rId1"/>
          <a:stretch/>
        </p:blipFill>
        <p:spPr>
          <a:xfrm>
            <a:off x="432000" y="5974920"/>
            <a:ext cx="4105080" cy="2520720"/>
          </a:xfrm>
          <a:prstGeom prst="rect">
            <a:avLst/>
          </a:prstGeom>
          <a:ln>
            <a:noFill/>
          </a:ln>
        </p:spPr>
      </p:pic>
      <p:pic>
        <p:nvPicPr>
          <p:cNvPr id="453" name="" descr=""/>
          <p:cNvPicPr/>
          <p:nvPr/>
        </p:nvPicPr>
        <p:blipFill>
          <a:blip r:embed="rId2"/>
          <a:stretch/>
        </p:blipFill>
        <p:spPr>
          <a:xfrm>
            <a:off x="6120000" y="5902920"/>
            <a:ext cx="4535640" cy="2550960"/>
          </a:xfrm>
          <a:prstGeom prst="rect">
            <a:avLst/>
          </a:prstGeom>
          <a:ln>
            <a:noFill/>
          </a:ln>
        </p:spPr>
      </p:pic>
      <p:pic>
        <p:nvPicPr>
          <p:cNvPr id="454" name="" descr=""/>
          <p:cNvPicPr/>
          <p:nvPr/>
        </p:nvPicPr>
        <p:blipFill>
          <a:blip r:embed="rId3"/>
          <a:stretch/>
        </p:blipFill>
        <p:spPr>
          <a:xfrm>
            <a:off x="16009920" y="5342400"/>
            <a:ext cx="3500280" cy="849240"/>
          </a:xfrm>
          <a:prstGeom prst="rect">
            <a:avLst/>
          </a:prstGeom>
          <a:ln>
            <a:noFill/>
          </a:ln>
        </p:spPr>
      </p:pic>
      <p:pic>
        <p:nvPicPr>
          <p:cNvPr id="455" name="" descr=""/>
          <p:cNvPicPr/>
          <p:nvPr/>
        </p:nvPicPr>
        <p:blipFill>
          <a:blip r:embed="rId4"/>
          <a:stretch/>
        </p:blipFill>
        <p:spPr>
          <a:xfrm>
            <a:off x="12168000" y="5370840"/>
            <a:ext cx="2581200" cy="820800"/>
          </a:xfrm>
          <a:prstGeom prst="rect">
            <a:avLst/>
          </a:prstGeom>
          <a:ln>
            <a:noFill/>
          </a:ln>
        </p:spPr>
      </p:pic>
      <p:pic>
        <p:nvPicPr>
          <p:cNvPr id="456" name="" descr=""/>
          <p:cNvPicPr/>
          <p:nvPr/>
        </p:nvPicPr>
        <p:blipFill>
          <a:blip r:embed="rId5"/>
          <a:stretch/>
        </p:blipFill>
        <p:spPr>
          <a:xfrm>
            <a:off x="12244680" y="6477480"/>
            <a:ext cx="7226640" cy="4970160"/>
          </a:xfrm>
          <a:prstGeom prst="rect">
            <a:avLst/>
          </a:prstGeom>
          <a:ln>
            <a:noFill/>
          </a:ln>
        </p:spPr>
      </p:pic>
      <p:sp>
        <p:nvSpPr>
          <p:cNvPr id="457" name="Line 12"/>
          <p:cNvSpPr/>
          <p:nvPr/>
        </p:nvSpPr>
        <p:spPr>
          <a:xfrm>
            <a:off x="10749600" y="5832000"/>
            <a:ext cx="1152000" cy="0"/>
          </a:xfrm>
          <a:prstGeom prst="line">
            <a:avLst/>
          </a:prstGeom>
          <a:ln w="57240">
            <a:solidFill>
              <a:srgbClr val="c9211e"/>
            </a:solidFill>
            <a:round/>
            <a:tailEnd len="med" type="triangle" w="med"/>
          </a:ln>
        </p:spPr>
        <p:style>
          <a:lnRef idx="0"/>
          <a:fillRef idx="0"/>
          <a:effectRef idx="0"/>
          <a:fontRef idx="minor"/>
        </p:style>
      </p:sp>
      <p:sp>
        <p:nvSpPr>
          <p:cNvPr id="458" name="CustomShape 13"/>
          <p:cNvSpPr/>
          <p:nvPr/>
        </p:nvSpPr>
        <p:spPr>
          <a:xfrm>
            <a:off x="20736000" y="4680000"/>
            <a:ext cx="3240000" cy="381600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oAutofit/>
          </a:bodyPr>
          <a:p>
            <a:pPr algn="ctr"/>
            <a:r>
              <a:rPr b="0" lang="en-AU" sz="1800" spc="-1" strike="noStrike">
                <a:solidFill>
                  <a:srgbClr val="ffffff"/>
                </a:solidFill>
                <a:latin typeface="Arial"/>
              </a:rPr>
              <a:t>Step 4 – Apply gradient </a:t>
            </a:r>
            <a:endParaRPr b="0" lang="en-AU" sz="1800" spc="-1" strike="noStrike">
              <a:solidFill>
                <a:srgbClr val="ffffff"/>
              </a:solidFill>
              <a:latin typeface="Arial"/>
            </a:endParaRPr>
          </a:p>
          <a:p>
            <a:pPr algn="ctr"/>
            <a:r>
              <a:rPr b="0" lang="en-AU" sz="1800" spc="-1" strike="noStrike">
                <a:solidFill>
                  <a:srgbClr val="ffffff"/>
                </a:solidFill>
                <a:latin typeface="Arial"/>
              </a:rPr>
              <a:t>descent  to fine tune the </a:t>
            </a:r>
            <a:endParaRPr b="0" lang="en-AU" sz="1800" spc="-1" strike="noStrike">
              <a:solidFill>
                <a:srgbClr val="ffffff"/>
              </a:solidFill>
              <a:latin typeface="Arial"/>
            </a:endParaRPr>
          </a:p>
          <a:p>
            <a:pPr algn="ctr"/>
            <a:r>
              <a:rPr b="0" lang="en-AU" sz="1800" spc="-1" strike="noStrike">
                <a:solidFill>
                  <a:srgbClr val="ffffff"/>
                </a:solidFill>
                <a:latin typeface="Arial"/>
              </a:rPr>
              <a:t>given result </a:t>
            </a:r>
            <a:endParaRPr b="0" lang="en-AU" sz="1800" spc="-1" strike="noStrike">
              <a:solidFill>
                <a:srgbClr val="ffffff"/>
              </a:solidFill>
              <a:latin typeface="Arial"/>
            </a:endParaRPr>
          </a:p>
          <a:p>
            <a:pPr algn="ctr"/>
            <a:r>
              <a:rPr b="0" lang="en-AU" sz="1800" spc="-1" strike="noStrike">
                <a:solidFill>
                  <a:srgbClr val="ffffff"/>
                </a:solidFill>
                <a:latin typeface="Arial"/>
              </a:rPr>
              <a:t>Mamuda et al. (2017 [43])</a:t>
            </a:r>
            <a:endParaRPr b="0" lang="en-AU" sz="1800" spc="-1" strike="noStrike">
              <a:solidFill>
                <a:srgbClr val="ffffff"/>
              </a:solidFill>
              <a:latin typeface="Arial"/>
            </a:endParaRPr>
          </a:p>
        </p:txBody>
      </p:sp>
      <p:sp>
        <p:nvSpPr>
          <p:cNvPr id="459" name="Line 14"/>
          <p:cNvSpPr/>
          <p:nvPr/>
        </p:nvSpPr>
        <p:spPr>
          <a:xfrm>
            <a:off x="19627200" y="5832000"/>
            <a:ext cx="1152000" cy="0"/>
          </a:xfrm>
          <a:prstGeom prst="line">
            <a:avLst/>
          </a:prstGeom>
          <a:ln w="57240">
            <a:solidFill>
              <a:srgbClr val="c9211e"/>
            </a:solidFill>
            <a:round/>
            <a:tailEnd len="med" type="triangle" w="med"/>
          </a:ln>
        </p:spPr>
        <p:style>
          <a:lnRef idx="0"/>
          <a:fillRef idx="0"/>
          <a:effectRef idx="0"/>
          <a:fontRef idx="minor"/>
        </p:style>
      </p:sp>
      <p:pic>
        <p:nvPicPr>
          <p:cNvPr id="460" name="" descr=""/>
          <p:cNvPicPr/>
          <p:nvPr/>
        </p:nvPicPr>
        <p:blipFill>
          <a:blip r:embed="rId6"/>
          <a:stretch/>
        </p:blipFill>
        <p:spPr>
          <a:xfrm>
            <a:off x="20975400" y="6264000"/>
            <a:ext cx="2818440" cy="1872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254" name="Group 1"/>
          <p:cNvGrpSpPr/>
          <p:nvPr/>
        </p:nvGrpSpPr>
        <p:grpSpPr>
          <a:xfrm>
            <a:off x="6382080" y="483120"/>
            <a:ext cx="11651400" cy="2537280"/>
            <a:chOff x="6382080" y="483120"/>
            <a:chExt cx="11651400" cy="2537280"/>
          </a:xfrm>
        </p:grpSpPr>
        <p:sp>
          <p:nvSpPr>
            <p:cNvPr id="255"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56"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57"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sp>
        <p:nvSpPr>
          <p:cNvPr id="258" name="CustomShape 5"/>
          <p:cNvSpPr/>
          <p:nvPr/>
        </p:nvSpPr>
        <p:spPr>
          <a:xfrm>
            <a:off x="1154880" y="3168000"/>
            <a:ext cx="22100400" cy="10638360"/>
          </a:xfrm>
          <a:prstGeom prst="rect">
            <a:avLst/>
          </a:prstGeom>
          <a:noFill/>
          <a:ln>
            <a:noFill/>
          </a:ln>
        </p:spPr>
        <p:style>
          <a:lnRef idx="0"/>
          <a:fillRef idx="0"/>
          <a:effectRef idx="0"/>
          <a:fontRef idx="minor"/>
        </p:style>
        <p:txBody>
          <a:bodyPr lIns="219240" rIns="219240" tIns="109800" bIns="109800">
            <a:spAutoFit/>
          </a:bodyPr>
          <a:p>
            <a:pPr>
              <a:lnSpc>
                <a:spcPct val="100000"/>
              </a:lnSpc>
            </a:pPr>
            <a:r>
              <a:rPr b="1" lang="en-US" sz="3200" spc="-1" strike="noStrike">
                <a:solidFill>
                  <a:srgbClr val="445469"/>
                </a:solidFill>
                <a:latin typeface="Lato Regular"/>
                <a:ea typeface="Open Sans Light"/>
              </a:rPr>
              <a:t>The Questionnaire although commonly used today has a history of less than 200 years. It’s origins have been attributed to the Statistical Society of London in 1838 whose main goal was ”procuring, arranging and publishing facts to illustrate the condition and prospects of society”</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The answers to such questionnaire’s can be summarised into two broad categories (Marshall, 2005 [38])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1.</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Open-ended – where the question allows the participant to enter whatever they feel is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appropriate with no restrictions being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introduced.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i="1" lang="en-US" sz="3200" spc="-1" strike="noStrike">
                <a:solidFill>
                  <a:srgbClr val="ff0000"/>
                </a:solidFill>
                <a:latin typeface="Lato Regular"/>
                <a:ea typeface="Open Sans Light"/>
              </a:rPr>
              <a:t>What do you like to do on the weekend?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2.</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Closed-ended – where the question would have one correct answer or a limited number of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options.</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i="1" lang="en-US" sz="3200" spc="-1" strike="noStrike">
                <a:solidFill>
                  <a:srgbClr val="ff0000"/>
                </a:solidFill>
                <a:latin typeface="Lato Regular"/>
                <a:ea typeface="Open Sans Light"/>
              </a:rPr>
              <a:t>Select the things you do on the weekend? </a:t>
            </a:r>
            <a:r>
              <a:rPr b="1" lang="en-US" sz="3200" spc="-1" strike="noStrike">
                <a:solidFill>
                  <a:srgbClr val="445469"/>
                </a:solidFill>
                <a:latin typeface="Lato Regular"/>
                <a:ea typeface="Open Sans Light"/>
              </a:rPr>
              <a:t>   1. Read,  2. Housework,  3. Eat out</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So from this we could surmise that open-ended questions would promote long responses whereas closed-ended short responses. </a:t>
            </a:r>
            <a:endParaRPr b="0" lang="en-AU" sz="3200" spc="-1" strike="noStrike">
              <a:latin typeface="Arial"/>
            </a:endParaRPr>
          </a:p>
          <a:p>
            <a:pPr>
              <a:lnSpc>
                <a:spcPct val="100000"/>
              </a:lnSpc>
            </a:pPr>
            <a:r>
              <a:rPr b="1" lang="en-US" sz="4400" spc="-1" strike="noStrike">
                <a:solidFill>
                  <a:srgbClr val="445469"/>
                </a:solidFill>
                <a:latin typeface="Lato Regular"/>
                <a:ea typeface="Open Sans Light"/>
              </a:rPr>
              <a:t> </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61" name="Group 1"/>
          <p:cNvGrpSpPr/>
          <p:nvPr/>
        </p:nvGrpSpPr>
        <p:grpSpPr>
          <a:xfrm>
            <a:off x="1712880" y="483120"/>
            <a:ext cx="20937240" cy="2081520"/>
            <a:chOff x="1712880" y="483120"/>
            <a:chExt cx="20937240" cy="2081520"/>
          </a:xfrm>
        </p:grpSpPr>
        <p:sp>
          <p:nvSpPr>
            <p:cNvPr id="462"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6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64"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RQ2</a:t>
              </a:r>
              <a:endParaRPr b="0" lang="en-AU" sz="3100" spc="-1" strike="noStrike">
                <a:latin typeface="Arial"/>
              </a:endParaRPr>
            </a:p>
          </p:txBody>
        </p:sp>
      </p:grpSp>
      <p:sp>
        <p:nvSpPr>
          <p:cNvPr id="465" name="CustomShape 5"/>
          <p:cNvSpPr/>
          <p:nvPr/>
        </p:nvSpPr>
        <p:spPr>
          <a:xfrm>
            <a:off x="1152000" y="3312000"/>
            <a:ext cx="21452400" cy="2590560"/>
          </a:xfrm>
          <a:prstGeom prst="rect">
            <a:avLst/>
          </a:prstGeom>
          <a:noFill/>
          <a:ln>
            <a:noFill/>
          </a:ln>
        </p:spPr>
        <p:style>
          <a:lnRef idx="0"/>
          <a:fillRef idx="0"/>
          <a:effectRef idx="0"/>
          <a:fontRef idx="minor"/>
        </p:style>
      </p:sp>
      <p:sp>
        <p:nvSpPr>
          <p:cNvPr id="466"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2 - To define a mechanism whereby results of physical medical assessments are fed back into the system for a better predictor.</a:t>
            </a:r>
            <a:endParaRPr b="0" lang="en-AU" sz="3200" spc="-1" strike="noStrike">
              <a:latin typeface="Arial"/>
            </a:endParaRPr>
          </a:p>
        </p:txBody>
      </p:sp>
      <p:sp>
        <p:nvSpPr>
          <p:cNvPr id="467" name="CustomShape 7"/>
          <p:cNvSpPr/>
          <p:nvPr/>
        </p:nvSpPr>
        <p:spPr>
          <a:xfrm>
            <a:off x="1368000" y="5688000"/>
            <a:ext cx="4175640" cy="2159640"/>
          </a:xfrm>
          <a:prstGeom prst="rect">
            <a:avLst/>
          </a:prstGeom>
          <a:solidFill>
            <a:srgbClr val="81d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1 – Select membership</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functions that we will</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receive feedback on</a:t>
            </a:r>
            <a:endParaRPr b="0" lang="en-AU" sz="2200" spc="-1" strike="noStrike">
              <a:latin typeface="Arial"/>
            </a:endParaRPr>
          </a:p>
        </p:txBody>
      </p:sp>
      <p:sp>
        <p:nvSpPr>
          <p:cNvPr id="468" name="CustomShape 8"/>
          <p:cNvSpPr/>
          <p:nvPr/>
        </p:nvSpPr>
        <p:spPr>
          <a:xfrm>
            <a:off x="7416000" y="5724000"/>
            <a:ext cx="4175640" cy="2159640"/>
          </a:xfrm>
          <a:prstGeom prst="rect">
            <a:avLst/>
          </a:prstGeom>
          <a:solidFill>
            <a:srgbClr val="81d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2 – Implement mechanism</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where external assessors</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may feed data back into</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these functions </a:t>
            </a:r>
            <a:endParaRPr b="0" lang="en-AU" sz="2200" spc="-1" strike="noStrike">
              <a:latin typeface="Arial"/>
            </a:endParaRPr>
          </a:p>
        </p:txBody>
      </p:sp>
      <p:sp>
        <p:nvSpPr>
          <p:cNvPr id="469" name="CustomShape 9"/>
          <p:cNvSpPr/>
          <p:nvPr/>
        </p:nvSpPr>
        <p:spPr>
          <a:xfrm>
            <a:off x="13536000" y="5760000"/>
            <a:ext cx="6264000" cy="4032000"/>
          </a:xfrm>
          <a:prstGeom prst="rect">
            <a:avLst/>
          </a:prstGeom>
          <a:solidFill>
            <a:srgbClr val="81d41a"/>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AU" sz="2200" spc="-1" strike="noStrike">
                <a:solidFill>
                  <a:srgbClr val="ffffff"/>
                </a:solidFill>
                <a:latin typeface="Arial"/>
                <a:ea typeface="DejaVu Sans"/>
              </a:rPr>
              <a:t>Step 3 – Apply the work of</a:t>
            </a:r>
            <a:br/>
            <a:r>
              <a:rPr b="0" lang="en-AU" sz="2200" spc="-1" strike="noStrike">
                <a:solidFill>
                  <a:srgbClr val="ffffff"/>
                </a:solidFill>
                <a:latin typeface="Arial"/>
                <a:ea typeface="DejaVu Sans"/>
              </a:rPr>
              <a:t>Kostikova et al. (2016 [7]) and</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Marasini et al. (2016 [44] to </a:t>
            </a:r>
            <a:br/>
            <a:r>
              <a:rPr b="0" lang="en-AU" sz="2200" spc="-1" strike="noStrike">
                <a:solidFill>
                  <a:srgbClr val="ffffff"/>
                </a:solidFill>
                <a:latin typeface="Arial"/>
                <a:ea typeface="DejaVu Sans"/>
              </a:rPr>
              <a:t>make functions dynamic</a:t>
            </a:r>
            <a:endParaRPr b="0" lang="en-AU" sz="2200" spc="-1" strike="noStrike">
              <a:latin typeface="Arial"/>
            </a:endParaRPr>
          </a:p>
        </p:txBody>
      </p:sp>
      <p:sp>
        <p:nvSpPr>
          <p:cNvPr id="470" name="Line 10"/>
          <p:cNvSpPr/>
          <p:nvPr/>
        </p:nvSpPr>
        <p:spPr>
          <a:xfrm>
            <a:off x="5544000" y="6804000"/>
            <a:ext cx="1872000" cy="0"/>
          </a:xfrm>
          <a:prstGeom prst="line">
            <a:avLst/>
          </a:prstGeom>
          <a:ln w="57240">
            <a:solidFill>
              <a:srgbClr val="3465a4"/>
            </a:solidFill>
            <a:round/>
            <a:tailEnd len="med" type="triangle" w="med"/>
          </a:ln>
        </p:spPr>
        <p:style>
          <a:lnRef idx="0"/>
          <a:fillRef idx="0"/>
          <a:effectRef idx="0"/>
          <a:fontRef idx="minor"/>
        </p:style>
      </p:sp>
      <p:sp>
        <p:nvSpPr>
          <p:cNvPr id="471" name="Line 11"/>
          <p:cNvSpPr/>
          <p:nvPr/>
        </p:nvSpPr>
        <p:spPr>
          <a:xfrm>
            <a:off x="11628000" y="6766920"/>
            <a:ext cx="1872000" cy="0"/>
          </a:xfrm>
          <a:prstGeom prst="line">
            <a:avLst/>
          </a:prstGeom>
          <a:ln w="57240">
            <a:solidFill>
              <a:srgbClr val="3465a4"/>
            </a:solidFill>
            <a:round/>
            <a:tailEnd len="med" type="triangle" w="med"/>
          </a:ln>
        </p:spPr>
        <p:style>
          <a:lnRef idx="0"/>
          <a:fillRef idx="0"/>
          <a:effectRef idx="0"/>
          <a:fontRef idx="minor"/>
        </p:style>
      </p:sp>
      <p:pic>
        <p:nvPicPr>
          <p:cNvPr id="472" name="" descr=""/>
          <p:cNvPicPr/>
          <p:nvPr/>
        </p:nvPicPr>
        <p:blipFill>
          <a:blip r:embed="rId1"/>
          <a:stretch/>
        </p:blipFill>
        <p:spPr>
          <a:xfrm>
            <a:off x="13968000" y="7416000"/>
            <a:ext cx="5256000" cy="19440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73" name="Group 1"/>
          <p:cNvGrpSpPr/>
          <p:nvPr/>
        </p:nvGrpSpPr>
        <p:grpSpPr>
          <a:xfrm>
            <a:off x="1712880" y="483120"/>
            <a:ext cx="20937240" cy="2081520"/>
            <a:chOff x="1712880" y="483120"/>
            <a:chExt cx="20937240" cy="2081520"/>
          </a:xfrm>
        </p:grpSpPr>
        <p:sp>
          <p:nvSpPr>
            <p:cNvPr id="474"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75"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76"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RQ3</a:t>
              </a:r>
              <a:endParaRPr b="0" lang="en-AU" sz="3100" spc="-1" strike="noStrike">
                <a:latin typeface="Arial"/>
              </a:endParaRPr>
            </a:p>
          </p:txBody>
        </p:sp>
      </p:grpSp>
      <p:sp>
        <p:nvSpPr>
          <p:cNvPr id="477" name="CustomShape 5"/>
          <p:cNvSpPr/>
          <p:nvPr/>
        </p:nvSpPr>
        <p:spPr>
          <a:xfrm>
            <a:off x="1152000" y="3312000"/>
            <a:ext cx="21452400" cy="2590560"/>
          </a:xfrm>
          <a:prstGeom prst="rect">
            <a:avLst/>
          </a:prstGeom>
          <a:noFill/>
          <a:ln>
            <a:noFill/>
          </a:ln>
        </p:spPr>
        <p:style>
          <a:lnRef idx="0"/>
          <a:fillRef idx="0"/>
          <a:effectRef idx="0"/>
          <a:fontRef idx="minor"/>
        </p:style>
      </p:sp>
      <p:sp>
        <p:nvSpPr>
          <p:cNvPr id="478"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3 - To build an anomaly detection routine to predict a list of candidates of concern.</a:t>
            </a:r>
            <a:endParaRPr b="0" lang="en-AU" sz="3200" spc="-1" strike="noStrike">
              <a:latin typeface="Arial"/>
            </a:endParaRPr>
          </a:p>
        </p:txBody>
      </p:sp>
      <p:sp>
        <p:nvSpPr>
          <p:cNvPr id="479" name="CustomShape 7"/>
          <p:cNvSpPr/>
          <p:nvPr/>
        </p:nvSpPr>
        <p:spPr>
          <a:xfrm>
            <a:off x="1368000" y="468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1 – Select features used to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consider candidate anomalous</a:t>
            </a:r>
            <a:endParaRPr b="0" lang="en-AU" sz="2200" spc="-1" strike="noStrike">
              <a:latin typeface="Arial"/>
            </a:endParaRPr>
          </a:p>
        </p:txBody>
      </p:sp>
      <p:sp>
        <p:nvSpPr>
          <p:cNvPr id="480" name="CustomShape 8"/>
          <p:cNvSpPr/>
          <p:nvPr/>
        </p:nvSpPr>
        <p:spPr>
          <a:xfrm>
            <a:off x="7416000" y="468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2 – Load explore and clean</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data (includes normalisation,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distribution analysis ...)  </a:t>
            </a:r>
            <a:endParaRPr b="0" lang="en-AU" sz="2200" spc="-1" strike="noStrike">
              <a:latin typeface="Arial"/>
            </a:endParaRPr>
          </a:p>
        </p:txBody>
      </p:sp>
      <p:sp>
        <p:nvSpPr>
          <p:cNvPr id="481" name="CustomShape 9"/>
          <p:cNvSpPr/>
          <p:nvPr/>
        </p:nvSpPr>
        <p:spPr>
          <a:xfrm>
            <a:off x="13536000" y="468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3 – Define network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architecture</a:t>
            </a:r>
            <a:endParaRPr b="0" lang="en-AU" sz="2200" spc="-1" strike="noStrike">
              <a:latin typeface="Arial"/>
            </a:endParaRPr>
          </a:p>
        </p:txBody>
      </p:sp>
      <p:sp>
        <p:nvSpPr>
          <p:cNvPr id="482" name="CustomShape 10"/>
          <p:cNvSpPr/>
          <p:nvPr/>
        </p:nvSpPr>
        <p:spPr>
          <a:xfrm>
            <a:off x="1368000" y="864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4 – Specify training options</a:t>
            </a:r>
            <a:endParaRPr b="0" lang="en-AU" sz="2200" spc="-1" strike="noStrike">
              <a:latin typeface="Arial"/>
            </a:endParaRPr>
          </a:p>
        </p:txBody>
      </p:sp>
      <p:sp>
        <p:nvSpPr>
          <p:cNvPr id="483" name="CustomShape 11"/>
          <p:cNvSpPr/>
          <p:nvPr/>
        </p:nvSpPr>
        <p:spPr>
          <a:xfrm>
            <a:off x="7488000" y="864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5 – Train the network</a:t>
            </a:r>
            <a:endParaRPr b="0" lang="en-AU" sz="2200" spc="-1" strike="noStrike">
              <a:latin typeface="Arial"/>
            </a:endParaRPr>
          </a:p>
        </p:txBody>
      </p:sp>
      <p:sp>
        <p:nvSpPr>
          <p:cNvPr id="484" name="CustomShape 12"/>
          <p:cNvSpPr/>
          <p:nvPr/>
        </p:nvSpPr>
        <p:spPr>
          <a:xfrm>
            <a:off x="13608000" y="864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6 – Predict labels and</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analyse results</a:t>
            </a:r>
            <a:endParaRPr b="0" lang="en-AU" sz="2200" spc="-1" strike="noStrike">
              <a:latin typeface="Arial"/>
            </a:endParaRPr>
          </a:p>
        </p:txBody>
      </p:sp>
      <p:sp>
        <p:nvSpPr>
          <p:cNvPr id="485" name="Line 13"/>
          <p:cNvSpPr/>
          <p:nvPr/>
        </p:nvSpPr>
        <p:spPr>
          <a:xfrm>
            <a:off x="5544000" y="5832000"/>
            <a:ext cx="1872000" cy="0"/>
          </a:xfrm>
          <a:prstGeom prst="line">
            <a:avLst/>
          </a:prstGeom>
          <a:ln w="57240">
            <a:solidFill>
              <a:srgbClr val="3465a4"/>
            </a:solidFill>
            <a:round/>
            <a:tailEnd len="med" type="triangle" w="med"/>
          </a:ln>
        </p:spPr>
        <p:style>
          <a:lnRef idx="0"/>
          <a:fillRef idx="0"/>
          <a:effectRef idx="0"/>
          <a:fontRef idx="minor"/>
        </p:style>
      </p:sp>
      <p:sp>
        <p:nvSpPr>
          <p:cNvPr id="486" name="Line 14"/>
          <p:cNvSpPr/>
          <p:nvPr/>
        </p:nvSpPr>
        <p:spPr>
          <a:xfrm>
            <a:off x="11628000" y="5902920"/>
            <a:ext cx="1872000" cy="0"/>
          </a:xfrm>
          <a:prstGeom prst="line">
            <a:avLst/>
          </a:prstGeom>
          <a:ln w="57240">
            <a:solidFill>
              <a:srgbClr val="3465a4"/>
            </a:solidFill>
            <a:round/>
            <a:tailEnd len="med" type="triangle" w="med"/>
          </a:ln>
        </p:spPr>
        <p:style>
          <a:lnRef idx="0"/>
          <a:fillRef idx="0"/>
          <a:effectRef idx="0"/>
          <a:fontRef idx="minor"/>
        </p:style>
      </p:sp>
      <p:sp>
        <p:nvSpPr>
          <p:cNvPr id="487" name="Line 15"/>
          <p:cNvSpPr/>
          <p:nvPr/>
        </p:nvSpPr>
        <p:spPr>
          <a:xfrm>
            <a:off x="5616000" y="9792000"/>
            <a:ext cx="1872000" cy="0"/>
          </a:xfrm>
          <a:prstGeom prst="line">
            <a:avLst/>
          </a:prstGeom>
          <a:ln w="57240">
            <a:solidFill>
              <a:srgbClr val="3465a4"/>
            </a:solidFill>
            <a:round/>
            <a:tailEnd len="med" type="triangle" w="med"/>
          </a:ln>
        </p:spPr>
        <p:style>
          <a:lnRef idx="0"/>
          <a:fillRef idx="0"/>
          <a:effectRef idx="0"/>
          <a:fontRef idx="minor"/>
        </p:style>
      </p:sp>
      <p:sp>
        <p:nvSpPr>
          <p:cNvPr id="488" name="Line 16"/>
          <p:cNvSpPr/>
          <p:nvPr/>
        </p:nvSpPr>
        <p:spPr>
          <a:xfrm>
            <a:off x="11736000" y="9720000"/>
            <a:ext cx="1872000" cy="0"/>
          </a:xfrm>
          <a:prstGeom prst="line">
            <a:avLst/>
          </a:prstGeom>
          <a:ln w="57240">
            <a:solidFill>
              <a:srgbClr val="3465a4"/>
            </a:solidFill>
            <a:round/>
            <a:tailEnd len="med" type="triangle" w="med"/>
          </a:ln>
        </p:spPr>
        <p:style>
          <a:lnRef idx="0"/>
          <a:fillRef idx="0"/>
          <a:effectRef idx="0"/>
          <a:fontRef idx="minor"/>
        </p:style>
      </p:sp>
      <p:sp>
        <p:nvSpPr>
          <p:cNvPr id="489" name="Line 17"/>
          <p:cNvSpPr/>
          <p:nvPr/>
        </p:nvSpPr>
        <p:spPr>
          <a:xfrm>
            <a:off x="0" y="0"/>
            <a:ext cx="360" cy="360"/>
          </a:xfrm>
          <a:prstGeom prst="line">
            <a:avLst/>
          </a:prstGeom>
          <a:ln w="57240">
            <a:solidFill>
              <a:srgbClr val="3465a4"/>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90" name="Group 1"/>
          <p:cNvGrpSpPr/>
          <p:nvPr/>
        </p:nvGrpSpPr>
        <p:grpSpPr>
          <a:xfrm>
            <a:off x="1712880" y="483120"/>
            <a:ext cx="20937240" cy="2081520"/>
            <a:chOff x="1712880" y="483120"/>
            <a:chExt cx="20937240" cy="2081520"/>
          </a:xfrm>
        </p:grpSpPr>
        <p:sp>
          <p:nvSpPr>
            <p:cNvPr id="491"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92"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93"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RQ4</a:t>
              </a:r>
              <a:endParaRPr b="0" lang="en-AU" sz="3100" spc="-1" strike="noStrike">
                <a:latin typeface="Arial"/>
              </a:endParaRPr>
            </a:p>
          </p:txBody>
        </p:sp>
      </p:grpSp>
      <p:sp>
        <p:nvSpPr>
          <p:cNvPr id="494" name="CustomShape 5"/>
          <p:cNvSpPr/>
          <p:nvPr/>
        </p:nvSpPr>
        <p:spPr>
          <a:xfrm>
            <a:off x="1152000" y="3312000"/>
            <a:ext cx="21452400" cy="2590560"/>
          </a:xfrm>
          <a:prstGeom prst="rect">
            <a:avLst/>
          </a:prstGeom>
          <a:noFill/>
          <a:ln>
            <a:noFill/>
          </a:ln>
        </p:spPr>
        <p:style>
          <a:lnRef idx="0"/>
          <a:fillRef idx="0"/>
          <a:effectRef idx="0"/>
          <a:fontRef idx="minor"/>
        </p:style>
      </p:sp>
      <p:sp>
        <p:nvSpPr>
          <p:cNvPr id="495"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4 - To build a model whereby assessments maybe compared along a timeline so that assessments taken </a:t>
            </a:r>
            <a:r>
              <a:rPr b="0" lang="en-AU" sz="3200" spc="-1" strike="noStrike">
                <a:solidFill>
                  <a:srgbClr val="2c3645"/>
                </a:solidFill>
                <a:latin typeface="Lato"/>
                <a:ea typeface="DejaVu Sans"/>
              </a:rPr>
              <a:t>	</a:t>
            </a:r>
            <a:r>
              <a:rPr b="0" lang="en-AU" sz="3200" spc="-1" strike="noStrike">
                <a:solidFill>
                  <a:srgbClr val="2c3645"/>
                </a:solidFill>
                <a:latin typeface="Lato"/>
                <a:ea typeface="DejaVu Sans"/>
              </a:rPr>
              <a:t>	</a:t>
            </a:r>
            <a:r>
              <a:rPr b="0" lang="en-AU" sz="3200" spc="-1" strike="noStrike">
                <a:solidFill>
                  <a:srgbClr val="2c3645"/>
                </a:solidFill>
                <a:latin typeface="Lato"/>
                <a:ea typeface="DejaVu Sans"/>
              </a:rPr>
              <a:t>	</a:t>
            </a:r>
            <a:r>
              <a:rPr b="0" lang="en-AU" sz="3200" spc="-1" strike="noStrike">
                <a:solidFill>
                  <a:srgbClr val="2c3645"/>
                </a:solidFill>
                <a:latin typeface="Lato"/>
                <a:ea typeface="DejaVu Sans"/>
              </a:rPr>
              <a:t>	</a:t>
            </a:r>
            <a:r>
              <a:rPr b="0" lang="en-AU" sz="3200" spc="-1" strike="noStrike">
                <a:solidFill>
                  <a:srgbClr val="2c3645"/>
                </a:solidFill>
                <a:latin typeface="Lato"/>
                <a:ea typeface="DejaVu Sans"/>
              </a:rPr>
              <a:t>multiple times maybe analysed.</a:t>
            </a:r>
            <a:endParaRPr b="0" lang="en-AU" sz="3200" spc="-1" strike="noStrike">
              <a:latin typeface="Arial"/>
            </a:endParaRPr>
          </a:p>
        </p:txBody>
      </p:sp>
      <p:sp>
        <p:nvSpPr>
          <p:cNvPr id="496" name="CustomShape 7"/>
          <p:cNvSpPr/>
          <p:nvPr/>
        </p:nvSpPr>
        <p:spPr>
          <a:xfrm>
            <a:off x="1368000" y="5796000"/>
            <a:ext cx="4175640" cy="2951640"/>
          </a:xfrm>
          <a:prstGeom prst="rect">
            <a:avLst/>
          </a:prstGeom>
          <a:solidFill>
            <a:srgbClr val="0000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1 – Select representative</a:t>
            </a:r>
            <a:br/>
            <a:r>
              <a:rPr b="0" lang="en-AU" sz="2200" spc="-1" strike="noStrike">
                <a:solidFill>
                  <a:srgbClr val="ffffff"/>
                </a:solidFill>
                <a:latin typeface="Arial"/>
                <a:ea typeface="DejaVu Sans"/>
              </a:rPr>
              <a:t>questions from each question</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group that are able to be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transferred</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 </a:t>
            </a:r>
            <a:endParaRPr b="0" lang="en-AU" sz="2200" spc="-1" strike="noStrike">
              <a:latin typeface="Arial"/>
            </a:endParaRPr>
          </a:p>
        </p:txBody>
      </p:sp>
      <p:sp>
        <p:nvSpPr>
          <p:cNvPr id="497" name="CustomShape 8"/>
          <p:cNvSpPr/>
          <p:nvPr/>
        </p:nvSpPr>
        <p:spPr>
          <a:xfrm>
            <a:off x="7416000" y="5796000"/>
            <a:ext cx="5327640" cy="2951640"/>
          </a:xfrm>
          <a:prstGeom prst="rect">
            <a:avLst/>
          </a:prstGeom>
          <a:solidFill>
            <a:srgbClr val="0000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2 – Split the representative</a:t>
            </a:r>
            <a:br/>
            <a:r>
              <a:rPr b="0" lang="en-AU" sz="2200" spc="-1" strike="noStrike">
                <a:solidFill>
                  <a:srgbClr val="ffffff"/>
                </a:solidFill>
                <a:latin typeface="Arial"/>
                <a:ea typeface="DejaVu Sans"/>
              </a:rPr>
              <a:t>questions into global (global attributes)</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and local (local attributes). Apply</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local representative-based matrix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factorisation as outlined in the work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of Shi et al. (2017, [56]).  </a:t>
            </a:r>
            <a:endParaRPr b="0" lang="en-AU" sz="2200" spc="-1" strike="noStrike">
              <a:latin typeface="Arial"/>
            </a:endParaRPr>
          </a:p>
        </p:txBody>
      </p:sp>
      <p:sp>
        <p:nvSpPr>
          <p:cNvPr id="498" name="CustomShape 9"/>
          <p:cNvSpPr/>
          <p:nvPr/>
        </p:nvSpPr>
        <p:spPr>
          <a:xfrm>
            <a:off x="14616000" y="5796000"/>
            <a:ext cx="5399640" cy="2879640"/>
          </a:xfrm>
          <a:prstGeom prst="rect">
            <a:avLst/>
          </a:prstGeom>
          <a:solidFill>
            <a:srgbClr val="0000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3 – If sufficient local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representatives of an unsuccessful</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candidate from one role match those</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of a successful candidate from another</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recommend the candidate for this role   </a:t>
            </a:r>
            <a:endParaRPr b="0" lang="en-AU" sz="2200" spc="-1" strike="noStrike">
              <a:latin typeface="Arial"/>
            </a:endParaRPr>
          </a:p>
        </p:txBody>
      </p:sp>
      <p:sp>
        <p:nvSpPr>
          <p:cNvPr id="499" name="Line 10"/>
          <p:cNvSpPr/>
          <p:nvPr/>
        </p:nvSpPr>
        <p:spPr>
          <a:xfrm>
            <a:off x="5544000" y="7272000"/>
            <a:ext cx="1872000" cy="0"/>
          </a:xfrm>
          <a:prstGeom prst="line">
            <a:avLst/>
          </a:prstGeom>
          <a:ln w="57240">
            <a:solidFill>
              <a:srgbClr val="0000ff"/>
            </a:solidFill>
            <a:round/>
            <a:tailEnd len="med" type="triangle" w="med"/>
          </a:ln>
        </p:spPr>
        <p:style>
          <a:lnRef idx="0"/>
          <a:fillRef idx="0"/>
          <a:effectRef idx="0"/>
          <a:fontRef idx="minor"/>
        </p:style>
      </p:sp>
      <p:sp>
        <p:nvSpPr>
          <p:cNvPr id="500" name="Line 11"/>
          <p:cNvSpPr/>
          <p:nvPr/>
        </p:nvSpPr>
        <p:spPr>
          <a:xfrm>
            <a:off x="12744000" y="7270920"/>
            <a:ext cx="1872000" cy="0"/>
          </a:xfrm>
          <a:prstGeom prst="line">
            <a:avLst/>
          </a:prstGeom>
          <a:ln w="57240">
            <a:solidFill>
              <a:srgbClr val="0000f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01" name="Group 1"/>
          <p:cNvGrpSpPr/>
          <p:nvPr/>
        </p:nvGrpSpPr>
        <p:grpSpPr>
          <a:xfrm>
            <a:off x="1712880" y="483120"/>
            <a:ext cx="20937240" cy="2081520"/>
            <a:chOff x="1712880" y="483120"/>
            <a:chExt cx="20937240" cy="2081520"/>
          </a:xfrm>
        </p:grpSpPr>
        <p:sp>
          <p:nvSpPr>
            <p:cNvPr id="502"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50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504"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RQ5</a:t>
              </a:r>
              <a:endParaRPr b="0" lang="en-AU" sz="3100" spc="-1" strike="noStrike">
                <a:latin typeface="Arial"/>
              </a:endParaRPr>
            </a:p>
          </p:txBody>
        </p:sp>
      </p:grpSp>
      <p:sp>
        <p:nvSpPr>
          <p:cNvPr id="505" name="CustomShape 5"/>
          <p:cNvSpPr/>
          <p:nvPr/>
        </p:nvSpPr>
        <p:spPr>
          <a:xfrm>
            <a:off x="1152000" y="3312000"/>
            <a:ext cx="21452400" cy="2590560"/>
          </a:xfrm>
          <a:prstGeom prst="rect">
            <a:avLst/>
          </a:prstGeom>
          <a:noFill/>
          <a:ln>
            <a:noFill/>
          </a:ln>
        </p:spPr>
        <p:style>
          <a:lnRef idx="0"/>
          <a:fillRef idx="0"/>
          <a:effectRef idx="0"/>
          <a:fontRef idx="minor"/>
        </p:style>
      </p:sp>
      <p:sp>
        <p:nvSpPr>
          <p:cNvPr id="506"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5 - To evaluate the developed artefacts from the previous objectives.</a:t>
            </a:r>
            <a:endParaRPr b="0" lang="en-AU" sz="3200" spc="-1" strike="noStrike">
              <a:latin typeface="Arial"/>
            </a:endParaRPr>
          </a:p>
        </p:txBody>
      </p:sp>
      <p:sp>
        <p:nvSpPr>
          <p:cNvPr id="507" name="CustomShape 7"/>
          <p:cNvSpPr/>
          <p:nvPr/>
        </p:nvSpPr>
        <p:spPr>
          <a:xfrm>
            <a:off x="1080000" y="4680000"/>
            <a:ext cx="6551640" cy="647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AU" sz="2400" spc="-1" strike="noStrike">
                <a:solidFill>
                  <a:srgbClr val="ffffff"/>
                </a:solidFill>
                <a:latin typeface="Arial"/>
                <a:ea typeface="DejaVu Sans"/>
              </a:rPr>
              <a:t>Confusion Matrix</a:t>
            </a:r>
            <a:r>
              <a:rPr b="0" lang="en-AU" sz="2400" spc="-1" strike="noStrike">
                <a:solidFill>
                  <a:srgbClr val="000000"/>
                </a:solidFill>
                <a:latin typeface="Arial"/>
                <a:ea typeface="DejaVu Sans"/>
              </a:rPr>
              <a:t> </a:t>
            </a:r>
            <a:endParaRPr b="0" lang="en-AU" sz="2400" spc="-1" strike="noStrike">
              <a:latin typeface="Arial"/>
            </a:endParaRPr>
          </a:p>
        </p:txBody>
      </p:sp>
      <p:pic>
        <p:nvPicPr>
          <p:cNvPr id="508" name="" descr=""/>
          <p:cNvPicPr/>
          <p:nvPr/>
        </p:nvPicPr>
        <p:blipFill>
          <a:blip r:embed="rId1"/>
          <a:stretch/>
        </p:blipFill>
        <p:spPr>
          <a:xfrm>
            <a:off x="1467000" y="5400000"/>
            <a:ext cx="5728320" cy="5399640"/>
          </a:xfrm>
          <a:prstGeom prst="rect">
            <a:avLst/>
          </a:prstGeom>
          <a:ln>
            <a:noFill/>
          </a:ln>
        </p:spPr>
      </p:pic>
      <p:sp>
        <p:nvSpPr>
          <p:cNvPr id="509" name="CustomShape 8"/>
          <p:cNvSpPr/>
          <p:nvPr/>
        </p:nvSpPr>
        <p:spPr>
          <a:xfrm>
            <a:off x="8136000" y="4680000"/>
            <a:ext cx="6551640" cy="6479640"/>
          </a:xfrm>
          <a:prstGeom prst="rect">
            <a:avLst/>
          </a:prstGeom>
          <a:solidFill>
            <a:srgbClr val="d4ea6b"/>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AU" sz="2400" spc="-1" strike="noStrike">
                <a:solidFill>
                  <a:srgbClr val="ffffff"/>
                </a:solidFill>
                <a:latin typeface="Arial"/>
                <a:ea typeface="DejaVu Sans"/>
              </a:rPr>
              <a:t>Area under the ROC curve</a:t>
            </a:r>
            <a:endParaRPr b="0" lang="en-AU" sz="2400" spc="-1" strike="noStrike">
              <a:latin typeface="Arial"/>
            </a:endParaRPr>
          </a:p>
        </p:txBody>
      </p:sp>
      <p:sp>
        <p:nvSpPr>
          <p:cNvPr id="510" name="CustomShape 9"/>
          <p:cNvSpPr/>
          <p:nvPr/>
        </p:nvSpPr>
        <p:spPr>
          <a:xfrm>
            <a:off x="15192000" y="4680000"/>
            <a:ext cx="6551640" cy="2879640"/>
          </a:xfrm>
          <a:prstGeom prst="rect">
            <a:avLst/>
          </a:prstGeom>
          <a:solidFill>
            <a:srgbClr val="f10d0c"/>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AU" sz="2400" spc="-1" strike="noStrike">
                <a:solidFill>
                  <a:srgbClr val="ffffff"/>
                </a:solidFill>
                <a:latin typeface="Arial"/>
                <a:ea typeface="DejaVu Sans"/>
              </a:rPr>
              <a:t>F1 Score</a:t>
            </a:r>
            <a:endParaRPr b="0" lang="en-AU" sz="2400" spc="-1" strike="noStrike">
              <a:latin typeface="Arial"/>
            </a:endParaRPr>
          </a:p>
        </p:txBody>
      </p:sp>
      <p:pic>
        <p:nvPicPr>
          <p:cNvPr id="511" name="" descr=""/>
          <p:cNvPicPr/>
          <p:nvPr/>
        </p:nvPicPr>
        <p:blipFill>
          <a:blip r:embed="rId2"/>
          <a:stretch/>
        </p:blipFill>
        <p:spPr>
          <a:xfrm>
            <a:off x="8470080" y="5472000"/>
            <a:ext cx="5929560" cy="5398200"/>
          </a:xfrm>
          <a:prstGeom prst="rect">
            <a:avLst/>
          </a:prstGeom>
          <a:ln>
            <a:noFill/>
          </a:ln>
        </p:spPr>
      </p:pic>
      <p:pic>
        <p:nvPicPr>
          <p:cNvPr id="512" name="" descr=""/>
          <p:cNvPicPr/>
          <p:nvPr/>
        </p:nvPicPr>
        <p:blipFill>
          <a:blip r:embed="rId3"/>
          <a:stretch/>
        </p:blipFill>
        <p:spPr>
          <a:xfrm>
            <a:off x="15480000" y="5472000"/>
            <a:ext cx="6047640" cy="166752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2527920" y="4752000"/>
            <a:ext cx="21519720" cy="7626600"/>
          </a:xfrm>
          <a:prstGeom prst="rect">
            <a:avLst/>
          </a:prstGeom>
          <a:noFill/>
          <a:ln>
            <a:noFill/>
          </a:ln>
        </p:spPr>
        <p:style>
          <a:lnRef idx="0"/>
          <a:fillRef idx="0"/>
          <a:effectRef idx="0"/>
          <a:fontRef idx="minor"/>
        </p:style>
        <p:txBody>
          <a:bodyPr lIns="219240" rIns="219240" tIns="109800" bIns="109800">
            <a:spAutoFit/>
          </a:bodyPr>
          <a:p>
            <a:pPr marL="743040" indent="-738360" algn="just">
              <a:lnSpc>
                <a:spcPct val="150000"/>
              </a:lnSpc>
              <a:buClr>
                <a:srgbClr val="445469"/>
              </a:buClr>
              <a:buFont typeface="StarSymbol"/>
              <a:buAutoNum type="arabicPeriod"/>
            </a:pPr>
            <a:r>
              <a:rPr b="0" lang="en-US" sz="3600" spc="-1" strike="noStrike">
                <a:solidFill>
                  <a:srgbClr val="445469"/>
                </a:solidFill>
                <a:latin typeface="Lato"/>
                <a:ea typeface="DejaVu Sans"/>
              </a:rPr>
              <a:t>We will add to the very sparse representation of machine learning techniques that specifically target closed-data questionnaires.</a:t>
            </a:r>
            <a:endParaRPr b="0" lang="en-AU" sz="3600" spc="-1" strike="noStrike">
              <a:latin typeface="Arial"/>
            </a:endParaRPr>
          </a:p>
          <a:p>
            <a:pPr marL="743040" indent="-738360" algn="just">
              <a:lnSpc>
                <a:spcPct val="150000"/>
              </a:lnSpc>
              <a:buClr>
                <a:srgbClr val="445469"/>
              </a:buClr>
              <a:buFont typeface="StarSymbol"/>
              <a:buAutoNum type="arabicPeriod"/>
            </a:pPr>
            <a:r>
              <a:rPr b="0" lang="en-US" sz="3600" spc="-1" strike="noStrike">
                <a:solidFill>
                  <a:srgbClr val="445469"/>
                </a:solidFill>
                <a:latin typeface="Lato"/>
                <a:ea typeface="DejaVu Sans"/>
              </a:rPr>
              <a:t>The research will apply non static membership functions to the developed Association Rule Mining solution through real-time feedback of subject matter experts assessments back into the system.</a:t>
            </a:r>
            <a:endParaRPr b="0" lang="en-AU" sz="3600" spc="-1" strike="noStrike">
              <a:latin typeface="Arial"/>
            </a:endParaRPr>
          </a:p>
          <a:p>
            <a:pPr marL="743040" indent="-738360" algn="just">
              <a:lnSpc>
                <a:spcPct val="150000"/>
              </a:lnSpc>
              <a:buClr>
                <a:srgbClr val="445469"/>
              </a:buClr>
              <a:buFont typeface="StarSymbol"/>
              <a:buAutoNum type="arabicPeriod"/>
            </a:pPr>
            <a:r>
              <a:rPr b="0" lang="en-US" sz="3600" spc="-1" strike="noStrike">
                <a:solidFill>
                  <a:srgbClr val="445469"/>
                </a:solidFill>
                <a:latin typeface="Lato"/>
                <a:ea typeface="DejaVu Sans"/>
              </a:rPr>
              <a:t>We will develop a hybrid solution whereby any rule parameters that are mined will be further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tuned through the use of gradient descent with the aim of thereby demonstrating a better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solution.</a:t>
            </a:r>
            <a:endParaRPr b="0" lang="en-AU" sz="3600" spc="-1" strike="noStrike">
              <a:latin typeface="Arial"/>
            </a:endParaRPr>
          </a:p>
          <a:p>
            <a:pPr marL="743040" indent="-738360" algn="just">
              <a:lnSpc>
                <a:spcPct val="150000"/>
              </a:lnSpc>
              <a:buClr>
                <a:srgbClr val="445469"/>
              </a:buClr>
              <a:buFont typeface="StarSymbol"/>
              <a:buAutoNum type="arabicPeriod"/>
            </a:pPr>
            <a:r>
              <a:rPr b="0" lang="en-US" sz="3600" spc="-1" strike="noStrike">
                <a:solidFill>
                  <a:srgbClr val="445469"/>
                </a:solidFill>
                <a:latin typeface="Lato"/>
                <a:ea typeface="DejaVu Sans"/>
              </a:rPr>
              <a:t>    </a:t>
            </a:r>
            <a:r>
              <a:rPr b="0" lang="en-US" sz="3600" spc="-1" strike="noStrike">
                <a:solidFill>
                  <a:srgbClr val="445469"/>
                </a:solidFill>
                <a:latin typeface="Lato Light"/>
                <a:ea typeface="DejaVu Sans"/>
              </a:rPr>
              <a:t> </a:t>
            </a:r>
            <a:endParaRPr b="0" lang="en-AU" sz="3600" spc="-1" strike="noStrike">
              <a:latin typeface="Arial"/>
            </a:endParaRPr>
          </a:p>
          <a:p>
            <a:pPr algn="just">
              <a:lnSpc>
                <a:spcPct val="150000"/>
              </a:lnSpc>
            </a:pPr>
            <a:r>
              <a:rPr b="0" lang="en-US" sz="3600" spc="-1" strike="noStrike">
                <a:solidFill>
                  <a:srgbClr val="445469"/>
                </a:solidFill>
                <a:latin typeface="Lato Light"/>
                <a:ea typeface="DejaVu Sans"/>
              </a:rPr>
              <a:t>  </a:t>
            </a:r>
            <a:endParaRPr b="0" lang="en-AU" sz="3600" spc="-1" strike="noStrike">
              <a:latin typeface="Arial"/>
            </a:endParaRPr>
          </a:p>
        </p:txBody>
      </p:sp>
      <p:sp>
        <p:nvSpPr>
          <p:cNvPr id="514" name="CustomShape 2"/>
          <p:cNvSpPr/>
          <p:nvPr/>
        </p:nvSpPr>
        <p:spPr>
          <a:xfrm flipH="1" rot="10800000">
            <a:off x="2188800" y="5263200"/>
            <a:ext cx="81720" cy="5400000"/>
          </a:xfrm>
          <a:prstGeom prst="round2SameRect">
            <a:avLst>
              <a:gd name="adj1" fmla="val 50000"/>
              <a:gd name="adj2" fmla="val 50000"/>
            </a:avLst>
          </a:prstGeom>
          <a:solidFill>
            <a:srgbClr val="f29b26"/>
          </a:solidFill>
          <a:ln w="25560">
            <a:noFill/>
          </a:ln>
        </p:spPr>
        <p:style>
          <a:lnRef idx="0"/>
          <a:fillRef idx="0"/>
          <a:effectRef idx="0"/>
          <a:fontRef idx="minor"/>
        </p:style>
      </p:sp>
      <p:grpSp>
        <p:nvGrpSpPr>
          <p:cNvPr id="515" name="Group 3"/>
          <p:cNvGrpSpPr/>
          <p:nvPr/>
        </p:nvGrpSpPr>
        <p:grpSpPr>
          <a:xfrm>
            <a:off x="1717560" y="483120"/>
            <a:ext cx="20930760" cy="2074320"/>
            <a:chOff x="1717560" y="483120"/>
            <a:chExt cx="20930760" cy="2074320"/>
          </a:xfrm>
        </p:grpSpPr>
        <p:sp>
          <p:nvSpPr>
            <p:cNvPr id="516" name="CustomShape 4"/>
            <p:cNvSpPr/>
            <p:nvPr/>
          </p:nvSpPr>
          <p:spPr>
            <a:xfrm>
              <a:off x="1717560" y="483120"/>
              <a:ext cx="2093076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Significance</a:t>
              </a:r>
              <a:endParaRPr b="0" lang="en-AU" sz="8800" spc="-1" strike="noStrike">
                <a:latin typeface="Arial"/>
              </a:endParaRPr>
            </a:p>
          </p:txBody>
        </p:sp>
        <p:sp>
          <p:nvSpPr>
            <p:cNvPr id="517" name="CustomShape 5"/>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18" name="CustomShape 6"/>
          <p:cNvSpPr/>
          <p:nvPr/>
        </p:nvSpPr>
        <p:spPr>
          <a:xfrm>
            <a:off x="2415240" y="3579840"/>
            <a:ext cx="7361640" cy="889560"/>
          </a:xfrm>
          <a:prstGeom prst="rect">
            <a:avLst/>
          </a:prstGeom>
          <a:noFill/>
          <a:ln>
            <a:noFill/>
          </a:ln>
        </p:spPr>
        <p:style>
          <a:lnRef idx="0"/>
          <a:fillRef idx="0"/>
          <a:effectRef idx="0"/>
          <a:fontRef idx="minor"/>
        </p:style>
        <p:txBody>
          <a:bodyPr wrap="none" lIns="219240" rIns="219240" tIns="109800" bIns="109800">
            <a:spAutoFit/>
          </a:bodyPr>
          <a:p>
            <a:pPr>
              <a:lnSpc>
                <a:spcPct val="100000"/>
              </a:lnSpc>
            </a:pPr>
            <a:r>
              <a:rPr b="1" lang="en-AU" sz="4400" spc="-1" strike="noStrike">
                <a:solidFill>
                  <a:srgbClr val="445469"/>
                </a:solidFill>
                <a:latin typeface="Lato Regular"/>
                <a:ea typeface="Open Sans Light"/>
              </a:rPr>
              <a:t>Scientific Significance</a:t>
            </a:r>
            <a:endParaRPr b="0" lang="en-AU" sz="4400" spc="-1" strike="noStrike">
              <a:latin typeface="Arial"/>
            </a:endParaRPr>
          </a:p>
        </p:txBody>
      </p:sp>
      <p:grpSp>
        <p:nvGrpSpPr>
          <p:cNvPr id="519" name="Group 7"/>
          <p:cNvGrpSpPr/>
          <p:nvPr/>
        </p:nvGrpSpPr>
        <p:grpSpPr>
          <a:xfrm>
            <a:off x="580320" y="3358800"/>
            <a:ext cx="1524960" cy="1525320"/>
            <a:chOff x="580320" y="3358800"/>
            <a:chExt cx="1524960" cy="1525320"/>
          </a:xfrm>
        </p:grpSpPr>
        <p:sp>
          <p:nvSpPr>
            <p:cNvPr id="520" name="CustomShape 8"/>
            <p:cNvSpPr/>
            <p:nvPr/>
          </p:nvSpPr>
          <p:spPr>
            <a:xfrm>
              <a:off x="580320" y="3358800"/>
              <a:ext cx="1524960" cy="1525320"/>
            </a:xfrm>
            <a:prstGeom prst="ellipse">
              <a:avLst/>
            </a:prstGeom>
            <a:gradFill rotWithShape="0">
              <a:gsLst>
                <a:gs pos="0">
                  <a:srgbClr val="f5a651"/>
                </a:gs>
                <a:gs pos="100000">
                  <a:srgbClr val="fb9c1b"/>
                </a:gs>
              </a:gsLst>
              <a:lin ang="5400000"/>
            </a:gradFill>
            <a:ln w="9360">
              <a:solidFill>
                <a:srgbClr val="f19820"/>
              </a:solidFill>
              <a:miter/>
            </a:ln>
            <a:effectLst>
              <a:outerShdw dist="23040" dir="5400000">
                <a:srgbClr val="000000">
                  <a:alpha val="35000"/>
                </a:srgbClr>
              </a:outerShdw>
            </a:effectLst>
          </p:spPr>
          <p:style>
            <a:lnRef idx="0"/>
            <a:fillRef idx="0"/>
            <a:effectRef idx="0"/>
            <a:fontRef idx="minor"/>
          </p:style>
        </p:sp>
        <p:pic>
          <p:nvPicPr>
            <p:cNvPr id="521" name="Picture 14" descr="Image result for Scientific icon white transperent"/>
            <p:cNvPicPr/>
            <p:nvPr/>
          </p:nvPicPr>
          <p:blipFill>
            <a:blip r:embed="rId1"/>
            <a:stretch/>
          </p:blipFill>
          <p:spPr>
            <a:xfrm>
              <a:off x="801360" y="3579840"/>
              <a:ext cx="1083600" cy="1083600"/>
            </a:xfrm>
            <a:prstGeom prst="rect">
              <a:avLst/>
            </a:prstGeom>
            <a:ln>
              <a:noFill/>
            </a:ln>
          </p:spPr>
        </p:pic>
      </p:gr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2338200" y="4444200"/>
            <a:ext cx="21853440" cy="9271800"/>
          </a:xfrm>
          <a:prstGeom prst="rect">
            <a:avLst/>
          </a:prstGeom>
          <a:noFill/>
          <a:ln>
            <a:noFill/>
          </a:ln>
        </p:spPr>
        <p:style>
          <a:lnRef idx="0"/>
          <a:fillRef idx="0"/>
          <a:effectRef idx="0"/>
          <a:fontRef idx="minor"/>
        </p:style>
        <p:txBody>
          <a:bodyPr lIns="219240" rIns="219240" tIns="109800" bIns="109800">
            <a:spAutoFit/>
          </a:bodyPr>
          <a:p>
            <a:pPr algn="just">
              <a:lnSpc>
                <a:spcPct val="150000"/>
              </a:lnSpc>
            </a:pPr>
            <a:r>
              <a:rPr b="0" lang="en-US" sz="3600" spc="-1" strike="noStrike">
                <a:solidFill>
                  <a:srgbClr val="445469"/>
                </a:solidFill>
                <a:latin typeface="Lato"/>
                <a:ea typeface="DejaVu Sans"/>
              </a:rPr>
              <a:t>1</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a:ea typeface="DejaVu Sans"/>
              </a:rPr>
              <a:t>Medical assessments are a bottle-neck in a candidate’s selection process because of their late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placement in any recruitment campaign. This lengthening represents a potential missed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opportunity for the candidate of missing other company campaigns. </a:t>
            </a:r>
            <a:endParaRPr b="0" lang="en-AU" sz="3600" spc="-1" strike="noStrike">
              <a:latin typeface="Arial"/>
            </a:endParaRPr>
          </a:p>
          <a:p>
            <a:pPr algn="just">
              <a:lnSpc>
                <a:spcPct val="150000"/>
              </a:lnSpc>
            </a:pPr>
            <a:endParaRPr b="0" lang="en-AU" sz="3600" spc="-1" strike="noStrike">
              <a:latin typeface="Arial"/>
            </a:endParaRPr>
          </a:p>
          <a:p>
            <a:pPr algn="just">
              <a:lnSpc>
                <a:spcPct val="150000"/>
              </a:lnSpc>
            </a:pPr>
            <a:r>
              <a:rPr b="0" lang="en-US" sz="3600" spc="-1" strike="noStrike">
                <a:solidFill>
                  <a:srgbClr val="445469"/>
                </a:solidFill>
                <a:latin typeface="Lato"/>
                <a:ea typeface="DejaVu Sans"/>
              </a:rPr>
              <a:t>2.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The added physical assessment time is also a potential missed opportunity for an employer as a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final decision on a promising candidate may arrive too late as the candidate has already been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picked up in an entirely different role. Indeed if this is the only chosen candidate the whole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selection process may have to begin again.</a:t>
            </a:r>
            <a:endParaRPr b="0" lang="en-AU" sz="3600" spc="-1" strike="noStrike">
              <a:latin typeface="Arial"/>
            </a:endParaRPr>
          </a:p>
          <a:p>
            <a:pPr algn="just">
              <a:lnSpc>
                <a:spcPct val="150000"/>
              </a:lnSpc>
            </a:pPr>
            <a:endParaRPr b="0" lang="en-AU" sz="3600" spc="-1" strike="noStrike">
              <a:latin typeface="Arial"/>
            </a:endParaRPr>
          </a:p>
          <a:p>
            <a:pPr algn="just">
              <a:lnSpc>
                <a:spcPct val="150000"/>
              </a:lnSpc>
            </a:pPr>
            <a:r>
              <a:rPr b="0" lang="en-US" sz="3600" spc="-1" strike="noStrike">
                <a:solidFill>
                  <a:srgbClr val="445469"/>
                </a:solidFill>
                <a:latin typeface="Lato"/>
                <a:ea typeface="DejaVu Sans"/>
              </a:rPr>
              <a:t>3.   The cost of physical medical assessments may also prove prohibitive to an employer.</a:t>
            </a:r>
            <a:endParaRPr b="0" lang="en-AU" sz="3600" spc="-1" strike="noStrike">
              <a:latin typeface="Arial"/>
            </a:endParaRPr>
          </a:p>
          <a:p>
            <a:pPr>
              <a:lnSpc>
                <a:spcPct val="150000"/>
              </a:lnSpc>
            </a:pPr>
            <a:endParaRPr b="0" lang="en-AU" sz="3600" spc="-1" strike="noStrike">
              <a:latin typeface="Arial"/>
            </a:endParaRPr>
          </a:p>
        </p:txBody>
      </p:sp>
      <p:sp>
        <p:nvSpPr>
          <p:cNvPr id="523" name="CustomShape 2"/>
          <p:cNvSpPr/>
          <p:nvPr/>
        </p:nvSpPr>
        <p:spPr>
          <a:xfrm rot="10800000">
            <a:off x="2285640" y="4975200"/>
            <a:ext cx="41040" cy="7980480"/>
          </a:xfrm>
          <a:prstGeom prst="round2SameRect">
            <a:avLst>
              <a:gd name="adj1" fmla="val 50000"/>
              <a:gd name="adj2" fmla="val 50000"/>
            </a:avLst>
          </a:prstGeom>
          <a:gradFill rotWithShape="0">
            <a:gsLst>
              <a:gs pos="0">
                <a:srgbClr val="4ead93"/>
              </a:gs>
              <a:gs pos="100000">
                <a:srgbClr val="16a788"/>
              </a:gs>
            </a:gsLst>
            <a:lin ang="16200000"/>
          </a:gradFill>
          <a:ln w="9360">
            <a:solidFill>
              <a:srgbClr val="1aa084"/>
            </a:solidFill>
            <a:miter/>
          </a:ln>
          <a:effectLst>
            <a:outerShdw dist="23040" dir="5400000">
              <a:srgbClr val="000000">
                <a:alpha val="35000"/>
              </a:srgbClr>
            </a:outerShdw>
          </a:effectLst>
        </p:spPr>
        <p:style>
          <a:lnRef idx="0"/>
          <a:fillRef idx="0"/>
          <a:effectRef idx="0"/>
          <a:fontRef idx="minor"/>
        </p:style>
      </p:sp>
      <p:grpSp>
        <p:nvGrpSpPr>
          <p:cNvPr id="524" name="Group 3"/>
          <p:cNvGrpSpPr/>
          <p:nvPr/>
        </p:nvGrpSpPr>
        <p:grpSpPr>
          <a:xfrm>
            <a:off x="1717560" y="483120"/>
            <a:ext cx="20930760" cy="2074320"/>
            <a:chOff x="1717560" y="483120"/>
            <a:chExt cx="20930760" cy="2074320"/>
          </a:xfrm>
        </p:grpSpPr>
        <p:sp>
          <p:nvSpPr>
            <p:cNvPr id="525" name="CustomShape 4"/>
            <p:cNvSpPr/>
            <p:nvPr/>
          </p:nvSpPr>
          <p:spPr>
            <a:xfrm>
              <a:off x="1717560" y="483120"/>
              <a:ext cx="2093076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Significance</a:t>
              </a:r>
              <a:endParaRPr b="0" lang="en-AU" sz="8800" spc="-1" strike="noStrike">
                <a:latin typeface="Arial"/>
              </a:endParaRPr>
            </a:p>
          </p:txBody>
        </p:sp>
        <p:sp>
          <p:nvSpPr>
            <p:cNvPr id="526" name="CustomShape 5"/>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27" name="CustomShape 6"/>
          <p:cNvSpPr/>
          <p:nvPr/>
        </p:nvSpPr>
        <p:spPr>
          <a:xfrm>
            <a:off x="2338200" y="3579840"/>
            <a:ext cx="7404480" cy="889560"/>
          </a:xfrm>
          <a:prstGeom prst="rect">
            <a:avLst/>
          </a:prstGeom>
          <a:noFill/>
          <a:ln>
            <a:noFill/>
          </a:ln>
        </p:spPr>
        <p:style>
          <a:lnRef idx="0"/>
          <a:fillRef idx="0"/>
          <a:effectRef idx="0"/>
          <a:fontRef idx="minor"/>
        </p:style>
        <p:txBody>
          <a:bodyPr wrap="none" lIns="219240" rIns="219240" tIns="109800" bIns="109800">
            <a:spAutoFit/>
          </a:bodyPr>
          <a:p>
            <a:pPr>
              <a:lnSpc>
                <a:spcPct val="100000"/>
              </a:lnSpc>
            </a:pPr>
            <a:r>
              <a:rPr b="1" lang="en-AU" sz="4400" spc="-1" strike="noStrike">
                <a:solidFill>
                  <a:srgbClr val="445469"/>
                </a:solidFill>
                <a:latin typeface="Lato Regular"/>
                <a:ea typeface="Open Sans Light"/>
              </a:rPr>
              <a:t>Practical  Significance</a:t>
            </a:r>
            <a:endParaRPr b="0" lang="en-AU" sz="4400" spc="-1" strike="noStrike">
              <a:latin typeface="Arial"/>
            </a:endParaRPr>
          </a:p>
        </p:txBody>
      </p:sp>
      <p:sp>
        <p:nvSpPr>
          <p:cNvPr id="528" name="CustomShape 7"/>
          <p:cNvSpPr/>
          <p:nvPr/>
        </p:nvSpPr>
        <p:spPr>
          <a:xfrm>
            <a:off x="580320" y="3358800"/>
            <a:ext cx="1524960" cy="1525320"/>
          </a:xfrm>
          <a:prstGeom prst="ellipse">
            <a:avLst/>
          </a:prstGeom>
          <a:gradFill rotWithShape="0">
            <a:gsLst>
              <a:gs pos="0">
                <a:srgbClr val="4ead93"/>
              </a:gs>
              <a:gs pos="100000">
                <a:srgbClr val="16a788"/>
              </a:gs>
            </a:gsLst>
            <a:lin ang="5400000"/>
          </a:gradFill>
          <a:ln w="9360">
            <a:solidFill>
              <a:srgbClr val="1aa084"/>
            </a:solidFill>
            <a:miter/>
          </a:ln>
          <a:effectLst>
            <a:outerShdw dist="23040" dir="5400000">
              <a:srgbClr val="000000">
                <a:alpha val="35000"/>
              </a:srgbClr>
            </a:outerShdw>
          </a:effectLst>
        </p:spPr>
        <p:style>
          <a:lnRef idx="0"/>
          <a:fillRef idx="0"/>
          <a:effectRef idx="0"/>
          <a:fontRef idx="minor"/>
        </p:style>
      </p:sp>
      <p:sp>
        <p:nvSpPr>
          <p:cNvPr id="529" name="CustomShape 8"/>
          <p:cNvSpPr/>
          <p:nvPr/>
        </p:nvSpPr>
        <p:spPr>
          <a:xfrm>
            <a:off x="986760" y="3741840"/>
            <a:ext cx="712440" cy="678240"/>
          </a:xfrm>
          <a:custGeom>
            <a:avLst/>
            <a:gdLst/>
            <a:ahLst/>
            <a:rect l="l" t="t"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30" name="Group 1"/>
          <p:cNvGrpSpPr/>
          <p:nvPr/>
        </p:nvGrpSpPr>
        <p:grpSpPr>
          <a:xfrm>
            <a:off x="6009120" y="483120"/>
            <a:ext cx="12355920" cy="2074320"/>
            <a:chOff x="6009120" y="483120"/>
            <a:chExt cx="12355920" cy="2074320"/>
          </a:xfrm>
        </p:grpSpPr>
        <p:sp>
          <p:nvSpPr>
            <p:cNvPr id="531" name="CustomShape 2"/>
            <p:cNvSpPr/>
            <p:nvPr/>
          </p:nvSpPr>
          <p:spPr>
            <a:xfrm>
              <a:off x="6009120" y="483120"/>
              <a:ext cx="1235592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Plan</a:t>
              </a:r>
              <a:endParaRPr b="0" lang="en-AU" sz="8800" spc="-1" strike="noStrike">
                <a:latin typeface="Arial"/>
              </a:endParaRPr>
            </a:p>
          </p:txBody>
        </p:sp>
        <p:sp>
          <p:nvSpPr>
            <p:cNvPr id="532" name="CustomShape 3"/>
            <p:cNvSpPr/>
            <p:nvPr/>
          </p:nvSpPr>
          <p:spPr>
            <a:xfrm>
              <a:off x="1143324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533" name="CustomShape 4"/>
            <p:cNvSpPr/>
            <p:nvPr/>
          </p:nvSpPr>
          <p:spPr>
            <a:xfrm>
              <a:off x="6381720" y="1634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1ea185"/>
                  </a:solidFill>
                  <a:latin typeface="Lato Light"/>
                  <a:ea typeface="DejaVu Sans"/>
                </a:rPr>
                <a:t>Timeline</a:t>
              </a:r>
              <a:endParaRPr b="0" lang="en-AU" sz="3100" spc="-1" strike="noStrike">
                <a:latin typeface="Arial"/>
              </a:endParaRPr>
            </a:p>
          </p:txBody>
        </p:sp>
      </p:grpSp>
      <p:pic>
        <p:nvPicPr>
          <p:cNvPr id="534" name="" descr=""/>
          <p:cNvPicPr/>
          <p:nvPr/>
        </p:nvPicPr>
        <p:blipFill>
          <a:blip r:embed="rId1"/>
          <a:stretch/>
        </p:blipFill>
        <p:spPr>
          <a:xfrm>
            <a:off x="452160" y="2952000"/>
            <a:ext cx="11121120" cy="9716040"/>
          </a:xfrm>
          <a:prstGeom prst="rect">
            <a:avLst/>
          </a:prstGeom>
          <a:ln>
            <a:noFill/>
          </a:ln>
        </p:spPr>
      </p:pic>
      <p:pic>
        <p:nvPicPr>
          <p:cNvPr id="535" name="" descr=""/>
          <p:cNvPicPr/>
          <p:nvPr/>
        </p:nvPicPr>
        <p:blipFill>
          <a:blip r:embed="rId2"/>
          <a:stretch/>
        </p:blipFill>
        <p:spPr>
          <a:xfrm>
            <a:off x="12240000" y="3043080"/>
            <a:ext cx="10827360" cy="962496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36" name="Group 1"/>
          <p:cNvGrpSpPr/>
          <p:nvPr/>
        </p:nvGrpSpPr>
        <p:grpSpPr>
          <a:xfrm>
            <a:off x="1717560" y="483120"/>
            <a:ext cx="20930760" cy="2074320"/>
            <a:chOff x="1717560" y="483120"/>
            <a:chExt cx="20930760" cy="2074320"/>
          </a:xfrm>
        </p:grpSpPr>
        <p:sp>
          <p:nvSpPr>
            <p:cNvPr id="537"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Progress To Date</a:t>
              </a:r>
              <a:endParaRPr b="0" lang="en-AU" sz="8800" spc="-1" strike="noStrike">
                <a:latin typeface="Arial"/>
              </a:endParaRPr>
            </a:p>
          </p:txBody>
        </p:sp>
        <p:sp>
          <p:nvSpPr>
            <p:cNvPr id="538" name="CustomShape 3"/>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39" name="CustomShape 4"/>
          <p:cNvSpPr/>
          <p:nvPr/>
        </p:nvSpPr>
        <p:spPr>
          <a:xfrm>
            <a:off x="648000" y="2746440"/>
            <a:ext cx="22316760" cy="78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1.  An initial POC using both the Linear regression (Seber &amp; Lee, 2012 [45]) and SVM (Noble, 2006 [41]) algorithms.</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graphicFrame>
        <p:nvGraphicFramePr>
          <p:cNvPr id="540" name="Table 5"/>
          <p:cNvGraphicFramePr/>
          <p:nvPr/>
        </p:nvGraphicFramePr>
        <p:xfrm>
          <a:off x="671040" y="4313160"/>
          <a:ext cx="5736600" cy="1603440"/>
        </p:xfrm>
        <a:graphic>
          <a:graphicData uri="http://schemas.openxmlformats.org/drawingml/2006/table">
            <a:tbl>
              <a:tblPr/>
              <a:tblGrid>
                <a:gridCol w="1882440"/>
                <a:gridCol w="1941480"/>
                <a:gridCol w="1913040"/>
              </a:tblGrid>
              <a:tr h="719640">
                <a:tc>
                  <a:txBody>
                    <a:bodyPr lIns="90000" rIns="90000">
                      <a:noAutofit/>
                    </a:bodyPr>
                    <a:p>
                      <a:pPr>
                        <a:lnSpc>
                          <a:spcPct val="100000"/>
                        </a:lnSpc>
                      </a:pPr>
                      <a:r>
                        <a:rPr b="0" lang="en-AU" sz="2600" spc="-1" strike="noStrike">
                          <a:latin typeface="Arial"/>
                        </a:rPr>
                        <a:t>Test Population</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AU" sz="2600" spc="-1" strike="noStrike">
                          <a:latin typeface="Arial"/>
                        </a:rPr>
                        <a:t>Actual</a:t>
                      </a:r>
                      <a:endParaRPr b="0" lang="en-AU" sz="2600" spc="-1" strike="noStrike">
                        <a:latin typeface="Arial"/>
                      </a:endParaRPr>
                    </a:p>
                    <a:p>
                      <a:pPr>
                        <a:lnSpc>
                          <a:spcPct val="100000"/>
                        </a:lnSpc>
                      </a:pPr>
                      <a:r>
                        <a:rPr b="0" lang="en-AU" sz="2600" spc="-1" strike="noStrike">
                          <a:latin typeface="Arial"/>
                        </a:rPr>
                        <a:t>Rejections</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AU" sz="2600" spc="-1" strike="noStrike">
                          <a:latin typeface="Arial"/>
                        </a:rPr>
                        <a:t>Predicted</a:t>
                      </a:r>
                      <a:endParaRPr b="0" lang="en-AU" sz="2600" spc="-1" strike="noStrike">
                        <a:latin typeface="Arial"/>
                      </a:endParaRPr>
                    </a:p>
                    <a:p>
                      <a:pPr>
                        <a:lnSpc>
                          <a:spcPct val="100000"/>
                        </a:lnSpc>
                      </a:pPr>
                      <a:r>
                        <a:rPr b="0" lang="en-AU" sz="2600" spc="-1" strike="noStrike">
                          <a:latin typeface="Arial"/>
                        </a:rPr>
                        <a:t>Rejections</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noAutofit/>
                    </a:bodyPr>
                    <a:p>
                      <a:pPr>
                        <a:lnSpc>
                          <a:spcPct val="100000"/>
                        </a:lnSpc>
                      </a:pPr>
                      <a:r>
                        <a:rPr b="0" lang="en-AU" sz="2600" spc="-1" strike="noStrike">
                          <a:latin typeface="Arial"/>
                        </a:rPr>
                        <a:t>2834</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AU" sz="2600" spc="-1" strike="noStrike">
                          <a:latin typeface="Arial"/>
                        </a:rPr>
                        <a:t>20</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AU" sz="2600" spc="-1" strike="noStrike">
                          <a:latin typeface="Arial"/>
                        </a:rPr>
                        <a:t>0</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41" name="Group 1"/>
          <p:cNvGrpSpPr/>
          <p:nvPr/>
        </p:nvGrpSpPr>
        <p:grpSpPr>
          <a:xfrm>
            <a:off x="1717560" y="483120"/>
            <a:ext cx="20930760" cy="2074320"/>
            <a:chOff x="1717560" y="483120"/>
            <a:chExt cx="20930760" cy="2074320"/>
          </a:xfrm>
        </p:grpSpPr>
        <p:sp>
          <p:nvSpPr>
            <p:cNvPr id="542"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Progress To Date</a:t>
              </a:r>
              <a:endParaRPr b="0" lang="en-AU" sz="8800" spc="-1" strike="noStrike">
                <a:latin typeface="Arial"/>
              </a:endParaRPr>
            </a:p>
          </p:txBody>
        </p:sp>
        <p:sp>
          <p:nvSpPr>
            <p:cNvPr id="543" name="CustomShape 3"/>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44" name="CustomShape 4"/>
          <p:cNvSpPr/>
          <p:nvPr/>
        </p:nvSpPr>
        <p:spPr>
          <a:xfrm>
            <a:off x="648000" y="2746440"/>
            <a:ext cx="22316760" cy="78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1.  An initial POC using both the Linear regression (Seber &amp; Lee, 2012 [45]) and SVM (Noble, 2006 [41]) algorithms.</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graphicFrame>
        <p:nvGraphicFramePr>
          <p:cNvPr id="545" name="Table 5"/>
          <p:cNvGraphicFramePr/>
          <p:nvPr/>
        </p:nvGraphicFramePr>
        <p:xfrm>
          <a:off x="671040" y="4313160"/>
          <a:ext cx="5736600" cy="1603440"/>
        </p:xfrm>
        <a:graphic>
          <a:graphicData uri="http://schemas.openxmlformats.org/drawingml/2006/table">
            <a:tbl>
              <a:tblPr/>
              <a:tblGrid>
                <a:gridCol w="1882440"/>
                <a:gridCol w="1941480"/>
                <a:gridCol w="1913040"/>
              </a:tblGrid>
              <a:tr h="719640">
                <a:tc>
                  <a:txBody>
                    <a:bodyPr lIns="90000" rIns="90000">
                      <a:noAutofit/>
                    </a:bodyPr>
                    <a:p>
                      <a:pPr>
                        <a:lnSpc>
                          <a:spcPct val="100000"/>
                        </a:lnSpc>
                      </a:pPr>
                      <a:r>
                        <a:rPr b="0" lang="en-AU" sz="2600" spc="-1" strike="noStrike">
                          <a:latin typeface="Arial"/>
                        </a:rPr>
                        <a:t>Test Population</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AU" sz="2600" spc="-1" strike="noStrike">
                          <a:latin typeface="Arial"/>
                        </a:rPr>
                        <a:t>Actual</a:t>
                      </a:r>
                      <a:endParaRPr b="0" lang="en-AU" sz="2600" spc="-1" strike="noStrike">
                        <a:latin typeface="Arial"/>
                      </a:endParaRPr>
                    </a:p>
                    <a:p>
                      <a:pPr>
                        <a:lnSpc>
                          <a:spcPct val="100000"/>
                        </a:lnSpc>
                      </a:pPr>
                      <a:r>
                        <a:rPr b="0" lang="en-AU" sz="2600" spc="-1" strike="noStrike">
                          <a:latin typeface="Arial"/>
                        </a:rPr>
                        <a:t>Rejections</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AU" sz="2600" spc="-1" strike="noStrike">
                          <a:latin typeface="Arial"/>
                        </a:rPr>
                        <a:t>Predicted</a:t>
                      </a:r>
                      <a:endParaRPr b="0" lang="en-AU" sz="2600" spc="-1" strike="noStrike">
                        <a:latin typeface="Arial"/>
                      </a:endParaRPr>
                    </a:p>
                    <a:p>
                      <a:pPr>
                        <a:lnSpc>
                          <a:spcPct val="100000"/>
                        </a:lnSpc>
                      </a:pPr>
                      <a:r>
                        <a:rPr b="0" lang="en-AU" sz="2600" spc="-1" strike="noStrike">
                          <a:latin typeface="Arial"/>
                        </a:rPr>
                        <a:t>Rejections</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noAutofit/>
                    </a:bodyPr>
                    <a:p>
                      <a:pPr>
                        <a:lnSpc>
                          <a:spcPct val="100000"/>
                        </a:lnSpc>
                      </a:pPr>
                      <a:r>
                        <a:rPr b="0" lang="en-AU" sz="2600" spc="-1" strike="noStrike">
                          <a:latin typeface="Arial"/>
                        </a:rPr>
                        <a:t>2834</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AU" sz="2600" spc="-1" strike="noStrike">
                          <a:latin typeface="Arial"/>
                        </a:rPr>
                        <a:t>20</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AU" sz="2600" spc="-1" strike="noStrike">
                          <a:latin typeface="Arial"/>
                        </a:rPr>
                        <a:t>0</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546" name="CustomShape 6"/>
          <p:cNvSpPr/>
          <p:nvPr/>
        </p:nvSpPr>
        <p:spPr>
          <a:xfrm>
            <a:off x="684000" y="6372000"/>
            <a:ext cx="23363640" cy="197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2.  Reproduced the ARM results on closed-ended data of Chen et al. (2008 [11] and Chen et al. (2009 [12]) .</a:t>
            </a:r>
            <a:endParaRPr b="0" lang="en-AU" sz="3600" spc="-1" strike="noStrike">
              <a:latin typeface="Arial"/>
            </a:endParaRPr>
          </a:p>
          <a:p>
            <a:pPr>
              <a:lnSpc>
                <a:spcPct val="100000"/>
              </a:lnSpc>
            </a:pPr>
            <a:endParaRPr b="0" lang="en-AU" sz="36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547" name="Group 1"/>
          <p:cNvGrpSpPr/>
          <p:nvPr/>
        </p:nvGrpSpPr>
        <p:grpSpPr>
          <a:xfrm>
            <a:off x="1717560" y="483120"/>
            <a:ext cx="20930760" cy="2074320"/>
            <a:chOff x="1717560" y="483120"/>
            <a:chExt cx="20930760" cy="2074320"/>
          </a:xfrm>
        </p:grpSpPr>
        <p:sp>
          <p:nvSpPr>
            <p:cNvPr id="548"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Work To Date</a:t>
              </a:r>
              <a:endParaRPr b="0" lang="en-AU" sz="8800" spc="-1" strike="noStrike">
                <a:latin typeface="Arial"/>
              </a:endParaRPr>
            </a:p>
          </p:txBody>
        </p:sp>
        <p:sp>
          <p:nvSpPr>
            <p:cNvPr id="549" name="CustomShape 3"/>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50" name="CustomShape 4"/>
          <p:cNvSpPr/>
          <p:nvPr/>
        </p:nvSpPr>
        <p:spPr>
          <a:xfrm>
            <a:off x="864000" y="3312000"/>
            <a:ext cx="22316760" cy="1017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2. In order to verify that fuzzy Association Rule Mining is suitable for our solution the results of a few research papers have been reproduced even though no formal means of reproduction exists. </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000000"/>
                </a:solidFill>
                <a:latin typeface="Lato"/>
                <a:ea typeface="DejaVu Sans"/>
              </a:rPr>
              <a:t>The research studies have been developed using a neo4j graph database so that the implementation of other studies and indeed our own work should be able to be fast tracked as it is only the data of the work that needs to be created and the subsequent extraction of rules has already been implemented. </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000000"/>
                </a:solidFill>
                <a:latin typeface="Lato"/>
                <a:ea typeface="DejaVu Sans"/>
              </a:rPr>
              <a:t>The system was written in Python and a front end developed in a Jupyter Notebook </a:t>
            </a:r>
            <a:endParaRPr b="0" lang="en-AU"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9" name="Group 1"/>
          <p:cNvGrpSpPr/>
          <p:nvPr/>
        </p:nvGrpSpPr>
        <p:grpSpPr>
          <a:xfrm>
            <a:off x="6382080" y="483120"/>
            <a:ext cx="11651400" cy="2537280"/>
            <a:chOff x="6382080" y="483120"/>
            <a:chExt cx="11651400" cy="2537280"/>
          </a:xfrm>
        </p:grpSpPr>
        <p:sp>
          <p:nvSpPr>
            <p:cNvPr id="260"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61"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62"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pic>
        <p:nvPicPr>
          <p:cNvPr id="263" name="" descr=""/>
          <p:cNvPicPr/>
          <p:nvPr/>
        </p:nvPicPr>
        <p:blipFill>
          <a:blip r:embed="rId1"/>
          <a:stretch/>
        </p:blipFill>
        <p:spPr>
          <a:xfrm>
            <a:off x="864000" y="3384000"/>
            <a:ext cx="6511680" cy="9885600"/>
          </a:xfrm>
          <a:prstGeom prst="rect">
            <a:avLst/>
          </a:prstGeom>
          <a:ln>
            <a:noFill/>
          </a:ln>
        </p:spPr>
      </p:pic>
      <p:sp>
        <p:nvSpPr>
          <p:cNvPr id="264" name="CustomShape 5"/>
          <p:cNvSpPr/>
          <p:nvPr/>
        </p:nvSpPr>
        <p:spPr>
          <a:xfrm>
            <a:off x="7992000" y="6912000"/>
            <a:ext cx="14975280" cy="176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445469"/>
                </a:solidFill>
                <a:latin typeface="Lato Regular"/>
                <a:ea typeface="Open Sans Light"/>
              </a:rPr>
              <a:t>1.</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Open-ended – where the question allows the participant to enter whatever they feel is appropriate with no restrictions being introduced. </a:t>
            </a:r>
            <a:endParaRPr b="0" lang="en-AU" sz="3200" spc="-1" strike="noStrike">
              <a:latin typeface="Arial"/>
            </a:endParaRPr>
          </a:p>
          <a:p>
            <a:pPr>
              <a:lnSpc>
                <a:spcPct val="100000"/>
              </a:lnSpc>
            </a:pPr>
            <a:endParaRPr b="0" lang="en-AU" sz="3200" spc="-1" strike="noStrike">
              <a:latin typeface="Arial"/>
            </a:endParaRPr>
          </a:p>
        </p:txBody>
      </p:sp>
      <p:sp>
        <p:nvSpPr>
          <p:cNvPr id="265" name="CustomShape 6"/>
          <p:cNvSpPr/>
          <p:nvPr/>
        </p:nvSpPr>
        <p:spPr>
          <a:xfrm>
            <a:off x="7956000" y="8712000"/>
            <a:ext cx="12599280" cy="563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3200" spc="-1" strike="noStrike">
                <a:solidFill>
                  <a:srgbClr val="ff0000"/>
                </a:solidFill>
                <a:latin typeface="Lato Regular"/>
                <a:ea typeface="Open Sans Light"/>
              </a:rPr>
              <a:t>What do you like to do on the weekend?</a:t>
            </a:r>
            <a:endParaRPr b="0" lang="en-AU" sz="3200" spc="-1" strike="noStrike">
              <a:latin typeface="Arial"/>
            </a:endParaRPr>
          </a:p>
        </p:txBody>
      </p:sp>
      <p:sp>
        <p:nvSpPr>
          <p:cNvPr id="266" name="CustomShape 7"/>
          <p:cNvSpPr/>
          <p:nvPr/>
        </p:nvSpPr>
        <p:spPr>
          <a:xfrm>
            <a:off x="7956000" y="9756000"/>
            <a:ext cx="14831280" cy="103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445469"/>
                </a:solidFill>
                <a:latin typeface="Lato Regular"/>
                <a:ea typeface="Open Sans Light"/>
              </a:rPr>
              <a:t>2.</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Closed-ended – where the question would have one correct answer or a limited number of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options.</a:t>
            </a:r>
            <a:endParaRPr b="0" lang="en-AU" sz="3200" spc="-1" strike="noStrike">
              <a:latin typeface="Arial"/>
            </a:endParaRPr>
          </a:p>
        </p:txBody>
      </p:sp>
      <p:sp>
        <p:nvSpPr>
          <p:cNvPr id="267" name="CustomShape 8"/>
          <p:cNvSpPr/>
          <p:nvPr/>
        </p:nvSpPr>
        <p:spPr>
          <a:xfrm>
            <a:off x="8028000" y="11160000"/>
            <a:ext cx="14831280" cy="1986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3200" spc="-1" strike="noStrike">
                <a:solidFill>
                  <a:srgbClr val="ff0000"/>
                </a:solidFill>
                <a:latin typeface="Lato Regular"/>
                <a:ea typeface="Open Sans Light"/>
              </a:rPr>
              <a:t>Select the things you do on the weekend? </a:t>
            </a:r>
            <a:r>
              <a:rPr b="1" lang="en-US" sz="3200" spc="-1" strike="noStrike">
                <a:solidFill>
                  <a:srgbClr val="445469"/>
                </a:solidFill>
                <a:latin typeface="Lato Regular"/>
                <a:ea typeface="Open Sans Light"/>
              </a:rPr>
              <a:t>   </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1. Read  </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2. Housework  </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3. Eat out</a:t>
            </a:r>
            <a:endParaRPr b="0" lang="en-AU" sz="3200" spc="-1" strike="noStrike">
              <a:latin typeface="Arial"/>
            </a:endParaRPr>
          </a:p>
        </p:txBody>
      </p:sp>
      <p:pic>
        <p:nvPicPr>
          <p:cNvPr id="268" name="" descr=""/>
          <p:cNvPicPr/>
          <p:nvPr/>
        </p:nvPicPr>
        <p:blipFill>
          <a:blip r:embed="rId2"/>
          <a:stretch/>
        </p:blipFill>
        <p:spPr>
          <a:xfrm>
            <a:off x="7992000" y="3369240"/>
            <a:ext cx="8711640" cy="2820960"/>
          </a:xfrm>
          <a:prstGeom prst="rect">
            <a:avLst/>
          </a:prstGeom>
          <a:ln>
            <a:noFill/>
          </a:ln>
        </p:spPr>
      </p:pic>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264">
                                            <p:txEl>
                                              <p:pRg st="0" end="0"/>
                                            </p:txEl>
                                          </p:spTgt>
                                        </p:tgtEl>
                                        <p:attrNameLst>
                                          <p:attrName>style.visibility</p:attrName>
                                        </p:attrNameLst>
                                      </p:cBhvr>
                                      <p:to>
                                        <p:strVal val="visible"/>
                                      </p:to>
                                    </p:set>
                                  </p:childTnLst>
                                </p:cTn>
                              </p:par>
                              <p:par>
                                <p:cTn id="80" nodeType="withEffect" fill="hold" presetClass="entr" presetID="1">
                                  <p:stCondLst>
                                    <p:cond delay="0"/>
                                  </p:stCondLst>
                                  <p:childTnLst>
                                    <p:set>
                                      <p:cBhvr>
                                        <p:cTn id="81"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
                                  <p:stCondLst>
                                    <p:cond delay="0"/>
                                  </p:stCondLst>
                                  <p:childTnLst>
                                    <p:set>
                                      <p:cBhvr>
                                        <p:cTn id="85" dur="1" fill="hold">
                                          <p:stCondLst>
                                            <p:cond delay="0"/>
                                          </p:stCondLst>
                                        </p:cTn>
                                        <p:tgtEl>
                                          <p:spTgt spid="266">
                                            <p:txEl>
                                              <p:pRg st="0" end="0"/>
                                            </p:txEl>
                                          </p:spTgt>
                                        </p:tgtEl>
                                        <p:attrNameLst>
                                          <p:attrName>style.visibility</p:attrName>
                                        </p:attrNameLst>
                                      </p:cBhvr>
                                      <p:to>
                                        <p:strVal val="visible"/>
                                      </p:to>
                                    </p:set>
                                  </p:childTnLst>
                                </p:cTn>
                              </p:par>
                              <p:par>
                                <p:cTn id="86" nodeType="withEffect" fill="hold" presetClass="entr" presetID="1">
                                  <p:stCondLst>
                                    <p:cond delay="0"/>
                                  </p:stCondLst>
                                  <p:childTnLst>
                                    <p:set>
                                      <p:cBhvr>
                                        <p:cTn id="87" dur="1" fill="hold">
                                          <p:stCondLst>
                                            <p:cond delay="0"/>
                                          </p:stCondLst>
                                        </p:cTn>
                                        <p:tgtEl>
                                          <p:spTgt spid="267">
                                            <p:txEl>
                                              <p:pRg st="0" end="0"/>
                                            </p:txEl>
                                          </p:spTgt>
                                        </p:tgtEl>
                                        <p:attrNameLst>
                                          <p:attrName>style.visibility</p:attrName>
                                        </p:attrNameLst>
                                      </p:cBhvr>
                                      <p:to>
                                        <p:strVal val="visible"/>
                                      </p:to>
                                    </p:set>
                                  </p:childTnLst>
                                </p:cTn>
                              </p:par>
                              <p:par>
                                <p:cTn id="88" nodeType="withEffect" fill="hold" presetClass="entr" presetID="1">
                                  <p:stCondLst>
                                    <p:cond delay="0"/>
                                  </p:stCondLst>
                                  <p:childTnLst>
                                    <p:set>
                                      <p:cBhvr>
                                        <p:cTn id="89" dur="1" fill="hold">
                                          <p:stCondLst>
                                            <p:cond delay="0"/>
                                          </p:stCondLst>
                                        </p:cTn>
                                        <p:tgtEl>
                                          <p:spTgt spid="267">
                                            <p:txEl>
                                              <p:pRg st="1" end="1"/>
                                            </p:txEl>
                                          </p:spTgt>
                                        </p:tgtEl>
                                        <p:attrNameLst>
                                          <p:attrName>style.visibility</p:attrName>
                                        </p:attrNameLst>
                                      </p:cBhvr>
                                      <p:to>
                                        <p:strVal val="visible"/>
                                      </p:to>
                                    </p:set>
                                  </p:childTnLst>
                                </p:cTn>
                              </p:par>
                              <p:par>
                                <p:cTn id="90" nodeType="withEffect" fill="hold" presetClass="entr" presetID="1">
                                  <p:stCondLst>
                                    <p:cond delay="0"/>
                                  </p:stCondLst>
                                  <p:childTnLst>
                                    <p:set>
                                      <p:cBhvr>
                                        <p:cTn id="91" dur="1" fill="hold">
                                          <p:stCondLst>
                                            <p:cond delay="0"/>
                                          </p:stCondLst>
                                        </p:cTn>
                                        <p:tgtEl>
                                          <p:spTgt spid="267">
                                            <p:txEl>
                                              <p:pRg st="2" end="2"/>
                                            </p:txEl>
                                          </p:spTgt>
                                        </p:tgtEl>
                                        <p:attrNameLst>
                                          <p:attrName>style.visibility</p:attrName>
                                        </p:attrNameLst>
                                      </p:cBhvr>
                                      <p:to>
                                        <p:strVal val="visible"/>
                                      </p:to>
                                    </p:set>
                                  </p:childTnLst>
                                </p:cTn>
                              </p:par>
                              <p:par>
                                <p:cTn id="92" nodeType="withEffect" fill="hold" presetClass="entr" presetID="1">
                                  <p:stCondLst>
                                    <p:cond delay="0"/>
                                  </p:stCondLst>
                                  <p:childTnLst>
                                    <p:set>
                                      <p:cBhvr>
                                        <p:cTn id="93"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51" name="Group 1"/>
          <p:cNvGrpSpPr/>
          <p:nvPr/>
        </p:nvGrpSpPr>
        <p:grpSpPr>
          <a:xfrm>
            <a:off x="1717560" y="483120"/>
            <a:ext cx="20930760" cy="1746000"/>
            <a:chOff x="1717560" y="483120"/>
            <a:chExt cx="20930760" cy="1746000"/>
          </a:xfrm>
        </p:grpSpPr>
        <p:sp>
          <p:nvSpPr>
            <p:cNvPr id="552"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References</a:t>
              </a:r>
              <a:endParaRPr b="0" lang="en-AU" sz="8800" spc="-1" strike="noStrike">
                <a:latin typeface="Arial"/>
              </a:endParaRPr>
            </a:p>
          </p:txBody>
        </p:sp>
        <p:sp>
          <p:nvSpPr>
            <p:cNvPr id="553" name="CustomShape 3"/>
            <p:cNvSpPr/>
            <p:nvPr/>
          </p:nvSpPr>
          <p:spPr>
            <a:xfrm>
              <a:off x="10905120" y="2156400"/>
              <a:ext cx="2625840" cy="727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54" name="CustomShape 4"/>
          <p:cNvSpPr/>
          <p:nvPr/>
        </p:nvSpPr>
        <p:spPr>
          <a:xfrm>
            <a:off x="216000" y="2459520"/>
            <a:ext cx="23180760" cy="126658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AU" sz="1600" spc="-1" strike="noStrike">
                <a:solidFill>
                  <a:srgbClr val="000000"/>
                </a:solidFill>
                <a:latin typeface="Lato"/>
                <a:ea typeface="DejaVu Sans"/>
              </a:rPr>
              <a:t>[1] R. Agrawal, T. Imieliński, and A. Swami, “Mining association rules between sets of items in large databases,” in Proceedings of the 1993 ACM SIGMOD international conference on Management of data, 1993, pp. 207–216.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 A. Ali, S. M. Shamsuddin, A. L. Ralescu et al., “Classification with class imbalance problem: a review,” Int. J. Advance Soft Compu. Appl, vol. 7, no. 3, pp. 176–204, 2015.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 R. Anand, K. G. Mehrotra, C. K. Mohan, and S. Ranka, “An improved algorithm for neural network classification of imbalanced training sets,” IEEE Transactions on Neural Networks, vol. 4, no. 6, pp. 962–969, 1993.</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 S. Ando and C. Y. Huang, “Deep over-sampling framework for classifying imbalanced data,” in Joint European Conference on Machine Learning and Knowledge Discovery in Databases. Springer, 2017, pp. 770–785.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[5] E. R. Babbie, The practice of social research. Nelson Education, 2015.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[6] M. Buda, A. Maki, and M. A. Mazurowski, “A systematic study of the class imbalance problem in convolutional neural networks,” Neural Networks, vol. 106, pp. 249–259, 2018.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[7] N. V. Chawla, K. W. Bowyer, L. O. Hall, and W. P. Kegelmeyer, “Smote: synthetic minority over-sampling technique,” Journal of artificial intelligence research, vol. 16, pp. 321–357, 2002.</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[8] N. V. Chawla, A. Lazarevic, L. O. Hall, and K. W. Bowyer, “Smoteboost:Improving prediction of the minority class in boosting,” in European conference on principles of data mining and knowledge discovery. Springer, 2003, pp. 107–119.</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[9] Y.-L. Chen and C.-H. Weng, “Mining association rules from imprecise ordinal data,” Fuzzy Sets and Systems, vol. 159, no. 4, pp. 460–474, 2008. </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[10] ——, “Mining fuzzy association rules from questionnaire data,” Knowledge Based Systems, vol. 22, no. 1, pp. 46–56, 2009.</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[11] Z. Chi, H. Yan, and T. Pham, Fuzzy algorithms: with applications to image processing and pattern recognition. World Scientific, 1996, vol. 10.</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[12] P. Domingos, “Metacost: A general method for making classifiers cost sensitive,” in KDD, vol. 99, 1999, pp. 155–164.</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[13] Q. Dong, S. Gong, and X. Zhu, “Imbalanced deep learning by minority class incremental rectification,” IEEE transactions on pattern analysis and machine intelligence, vol. 41, no. 6, pp. 1367–1381, 2018.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[14] C. Elkan, “The foundations of cost-sensitive learning,” in International joint conference on artificial intelligence, vol. 17, no. 1. Lawrence Erlbaum Associates Ltd, 2001, pp. 973–978.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[15] A. Estabrooks and N. Japkowicz, “A mixture-of-experts framework for learning from imbalanced data sets,” in International Symposium on Intelligent Data Analysis. Springer, 2001, pp. 34–43.</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[16] T. Fawcett, “An introduction to roc analysis,” Pattern recognition letters, vol. 27, no. 8, pp. 861–874, 2006.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[17] T. Fawcett and F. Provost, “Adaptive fraud detection,” Data mining and knowledge discovery, vol. 1, no. 3, pp. 291–316, 1997.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[18] A. Fernández, S. del Rı́o, N. V. Chawla, and F. Herrera, “An insight into imbalanced big data classification: outcomes and challenges,” Complex &amp; Intelligent Systems, vol. 3, no. 2, pp. 105–120, 2017.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[19] R. H. Gault, “A history of the questionnaire method of research in psychology,” The Pedagogical Seminary, vol. 14, no. 3, pp. 366–383, 1907.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[20] P. O. Gislason, J. A. Benediktsson, and J. R. Sveinsson, “Random forests for land cover classification,” Pattern Recognition Letters, vol. 27, no. 4, pp. 294–300, 2006.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[21] M. Graczyk, T. Lasota, B. Trawiński, and K. Trawiński, “Comparison of bagging, boosting and stacking ensembles applied to real estate appraisal,” in Asian conference on intelligent information and database systems.</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Springer, 2010, pp. 340–350.</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[22] S. Gregor, D. Jones et al., “The anatomy of a design theory.” Association for Information Systems, 2007.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55" name="Group 1"/>
          <p:cNvGrpSpPr/>
          <p:nvPr/>
        </p:nvGrpSpPr>
        <p:grpSpPr>
          <a:xfrm>
            <a:off x="1717560" y="483120"/>
            <a:ext cx="20930760" cy="1746000"/>
            <a:chOff x="1717560" y="483120"/>
            <a:chExt cx="20930760" cy="1746000"/>
          </a:xfrm>
        </p:grpSpPr>
        <p:sp>
          <p:nvSpPr>
            <p:cNvPr id="556"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References</a:t>
              </a:r>
              <a:endParaRPr b="0" lang="en-AU" sz="8800" spc="-1" strike="noStrike">
                <a:latin typeface="Arial"/>
              </a:endParaRPr>
            </a:p>
          </p:txBody>
        </p:sp>
        <p:sp>
          <p:nvSpPr>
            <p:cNvPr id="557" name="CustomShape 3"/>
            <p:cNvSpPr/>
            <p:nvPr/>
          </p:nvSpPr>
          <p:spPr>
            <a:xfrm>
              <a:off x="10905120" y="2156400"/>
              <a:ext cx="2625840" cy="727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58" name="CustomShape 4"/>
          <p:cNvSpPr/>
          <p:nvPr/>
        </p:nvSpPr>
        <p:spPr>
          <a:xfrm>
            <a:off x="216000" y="2459520"/>
            <a:ext cx="23180760" cy="133516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AU" sz="1600" spc="-1" strike="noStrike">
                <a:solidFill>
                  <a:srgbClr val="000000"/>
                </a:solidFill>
                <a:latin typeface="Lato"/>
                <a:ea typeface="DejaVu Sans"/>
              </a:rPr>
              <a:t>[23] H. Han, W.-Y. Wang, and B.-H. Mao, “Borderline-smote: a new over-sampling method in imbalanced data sets learning,” in International conference on intelligent computing. Springer, 2005, pp. 878–887.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[24] H. He and E. A. Garcia, “Learning from imbalanced data,” IEEE Transactions on Knowledge &amp; Data Engineering, no. 9, pp. 1263–1284, 2008.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[25] A. R. Hevner, S. T. March, J. Park, and S. Ram, “Design science in information systems research,” MIS quarterly, pp. 75–105, 2004.</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[26] C. Huang, Y. Li, C. Change Loy, and X. Tang, “Learning deep representation for imbalanced classification,” in Proceedings of the IEEE conference on computer vision and pattern recognition, 2016, pp. 5375–5384.</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[27] N. Japkowicz and S. Stephen, “The class imbalance problem: A systematic study,” Intelligent Data Analysis, vol. 6, no. 5, pp. 429–449, 2002.</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[28] J. M. Johnson and T. M. Khoshgoftaar, “Survey on deep learning with class imbalance,” Journal of Big Data, vol. 6, no. 1, p. 27, 2019.</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[29] A. Katal, M. Wazid, and R. Goudar, “Big data: issues, challenges, tools and good practices,” in 2013 Sixth international conference on contemporary computing (IC3). IEEE, 2013, pp. 404–409.</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[30] S. H. Khan, M. Hayat, M. Bennamoun, F. A. Sohel, and R. Togneri, “Cost sensitive learning of deep feature representations from imbalanced data,” IEEE transactions on neural networks and learning systems, vol. 29, no. 8, pp. 3573–3587, 2017.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[31] T. M. Khoshgoftaar, C. Seiffert, J. Van Hulse, A. Napolitano, and A. Folleco, “Learning with limited minority class data,” in Sixth International Conference on Machine Learning and Applications (ICMLA 2007). IEEE, 2007, pp. 348–</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353.</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[32] A. V. Kostikova, P. V. Tereliansky, A. V. Shuvaev, V. N. Parakhina, and P. N. Timoshenko, “Expert fuzzy modeling of dynamic properties of complex systems,” ARPN Journal of Engineering and Applied Sciences, vol. 11, no. 17, pp.</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10 601–10 608, 2016.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[33] R. Krusaa, C. Kloster, and V. Kamp, “Transfer learning for better cold-start recommendation using multiple domains.”</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[34] H. Lee, M. Park, and J. Kim, “Plankton classification on imbalanced large scale database via convolutional neural networks with transfer learning,” in 2016 IEEE international conference on image processing (ICIP). IEEE, 2016,</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pp. 3713–3717.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[35] T.-Y. Lin, P. Goyal, R. Girshick, K. He, and P. Dollár, “Focal loss for dense object detection,” in Proceedings of the IEEE international conference on computer vision, 2017, pp. 2980–2988.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[36] M. Mamuda and S. Sathasivam, “On the fusion of tuning parameters of fuzzy rules and neural network,” in AIP Conference Proceedings, vol. 1870, no. 1. AIP Publishing LLC, 2017, p. 040045.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[37] D. Marasini, P. Quatto, and E. Ripamonti, “Intuitionistic fuzzy sets in questionnaire analysis,” Quality &amp; Quantity, vol. 50, no. 2, pp. 767–790, 2016.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[38] G. Marshall, “The purpose, design and administration of a questionnaire for data collection,” Radiography, vol. 11, no. 2, pp. 131–136, 2005.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[39] D. Masko and P. Hensman, “The impact of imbalanced training data for convolutional neural networks,” 2015.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[40] D. Mladenic and M. Grobelnik, “Feature selection for unbalanced class distribution and naive bayes,” in ICML, vol. 99, 1999, pp. 258–267.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[41] W. S. Noble, “What is a support vector machine?” Nature biotechnology, vol. 24, no. 12, pp. 1565–1567, 2006.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[42] K. Peffers, T. Tuunanen, M. A. Rothenberger, and S. Chatterjee, “A design science research methodology for information systems research,” Journal of management information systems, vol. 24, no. 3, pp. 45–77, 2007.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[43] S. Pouyanfar, Y. Tao, A. Mohan, H. Tian, A. S. Kaseb, K. Gauen, R. Dailey, S. Aghajanzadeh, Y.-H. Lu, S.-C. Chen et al., “Dynamic sampling in convolutional neural networks for imbalanced data classification,” in 2018 IEEE</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conference on multimedia information processing and retrieval (MIPR). IEEE, 2018, pp. 112–117.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59" name="Group 1"/>
          <p:cNvGrpSpPr/>
          <p:nvPr/>
        </p:nvGrpSpPr>
        <p:grpSpPr>
          <a:xfrm>
            <a:off x="1717560" y="483120"/>
            <a:ext cx="20930760" cy="1746000"/>
            <a:chOff x="1717560" y="483120"/>
            <a:chExt cx="20930760" cy="1746000"/>
          </a:xfrm>
        </p:grpSpPr>
        <p:sp>
          <p:nvSpPr>
            <p:cNvPr id="560"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References</a:t>
              </a:r>
              <a:endParaRPr b="0" lang="en-AU" sz="8800" spc="-1" strike="noStrike">
                <a:latin typeface="Arial"/>
              </a:endParaRPr>
            </a:p>
          </p:txBody>
        </p:sp>
        <p:sp>
          <p:nvSpPr>
            <p:cNvPr id="561" name="CustomShape 3"/>
            <p:cNvSpPr/>
            <p:nvPr/>
          </p:nvSpPr>
          <p:spPr>
            <a:xfrm>
              <a:off x="10905120" y="2156760"/>
              <a:ext cx="2625840" cy="723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62" name="CustomShape 4"/>
          <p:cNvSpPr/>
          <p:nvPr/>
        </p:nvSpPr>
        <p:spPr>
          <a:xfrm>
            <a:off x="216000" y="2495520"/>
            <a:ext cx="23180760" cy="87796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AU" sz="1800" spc="-1" strike="noStrike">
                <a:solidFill>
                  <a:srgbClr val="000000"/>
                </a:solidFill>
                <a:latin typeface="Lato"/>
                <a:ea typeface="DejaVu Sans"/>
              </a:rPr>
              <a:t>[44] H. Schuman and S. Presser, “The open and closed question,” American Sociological Review, vol. 44, no. 5, pp. 692–712, 1979. [Online]. Available: </a:t>
            </a:r>
            <a:r>
              <a:rPr b="0" lang="en-AU" sz="1800" spc="-1" strike="noStrike" u="sng">
                <a:solidFill>
                  <a:srgbClr val="0000ff"/>
                </a:solidFill>
                <a:uFillTx/>
                <a:latin typeface="Lato"/>
                <a:ea typeface="DejaVu Sans"/>
                <a:hlinkClick r:id="rId1"/>
              </a:rPr>
              <a:t>http://www.jstor.org/stable/2094521</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[45] G. A. Seber and A. J. Lee, Linear regression analysis. John Wiley &amp; Sons, 2012, vol. 329.</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[46] C. Seiffert, T. M. Khoshgoftaar, J. Van Hulse, and A. Napolitano, “Rusboost: A hybrid approach to alleviating class imbalance,” IEEE Transactions on Systems, Man, and Cybernetics-Part A: Systems and Humans, vol. 40, no. 1, pp.</a:t>
            </a: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185–197, 2009.</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[47] L. Shi, W. X. Zhao, and Y.-D. Shen, “Local representative-based matrix factorization for cold-start recommendation,” ACM Transactions on Information Systems (TOIS), vol. 36, no. 2, pp. 1–28, 2017.</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[48] J. Van Hulse, T. M. Khoshgoftaar, and A. Napolitano, “Experimental perspectives on learning from imbalanced data,” in Proceedings of the 24th international conference on Machine learning. ACM, 2007, pp. 935–942.</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[49] H. Wang, Z. Cui, Y. Chen, M. Avidan, A. B. Abdallah, and A. Kronzer, “Predicting hospital readmission via cost-sensitive deep learning,” IEEE/ACM Transactions on Computational Biology and Bioinformatics (TCBB), vol. 15,</a:t>
            </a: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no. 6, pp. 1968–1978, 2018.</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[50] S. Wang, W. Liu, J. Wu, L. Cao, Q. Meng, and P. J. Kennedy, “Training deep neural networks on imbalanced data sets,” in 2016 international joint conference on neural networks (IJCNN). IEEE, 2016, pp. 4368–4374.</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[51] K. Williamson and G. Johanson, Research methods: information, systems, and contexts. Chandos Publishing, 2017.</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[52] L. Yin, Y. Ge, K. Xiao, X. Wang, and X. Quan, “Feature selection for highdimensional imbalanced data,” Neurocomputing, vol. 105, pp. 3–11, 2013.</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[53] C. Zhang, K. C. Tan, and R. Ren, “Training cost-sensitive deep belief networks on imbalance data problems,” in 2016 international joint conference on neural networks (IJCNN). IEEE, 2016, pp. 4362–4367.</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[54] H. Zhang and M. Li, “Rwo-sampling: A random walk over-sampling approach to imbalanced data classification,” Information Fusion, vol. 20, pp. 99–116, 2014.</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[55] Y. Zhang, L. Shuai, Y. Ren, and H. Chen, “Image classification with category centers in class imbalance situation,” in 2018 33rd Youth Academic annual conference of Chinese Association of Automation (YAC). 359–363.</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rot="5400000">
            <a:off x="4054680" y="-4050000"/>
            <a:ext cx="13711320" cy="21811320"/>
          </a:xfrm>
          <a:prstGeom prst="rect">
            <a:avLst/>
          </a:prstGeom>
          <a:solidFill>
            <a:srgbClr val="445469">
              <a:alpha val="80000"/>
            </a:srgbClr>
          </a:solidFill>
          <a:ln w="9360">
            <a:noFill/>
          </a:ln>
          <a:effectLst>
            <a:outerShdw dist="23040" dir="5400000">
              <a:srgbClr val="000000">
                <a:alpha val="35000"/>
              </a:srgbClr>
            </a:outerShdw>
          </a:effectLst>
        </p:spPr>
        <p:style>
          <a:lnRef idx="0"/>
          <a:fillRef idx="0"/>
          <a:effectRef idx="0"/>
          <a:fontRef idx="minor"/>
        </p:style>
      </p:sp>
      <p:sp>
        <p:nvSpPr>
          <p:cNvPr id="564" name="CustomShape 2"/>
          <p:cNvSpPr/>
          <p:nvPr/>
        </p:nvSpPr>
        <p:spPr>
          <a:xfrm>
            <a:off x="5506560" y="4356720"/>
            <a:ext cx="10465560" cy="3983040"/>
          </a:xfrm>
          <a:custGeom>
            <a:avLst/>
            <a:gdLst/>
            <a:ahLst/>
            <a:rect l="l" t="t" r="r" b="b"/>
            <a:pathLst>
              <a:path w="21600" h="21600">
                <a:moveTo>
                  <a:pt x="0" y="0"/>
                </a:moveTo>
                <a:lnTo>
                  <a:pt x="21599" y="0"/>
                </a:lnTo>
                <a:lnTo>
                  <a:pt x="21599" y="21600"/>
                </a:lnTo>
                <a:lnTo>
                  <a:pt x="0" y="21600"/>
                </a:lnTo>
                <a:close/>
              </a:path>
            </a:pathLst>
          </a:custGeom>
          <a:noFill/>
          <a:ln>
            <a:noFill/>
          </a:ln>
        </p:spPr>
        <p:style>
          <a:lnRef idx="0"/>
          <a:fillRef idx="0"/>
          <a:effectRef idx="0"/>
          <a:fontRef idx="minor"/>
        </p:style>
        <p:txBody>
          <a:bodyPr lIns="50760" rIns="50760" tIns="50760" bIns="50760" anchor="ctr">
            <a:noAutofit/>
          </a:bodyPr>
          <a:p>
            <a:pPr algn="ctr">
              <a:lnSpc>
                <a:spcPct val="100000"/>
              </a:lnSpc>
            </a:pPr>
            <a:r>
              <a:rPr b="0" lang="es-ES" sz="9200" spc="-1" strike="noStrike">
                <a:solidFill>
                  <a:srgbClr val="ffffff"/>
                </a:solidFill>
                <a:latin typeface="Lato Regular"/>
                <a:ea typeface="DejaVu Sans"/>
              </a:rPr>
              <a:t>THANK YOU</a:t>
            </a:r>
            <a:endParaRPr b="0" lang="en-AU" sz="9200" spc="-1" strike="noStrike">
              <a:latin typeface="Arial"/>
            </a:endParaRPr>
          </a:p>
        </p:txBody>
      </p:sp>
      <p:sp>
        <p:nvSpPr>
          <p:cNvPr id="565" name="CustomShape 3"/>
          <p:cNvSpPr/>
          <p:nvPr/>
        </p:nvSpPr>
        <p:spPr>
          <a:xfrm>
            <a:off x="7556400" y="7239960"/>
            <a:ext cx="6519240" cy="360"/>
          </a:xfrm>
          <a:custGeom>
            <a:avLst/>
            <a:gdLst/>
            <a:ahLst/>
            <a:rect l="l" t="t" r="r" b="b"/>
            <a:pathLst>
              <a:path w="13322" h="1">
                <a:moveTo>
                  <a:pt x="0" y="0"/>
                </a:moveTo>
                <a:lnTo>
                  <a:pt x="13321" y="0"/>
                </a:lnTo>
              </a:path>
            </a:pathLst>
          </a:custGeom>
          <a:noFill/>
          <a:ln w="25560">
            <a:solidFill>
              <a:srgbClr val="dcdee0"/>
            </a:solidFill>
            <a:prstDash val="sysDot"/>
            <a:round/>
          </a:ln>
        </p:spPr>
        <p:style>
          <a:lnRef idx="0"/>
          <a:fillRef idx="0"/>
          <a:effectRef idx="0"/>
          <a:fontRef idx="minor"/>
        </p:style>
      </p:sp>
    </p:spTree>
  </p:cSld>
  <mc:AlternateContent>
    <mc:Choice Requires="p14">
      <p:transition spd="slow" p14:dur="3000"/>
    </mc:Choice>
    <mc:Fallback>
      <p:transition spd="slow"/>
    </mc:Fallback>
  </mc:AlternateContent>
  <p:timing>
    <p:tnLst>
      <p:par>
        <p:cTn id="140" dur="indefinite" restart="never" nodeType="tmRoot">
          <p:childTnLst>
            <p:seq>
              <p:cTn id="141" dur="indefinite" nodeType="mainSeq">
                <p:childTnLst>
                  <p:par>
                    <p:cTn id="142" fill="hold">
                      <p:stCondLst>
                        <p:cond delay="0"/>
                      </p:stCondLst>
                      <p:childTnLst>
                        <p:par>
                          <p:cTn id="143" fill="hold">
                            <p:stCondLst>
                              <p:cond delay="0"/>
                            </p:stCondLst>
                            <p:childTnLst>
                              <p:par>
                                <p:cTn id="144" nodeType="withEffect" fill="hold" presetClass="entr" presetID="10">
                                  <p:stCondLst>
                                    <p:cond delay="0"/>
                                  </p:stCondLst>
                                  <p:childTnLst>
                                    <p:set>
                                      <p:cBhvr>
                                        <p:cTn id="145" dur="1" fill="hold">
                                          <p:stCondLst>
                                            <p:cond delay="0"/>
                                          </p:stCondLst>
                                        </p:cTn>
                                        <p:tgtEl>
                                          <p:spTgt spid="565"/>
                                        </p:tgtEl>
                                        <p:attrNameLst>
                                          <p:attrName>style.visibility</p:attrName>
                                        </p:attrNameLst>
                                      </p:cBhvr>
                                      <p:to>
                                        <p:strVal val="visible"/>
                                      </p:to>
                                    </p:set>
                                    <p:animEffect filter="fade" transition="in">
                                      <p:cBhvr additive="repl">
                                        <p:cTn id="146" dur="500"/>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9" name="Group 1"/>
          <p:cNvGrpSpPr/>
          <p:nvPr/>
        </p:nvGrpSpPr>
        <p:grpSpPr>
          <a:xfrm>
            <a:off x="6382080" y="483120"/>
            <a:ext cx="11651400" cy="2537280"/>
            <a:chOff x="6382080" y="483120"/>
            <a:chExt cx="11651400" cy="2537280"/>
          </a:xfrm>
        </p:grpSpPr>
        <p:sp>
          <p:nvSpPr>
            <p:cNvPr id="270"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71"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72"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sp>
        <p:nvSpPr>
          <p:cNvPr id="273" name="CustomShape 5"/>
          <p:cNvSpPr/>
          <p:nvPr/>
        </p:nvSpPr>
        <p:spPr>
          <a:xfrm>
            <a:off x="432000" y="3408120"/>
            <a:ext cx="22100400" cy="7530840"/>
          </a:xfrm>
          <a:prstGeom prst="rect">
            <a:avLst/>
          </a:prstGeom>
          <a:noFill/>
          <a:ln>
            <a:noFill/>
          </a:ln>
        </p:spPr>
        <p:style>
          <a:lnRef idx="0"/>
          <a:fillRef idx="0"/>
          <a:effectRef idx="0"/>
          <a:fontRef idx="minor"/>
        </p:style>
        <p:txBody>
          <a:bodyPr lIns="219240" rIns="219240" tIns="109800" bIns="109800">
            <a:spAutoFit/>
          </a:bodyPr>
          <a:p>
            <a:pPr>
              <a:lnSpc>
                <a:spcPct val="100000"/>
              </a:lnSpc>
            </a:pPr>
            <a:r>
              <a:rPr b="1" lang="en-US" sz="3200" spc="-1" strike="noStrike">
                <a:solidFill>
                  <a:srgbClr val="445469"/>
                </a:solidFill>
                <a:latin typeface="Lato Regular"/>
                <a:ea typeface="Open Sans Light"/>
              </a:rPr>
              <a:t>The answers to closed-ended questions maybe further split into five different types</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1.</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category</a:t>
            </a:r>
            <a:r>
              <a:rPr b="1" lang="en-US" sz="3200" spc="-1" strike="noStrike">
                <a:solidFill>
                  <a:srgbClr val="445469"/>
                </a:solidFill>
                <a:latin typeface="Lato Regular"/>
                <a:ea typeface="Open Sans Light"/>
              </a:rPr>
              <a:t> - represents a set of mutually exclusive categories (e.g male, female)</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2.</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list</a:t>
            </a:r>
            <a:r>
              <a:rPr b="1" lang="en-US" sz="3200" spc="-1" strike="noStrike">
                <a:solidFill>
                  <a:srgbClr val="445469"/>
                </a:solidFill>
                <a:latin typeface="Lato Regular"/>
                <a:ea typeface="Open Sans Light"/>
              </a:rPr>
              <a:t> - multiple category choice is possible as the answers are not exclusive, </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eg ”what services have you used from your GP in the last year?”.</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3.</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quantity/numeric</a:t>
            </a:r>
            <a:r>
              <a:rPr b="1" lang="en-US" sz="3200" spc="-1" strike="noStrike">
                <a:solidFill>
                  <a:srgbClr val="445469"/>
                </a:solidFill>
                <a:latin typeface="Lato Regular"/>
                <a:ea typeface="Open Sans Light"/>
              </a:rPr>
              <a:t> - such as ”how many times have you broken your leg?”</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4.</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ranking/scale</a:t>
            </a:r>
            <a:r>
              <a:rPr b="1" lang="en-US" sz="3200" spc="-1" strike="noStrike">
                <a:solidFill>
                  <a:srgbClr val="445469"/>
                </a:solidFill>
                <a:latin typeface="Lato Regular"/>
                <a:ea typeface="Open Sans Light"/>
              </a:rPr>
              <a:t> - such as ”how would you rate your doctor [1-7]”</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5.</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linguistic ranking/scale</a:t>
            </a:r>
            <a:r>
              <a:rPr b="1" lang="en-US" sz="3200" spc="-1" strike="noStrike">
                <a:solidFill>
                  <a:srgbClr val="445469"/>
                </a:solidFill>
                <a:latin typeface="Lato Regular"/>
                <a:ea typeface="Open Sans Light"/>
              </a:rPr>
              <a:t> - such as ”would you describe yourself as: very tall,</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tall,short,very short?”</a:t>
            </a:r>
            <a:endParaRPr b="0" lang="en-AU" sz="3200" spc="-1" strike="noStrike">
              <a:latin typeface="Arial"/>
            </a:endParaRPr>
          </a:p>
          <a:p>
            <a:pPr>
              <a:lnSpc>
                <a:spcPct val="100000"/>
              </a:lnSpc>
            </a:pPr>
            <a:endParaRPr b="0" lang="en-AU" sz="3200" spc="-1" strike="noStrike">
              <a:latin typeface="Arial"/>
            </a:endParaRPr>
          </a:p>
          <a:p>
            <a:pPr>
              <a:lnSpc>
                <a:spcPct val="100000"/>
              </a:lnSpc>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274" name="Group 1"/>
          <p:cNvGrpSpPr/>
          <p:nvPr/>
        </p:nvGrpSpPr>
        <p:grpSpPr>
          <a:xfrm>
            <a:off x="6382080" y="483120"/>
            <a:ext cx="11651400" cy="2537280"/>
            <a:chOff x="6382080" y="483120"/>
            <a:chExt cx="11651400" cy="2537280"/>
          </a:xfrm>
        </p:grpSpPr>
        <p:sp>
          <p:nvSpPr>
            <p:cNvPr id="275"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76"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77"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sp>
        <p:nvSpPr>
          <p:cNvPr id="278" name="CustomShape 5"/>
          <p:cNvSpPr/>
          <p:nvPr/>
        </p:nvSpPr>
        <p:spPr>
          <a:xfrm>
            <a:off x="432000" y="3408120"/>
            <a:ext cx="22676400" cy="7530840"/>
          </a:xfrm>
          <a:prstGeom prst="rect">
            <a:avLst/>
          </a:prstGeom>
          <a:noFill/>
          <a:ln>
            <a:noFill/>
          </a:ln>
        </p:spPr>
        <p:style>
          <a:lnRef idx="0"/>
          <a:fillRef idx="0"/>
          <a:effectRef idx="0"/>
          <a:fontRef idx="minor"/>
        </p:style>
        <p:txBody>
          <a:bodyPr lIns="219240" rIns="219240" tIns="109800" bIns="109800">
            <a:spAutoFit/>
          </a:bodyPr>
          <a:p>
            <a:pPr>
              <a:lnSpc>
                <a:spcPct val="100000"/>
              </a:lnSpc>
            </a:pPr>
            <a:r>
              <a:rPr b="1" lang="en-US" sz="3200" spc="-1" strike="noStrike">
                <a:solidFill>
                  <a:srgbClr val="445469"/>
                </a:solidFill>
                <a:latin typeface="Lato Regular"/>
                <a:ea typeface="Open Sans Light"/>
              </a:rPr>
              <a:t>Our university industry partner has a core service that is </a:t>
            </a:r>
            <a:r>
              <a:rPr b="1" lang="en-AU" sz="3200" spc="-1" strike="noStrike">
                <a:solidFill>
                  <a:srgbClr val="445469"/>
                </a:solidFill>
                <a:latin typeface="Lato Regular"/>
                <a:ea typeface="Open Sans Light"/>
              </a:rPr>
              <a:t>pre-employment</a:t>
            </a:r>
            <a:r>
              <a:rPr b="1" lang="en-US" sz="3200" spc="-1" strike="noStrike">
                <a:solidFill>
                  <a:srgbClr val="445469"/>
                </a:solidFill>
                <a:latin typeface="Lato Regular"/>
                <a:ea typeface="Open Sans Light"/>
              </a:rPr>
              <a:t> assessments. Currently they offer third party </a:t>
            </a:r>
            <a:r>
              <a:rPr b="1" lang="en-AU" sz="3200" spc="-1" strike="noStrike">
                <a:solidFill>
                  <a:srgbClr val="445469"/>
                </a:solidFill>
                <a:latin typeface="Lato Regular"/>
                <a:ea typeface="Open Sans Light"/>
              </a:rPr>
              <a:t>organisations</a:t>
            </a:r>
            <a:r>
              <a:rPr b="1" lang="en-US" sz="3200" spc="-1" strike="noStrike">
                <a:solidFill>
                  <a:srgbClr val="445469"/>
                </a:solidFill>
                <a:latin typeface="Lato Regular"/>
                <a:ea typeface="Open Sans Light"/>
              </a:rPr>
              <a:t> an efficient means to bring candidates onboard which can involve interview(s), medical questionnaires and medical assessments. Through experience they have </a:t>
            </a:r>
            <a:r>
              <a:rPr b="1" lang="en-AU" sz="3200" spc="-1" strike="noStrike">
                <a:solidFill>
                  <a:srgbClr val="445469"/>
                </a:solidFill>
                <a:latin typeface="Lato Regular"/>
                <a:ea typeface="Open Sans Light"/>
              </a:rPr>
              <a:t>realised</a:t>
            </a:r>
            <a:r>
              <a:rPr b="1" lang="en-US" sz="3200" spc="-1" strike="noStrike">
                <a:solidFill>
                  <a:srgbClr val="445469"/>
                </a:solidFill>
                <a:latin typeface="Lato Regular"/>
                <a:ea typeface="Open Sans Light"/>
              </a:rPr>
              <a:t> that sometimes a candidate that appears perfect for a role fails at the last hurdle of the selection process, being a medical assessment. It is this late assessment failure that brings rise to the core problem of this research. How can a potential candidate be assessed on some medical criteria without involving an actual medical assessment?</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By focusing on the medical questionnaire it is hoped that a sufficient number of medical assessments will not be required leading to many positive outcomes.</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The industry partner gleans medical information from a candidate through a wide variety of specific groups of questions dependent upon which particular role they are applying for.</a:t>
            </a:r>
            <a:endParaRPr b="0" lang="en-AU" sz="3200" spc="-1" strike="noStrike">
              <a:latin typeface="Arial"/>
            </a:endParaRPr>
          </a:p>
          <a:p>
            <a:pPr>
              <a:lnSpc>
                <a:spcPct val="100000"/>
              </a:lnSpc>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9" name="Group 1"/>
          <p:cNvGrpSpPr/>
          <p:nvPr/>
        </p:nvGrpSpPr>
        <p:grpSpPr>
          <a:xfrm>
            <a:off x="6382080" y="483120"/>
            <a:ext cx="11651400" cy="2537280"/>
            <a:chOff x="6382080" y="483120"/>
            <a:chExt cx="11651400" cy="2537280"/>
          </a:xfrm>
        </p:grpSpPr>
        <p:sp>
          <p:nvSpPr>
            <p:cNvPr id="280"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81"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82"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pic>
        <p:nvPicPr>
          <p:cNvPr id="283" name="" descr=""/>
          <p:cNvPicPr/>
          <p:nvPr/>
        </p:nvPicPr>
        <p:blipFill>
          <a:blip r:embed="rId1"/>
          <a:stretch/>
        </p:blipFill>
        <p:spPr>
          <a:xfrm>
            <a:off x="576000" y="4212000"/>
            <a:ext cx="12076560" cy="6856920"/>
          </a:xfrm>
          <a:prstGeom prst="rect">
            <a:avLst/>
          </a:prstGeom>
          <a:ln>
            <a:noFill/>
          </a:ln>
        </p:spPr>
      </p:pic>
      <p:sp>
        <p:nvSpPr>
          <p:cNvPr id="284" name="CustomShape 5"/>
          <p:cNvSpPr/>
          <p:nvPr/>
        </p:nvSpPr>
        <p:spPr>
          <a:xfrm>
            <a:off x="13680000" y="5148000"/>
            <a:ext cx="9503280" cy="1196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 Interview(s)</a:t>
            </a:r>
            <a:endParaRPr b="0" lang="en-AU" sz="2800" spc="-1" strike="noStrike">
              <a:latin typeface="Arial"/>
            </a:endParaRPr>
          </a:p>
          <a:p>
            <a:pPr>
              <a:lnSpc>
                <a:spcPct val="100000"/>
              </a:lnSpc>
            </a:pPr>
            <a:r>
              <a:rPr b="0" lang="en-AU" sz="2800" spc="-1" strike="noStrike">
                <a:solidFill>
                  <a:srgbClr val="000000"/>
                </a:solidFill>
                <a:latin typeface="Lato"/>
                <a:ea typeface="DejaVu Sans"/>
              </a:rPr>
              <a:t>2. Medical questionnaires</a:t>
            </a:r>
            <a:endParaRPr b="0" lang="en-AU" sz="2800" spc="-1" strike="noStrike">
              <a:latin typeface="Arial"/>
            </a:endParaRPr>
          </a:p>
          <a:p>
            <a:pPr>
              <a:lnSpc>
                <a:spcPct val="100000"/>
              </a:lnSpc>
            </a:pPr>
            <a:r>
              <a:rPr b="0" lang="en-AU" sz="2800" spc="-1" strike="noStrike">
                <a:solidFill>
                  <a:srgbClr val="000000"/>
                </a:solidFill>
                <a:latin typeface="Lato"/>
                <a:ea typeface="DejaVu Sans"/>
              </a:rPr>
              <a:t>3. Medical assessments</a:t>
            </a:r>
            <a:endParaRPr b="0" lang="en-AU" sz="2800" spc="-1" strike="noStrike">
              <a:latin typeface="Arial"/>
            </a:endParaRPr>
          </a:p>
        </p:txBody>
      </p:sp>
      <p:sp>
        <p:nvSpPr>
          <p:cNvPr id="285" name="CustomShape 6"/>
          <p:cNvSpPr/>
          <p:nvPr/>
        </p:nvSpPr>
        <p:spPr>
          <a:xfrm>
            <a:off x="13680000" y="4464000"/>
            <a:ext cx="9071280" cy="45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2600" spc="-1" strike="noStrike">
                <a:solidFill>
                  <a:srgbClr val="000000"/>
                </a:solidFill>
                <a:latin typeface="Lato"/>
                <a:ea typeface="DejaVu Sans"/>
              </a:rPr>
              <a:t>Pre-employement assessments</a:t>
            </a:r>
            <a:endParaRPr b="0" lang="en-AU" sz="2600" spc="-1" strike="noStrike">
              <a:latin typeface="Arial"/>
            </a:endParaRPr>
          </a:p>
        </p:txBody>
      </p:sp>
      <p:sp>
        <p:nvSpPr>
          <p:cNvPr id="286" name="CustomShape 7"/>
          <p:cNvSpPr/>
          <p:nvPr/>
        </p:nvSpPr>
        <p:spPr>
          <a:xfrm>
            <a:off x="13752000" y="7596000"/>
            <a:ext cx="10295280" cy="223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4000" spc="-1" strike="noStrike">
                <a:solidFill>
                  <a:srgbClr val="c9211e"/>
                </a:solidFill>
                <a:latin typeface="Lato"/>
                <a:ea typeface="DejaVu Sans"/>
              </a:rPr>
              <a:t>Through experience they have realised that sometimes a candidate that appears perfect for a role fails at the last hurdle of the selection process, being a medical assessment.</a:t>
            </a:r>
            <a:endParaRPr b="0" lang="en-AU" sz="4000" spc="-1" strike="noStrike">
              <a:latin typeface="Arial"/>
            </a:endParaRPr>
          </a:p>
        </p:txBody>
      </p:sp>
    </p:spTree>
  </p:cSld>
  <mc:AlternateContent>
    <mc:Choice Requires="p14">
      <p:transition spd="slow" p14:dur="2000"/>
    </mc:Choice>
    <mc:Fallback>
      <p:transition spd="slow"/>
    </mc:Fallback>
  </mc:AlternateContent>
  <p:timing>
    <p:tnLst>
      <p:par>
        <p:cTn id="94" dur="indefinite" restart="never" nodeType="tmRoot">
          <p:childTnLst>
            <p:seq>
              <p:cTn id="95" dur="indefinite" nodeType="mainSeq">
                <p:childTnLst>
                  <p:par>
                    <p:cTn id="96" fill="hold">
                      <p:stCondLst>
                        <p:cond delay="indefinite"/>
                      </p:stCondLst>
                      <p:childTnLst>
                        <p:par>
                          <p:cTn id="97" fill="hold">
                            <p:stCondLst>
                              <p:cond delay="0"/>
                            </p:stCondLst>
                            <p:childTnLst>
                              <p:par>
                                <p:cTn id="98" nodeType="clickEffect" fill="hold" presetClass="entr" presetID="1">
                                  <p:stCondLst>
                                    <p:cond delay="0"/>
                                  </p:stCondLst>
                                  <p:childTnLst>
                                    <p:set>
                                      <p:cBhvr>
                                        <p:cTn id="99" dur="1" fill="hold">
                                          <p:stCondLst>
                                            <p:cond delay="0"/>
                                          </p:stCondLst>
                                        </p:cTn>
                                        <p:tgtEl>
                                          <p:spTgt spid="284">
                                            <p:txEl>
                                              <p:pRg st="0" end="0"/>
                                            </p:txEl>
                                          </p:spTgt>
                                        </p:tgtEl>
                                        <p:attrNameLst>
                                          <p:attrName>style.visibility</p:attrName>
                                        </p:attrNameLst>
                                      </p:cBhvr>
                                      <p:to>
                                        <p:strVal val="visible"/>
                                      </p:to>
                                    </p:set>
                                  </p:childTnLst>
                                </p:cTn>
                              </p:par>
                              <p:par>
                                <p:cTn id="100" nodeType="withEffect" fill="hold" presetClass="entr" presetID="1">
                                  <p:stCondLst>
                                    <p:cond delay="0"/>
                                  </p:stCondLst>
                                  <p:childTnLst>
                                    <p:set>
                                      <p:cBhvr>
                                        <p:cTn id="101" dur="1" fill="hold">
                                          <p:stCondLst>
                                            <p:cond delay="0"/>
                                          </p:stCondLst>
                                        </p:cTn>
                                        <p:tgtEl>
                                          <p:spTgt spid="284">
                                            <p:txEl>
                                              <p:pRg st="1" end="1"/>
                                            </p:txEl>
                                          </p:spTgt>
                                        </p:tgtEl>
                                        <p:attrNameLst>
                                          <p:attrName>style.visibility</p:attrName>
                                        </p:attrNameLst>
                                      </p:cBhvr>
                                      <p:to>
                                        <p:strVal val="visible"/>
                                      </p:to>
                                    </p:set>
                                  </p:childTnLst>
                                </p:cTn>
                              </p:par>
                              <p:par>
                                <p:cTn id="102" nodeType="withEffect" fill="hold" presetClass="entr" presetID="1">
                                  <p:stCondLst>
                                    <p:cond delay="0"/>
                                  </p:stCondLst>
                                  <p:childTnLst>
                                    <p:set>
                                      <p:cBhvr>
                                        <p:cTn id="103"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287" name="Group 1"/>
          <p:cNvGrpSpPr/>
          <p:nvPr/>
        </p:nvGrpSpPr>
        <p:grpSpPr>
          <a:xfrm>
            <a:off x="6382080" y="483120"/>
            <a:ext cx="11651400" cy="2074320"/>
            <a:chOff x="6382080" y="483120"/>
            <a:chExt cx="11651400" cy="2074320"/>
          </a:xfrm>
        </p:grpSpPr>
        <p:sp>
          <p:nvSpPr>
            <p:cNvPr id="288"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89"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90" name="CustomShape 4"/>
            <p:cNvSpPr/>
            <p:nvPr/>
          </p:nvSpPr>
          <p:spPr>
            <a:xfrm>
              <a:off x="6382080" y="1688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ANZSCO Bridge</a:t>
              </a:r>
              <a:endParaRPr b="0" lang="en-AU" sz="3100" spc="-1" strike="noStrike">
                <a:latin typeface="Arial"/>
              </a:endParaRPr>
            </a:p>
          </p:txBody>
        </p:sp>
      </p:grpSp>
      <p:pic>
        <p:nvPicPr>
          <p:cNvPr id="291" name="" descr=""/>
          <p:cNvPicPr/>
          <p:nvPr/>
        </p:nvPicPr>
        <p:blipFill>
          <a:blip r:embed="rId1"/>
          <a:stretch/>
        </p:blipFill>
        <p:spPr>
          <a:xfrm>
            <a:off x="909720" y="5040000"/>
            <a:ext cx="18742680" cy="6876360"/>
          </a:xfrm>
          <a:prstGeom prst="rect">
            <a:avLst/>
          </a:prstGeom>
          <a:ln>
            <a:noFill/>
          </a:ln>
        </p:spPr>
      </p:pic>
      <p:sp>
        <p:nvSpPr>
          <p:cNvPr id="292" name="CustomShape 5"/>
          <p:cNvSpPr/>
          <p:nvPr/>
        </p:nvSpPr>
        <p:spPr>
          <a:xfrm>
            <a:off x="936000" y="3024000"/>
            <a:ext cx="22316400" cy="257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A potential candidate must first discover a role or job that they are interested in and this job maybe named differently by different people. For instance a bus driver could also be referred to as a bus operator or omnibus driver and so a standard convention is required. This convention within Australia and New Zealand is the Australian and New Zealand Standard Classification of Occupations (ANZSCO). This ANZSCO standard will form the ”bridge” between the description of a role given by a candidate and the definition of the role within the system.</a:t>
            </a:r>
            <a:endParaRPr b="0" lang="en-AU" sz="2800" spc="-1" strike="noStrike">
              <a:latin typeface="Arial"/>
            </a:endParaRPr>
          </a:p>
        </p:txBody>
      </p:sp>
      <p:sp>
        <p:nvSpPr>
          <p:cNvPr id="293" name="CustomShape 6"/>
          <p:cNvSpPr/>
          <p:nvPr/>
        </p:nvSpPr>
        <p:spPr>
          <a:xfrm>
            <a:off x="864000" y="12024000"/>
            <a:ext cx="22028400" cy="11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The system then connects each ANZSCO code to one or more risk profile templates. A risk profile forms an association between particular job requirements such as ”lifting heavy weight from floor to waist” or ”sitting for extended periods” through to the body parts that are affected due to that requirement, such as back, arm, leg or shoulder.</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4" name="Group 1"/>
          <p:cNvGrpSpPr/>
          <p:nvPr/>
        </p:nvGrpSpPr>
        <p:grpSpPr>
          <a:xfrm>
            <a:off x="6382080" y="483120"/>
            <a:ext cx="11651400" cy="2074320"/>
            <a:chOff x="6382080" y="483120"/>
            <a:chExt cx="11651400" cy="2074320"/>
          </a:xfrm>
        </p:grpSpPr>
        <p:sp>
          <p:nvSpPr>
            <p:cNvPr id="295"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96"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97" name="CustomShape 4"/>
            <p:cNvSpPr/>
            <p:nvPr/>
          </p:nvSpPr>
          <p:spPr>
            <a:xfrm>
              <a:off x="6382080" y="1688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ANZSCO Bridge</a:t>
              </a:r>
              <a:endParaRPr b="0" lang="en-AU" sz="3100" spc="-1" strike="noStrike">
                <a:latin typeface="Arial"/>
              </a:endParaRPr>
            </a:p>
          </p:txBody>
        </p:sp>
      </p:grpSp>
      <p:pic>
        <p:nvPicPr>
          <p:cNvPr id="298" name="" descr=""/>
          <p:cNvPicPr/>
          <p:nvPr/>
        </p:nvPicPr>
        <p:blipFill>
          <a:blip r:embed="rId1"/>
          <a:stretch/>
        </p:blipFill>
        <p:spPr>
          <a:xfrm>
            <a:off x="5040000" y="3130920"/>
            <a:ext cx="18742680" cy="8172360"/>
          </a:xfrm>
          <a:prstGeom prst="rect">
            <a:avLst/>
          </a:prstGeom>
          <a:ln>
            <a:noFill/>
          </a:ln>
        </p:spPr>
      </p:pic>
      <p:sp>
        <p:nvSpPr>
          <p:cNvPr id="299" name="CustomShape 5"/>
          <p:cNvSpPr/>
          <p:nvPr/>
        </p:nvSpPr>
        <p:spPr>
          <a:xfrm>
            <a:off x="864000" y="11858040"/>
            <a:ext cx="22028400" cy="11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The system then connects each ANZSCO code to one or more risk profile templates</a:t>
            </a:r>
            <a:endParaRPr b="0" lang="en-AU" sz="3600" spc="-1" strike="noStrike">
              <a:latin typeface="Arial"/>
            </a:endParaRPr>
          </a:p>
        </p:txBody>
      </p:sp>
      <p:graphicFrame>
        <p:nvGraphicFramePr>
          <p:cNvPr id="300" name="Table 6"/>
          <p:cNvGraphicFramePr/>
          <p:nvPr/>
        </p:nvGraphicFramePr>
        <p:xfrm>
          <a:off x="850320" y="3147840"/>
          <a:ext cx="3325320" cy="2252160"/>
        </p:xfrm>
        <a:graphic>
          <a:graphicData uri="http://schemas.openxmlformats.org/drawingml/2006/table">
            <a:tbl>
              <a:tblPr/>
              <a:tblGrid>
                <a:gridCol w="3325680"/>
              </a:tblGrid>
              <a:tr h="635760">
                <a:tc>
                  <a:txBody>
                    <a:bodyPr lIns="90000" rIns="90000" tIns="46800" bIns="46800">
                      <a:noAutofit/>
                    </a:bodyPr>
                    <a:p>
                      <a:pPr>
                        <a:lnSpc>
                          <a:spcPct val="100000"/>
                        </a:lnSpc>
                      </a:pPr>
                      <a:r>
                        <a:rPr b="1" lang="en-AU" sz="2800" spc="-1" strike="noStrike">
                          <a:latin typeface="Arial"/>
                        </a:rPr>
                        <a:t>Job Title</a:t>
                      </a:r>
                      <a:endParaRPr b="0" lang="en-AU"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490320">
                <a:tc>
                  <a:txBody>
                    <a:bodyPr lIns="90000" rIns="90000" tIns="46800" bIns="46800">
                      <a:noAutofit/>
                    </a:bodyPr>
                    <a:p>
                      <a:r>
                        <a:rPr b="0" lang="en-AU" sz="2800" spc="-1" strike="noStrike">
                          <a:latin typeface="Arial"/>
                        </a:rPr>
                        <a:t>Bus driver</a:t>
                      </a:r>
                      <a:endParaRPr b="0" lang="en-AU"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490320">
                <a:tc>
                  <a:txBody>
                    <a:bodyPr lIns="90000" rIns="90000" tIns="46800" bIns="46800">
                      <a:noAutofit/>
                    </a:bodyPr>
                    <a:p>
                      <a:pPr>
                        <a:lnSpc>
                          <a:spcPct val="100000"/>
                        </a:lnSpc>
                      </a:pPr>
                      <a:r>
                        <a:rPr b="0" lang="en-AU" sz="2800" spc="-1" strike="noStrike">
                          <a:latin typeface="Arial"/>
                        </a:rPr>
                        <a:t>Bus operator</a:t>
                      </a:r>
                      <a:endParaRPr b="0" lang="en-AU"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635760">
                <a:tc>
                  <a:txBody>
                    <a:bodyPr lIns="90000" rIns="90000" tIns="46800" bIns="46800">
                      <a:noAutofit/>
                    </a:bodyPr>
                    <a:p>
                      <a:pPr>
                        <a:lnSpc>
                          <a:spcPct val="100000"/>
                        </a:lnSpc>
                      </a:pPr>
                      <a:r>
                        <a:rPr b="0" lang="en-AU" sz="2800" spc="-1" strike="noStrike">
                          <a:latin typeface="Arial"/>
                        </a:rPr>
                        <a:t>Omnibus driver</a:t>
                      </a:r>
                      <a:endParaRPr b="0" lang="en-AU"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bl>
          </a:graphicData>
        </a:graphic>
      </p:graphicFrame>
      <p:pic>
        <p:nvPicPr>
          <p:cNvPr id="301" name="" descr=""/>
          <p:cNvPicPr/>
          <p:nvPr/>
        </p:nvPicPr>
        <p:blipFill>
          <a:blip r:embed="rId2"/>
          <a:stretch/>
        </p:blipFill>
        <p:spPr>
          <a:xfrm>
            <a:off x="4896000" y="3024000"/>
            <a:ext cx="19090440" cy="8639280"/>
          </a:xfrm>
          <a:prstGeom prst="rect">
            <a:avLst/>
          </a:prstGeom>
          <a:ln>
            <a:noFill/>
          </a:ln>
        </p:spPr>
      </p:pic>
    </p:spTree>
  </p:cSld>
  <mc:AlternateContent>
    <mc:Choice Requires="p14">
      <p:transition spd="slow" p14:dur="2000"/>
    </mc:Choice>
    <mc:Fallback>
      <p:transition spd="slow"/>
    </mc:Fallback>
  </mc:AlternateContent>
  <p:timing>
    <p:tnLst>
      <p:par>
        <p:cTn id="108" dur="indefinite" restart="never" nodeType="tmRoot">
          <p:childTnLst>
            <p:seq>
              <p:cTn id="109" dur="indefinite" nodeType="mainSeq">
                <p:childTnLst>
                  <p:par>
                    <p:cTn id="110" fill="hold">
                      <p:stCondLst>
                        <p:cond delay="indefinite"/>
                      </p:stCondLst>
                      <p:childTnLst>
                        <p:par>
                          <p:cTn id="111" fill="hold">
                            <p:stCondLst>
                              <p:cond delay="0"/>
                            </p:stCondLst>
                            <p:childTnLst>
                              <p:par>
                                <p:cTn id="112" nodeType="clickEffect" fill="hold" presetClass="entr" presetID="1">
                                  <p:stCondLst>
                                    <p:cond delay="0"/>
                                  </p:stCondLst>
                                  <p:childTnLst>
                                    <p:set>
                                      <p:cBhvr>
                                        <p:cTn id="113" dur="1" fill="hold">
                                          <p:stCondLst>
                                            <p:cond delay="0"/>
                                          </p:stCondLst>
                                        </p:cTn>
                                        <p:tgtEl>
                                          <p:spTgt spid="299"/>
                                        </p:tgtEl>
                                        <p:attrNameLst>
                                          <p:attrName>style.visibility</p:attrName>
                                        </p:attrNameLst>
                                      </p:cBhvr>
                                      <p:to>
                                        <p:strVal val="visible"/>
                                      </p:to>
                                    </p:set>
                                  </p:childTnLst>
                                </p:cTn>
                              </p:par>
                              <p:par>
                                <p:cTn id="114" nodeType="withEffect" fill="hold" presetClass="exit" presetID="1">
                                  <p:stCondLst>
                                    <p:cond delay="0"/>
                                  </p:stCondLst>
                                  <p:childTnLst>
                                    <p:set>
                                      <p:cBhvr>
                                        <p:cTn id="115" dur="1" fill="hold">
                                          <p:stCondLst>
                                            <p:cond delay="0"/>
                                          </p:stCondLst>
                                        </p:cTn>
                                        <p:tgtEl>
                                          <p:spTgt spid="3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Foundry.thmx</Template>
  <TotalTime>11532</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2015-12-20T21:44:45Z</dcterms:created>
  <dc:creator>soud.a.nassir@student.uts.edu.au</dc:creator>
  <dc:description/>
  <dc:language>en-AU</dc:language>
  <cp:lastModifiedBy/>
  <dcterms:modified xsi:type="dcterms:W3CDTF">2020-10-23T14:21:48Z</dcterms:modified>
  <cp:revision>243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0x0101008874CE9827DD1E48B6314DF1EE8C304F</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