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xml" ContentType="application/vnd.openxmlformats-officedocument.presentationml.slide+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346ca08d39dc4b9f"/>
    <p:sldId id="257" r:id="Rbe5e81fe487649f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handoutMaster" Target="handoutMasters/handoutMaster1.xml" Id="rId3" /><Relationship Type="http://schemas.openxmlformats.org/officeDocument/2006/relationships/tableStyles" Target="tableStyles.xml" Id="rId7" /><Relationship Type="http://schemas.openxmlformats.org/officeDocument/2006/relationships/notesMaster" Target="notesMasters/notesMaster1.xml" Id="rId2" /><Relationship Type="http://schemas.openxmlformats.org/officeDocument/2006/relationships/slideMaster" Target="slideMasters/slideMaster1.xml" Id="rId1" /><Relationship Type="http://schemas.openxmlformats.org/officeDocument/2006/relationships/theme" Target="theme/theme1.xml" Id="rId6" /><Relationship Type="http://schemas.openxmlformats.org/officeDocument/2006/relationships/viewProps" Target="viewProps.xml" Id="rId5" /><Relationship Type="http://schemas.openxmlformats.org/officeDocument/2006/relationships/presProps" Target="presProps.xml" Id="rId4" /><Relationship Type="http://schemas.openxmlformats.org/officeDocument/2006/relationships/slide" Target="/ppt/slides/slide.xml" Id="R346ca08d39dc4b9f" /><Relationship Type="http://schemas.openxmlformats.org/officeDocument/2006/relationships/slide" Target="/ppt/slides/slide2.xml" Id="Rbe5e81fe487649f1"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E4D991-CBD9-48F4-BE3D-7E89F0FAE16A}" type="datetimeFigureOut">
              <a:rPr lang="en-US" smtClean="0"/>
              <a:pPr/>
              <a:t>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77F944-9692-4003-B5CB-E0671FD2E8F8}" type="slidenum">
              <a:rPr lang="en-US" smtClean="0"/>
              <a:pPr/>
              <a:t>‹#›</a:t>
            </a:fld>
            <a:endParaRPr lang="en-US"/>
          </a:p>
        </p:txBody>
      </p:sp>
    </p:spTree>
    <p:extLst>
      <p:ext uri="{BB962C8B-B14F-4D97-AF65-F5344CB8AC3E}">
        <p14:creationId xmlns:p14="http://schemas.microsoft.com/office/powerpoint/2010/main" val="9745096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C85E7-246D-4323-8854-CA36C40F949E}" type="datetimeFigureOut">
              <a:rPr lang="en-US" smtClean="0"/>
              <a:pPr/>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7BEC0-D6FB-4CE9-BBEF-79CAAEC444A1}" type="slidenum">
              <a:rPr lang="en-US" smtClean="0"/>
              <a:pPr/>
              <a:t>‹#›</a:t>
            </a:fld>
            <a:endParaRPr lang="en-US"/>
          </a:p>
        </p:txBody>
      </p:sp>
    </p:spTree>
    <p:extLst>
      <p:ext uri="{BB962C8B-B14F-4D97-AF65-F5344CB8AC3E}">
        <p14:creationId xmlns:p14="http://schemas.microsoft.com/office/powerpoint/2010/main" val="13663265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62CF3-1F58-4607-89BC-A462E955FE3C}"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5A7B3-3010-4D23-917E-4756377F86A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3B8F3-7BAD-41C0-8DBA-25DE1AB5911A}"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483ED-733A-4ACA-A384-A98EC962AE89}"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69BC5-34C4-4E6A-BD32-745F05F85CE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3E42C-4DF1-46AE-97A9-18AF6B43EE9C}"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39E3F-92DD-47DA-B9FE-58942EE659D3}" type="datetime1">
              <a:rPr lang="en-US" smtClean="0"/>
              <a:pPr/>
              <a:t>1/8/2015</a:t>
            </a:fld>
            <a:endParaRPr lang="en-US"/>
          </a:p>
        </p:txBody>
      </p:sp>
      <p:sp>
        <p:nvSpPr>
          <p:cNvPr id="8" name="Footer Placeholder 7"/>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9" name="Slide Number Placeholder 8"/>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D0D372-5EA4-44EF-8E02-39D181E30D47}" type="datetime1">
              <a:rPr lang="en-US" smtClean="0"/>
              <a:pPr/>
              <a:t>1/8/2015</a:t>
            </a:fld>
            <a:endParaRPr lang="en-US"/>
          </a:p>
        </p:txBody>
      </p:sp>
      <p:sp>
        <p:nvSpPr>
          <p:cNvPr id="4" name="Footer Placeholder 3"/>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5" name="Slide Number Placeholder 4"/>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71600" y="2057400"/>
            <a:ext cx="6400800" cy="1371600"/>
          </a:xfrm>
        </p:spPr>
        <p:txBody>
          <a:bodyPr>
            <a:normAutofit/>
          </a:bodyPr>
          <a:lstStyle>
            <a:lvl1pPr marL="0" indent="0" algn="ctr" defTabSz="914400" rtl="0" eaLnBrk="1" latinLnBrk="0" hangingPunct="1">
              <a:spcBef>
                <a:spcPct val="20000"/>
              </a:spcBef>
              <a:buFont typeface="Arial" pitchFamily="34" charset="0"/>
              <a:buNone/>
              <a:defRPr lang="en-US" sz="3200" kern="1200" dirty="0">
                <a:solidFill>
                  <a:schemeClr val="tx1">
                    <a:tint val="75000"/>
                  </a:schemeClr>
                </a:solidFill>
                <a:latin typeface="+mn-lt"/>
                <a:ea typeface="+mn-ea"/>
                <a:cs typeface="+mn-cs"/>
              </a:defRPr>
            </a:lvl1pPr>
          </a:lstStyle>
          <a:p>
            <a:r>
              <a:rPr lang="en-US" dirty="0" smtClean="0"/>
              <a:t>This PowerPoint document contains the images that you requested.</a:t>
            </a:r>
            <a:endParaRPr lang="en-US" dirty="0"/>
          </a:p>
        </p:txBody>
      </p:sp>
      <p:sp>
        <p:nvSpPr>
          <p:cNvPr id="9" name="Title 1"/>
          <p:cNvSpPr>
            <a:spLocks noGrp="1"/>
          </p:cNvSpPr>
          <p:nvPr>
            <p:ph type="title"/>
          </p:nvPr>
        </p:nvSpPr>
        <p:spPr>
          <a:xfrm>
            <a:off x="228600" y="1143000"/>
            <a:ext cx="8229600" cy="719328"/>
          </a:xfrm>
        </p:spPr>
        <p:txBody>
          <a:bodyPr anchor="b">
            <a:noAutofit/>
          </a:bodyPr>
          <a:lstStyle>
            <a:lvl1pPr algn="ctr" defTabSz="914400" rtl="0" eaLnBrk="1" latinLnBrk="0" hangingPunct="1">
              <a:spcBef>
                <a:spcPct val="0"/>
              </a:spcBef>
              <a:buNone/>
              <a:defRPr lang="en-US" sz="4400"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3" name="Text Placeholder 12"/>
          <p:cNvSpPr>
            <a:spLocks noGrp="1"/>
          </p:cNvSpPr>
          <p:nvPr>
            <p:ph type="body" sz="quarter" idx="13" hasCustomPrompt="1"/>
          </p:nvPr>
        </p:nvSpPr>
        <p:spPr>
          <a:xfrm>
            <a:off x="914400" y="3505200"/>
            <a:ext cx="7315200" cy="2895600"/>
          </a:xfrm>
          <a:ln>
            <a:noFill/>
          </a:ln>
        </p:spPr>
        <p:txBody>
          <a:bodyPr>
            <a:norm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400" b="1" kern="1200" noProof="0" dirty="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Copyright Notice</a:t>
            </a:r>
            <a:br>
              <a:rPr kumimoji="0" lang="en-US" sz="1400" b="1" i="0" u="none" strike="noStrike" kern="1200" cap="none" spc="0" normalizeH="0" baseline="0" noProof="0" dirty="0" smtClean="0">
                <a:ln>
                  <a:noFill/>
                </a:ln>
                <a:solidFill>
                  <a:prstClr val="black"/>
                </a:solidFill>
                <a:effectLst/>
                <a:uLnTx/>
                <a:uFillTx/>
                <a:latin typeface="+mn-lt"/>
                <a:ea typeface="+mn-ea"/>
                <a:cs typeface="+mn-cs"/>
              </a:rPr>
            </a:br>
            <a:endParaRPr kumimoji="0" lang="en-US" sz="14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6150" y="180975"/>
            <a:ext cx="2171700" cy="35242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1BAEC-E88C-4622-A302-A87EF2BF6E4A}"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3"/>
            <a:ext cx="8229600" cy="338328"/>
          </a:xfrm>
        </p:spPr>
        <p:txBody>
          <a:bodyPr anchor="b">
            <a:normAutofit/>
          </a:bodyPr>
          <a:lstStyle>
            <a:lvl1pPr algn="ctr">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541713"/>
            <a:ext cx="5715000" cy="5715000"/>
          </a:xfrm>
          <a:ln>
            <a:solidFill>
              <a:schemeClr val="tx1">
                <a:lumMod val="50000"/>
                <a:lumOff val="50000"/>
              </a:schemeClr>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48400" y="2438399"/>
            <a:ext cx="2438400" cy="3812703"/>
          </a:xfrm>
        </p:spPr>
        <p:txBody>
          <a:bodyPr anchor="b" anchorCtr="0">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2667000" y="6356350"/>
            <a:ext cx="5638800" cy="365125"/>
          </a:xfrm>
        </p:spPr>
        <p:txBody>
          <a:bodyPr/>
          <a:lstStyle>
            <a:lvl1pPr>
              <a:defRPr sz="900"/>
            </a:lvl1pPr>
          </a:lstStyle>
          <a:p>
            <a:r>
              <a:rPr lang="en-US" dirty="0" smtClean="0"/>
              <a:t>Copyright © 2009 </a:t>
            </a:r>
            <a:r>
              <a:rPr lang="en-US" dirty="0" err="1" smtClean="0"/>
              <a:t>Wolters</a:t>
            </a:r>
            <a:r>
              <a:rPr lang="en-US" dirty="0" smtClean="0"/>
              <a:t> </a:t>
            </a:r>
            <a:r>
              <a:rPr lang="en-US" dirty="0" err="1" smtClean="0"/>
              <a:t>Kluwer</a:t>
            </a:r>
            <a:r>
              <a:rPr lang="en-US" dirty="0" smtClean="0"/>
              <a:t>. Published by Lippincott Williams &amp; Wilkins.</a:t>
            </a:r>
            <a:endParaRPr lang="en-US" dirty="0"/>
          </a:p>
        </p:txBody>
      </p:sp>
      <p:sp>
        <p:nvSpPr>
          <p:cNvPr id="7" name="Slide Number Placeholder 6"/>
          <p:cNvSpPr>
            <a:spLocks noGrp="1"/>
          </p:cNvSpPr>
          <p:nvPr>
            <p:ph type="sldNum" sz="quarter" idx="12"/>
          </p:nvPr>
        </p:nvSpPr>
        <p:spPr>
          <a:xfrm>
            <a:off x="8305800" y="6356350"/>
            <a:ext cx="381000" cy="365125"/>
          </a:xfrm>
        </p:spPr>
        <p:txBody>
          <a:bodyPr/>
          <a:lstStyle>
            <a:lvl1pPr>
              <a:defRPr sz="900"/>
            </a:lvl1pPr>
          </a:lstStyle>
          <a:p>
            <a:fld id="{27A13296-8103-46F4-BA41-F532E14F2100}" type="slidenum">
              <a:rPr lang="en-US" smtClean="0"/>
              <a:pPr/>
              <a:t>‹#›</a:t>
            </a:fld>
            <a:endParaRPr lang="en-US" dirty="0"/>
          </a:p>
        </p:txBody>
      </p:sp>
      <p:sp>
        <p:nvSpPr>
          <p:cNvPr id="9" name="Text Placeholder 3"/>
          <p:cNvSpPr>
            <a:spLocks noGrp="1"/>
          </p:cNvSpPr>
          <p:nvPr>
            <p:ph type="body" sz="half" idx="13"/>
          </p:nvPr>
        </p:nvSpPr>
        <p:spPr>
          <a:xfrm>
            <a:off x="6248400" y="550652"/>
            <a:ext cx="2438400" cy="1831502"/>
          </a:xfrm>
        </p:spPr>
        <p:txBody>
          <a:bodyPr>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825" y="6324600"/>
            <a:ext cx="1247775" cy="304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98468-0C38-4028-A144-7F51E7C2A6EF}" type="datetime1">
              <a:rPr lang="en-US" smtClean="0"/>
              <a:pPr/>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13296-8103-46F4-BA41-F532E14F2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xml.rels>&#65279;<?xml version="1.0" encoding="utf-8"?><Relationships xmlns="http://schemas.openxmlformats.org/package/2006/relationships"><Relationship Type="http://schemas.openxmlformats.org/officeDocument/2006/relationships/slideLayout" Target="/ppt/slideLayouts/slideLayout7.xml" Id="R94ad65de976542b2" /><Relationship Type="http://schemas.openxmlformats.org/officeDocument/2006/relationships/hyperlink" Target="https://shop.lww.com/journal-permission" TargetMode="External" Id="R25e3d30e7ef64b72"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7a6d156a1c87405a" /><Relationship Type="http://schemas.openxmlformats.org/officeDocument/2006/relationships/image" Target="/ppt/media/image2.jpg" Id="Rd249d68794d14baf" /><Relationship Type="http://schemas.openxmlformats.org/officeDocument/2006/relationships/hyperlink" Target="https://journals.lww.com/epidem/Fulltext/2009/11000/On_the_Distinction_Between_Interaction_and_Effect.16.aspx" TargetMode="External" Id="R8dbf7963291140a3" /></Relationships>
</file>

<file path=ppt/slides/slide.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This PowerPoint document contains the images that you requested.</a:t>
            </a:r>
          </a:p>
          <a:p>
            <a:endParaRPr lang="en-US" dirty="0"/>
          </a:p>
        </p:txBody>
      </p:sp>
      <p:sp>
        <p:nvSpPr>
          <p:cNvPr id="3" name="Title 2"/>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pPr lvl="0"/>
            <a:r>
              <a:rPr lang="en-US" dirty="0" smtClean="0">
                <a:solidFill>
                  <a:prstClr val="black"/>
                </a:solidFill>
              </a:rPr>
              <a:t>Copyright Notice</a:t>
            </a:r>
            <a:br>
              <a:rPr lang="en-US" dirty="0" smtClean="0">
                <a:solidFill>
                  <a:prstClr val="black"/>
                </a:solidFill>
              </a:rPr>
            </a:br>
            <a:endParaRPr lang="en-US" dirty="0" smtClean="0">
              <a:solidFill>
                <a:prstClr val="black"/>
              </a:solidFill>
            </a:endParaRPr>
          </a:p>
          <a:p>
            <a:pPr lvl="0"/>
            <a:r>
              <a:rPr lang="en-US" b="0" dirty="0" smtClean="0">
                <a:solidFill>
                  <a:prstClr val="black"/>
                </a:solidFill>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lvl="0"/>
            <a:endParaRPr lang="en-US" b="0" dirty="0" smtClean="0">
              <a:solidFill>
                <a:prstClr val="black"/>
              </a:solidFill>
            </a:endParaRPr>
          </a:p>
          <a:p>
            <a:pPr lvl="0"/>
            <a:r>
              <a:rPr lang="en-US" b="0" dirty="0" smtClean="0">
                <a:solidFill>
                  <a:prstClr val="black"/>
                </a:solidFill>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p>
          <a:p>
            <a:pPr lvl="0"/>
            <a:r>
              <a:rPr lang="en-US" b="0" dirty="0" smtClean="0">
                <a:hlinkClick r:id="R25e3d30e7ef64b72" action="ppaction://hlinkfile"/>
              </a:rPr>
              <a:t>apply for permission for re-use</a:t>
            </a:r>
          </a:p>
          <a:p>
            <a:pPr lvl="0"/>
            <a:endParaRPr lang="en-US" b="0" dirty="0" smtClean="0">
              <a:solidFill>
                <a:prstClr val="black"/>
              </a:solidFill>
            </a:endParaRPr>
          </a:p>
          <a:p>
            <a:pPr lvl="0"/>
            <a:r>
              <a:rPr lang="en-US" b="0" dirty="0" smtClean="0">
                <a:solidFill>
                  <a:prstClr val="black"/>
                </a:solidFill>
              </a:rPr>
              <a:t> Any information posted to discussion forums (moderated and un-moderated) is for informational purposes only. We are not responsible for the information or the result of its practice.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2.</a:t>
            </a:r>
            <a:endParaRPr lang="en-US" dirty="0"/>
          </a:p>
        </p:txBody>
      </p:sp>
      <p:pic>
        <p:nvPicPr>
          <p:cNvPr id="3" name="Picture Placeholder 1" descr="FIGURE 2."/>
          <p:cNvPicPr>
            <a:picLocks noGrp="1" noChangeAspect="1"/>
          </p:cNvPicPr>
          <p:nvPr>
            <p:ph type="pic" idx="1"/>
          </p:nvPr>
        </p:nvPicPr>
        <p:blipFill>
          <a:blip r:embed="Rd249d68794d14baf"/>
          <a:stretch>
            <a:fillRect/>
          </a:stretch>
        </p:blipFill>
        <p:spPr>
          <a:xfrm>
            <a:off x="1452163" y="2038350"/>
            <a:ext cx="3495675" cy="2781300"/>
          </a:xfrm>
        </p:spPr>
      </p:pic>
      <p:sp>
        <p:nvSpPr>
          <p:cNvPr id="4" name="Rectangle 2"/>
          <p:cNvSpPr>
            <a:spLocks noGrp="1"/>
          </p:cNvSpPr>
          <p:nvPr>
            <p:ph type="body" sz="half" idx="2"/>
          </p:nvPr>
        </p:nvSpPr>
        <p:spPr/>
        <p:txBody>
          <a:bodyPr anchor="b">
            <a:normAutofit fontScale="75%" lnSpcReduction="20%"/>
          </a:bodyPr>
          <a:lstStyle/>
          <a:p>
            <a:r>
              <a:rPr lang="en-US" dirty="0" smtClean="0"/>
              <a:t>
                         Potential interaction between the effects of E and Q on D without effect modification by Q of the effect of E on D.</a:t>
            </a:r>
            <a:br>
              <a:rPr lang="en-US" dirty="0" smtClean="0"/>
            </a:br>
            <a:endParaRPr lang="en-US" dirty="0"/>
          </a:p>
        </p:txBody>
      </p:sp>
      <p:sp>
        <p:nvSpPr>
          <p:cNvPr id="5" name="Footer Placeholder 4"/>
          <p:cNvSpPr>
            <a:spLocks noGrp="1"/>
          </p:cNvSpPr>
          <p:nvPr>
            <p:ph type="ftr" sz="quarter" idx="11"/>
          </p:nvPr>
        </p:nvSpPr>
        <p:spPr>
        </p:spPr>
        <p:txBody>
          <a:bodyPr/>
          <a:lstStyle/>
          <a:p>
            <a:r>
              <a:rPr lang="en-US" smtClean="0"/>
              <a:t>Copyright © 2022 Wolters Kluwer Health, Inc. and/or its subsidiaries.  All rights reserved.</a:t>
            </a:r>
            <a:endParaRPr lang="en-US" dirty="0"/>
          </a:p>
        </p:txBody>
      </p:sp>
      <p:sp>
        <p:nvSpPr>
          <p:cNvPr id="6" name="Slide Number Placeholder 5"/>
          <p:cNvSpPr>
            <a:spLocks noGrp="1"/>
          </p:cNvSpPr>
          <p:nvPr>
            <p:ph type="sldNum" sz="quarter" idx="12"/>
          </p:nvPr>
        </p:nvSpPr>
        <p:spPr>
        </p:spPr>
        <p:txBody>
          <a:bodyPr/>
          <a:lstStyle>
            <a:lvl1pPr>
              <a:defRPr sz="900"/>
            </a:lvl1pPr>
          </a:lstStyle>
          <a:p>
            <a:fld id="{27A13296-8103-46F4-BA41-F532E14F2100}" type="slidenum">
              <a:rPr lang="en-US" smtClean="0"/>
              <a:pPr/>
              <a:t>1</a:t>
            </a:fld>
            <a:endParaRPr lang="en-US" dirty="0"/>
          </a:p>
        </p:txBody>
      </p:sp>
      <p:sp>
        <p:nvSpPr>
          <p:cNvPr id="7" name="Text Placeholder 6"/>
          <p:cNvSpPr>
            <a:spLocks noGrp="1"/>
          </p:cNvSpPr>
          <p:nvPr>
            <p:ph type="body" sz="half" idx="13"/>
          </p:nvPr>
        </p:nvSpPr>
        <p:spPr/>
        <p:txBody>
          <a:bodyPr>
            <a:normAutofit fontScale="75%" lnSpcReduction="20%"/>
          </a:bodyPr>
          <a:lstStyle/>
          <a:p>
            <a:r>
              <a:rPr lang="en-US" b="1" u="sng" dirty="0" smtClean="0">
                <a:hlinkClick r:id="R8dbf7963291140a3" action="ppaction://hlinkfile"/>
              </a:rPr>
              <a:t>On the Distinction Between Interaction and Effect Modification</a:t>
            </a:r>
            <a:r>
              <a:rPr lang="en-US" b="1" u="sng" dirty="0" smtClean="0"/>
              <a:t>
              </a:t>
            </a:r>
          </a:p>
          <a:p>
            <a:r>
              <a:rPr lang="en-US" dirty="0" err="1" smtClean="0"/>
              <a:t>VanderWeele, Tyler J.</a:t>
            </a:r>
            <a:endParaRPr lang="en-US" dirty="0" smtClean="0"/>
          </a:p>
          <a:p>
            <a:r>
              <a:rPr lang="en-US" dirty="0" smtClean="0"/>
              <a:t>Epidemiology20(6):863-871, November 2009.</a:t>
            </a:r>
          </a:p>
          <a:p>
            <a:r>
              <a:rPr lang="en-US" dirty="0" err="1" smtClean="0"/>
              <a:t>doi: 10.1097/EDE.0b013e3181ba333c</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15.0000</AppVersion>
</Properties>
</file>

<file path=docProps/core.xml><?xml version="1.0" encoding="utf-8"?>
<coreProperties xmlns:dc="http://purl.org/dc/elements/1.1/" xmlns:dcterms="http://purl.org/dc/terms/" xmlns:xsi="http://www.w3.org/2001/XMLSchema-instance" xmlns="http://schemas.openxmlformats.org/package/2006/metadata/core-properties">
  <dc:title>Thank You</dc:title>
  <dc:subject>myLWW Export to PowerPoint</dc:subject>
  <dc:creator>Rich B</dc:creator>
  <dc:description>Copyright © 2022 Wolters Kluwer Health, Inc. and/or its subsidiaries.  All rights reserved.</dc:description>
  <lastModifiedBy/>
  <revision>45</revision>
  <dcterms:created xsi:type="dcterms:W3CDTF">2022-10-18T16:18:41.0326885Z</dcterms:created>
  <dcterms:modified xsi:type="dcterms:W3CDTF">2022-10-18T16:18:41.0326885Z</dcterms:modified>
  <version>1.0</version>
</coreProperties>
</file>