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62" r:id="rId3"/>
    <p:sldId id="277" r:id="rId4"/>
    <p:sldId id="278" r:id="rId5"/>
    <p:sldId id="279" r:id="rId6"/>
    <p:sldId id="280"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Open Sans"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94" autoAdjust="0"/>
  </p:normalViewPr>
  <p:slideViewPr>
    <p:cSldViewPr snapToGrid="0">
      <p:cViewPr varScale="1">
        <p:scale>
          <a:sx n="96" d="100"/>
          <a:sy n="96" d="100"/>
        </p:scale>
        <p:origin x="1066" y="-28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13" Type="http://schemas.openxmlformats.org/officeDocument/2006/relationships/font" Target="fonts/font5.fntdata"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font" Target="fonts/font4.fntdata"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font" Target="fonts/font8.fnt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font" Target="fonts/font3.fntdata" /><Relationship Id="rId5" Type="http://schemas.openxmlformats.org/officeDocument/2006/relationships/slide" Target="slides/slide3.xml" /><Relationship Id="rId15" Type="http://schemas.openxmlformats.org/officeDocument/2006/relationships/font" Target="fonts/font7.fntdata" /><Relationship Id="rId10" Type="http://schemas.openxmlformats.org/officeDocument/2006/relationships/font" Target="fonts/font2.fntdata"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font" Target="fonts/font1.fntdata" /><Relationship Id="rId14" Type="http://schemas.openxmlformats.org/officeDocument/2006/relationships/font" Target="fonts/font6.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7b70f739eb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17b70f739eb_2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7b70f739eb_2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0" name="Google Shape;580;g17b70f739eb_2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7b70f739eb_2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6" name="Google Shape;596;g17b70f739eb_2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7b70f739eb_2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2" name="Google Shape;612;g17b70f739eb_2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7b70f739eb_2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2" name="Google Shape;662;g17b70f739eb_2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theme" Target="../theme/theme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0"/>
        <p:cNvGrpSpPr/>
        <p:nvPr/>
      </p:nvGrpSpPr>
      <p:grpSpPr>
        <a:xfrm>
          <a:off x="0" y="0"/>
          <a:ext cx="0" cy="0"/>
          <a:chOff x="0" y="0"/>
          <a:chExt cx="0" cy="0"/>
        </a:xfrm>
      </p:grpSpPr>
      <p:cxnSp>
        <p:nvCxnSpPr>
          <p:cNvPr id="242" name="Google Shape;242;p31"/>
          <p:cNvCxnSpPr/>
          <p:nvPr/>
        </p:nvCxnSpPr>
        <p:spPr>
          <a:xfrm rot="5400000">
            <a:off x="6464103" y="4678881"/>
            <a:ext cx="3626382" cy="0"/>
          </a:xfrm>
          <a:prstGeom prst="straightConnector1">
            <a:avLst/>
          </a:prstGeom>
          <a:noFill/>
          <a:ln w="9525" cap="flat" cmpd="sng">
            <a:solidFill>
              <a:srgbClr val="FFFFFF"/>
            </a:solidFill>
            <a:prstDash val="solid"/>
            <a:round/>
            <a:headEnd type="none" w="sm" len="sm"/>
            <a:tailEnd type="none" w="sm" len="sm"/>
          </a:ln>
        </p:spPr>
      </p:cxnSp>
      <p:cxnSp>
        <p:nvCxnSpPr>
          <p:cNvPr id="243" name="Google Shape;243;p31"/>
          <p:cNvCxnSpPr/>
          <p:nvPr/>
        </p:nvCxnSpPr>
        <p:spPr>
          <a:xfrm rot="5400000">
            <a:off x="2180160" y="189098"/>
            <a:ext cx="3626382" cy="0"/>
          </a:xfrm>
          <a:prstGeom prst="straightConnector1">
            <a:avLst/>
          </a:prstGeom>
          <a:noFill/>
          <a:ln w="9525" cap="flat" cmpd="sng">
            <a:solidFill>
              <a:srgbClr val="FFFFFF"/>
            </a:solidFill>
            <a:prstDash val="solid"/>
            <a:round/>
            <a:headEnd type="none" w="sm" len="sm"/>
            <a:tailEnd type="none" w="sm" len="sm"/>
          </a:ln>
        </p:spPr>
      </p:cxnSp>
      <p:sp>
        <p:nvSpPr>
          <p:cNvPr id="244" name="Google Shape;244;p31"/>
          <p:cNvSpPr txBox="1"/>
          <p:nvPr/>
        </p:nvSpPr>
        <p:spPr>
          <a:xfrm>
            <a:off x="4752722" y="1640200"/>
            <a:ext cx="2867400" cy="110799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3000" b="1" dirty="0">
                <a:solidFill>
                  <a:srgbClr val="FFFFFF"/>
                </a:solidFill>
                <a:latin typeface="Open Sans"/>
                <a:ea typeface="Open Sans"/>
                <a:cs typeface="Open Sans"/>
                <a:sym typeface="Open Sans"/>
              </a:rPr>
              <a:t>Numbers to words</a:t>
            </a:r>
            <a:endParaRPr sz="700" b="1">
              <a:latin typeface="Open Sans"/>
              <a:ea typeface="Open Sans"/>
              <a:cs typeface="Open Sans"/>
              <a:sym typeface="Open Sans"/>
            </a:endParaRPr>
          </a:p>
        </p:txBody>
      </p:sp>
      <p:sp>
        <p:nvSpPr>
          <p:cNvPr id="245" name="Google Shape;245;p31"/>
          <p:cNvSpPr txBox="1"/>
          <p:nvPr/>
        </p:nvSpPr>
        <p:spPr>
          <a:xfrm>
            <a:off x="5845628" y="4386943"/>
            <a:ext cx="2351315" cy="68942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1600" b="1" i="1" dirty="0">
                <a:solidFill>
                  <a:srgbClr val="FFFFFF"/>
                </a:solidFill>
                <a:latin typeface="Open Sans"/>
                <a:ea typeface="Open Sans"/>
                <a:cs typeface="Open Sans"/>
                <a:sym typeface="Open Sans"/>
              </a:rPr>
              <a:t>S</a:t>
            </a:r>
            <a:r>
              <a:rPr lang="en" sz="1600" b="1" i="1" dirty="0">
                <a:solidFill>
                  <a:srgbClr val="FFFFFF"/>
                </a:solidFill>
                <a:latin typeface="Open Sans"/>
                <a:ea typeface="Open Sans"/>
                <a:cs typeface="Open Sans"/>
                <a:sym typeface="Open Sans"/>
              </a:rPr>
              <a:t>hrinivas .dasar </a:t>
            </a:r>
            <a:endParaRPr sz="1600" b="1" i="1">
              <a:latin typeface="Open Sans"/>
              <a:ea typeface="Open Sans"/>
              <a:cs typeface="Open Sans"/>
              <a:sym typeface="Open Sans"/>
            </a:endParaRPr>
          </a:p>
          <a:p>
            <a:pPr marL="0" marR="0" lvl="0" indent="0" algn="ctr" rtl="0">
              <a:lnSpc>
                <a:spcPct val="140000"/>
              </a:lnSpc>
              <a:spcBef>
                <a:spcPts val="0"/>
              </a:spcBef>
              <a:spcAft>
                <a:spcPts val="0"/>
              </a:spcAft>
              <a:buNone/>
            </a:pPr>
            <a:endParaRPr sz="1600" b="1" i="1" u="none" strike="noStrike" cap="none">
              <a:solidFill>
                <a:srgbClr val="FFFFFF"/>
              </a:solidFill>
              <a:latin typeface="Open Sans"/>
              <a:ea typeface="Open Sans"/>
              <a:cs typeface="Open Sans"/>
              <a:sym typeface="Open Sans"/>
            </a:endParaRPr>
          </a:p>
        </p:txBody>
      </p:sp>
      <p:grpSp>
        <p:nvGrpSpPr>
          <p:cNvPr id="246" name="Google Shape;246;p31"/>
          <p:cNvGrpSpPr/>
          <p:nvPr/>
        </p:nvGrpSpPr>
        <p:grpSpPr>
          <a:xfrm>
            <a:off x="8837359" y="-72330"/>
            <a:ext cx="1543051" cy="5808473"/>
            <a:chOff x="0" y="-38100"/>
            <a:chExt cx="812800" cy="3059607"/>
          </a:xfrm>
        </p:grpSpPr>
        <p:sp>
          <p:nvSpPr>
            <p:cNvPr id="247" name="Google Shape;247;p31"/>
            <p:cNvSpPr/>
            <p:nvPr/>
          </p:nvSpPr>
          <p:spPr>
            <a:xfrm>
              <a:off x="0" y="0"/>
              <a:ext cx="161523" cy="3021507"/>
            </a:xfrm>
            <a:custGeom>
              <a:avLst/>
              <a:gdLst/>
              <a:ahLst/>
              <a:cxnLst/>
              <a:rect l="l" t="t" r="r" b="b"/>
              <a:pathLst>
                <a:path w="161523" h="3021507" extrusionOk="0">
                  <a:moveTo>
                    <a:pt x="0" y="0"/>
                  </a:moveTo>
                  <a:lnTo>
                    <a:pt x="161523" y="0"/>
                  </a:lnTo>
                  <a:lnTo>
                    <a:pt x="161523" y="3021507"/>
                  </a:lnTo>
                  <a:lnTo>
                    <a:pt x="0" y="3021507"/>
                  </a:lnTo>
                  <a:close/>
                </a:path>
              </a:pathLst>
            </a:custGeom>
            <a:solidFill>
              <a:srgbClr val="FFFFFF">
                <a:alpha val="13333"/>
              </a:srgbClr>
            </a:solidFill>
            <a:ln>
              <a:noFill/>
            </a:ln>
          </p:spPr>
        </p:sp>
        <p:sp>
          <p:nvSpPr>
            <p:cNvPr id="248" name="Google Shape;248;p31"/>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3333"/>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249" name="Google Shape;249;p31"/>
          <p:cNvSpPr txBox="1"/>
          <p:nvPr/>
        </p:nvSpPr>
        <p:spPr>
          <a:xfrm rot="5400000">
            <a:off x="8633564" y="2517954"/>
            <a:ext cx="766200" cy="107700"/>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 sz="700" b="1" i="0" u="none" strike="noStrike" cap="none">
                <a:solidFill>
                  <a:srgbClr val="FFFFFF"/>
                </a:solidFill>
                <a:latin typeface="Open Sans"/>
                <a:ea typeface="Open Sans"/>
                <a:cs typeface="Open Sans"/>
                <a:sym typeface="Open Sans"/>
              </a:rPr>
              <a:t>N  E  X  T</a:t>
            </a:r>
            <a:endParaRPr sz="700"/>
          </a:p>
        </p:txBody>
      </p:sp>
      <p:pic>
        <p:nvPicPr>
          <p:cNvPr id="38914" name="Picture 2" descr="5,182 Powerpoint Cover Page Images, Stock Photos &amp; Vectors | Shutterstock"/>
          <p:cNvPicPr>
            <a:picLocks noChangeAspect="1" noChangeArrowheads="1"/>
          </p:cNvPicPr>
          <p:nvPr/>
        </p:nvPicPr>
        <p:blipFill>
          <a:blip r:embed="rId3"/>
          <a:srcRect/>
          <a:stretch>
            <a:fillRect/>
          </a:stretch>
        </p:blipFill>
        <p:spPr bwMode="auto">
          <a:xfrm rot="5400000">
            <a:off x="-601436" y="601436"/>
            <a:ext cx="5143500" cy="394062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582" name="Google Shape;582;p46"/>
          <p:cNvPicPr preferRelativeResize="0"/>
          <p:nvPr/>
        </p:nvPicPr>
        <p:blipFill rotWithShape="1">
          <a:blip r:embed="rId3">
            <a:alphaModFix/>
          </a:blip>
          <a:srcRect/>
          <a:stretch/>
        </p:blipFill>
        <p:spPr>
          <a:xfrm>
            <a:off x="0" y="0"/>
            <a:ext cx="8806543" cy="5143500"/>
          </a:xfrm>
          <a:prstGeom prst="rect">
            <a:avLst/>
          </a:prstGeom>
          <a:noFill/>
          <a:ln>
            <a:noFill/>
          </a:ln>
        </p:spPr>
      </p:pic>
      <p:grpSp>
        <p:nvGrpSpPr>
          <p:cNvPr id="583" name="Google Shape;583;p46"/>
          <p:cNvGrpSpPr/>
          <p:nvPr/>
        </p:nvGrpSpPr>
        <p:grpSpPr>
          <a:xfrm>
            <a:off x="0" y="174172"/>
            <a:ext cx="8828314" cy="4604658"/>
            <a:chOff x="-13117732" y="-1"/>
            <a:chExt cx="23542168" cy="6093011"/>
          </a:xfrm>
        </p:grpSpPr>
        <p:sp>
          <p:nvSpPr>
            <p:cNvPr id="584" name="Google Shape;584;p46"/>
            <p:cNvSpPr txBox="1"/>
            <p:nvPr/>
          </p:nvSpPr>
          <p:spPr>
            <a:xfrm>
              <a:off x="-13117732" y="-1"/>
              <a:ext cx="23542168" cy="6093011"/>
            </a:xfrm>
            <a:prstGeom prst="rect">
              <a:avLst/>
            </a:prstGeom>
            <a:noFill/>
            <a:ln>
              <a:noFill/>
            </a:ln>
          </p:spPr>
          <p:txBody>
            <a:bodyPr spcFirstLastPara="1" wrap="square" lIns="0" tIns="0" rIns="0" bIns="0" anchor="t" anchorCtr="0">
              <a:spAutoFit/>
            </a:bodyPr>
            <a:lstStyle/>
            <a:p>
              <a:r>
                <a:rPr lang="en-US" dirty="0">
                  <a:solidFill>
                    <a:srgbClr val="FF33CC"/>
                  </a:solidFill>
                </a:rPr>
                <a:t># Global Array storing word for each digit</a:t>
              </a:r>
            </a:p>
            <a:p>
              <a:r>
                <a:rPr lang="en-US" dirty="0" err="1">
                  <a:solidFill>
                    <a:srgbClr val="FF33CC"/>
                  </a:solidFill>
                </a:rPr>
                <a:t>arr</a:t>
              </a:r>
              <a:r>
                <a:rPr lang="en-US" dirty="0">
                  <a:solidFill>
                    <a:srgbClr val="FF33CC"/>
                  </a:solidFill>
                </a:rPr>
                <a:t> = ['zero','one','two','three','four','five','six','seven','eight','nine']</a:t>
              </a:r>
            </a:p>
            <a:p>
              <a:r>
                <a:rPr lang="en-US" dirty="0">
                  <a:solidFill>
                    <a:srgbClr val="FF33CC"/>
                  </a:solidFill>
                </a:rPr>
                <a:t> </a:t>
              </a:r>
            </a:p>
            <a:p>
              <a:r>
                <a:rPr lang="en-US" dirty="0">
                  <a:solidFill>
                    <a:srgbClr val="FF33CC"/>
                  </a:solidFill>
                </a:rPr>
                <a:t>def number_2_word(n):</a:t>
              </a:r>
            </a:p>
            <a:p>
              <a:r>
                <a:rPr lang="en-US" dirty="0">
                  <a:solidFill>
                    <a:srgbClr val="FF33CC"/>
                  </a:solidFill>
                </a:rPr>
                <a:t> </a:t>
              </a:r>
            </a:p>
            <a:p>
              <a:r>
                <a:rPr lang="en-US" dirty="0">
                  <a:solidFill>
                    <a:srgbClr val="FF33CC"/>
                  </a:solidFill>
                </a:rPr>
                <a:t>    # If all the digits are encountered return blank string</a:t>
              </a:r>
            </a:p>
            <a:p>
              <a:r>
                <a:rPr lang="en-US" dirty="0">
                  <a:solidFill>
                    <a:srgbClr val="FF33CC"/>
                  </a:solidFill>
                </a:rPr>
                <a:t>    if(n==0):</a:t>
              </a:r>
            </a:p>
            <a:p>
              <a:r>
                <a:rPr lang="en-US" dirty="0">
                  <a:solidFill>
                    <a:srgbClr val="FF33CC"/>
                  </a:solidFill>
                </a:rPr>
                <a:t>        return ""</a:t>
              </a:r>
            </a:p>
            <a:p>
              <a:r>
                <a:rPr lang="en-US" dirty="0">
                  <a:solidFill>
                    <a:srgbClr val="FF33CC"/>
                  </a:solidFill>
                </a:rPr>
                <a:t> </a:t>
              </a:r>
            </a:p>
            <a:p>
              <a:r>
                <a:rPr lang="en-US" dirty="0">
                  <a:solidFill>
                    <a:srgbClr val="FF33CC"/>
                  </a:solidFill>
                </a:rPr>
                <a:t>    else:</a:t>
              </a:r>
            </a:p>
            <a:p>
              <a:r>
                <a:rPr lang="en-US" dirty="0">
                  <a:solidFill>
                    <a:srgbClr val="FF33CC"/>
                  </a:solidFill>
                </a:rPr>
                <a:t>        # compute spelling for the last digit</a:t>
              </a:r>
            </a:p>
            <a:p>
              <a:r>
                <a:rPr lang="en-US" dirty="0" err="1">
                  <a:solidFill>
                    <a:srgbClr val="FF33CC"/>
                  </a:solidFill>
                </a:rPr>
                <a:t>small_ans</a:t>
              </a:r>
              <a:r>
                <a:rPr lang="en-US" dirty="0">
                  <a:solidFill>
                    <a:srgbClr val="FF33CC"/>
                  </a:solidFill>
                </a:rPr>
                <a:t> = </a:t>
              </a:r>
              <a:r>
                <a:rPr lang="en-US" dirty="0" err="1">
                  <a:solidFill>
                    <a:srgbClr val="FF33CC"/>
                  </a:solidFill>
                </a:rPr>
                <a:t>arr</a:t>
              </a:r>
              <a:r>
                <a:rPr lang="en-US" dirty="0">
                  <a:solidFill>
                    <a:srgbClr val="FF33CC"/>
                  </a:solidFill>
                </a:rPr>
                <a:t>[n%10]</a:t>
              </a:r>
            </a:p>
            <a:p>
              <a:r>
                <a:rPr lang="en-US" dirty="0">
                  <a:solidFill>
                    <a:srgbClr val="FF33CC"/>
                  </a:solidFill>
                </a:rPr>
                <a:t> </a:t>
              </a:r>
            </a:p>
            <a:p>
              <a:r>
                <a:rPr lang="en-US" dirty="0">
                  <a:solidFill>
                    <a:srgbClr val="FF33CC"/>
                  </a:solidFill>
                </a:rPr>
                <a:t>        # keep computing for the previous digits and add the spelling for the last digit</a:t>
              </a:r>
            </a:p>
            <a:p>
              <a:r>
                <a:rPr lang="en-US" dirty="0" err="1">
                  <a:solidFill>
                    <a:srgbClr val="FF33CC"/>
                  </a:solidFill>
                </a:rPr>
                <a:t>ans</a:t>
              </a:r>
              <a:r>
                <a:rPr lang="en-US" dirty="0">
                  <a:solidFill>
                    <a:srgbClr val="FF33CC"/>
                  </a:solidFill>
                </a:rPr>
                <a:t> = number_2_word(</a:t>
              </a:r>
              <a:r>
                <a:rPr lang="en-US" dirty="0" err="1">
                  <a:solidFill>
                    <a:srgbClr val="FF33CC"/>
                  </a:solidFill>
                </a:rPr>
                <a:t>int</a:t>
              </a:r>
              <a:r>
                <a:rPr lang="en-US" dirty="0">
                  <a:solidFill>
                    <a:srgbClr val="FF33CC"/>
                  </a:solidFill>
                </a:rPr>
                <a:t>(n/10)) + </a:t>
              </a:r>
              <a:r>
                <a:rPr lang="en-US" dirty="0" err="1">
                  <a:solidFill>
                    <a:srgbClr val="FF33CC"/>
                  </a:solidFill>
                </a:rPr>
                <a:t>small_ans</a:t>
              </a:r>
              <a:r>
                <a:rPr lang="en-US" dirty="0">
                  <a:solidFill>
                    <a:srgbClr val="FF33CC"/>
                  </a:solidFill>
                </a:rPr>
                <a:t> + " "</a:t>
              </a:r>
            </a:p>
            <a:p>
              <a:r>
                <a:rPr lang="en-US" dirty="0">
                  <a:solidFill>
                    <a:srgbClr val="FF33CC"/>
                  </a:solidFill>
                </a:rPr>
                <a:t> </a:t>
              </a:r>
            </a:p>
            <a:p>
              <a:r>
                <a:rPr lang="en-US" dirty="0">
                  <a:solidFill>
                    <a:srgbClr val="FF33CC"/>
                  </a:solidFill>
                </a:rPr>
                <a:t>    # Return the final answer</a:t>
              </a:r>
            </a:p>
            <a:p>
              <a:r>
                <a:rPr lang="en-US" dirty="0">
                  <a:solidFill>
                    <a:srgbClr val="FF33CC"/>
                  </a:solidFill>
                </a:rPr>
                <a:t>    return </a:t>
              </a:r>
              <a:r>
                <a:rPr lang="en-US" dirty="0" err="1">
                  <a:solidFill>
                    <a:srgbClr val="FF33CC"/>
                  </a:solidFill>
                </a:rPr>
                <a:t>ans</a:t>
              </a:r>
              <a:endParaRPr lang="en-US" dirty="0">
                <a:solidFill>
                  <a:srgbClr val="FF33CC"/>
                </a:solidFill>
              </a:endParaRPr>
            </a:p>
            <a:p>
              <a:r>
                <a:rPr lang="en-US" dirty="0">
                  <a:solidFill>
                    <a:srgbClr val="FF33CC"/>
                  </a:solidFill>
                </a:rPr>
                <a:t> </a:t>
              </a:r>
            </a:p>
            <a:p>
              <a:r>
                <a:rPr lang="en-US" dirty="0">
                  <a:solidFill>
                    <a:srgbClr val="FF33CC"/>
                  </a:solidFill>
                </a:rPr>
                <a:t>n = </a:t>
              </a:r>
              <a:r>
                <a:rPr lang="en-US" dirty="0" err="1">
                  <a:solidFill>
                    <a:srgbClr val="FF33CC"/>
                  </a:solidFill>
                </a:rPr>
                <a:t>int</a:t>
              </a:r>
              <a:r>
                <a:rPr lang="en-US" dirty="0">
                  <a:solidFill>
                    <a:srgbClr val="FF33CC"/>
                  </a:solidFill>
                </a:rPr>
                <a:t>(input())</a:t>
              </a:r>
            </a:p>
            <a:p>
              <a:r>
                <a:rPr lang="en-US" dirty="0">
                  <a:solidFill>
                    <a:srgbClr val="FF33CC"/>
                  </a:solidFill>
                </a:rPr>
                <a:t>print("Number Entered was : ", n)</a:t>
              </a:r>
            </a:p>
            <a:p>
              <a:r>
                <a:rPr lang="en-US" dirty="0">
                  <a:solidFill>
                    <a:srgbClr val="FF33CC"/>
                  </a:solidFill>
                </a:rPr>
                <a:t>print("Converted to word it becomes: ",end="")</a:t>
              </a:r>
            </a:p>
            <a:p>
              <a:r>
                <a:rPr lang="en-US" dirty="0">
                  <a:solidFill>
                    <a:srgbClr val="FF33CC"/>
                  </a:solidFill>
                </a:rPr>
                <a:t>print(number_2_word(n))</a:t>
              </a:r>
            </a:p>
            <a:p>
              <a:pPr marL="0" marR="0" lvl="0" indent="0" algn="ctr" rtl="0">
                <a:lnSpc>
                  <a:spcPct val="120000"/>
                </a:lnSpc>
                <a:spcBef>
                  <a:spcPts val="0"/>
                </a:spcBef>
                <a:spcAft>
                  <a:spcPts val="0"/>
                </a:spcAft>
                <a:buNone/>
              </a:pPr>
              <a:endParaRPr b="1">
                <a:solidFill>
                  <a:srgbClr val="FF33CC"/>
                </a:solidFill>
                <a:latin typeface="Open Sans"/>
                <a:ea typeface="Open Sans"/>
                <a:cs typeface="Open Sans"/>
                <a:sym typeface="Open Sans"/>
              </a:endParaRPr>
            </a:p>
          </p:txBody>
        </p:sp>
        <p:sp>
          <p:nvSpPr>
            <p:cNvPr id="585" name="Google Shape;585;p46"/>
            <p:cNvSpPr txBox="1"/>
            <p:nvPr/>
          </p:nvSpPr>
          <p:spPr>
            <a:xfrm>
              <a:off x="0" y="3466096"/>
              <a:ext cx="7934700" cy="176245"/>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endParaRPr sz="700">
                <a:solidFill>
                  <a:srgbClr val="FF33CC"/>
                </a:solidFill>
                <a:latin typeface="Open Sans"/>
                <a:ea typeface="Open Sans"/>
                <a:cs typeface="Open Sans"/>
                <a:sym typeface="Open Sans"/>
              </a:endParaRPr>
            </a:p>
          </p:txBody>
        </p:sp>
        <p:sp>
          <p:nvSpPr>
            <p:cNvPr id="586" name="Google Shape;586;p46"/>
            <p:cNvSpPr txBox="1"/>
            <p:nvPr/>
          </p:nvSpPr>
          <p:spPr>
            <a:xfrm>
              <a:off x="0" y="1887597"/>
              <a:ext cx="7934700" cy="176245"/>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endParaRPr sz="700" b="1">
                <a:solidFill>
                  <a:srgbClr val="FF33CC"/>
                </a:solidFill>
                <a:latin typeface="Open Sans"/>
                <a:ea typeface="Open Sans"/>
                <a:cs typeface="Open Sans"/>
                <a:sym typeface="Open Sans"/>
              </a:endParaRPr>
            </a:p>
          </p:txBody>
        </p:sp>
        <p:sp>
          <p:nvSpPr>
            <p:cNvPr id="587" name="Google Shape;587;p46"/>
            <p:cNvSpPr txBox="1"/>
            <p:nvPr/>
          </p:nvSpPr>
          <p:spPr>
            <a:xfrm>
              <a:off x="0" y="5049275"/>
              <a:ext cx="7934700" cy="176245"/>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endParaRPr sz="700" b="1">
                <a:solidFill>
                  <a:srgbClr val="FF33CC"/>
                </a:solidFill>
                <a:latin typeface="Open Sans"/>
                <a:ea typeface="Open Sans"/>
                <a:cs typeface="Open Sans"/>
                <a:sym typeface="Open Sans"/>
              </a:endParaRPr>
            </a:p>
          </p:txBody>
        </p:sp>
      </p:grpSp>
      <p:cxnSp>
        <p:nvCxnSpPr>
          <p:cNvPr id="588" name="Google Shape;588;p46"/>
          <p:cNvCxnSpPr/>
          <p:nvPr/>
        </p:nvCxnSpPr>
        <p:spPr>
          <a:xfrm rot="5400000">
            <a:off x="6428372" y="4703694"/>
            <a:ext cx="3626382" cy="0"/>
          </a:xfrm>
          <a:prstGeom prst="straightConnector1">
            <a:avLst/>
          </a:prstGeom>
          <a:noFill/>
          <a:ln w="9525" cap="flat" cmpd="sng">
            <a:solidFill>
              <a:srgbClr val="000000"/>
            </a:solidFill>
            <a:prstDash val="solid"/>
            <a:round/>
            <a:headEnd type="none" w="sm" len="sm"/>
            <a:tailEnd type="none" w="sm" len="sm"/>
          </a:ln>
        </p:spPr>
      </p:cxnSp>
      <p:grpSp>
        <p:nvGrpSpPr>
          <p:cNvPr id="590" name="Google Shape;590;p46"/>
          <p:cNvGrpSpPr/>
          <p:nvPr/>
        </p:nvGrpSpPr>
        <p:grpSpPr>
          <a:xfrm>
            <a:off x="8837359" y="-72330"/>
            <a:ext cx="1543051" cy="5808473"/>
            <a:chOff x="0" y="-38100"/>
            <a:chExt cx="812800" cy="3059607"/>
          </a:xfrm>
        </p:grpSpPr>
        <p:sp>
          <p:nvSpPr>
            <p:cNvPr id="591" name="Google Shape;591;p46"/>
            <p:cNvSpPr/>
            <p:nvPr/>
          </p:nvSpPr>
          <p:spPr>
            <a:xfrm>
              <a:off x="0" y="0"/>
              <a:ext cx="161523" cy="3021507"/>
            </a:xfrm>
            <a:custGeom>
              <a:avLst/>
              <a:gdLst/>
              <a:ahLst/>
              <a:cxnLst/>
              <a:rect l="l" t="t" r="r" b="b"/>
              <a:pathLst>
                <a:path w="161523" h="3021507" extrusionOk="0">
                  <a:moveTo>
                    <a:pt x="0" y="0"/>
                  </a:moveTo>
                  <a:lnTo>
                    <a:pt x="161523" y="0"/>
                  </a:lnTo>
                  <a:lnTo>
                    <a:pt x="161523" y="3021507"/>
                  </a:lnTo>
                  <a:lnTo>
                    <a:pt x="0" y="3021507"/>
                  </a:lnTo>
                  <a:close/>
                </a:path>
              </a:pathLst>
            </a:custGeom>
            <a:solidFill>
              <a:srgbClr val="000000">
                <a:alpha val="13333"/>
              </a:srgbClr>
            </a:solidFill>
            <a:ln>
              <a:noFill/>
            </a:ln>
          </p:spPr>
        </p:sp>
        <p:sp>
          <p:nvSpPr>
            <p:cNvPr id="592" name="Google Shape;592;p46"/>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3333"/>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593" name="Google Shape;593;p46"/>
          <p:cNvSpPr txBox="1"/>
          <p:nvPr/>
        </p:nvSpPr>
        <p:spPr>
          <a:xfrm rot="5400000">
            <a:off x="8633564" y="2517954"/>
            <a:ext cx="766200" cy="107700"/>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 sz="700" b="1" i="0" u="none" strike="noStrike" cap="none">
                <a:solidFill>
                  <a:srgbClr val="000000"/>
                </a:solidFill>
                <a:latin typeface="Open Sans"/>
                <a:ea typeface="Open Sans"/>
                <a:cs typeface="Open Sans"/>
                <a:sym typeface="Open Sans"/>
              </a:rPr>
              <a:t>N  E  X  T</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7"/>
        <p:cNvGrpSpPr/>
        <p:nvPr/>
      </p:nvGrpSpPr>
      <p:grpSpPr>
        <a:xfrm>
          <a:off x="0" y="0"/>
          <a:ext cx="0" cy="0"/>
          <a:chOff x="0" y="0"/>
          <a:chExt cx="0" cy="0"/>
        </a:xfrm>
      </p:grpSpPr>
      <p:grpSp>
        <p:nvGrpSpPr>
          <p:cNvPr id="599" name="Google Shape;599;p47"/>
          <p:cNvGrpSpPr/>
          <p:nvPr/>
        </p:nvGrpSpPr>
        <p:grpSpPr>
          <a:xfrm>
            <a:off x="827314" y="337458"/>
            <a:ext cx="7837715" cy="5207579"/>
            <a:chOff x="-2879461" y="0"/>
            <a:chExt cx="20900570" cy="10793754"/>
          </a:xfrm>
        </p:grpSpPr>
        <p:sp>
          <p:nvSpPr>
            <p:cNvPr id="600" name="Google Shape;600;p47"/>
            <p:cNvSpPr txBox="1"/>
            <p:nvPr/>
          </p:nvSpPr>
          <p:spPr>
            <a:xfrm>
              <a:off x="-2879461" y="0"/>
              <a:ext cx="20900570" cy="10793754"/>
            </a:xfrm>
            <a:prstGeom prst="rect">
              <a:avLst/>
            </a:prstGeom>
            <a:noFill/>
            <a:ln>
              <a:noFill/>
            </a:ln>
          </p:spPr>
          <p:txBody>
            <a:bodyPr spcFirstLastPara="1" wrap="square" lIns="0" tIns="0" rIns="0" bIns="0" anchor="t" anchorCtr="0">
              <a:spAutoFit/>
            </a:bodyPr>
            <a:lstStyle/>
            <a:p>
              <a:pPr algn="ctr">
                <a:lnSpc>
                  <a:spcPct val="120000"/>
                </a:lnSpc>
              </a:pPr>
              <a:r>
                <a:rPr lang="en-US" sz="2400" dirty="0">
                  <a:solidFill>
                    <a:srgbClr val="FFFF00"/>
                  </a:solidFill>
                </a:rPr>
                <a:t>Step 1: Creating a Global list for digit to word mapping</a:t>
              </a:r>
            </a:p>
            <a:p>
              <a:pPr algn="ctr">
                <a:lnSpc>
                  <a:spcPct val="120000"/>
                </a:lnSpc>
              </a:pPr>
              <a:endParaRPr lang="en-US" sz="2400" dirty="0">
                <a:solidFill>
                  <a:srgbClr val="FFFF00"/>
                </a:solidFill>
              </a:endParaRPr>
            </a:p>
            <a:p>
              <a:pPr algn="ctr">
                <a:lnSpc>
                  <a:spcPct val="120000"/>
                </a:lnSpc>
              </a:pPr>
              <a:r>
                <a:rPr lang="en-US" sz="2400" dirty="0">
                  <a:solidFill>
                    <a:srgbClr val="FFFF00"/>
                  </a:solidFill>
                </a:rPr>
                <a:t>Step 2: Taking the input of the number and creating the main function</a:t>
              </a:r>
            </a:p>
            <a:p>
              <a:pPr algn="ctr">
                <a:lnSpc>
                  <a:spcPct val="120000"/>
                </a:lnSpc>
              </a:pPr>
              <a:r>
                <a:rPr lang="en-US" sz="1800" dirty="0">
                  <a:solidFill>
                    <a:srgbClr val="FFFF00"/>
                  </a:solidFill>
                </a:rPr>
                <a:t>To take input of the number we will make use of input function and then typecast it to integer and also we will create an empty function that will convert our number to words digit-wise.</a:t>
              </a:r>
            </a:p>
            <a:p>
              <a:pPr algn="ctr">
                <a:lnSpc>
                  <a:spcPct val="120000"/>
                </a:lnSpc>
              </a:pPr>
              <a:r>
                <a:rPr lang="en-US" sz="2400" dirty="0">
                  <a:solidFill>
                    <a:srgbClr val="FFFF00"/>
                  </a:solidFill>
                </a:rPr>
                <a:t>Step 3: Coding the Main Logic Inside the Function</a:t>
              </a:r>
            </a:p>
            <a:p>
              <a:pPr algn="ctr">
                <a:lnSpc>
                  <a:spcPct val="120000"/>
                </a:lnSpc>
              </a:pPr>
              <a:endParaRPr lang="en-US" sz="2400" dirty="0">
                <a:solidFill>
                  <a:srgbClr val="FFFF00"/>
                </a:solidFill>
              </a:endParaRPr>
            </a:p>
            <a:p>
              <a:pPr algn="ctr">
                <a:lnSpc>
                  <a:spcPct val="120000"/>
                </a:lnSpc>
              </a:pPr>
              <a:r>
                <a:rPr lang="en-US" sz="1800" dirty="0">
                  <a:solidFill>
                    <a:srgbClr val="FFFF00"/>
                  </a:solidFill>
                </a:rPr>
                <a:t>For this code, we will be making use of Recursion. If you have very little or no knowledge about Recursion I would recommend</a:t>
              </a:r>
            </a:p>
            <a:p>
              <a:pPr algn="ctr">
                <a:lnSpc>
                  <a:spcPct val="120000"/>
                </a:lnSpc>
              </a:pPr>
              <a:endParaRPr lang="en-US" sz="2400" dirty="0">
                <a:solidFill>
                  <a:srgbClr val="FFFF00"/>
                </a:solidFill>
              </a:endParaRPr>
            </a:p>
            <a:p>
              <a:pPr marL="0" marR="0" lvl="0" indent="0" algn="ctr" rtl="0">
                <a:lnSpc>
                  <a:spcPct val="120000"/>
                </a:lnSpc>
                <a:spcBef>
                  <a:spcPts val="0"/>
                </a:spcBef>
                <a:spcAft>
                  <a:spcPts val="0"/>
                </a:spcAft>
                <a:buNone/>
              </a:pPr>
              <a:endParaRPr sz="2400" b="1" dirty="0">
                <a:solidFill>
                  <a:srgbClr val="FFFF00"/>
                </a:solidFill>
                <a:latin typeface="Open Sans"/>
                <a:ea typeface="Open Sans"/>
                <a:cs typeface="Open Sans"/>
                <a:sym typeface="Open Sans"/>
              </a:endParaRPr>
            </a:p>
          </p:txBody>
        </p:sp>
        <p:sp>
          <p:nvSpPr>
            <p:cNvPr id="601" name="Google Shape;601;p47"/>
            <p:cNvSpPr txBox="1"/>
            <p:nvPr/>
          </p:nvSpPr>
          <p:spPr>
            <a:xfrm>
              <a:off x="0" y="4514731"/>
              <a:ext cx="7934700" cy="402163"/>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endParaRPr sz="700">
                <a:latin typeface="Open Sans"/>
                <a:ea typeface="Open Sans"/>
                <a:cs typeface="Open Sans"/>
                <a:sym typeface="Open Sans"/>
              </a:endParaRPr>
            </a:p>
          </p:txBody>
        </p:sp>
        <p:sp>
          <p:nvSpPr>
            <p:cNvPr id="602" name="Google Shape;602;p47"/>
            <p:cNvSpPr txBox="1"/>
            <p:nvPr/>
          </p:nvSpPr>
          <p:spPr>
            <a:xfrm>
              <a:off x="647701" y="3118251"/>
              <a:ext cx="6639300" cy="402163"/>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endParaRPr sz="700" b="1">
                <a:latin typeface="Open Sans"/>
                <a:ea typeface="Open Sans"/>
                <a:cs typeface="Open Sans"/>
                <a:sym typeface="Open Sans"/>
              </a:endParaRPr>
            </a:p>
          </p:txBody>
        </p:sp>
      </p:grpSp>
      <p:grpSp>
        <p:nvGrpSpPr>
          <p:cNvPr id="606" name="Google Shape;606;p47"/>
          <p:cNvGrpSpPr/>
          <p:nvPr/>
        </p:nvGrpSpPr>
        <p:grpSpPr>
          <a:xfrm>
            <a:off x="8837359" y="-72330"/>
            <a:ext cx="1543051" cy="5808473"/>
            <a:chOff x="0" y="-38100"/>
            <a:chExt cx="812800" cy="3059607"/>
          </a:xfrm>
        </p:grpSpPr>
        <p:sp>
          <p:nvSpPr>
            <p:cNvPr id="607" name="Google Shape;607;p47"/>
            <p:cNvSpPr/>
            <p:nvPr/>
          </p:nvSpPr>
          <p:spPr>
            <a:xfrm>
              <a:off x="0" y="0"/>
              <a:ext cx="161523" cy="3021507"/>
            </a:xfrm>
            <a:custGeom>
              <a:avLst/>
              <a:gdLst/>
              <a:ahLst/>
              <a:cxnLst/>
              <a:rect l="l" t="t" r="r" b="b"/>
              <a:pathLst>
                <a:path w="161523" h="3021507" extrusionOk="0">
                  <a:moveTo>
                    <a:pt x="0" y="0"/>
                  </a:moveTo>
                  <a:lnTo>
                    <a:pt x="161523" y="0"/>
                  </a:lnTo>
                  <a:lnTo>
                    <a:pt x="161523" y="3021507"/>
                  </a:lnTo>
                  <a:lnTo>
                    <a:pt x="0" y="3021507"/>
                  </a:lnTo>
                  <a:close/>
                </a:path>
              </a:pathLst>
            </a:custGeom>
            <a:solidFill>
              <a:srgbClr val="000000">
                <a:alpha val="62352"/>
              </a:srgbClr>
            </a:solidFill>
            <a:ln>
              <a:noFill/>
            </a:ln>
          </p:spPr>
        </p:sp>
        <p:sp>
          <p:nvSpPr>
            <p:cNvPr id="608" name="Google Shape;608;p4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3333"/>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sp>
        <p:nvSpPr>
          <p:cNvPr id="609" name="Google Shape;609;p47"/>
          <p:cNvSpPr txBox="1"/>
          <p:nvPr/>
        </p:nvSpPr>
        <p:spPr>
          <a:xfrm rot="5400000">
            <a:off x="8633564" y="2517954"/>
            <a:ext cx="766200" cy="107700"/>
          </a:xfrm>
          <a:prstGeom prst="rect">
            <a:avLst/>
          </a:prstGeom>
          <a:noFill/>
          <a:ln>
            <a:noFill/>
          </a:ln>
        </p:spPr>
        <p:txBody>
          <a:bodyPr spcFirstLastPara="1" wrap="square" lIns="0" tIns="0" rIns="0" bIns="0" anchor="t" anchorCtr="0">
            <a:spAutoFit/>
          </a:bodyPr>
          <a:lstStyle/>
          <a:p>
            <a:pPr marL="0" marR="0" lvl="0" indent="0" algn="ctr" rtl="0">
              <a:lnSpc>
                <a:spcPct val="160000"/>
              </a:lnSpc>
              <a:spcBef>
                <a:spcPts val="0"/>
              </a:spcBef>
              <a:spcAft>
                <a:spcPts val="0"/>
              </a:spcAft>
              <a:buNone/>
            </a:pPr>
            <a:r>
              <a:rPr lang="en" sz="700" b="1" i="0" u="none" strike="noStrike" cap="none">
                <a:solidFill>
                  <a:srgbClr val="FFFFFF"/>
                </a:solidFill>
                <a:latin typeface="Open Sans"/>
                <a:ea typeface="Open Sans"/>
                <a:cs typeface="Open Sans"/>
                <a:sym typeface="Open Sans"/>
              </a:rPr>
              <a:t>N  E  X  T</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pSp>
        <p:nvGrpSpPr>
          <p:cNvPr id="614" name="Google Shape;614;p48"/>
          <p:cNvGrpSpPr/>
          <p:nvPr/>
        </p:nvGrpSpPr>
        <p:grpSpPr>
          <a:xfrm>
            <a:off x="473906" y="1583863"/>
            <a:ext cx="2892937" cy="1256717"/>
            <a:chOff x="0" y="0"/>
            <a:chExt cx="7714500" cy="3351245"/>
          </a:xfrm>
        </p:grpSpPr>
        <p:sp>
          <p:nvSpPr>
            <p:cNvPr id="615" name="Google Shape;615;p48"/>
            <p:cNvSpPr txBox="1"/>
            <p:nvPr/>
          </p:nvSpPr>
          <p:spPr>
            <a:xfrm>
              <a:off x="0" y="0"/>
              <a:ext cx="7714500" cy="182203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b="1" dirty="0">
                  <a:latin typeface="Open Sans"/>
                  <a:ea typeface="Open Sans"/>
                  <a:cs typeface="Open Sans"/>
                  <a:sym typeface="Open Sans"/>
                </a:rPr>
                <a:t>C</a:t>
              </a:r>
              <a:r>
                <a:rPr lang="en" sz="3000" b="1" dirty="0">
                  <a:latin typeface="Open Sans"/>
                  <a:ea typeface="Open Sans"/>
                  <a:cs typeface="Open Sans"/>
                  <a:sym typeface="Open Sans"/>
                </a:rPr>
                <a:t>onclusion</a:t>
              </a:r>
            </a:p>
            <a:p>
              <a:pPr marL="0" marR="0" lvl="0" indent="0" algn="l" rtl="0">
                <a:lnSpc>
                  <a:spcPct val="120000"/>
                </a:lnSpc>
                <a:spcBef>
                  <a:spcPts val="0"/>
                </a:spcBef>
                <a:spcAft>
                  <a:spcPts val="0"/>
                </a:spcAft>
                <a:buNone/>
              </a:pPr>
              <a:endParaRPr sz="700" b="1">
                <a:latin typeface="Open Sans"/>
                <a:ea typeface="Open Sans"/>
                <a:cs typeface="Open Sans"/>
                <a:sym typeface="Open Sans"/>
              </a:endParaRPr>
            </a:p>
          </p:txBody>
        </p:sp>
        <p:sp>
          <p:nvSpPr>
            <p:cNvPr id="616" name="Google Shape;616;p48"/>
            <p:cNvSpPr txBox="1"/>
            <p:nvPr/>
          </p:nvSpPr>
          <p:spPr>
            <a:xfrm>
              <a:off x="67051" y="2949082"/>
              <a:ext cx="6991500" cy="402163"/>
            </a:xfrm>
            <a:prstGeom prst="rect">
              <a:avLst/>
            </a:prstGeom>
            <a:noFill/>
            <a:ln>
              <a:noFill/>
            </a:ln>
          </p:spPr>
          <p:txBody>
            <a:bodyPr spcFirstLastPara="1" wrap="square" lIns="0" tIns="0" rIns="0" bIns="0" anchor="t" anchorCtr="0">
              <a:spAutoFit/>
            </a:bodyPr>
            <a:lstStyle/>
            <a:p>
              <a:pPr marL="0" marR="0" lvl="1" indent="0" algn="l" rtl="0">
                <a:lnSpc>
                  <a:spcPct val="140020"/>
                </a:lnSpc>
                <a:spcBef>
                  <a:spcPts val="0"/>
                </a:spcBef>
                <a:spcAft>
                  <a:spcPts val="0"/>
                </a:spcAft>
                <a:buNone/>
              </a:pPr>
              <a:endParaRPr sz="700">
                <a:latin typeface="Open Sans"/>
                <a:ea typeface="Open Sans"/>
                <a:cs typeface="Open Sans"/>
                <a:sym typeface="Open Sans"/>
              </a:endParaRPr>
            </a:p>
          </p:txBody>
        </p:sp>
      </p:grpSp>
      <p:grpSp>
        <p:nvGrpSpPr>
          <p:cNvPr id="656" name="Google Shape;656;p48"/>
          <p:cNvGrpSpPr/>
          <p:nvPr/>
        </p:nvGrpSpPr>
        <p:grpSpPr>
          <a:xfrm>
            <a:off x="501431" y="-1645398"/>
            <a:ext cx="1" cy="8624133"/>
            <a:chOff x="6348" y="-6349"/>
            <a:chExt cx="2" cy="22997689"/>
          </a:xfrm>
        </p:grpSpPr>
        <p:cxnSp>
          <p:nvCxnSpPr>
            <p:cNvPr id="657" name="Google Shape;657;p48"/>
            <p:cNvCxnSpPr/>
            <p:nvPr/>
          </p:nvCxnSpPr>
          <p:spPr>
            <a:xfrm rot="5399999">
              <a:off x="-4106805" y="4106805"/>
              <a:ext cx="8226309" cy="0"/>
            </a:xfrm>
            <a:prstGeom prst="straightConnector1">
              <a:avLst/>
            </a:prstGeom>
            <a:noFill/>
            <a:ln w="12700" cap="flat" cmpd="sng">
              <a:solidFill>
                <a:srgbClr val="000000"/>
              </a:solidFill>
              <a:prstDash val="solid"/>
              <a:round/>
              <a:headEnd type="none" w="sm" len="sm"/>
              <a:tailEnd type="none" w="sm" len="sm"/>
            </a:ln>
          </p:spPr>
        </p:cxnSp>
        <p:cxnSp>
          <p:nvCxnSpPr>
            <p:cNvPr id="658" name="Google Shape;658;p48"/>
            <p:cNvCxnSpPr/>
            <p:nvPr/>
          </p:nvCxnSpPr>
          <p:spPr>
            <a:xfrm rot="5399999">
              <a:off x="-4106805" y="18878185"/>
              <a:ext cx="8226309" cy="0"/>
            </a:xfrm>
            <a:prstGeom prst="straightConnector1">
              <a:avLst/>
            </a:prstGeom>
            <a:noFill/>
            <a:ln w="12700" cap="flat" cmpd="sng">
              <a:solidFill>
                <a:srgbClr val="000000"/>
              </a:solidFill>
              <a:prstDash val="solid"/>
              <a:round/>
              <a:headEnd type="none" w="sm" len="sm"/>
              <a:tailEnd type="none" w="sm" len="sm"/>
            </a:ln>
          </p:spPr>
        </p:cxnSp>
      </p:grpSp>
      <p:cxnSp>
        <p:nvCxnSpPr>
          <p:cNvPr id="659" name="Google Shape;659;p48"/>
          <p:cNvCxnSpPr/>
          <p:nvPr/>
        </p:nvCxnSpPr>
        <p:spPr>
          <a:xfrm rot="5400000">
            <a:off x="595362" y="2813668"/>
            <a:ext cx="5909715" cy="0"/>
          </a:xfrm>
          <a:prstGeom prst="straightConnector1">
            <a:avLst/>
          </a:prstGeom>
          <a:noFill/>
          <a:ln w="9525" cap="flat" cmpd="sng">
            <a:solidFill>
              <a:srgbClr val="000000"/>
            </a:solidFill>
            <a:prstDash val="solid"/>
            <a:round/>
            <a:headEnd type="none" w="sm" len="sm"/>
            <a:tailEnd type="none" w="sm" len="sm"/>
          </a:ln>
        </p:spPr>
      </p:cxnSp>
      <p:sp>
        <p:nvSpPr>
          <p:cNvPr id="49" name="Rectangle 48"/>
          <p:cNvSpPr/>
          <p:nvPr/>
        </p:nvSpPr>
        <p:spPr>
          <a:xfrm>
            <a:off x="4014952" y="472966"/>
            <a:ext cx="4740165" cy="2160591"/>
          </a:xfrm>
          <a:prstGeom prst="rect">
            <a:avLst/>
          </a:prstGeom>
        </p:spPr>
        <p:txBody>
          <a:bodyPr wrap="square">
            <a:spAutoFit/>
          </a:bodyPr>
          <a:lstStyle/>
          <a:p>
            <a:pPr algn="ctr">
              <a:lnSpc>
                <a:spcPct val="120000"/>
              </a:lnSpc>
            </a:pPr>
            <a:r>
              <a:rPr lang="en-US" dirty="0"/>
              <a:t> 1.we saw that the numbers can easily be converted to the wording (digit-wise) in a pretty easy and simple way by the use of Recursion.</a:t>
            </a:r>
          </a:p>
          <a:p>
            <a:pPr algn="ctr">
              <a:lnSpc>
                <a:spcPct val="120000"/>
              </a:lnSpc>
            </a:pPr>
            <a:endParaRPr lang="en-US" dirty="0">
              <a:solidFill>
                <a:schemeClr val="tx1"/>
              </a:solidFill>
            </a:endParaRPr>
          </a:p>
          <a:p>
            <a:pPr algn="ctr">
              <a:lnSpc>
                <a:spcPct val="120000"/>
              </a:lnSpc>
            </a:pPr>
            <a:endParaRPr lang="en-US" dirty="0">
              <a:solidFill>
                <a:srgbClr val="FFFF00"/>
              </a:solidFill>
            </a:endParaRPr>
          </a:p>
          <a:p>
            <a:pPr algn="ctr">
              <a:lnSpc>
                <a:spcPct val="120000"/>
              </a:lnSpc>
            </a:pPr>
            <a:endParaRPr lang="en-US" dirty="0">
              <a:solidFill>
                <a:srgbClr val="FFFF00"/>
              </a:solidFill>
            </a:endParaRPr>
          </a:p>
          <a:p>
            <a:pPr algn="ctr">
              <a:lnSpc>
                <a:spcPct val="120000"/>
              </a:lnSpc>
            </a:pPr>
            <a:endParaRPr lang="en-US" dirty="0">
              <a:solidFill>
                <a:srgbClr val="FFFF00"/>
              </a:solidFill>
            </a:endParaRPr>
          </a:p>
          <a:p>
            <a:pPr lvl="0" algn="ctr">
              <a:lnSpc>
                <a:spcPct val="120000"/>
              </a:lnSpc>
            </a:pPr>
            <a:endParaRPr lang="en-US" b="1" dirty="0">
              <a:solidFill>
                <a:srgbClr val="FFFF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63"/>
        <p:cNvGrpSpPr/>
        <p:nvPr/>
      </p:nvGrpSpPr>
      <p:grpSpPr>
        <a:xfrm>
          <a:off x="0" y="0"/>
          <a:ext cx="0" cy="0"/>
          <a:chOff x="0" y="0"/>
          <a:chExt cx="0" cy="0"/>
        </a:xfrm>
      </p:grpSpPr>
      <p:grpSp>
        <p:nvGrpSpPr>
          <p:cNvPr id="670" name="Google Shape;670;p49"/>
          <p:cNvGrpSpPr/>
          <p:nvPr/>
        </p:nvGrpSpPr>
        <p:grpSpPr>
          <a:xfrm>
            <a:off x="835070" y="-3114414"/>
            <a:ext cx="0" cy="11367565"/>
            <a:chOff x="6350" y="-6350"/>
            <a:chExt cx="0" cy="30313506"/>
          </a:xfrm>
        </p:grpSpPr>
        <p:cxnSp>
          <p:nvCxnSpPr>
            <p:cNvPr id="671" name="Google Shape;671;p49"/>
            <p:cNvCxnSpPr/>
            <p:nvPr/>
          </p:nvCxnSpPr>
          <p:spPr>
            <a:xfrm rot="5400000">
              <a:off x="-4828827" y="4828827"/>
              <a:ext cx="9670353" cy="0"/>
            </a:xfrm>
            <a:prstGeom prst="straightConnector1">
              <a:avLst/>
            </a:prstGeom>
            <a:noFill/>
            <a:ln w="12700" cap="flat" cmpd="sng">
              <a:solidFill>
                <a:srgbClr val="FFFFFF"/>
              </a:solidFill>
              <a:prstDash val="solid"/>
              <a:round/>
              <a:headEnd type="none" w="sm" len="sm"/>
              <a:tailEnd type="none" w="sm" len="sm"/>
            </a:ln>
          </p:spPr>
        </p:cxnSp>
        <p:cxnSp>
          <p:nvCxnSpPr>
            <p:cNvPr id="672" name="Google Shape;672;p49"/>
            <p:cNvCxnSpPr/>
            <p:nvPr/>
          </p:nvCxnSpPr>
          <p:spPr>
            <a:xfrm rot="5400000">
              <a:off x="-4828827" y="25471980"/>
              <a:ext cx="9670353" cy="0"/>
            </a:xfrm>
            <a:prstGeom prst="straightConnector1">
              <a:avLst/>
            </a:prstGeom>
            <a:noFill/>
            <a:ln w="12700" cap="flat" cmpd="sng">
              <a:solidFill>
                <a:srgbClr val="FFFFFF"/>
              </a:solidFill>
              <a:prstDash val="solid"/>
              <a:round/>
              <a:headEnd type="none" w="sm" len="sm"/>
              <a:tailEnd type="none" w="sm" len="sm"/>
            </a:ln>
          </p:spPr>
        </p:cxnSp>
      </p:grpSp>
      <p:pic>
        <p:nvPicPr>
          <p:cNvPr id="2050" name="Picture 2" descr="Thank you Vectors &amp; Illustrations for Free Download | Freepik"/>
          <p:cNvPicPr>
            <a:picLocks noChangeAspect="1" noChangeArrowheads="1"/>
          </p:cNvPicPr>
          <p:nvPr/>
        </p:nvPicPr>
        <p:blipFill>
          <a:blip r:embed="rId3"/>
          <a:srcRect/>
          <a:stretch>
            <a:fillRect/>
          </a:stretch>
        </p:blipFill>
        <p:spPr bwMode="auto">
          <a:xfrm>
            <a:off x="155576" y="272143"/>
            <a:ext cx="8857795" cy="4680856"/>
          </a:xfrm>
          <a:prstGeom prst="rect">
            <a:avLst/>
          </a:prstGeom>
          <a:noFill/>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319</Words>
  <Application>Microsoft Office PowerPoint</Application>
  <PresentationFormat>On-screen Show (16:9)</PresentationFormat>
  <Paragraphs>40</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Simple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Shrinivas</dc:creator>
  <cp:lastModifiedBy>shinudasar103@gmail.com</cp:lastModifiedBy>
  <cp:revision>8</cp:revision>
  <dcterms:modified xsi:type="dcterms:W3CDTF">2023-01-30T09:19:11Z</dcterms:modified>
</cp:coreProperties>
</file>