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62" r:id="rId3"/>
    <p:sldId id="260" r:id="rId4"/>
    <p:sldId id="257" r:id="rId5"/>
    <p:sldId id="259" r:id="rId6"/>
    <p:sldId id="256" r:id="rId7"/>
    <p:sldId id="261" r:id="rId8"/>
    <p:sldId id="25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0" d="100"/>
          <a:sy n="80" d="100"/>
        </p:scale>
        <p:origin x="69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357278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EB44B-843E-43BA-A06D-919A353A22B3}"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255166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353403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61555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3987960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379880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1787273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1071407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184638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322407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EB44B-843E-43BA-A06D-919A353A22B3}"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208770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EB44B-843E-43BA-A06D-919A353A22B3}"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102356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EB44B-843E-43BA-A06D-919A353A22B3}"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188099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EB44B-843E-43BA-A06D-919A353A22B3}"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83247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EB44B-843E-43BA-A06D-919A353A22B3}"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183405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EB44B-843E-43BA-A06D-919A353A22B3}"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275064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EB44B-843E-43BA-A06D-919A353A22B3}"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C03B0-7F87-4DF9-973A-2AD154AF9690}" type="slidenum">
              <a:rPr lang="en-IN" smtClean="0"/>
              <a:t>‹#›</a:t>
            </a:fld>
            <a:endParaRPr lang="en-IN"/>
          </a:p>
        </p:txBody>
      </p:sp>
    </p:spTree>
    <p:extLst>
      <p:ext uri="{BB962C8B-B14F-4D97-AF65-F5344CB8AC3E}">
        <p14:creationId xmlns:p14="http://schemas.microsoft.com/office/powerpoint/2010/main" val="89959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2EB44B-843E-43BA-A06D-919A353A22B3}" type="datetimeFigureOut">
              <a:rPr lang="en-IN" smtClean="0"/>
              <a:t>23-01-2023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1C03B0-7F87-4DF9-973A-2AD154AF9690}" type="slidenum">
              <a:rPr lang="en-IN" smtClean="0"/>
              <a:t>‹#›</a:t>
            </a:fld>
            <a:endParaRPr lang="en-IN"/>
          </a:p>
        </p:txBody>
      </p:sp>
    </p:spTree>
    <p:extLst>
      <p:ext uri="{BB962C8B-B14F-4D97-AF65-F5344CB8AC3E}">
        <p14:creationId xmlns:p14="http://schemas.microsoft.com/office/powerpoint/2010/main" val="719013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B8EA76-B7AF-84F9-0DD0-67EF833D898B}"/>
              </a:ext>
            </a:extLst>
          </p:cNvPr>
          <p:cNvSpPr txBox="1"/>
          <p:nvPr/>
        </p:nvSpPr>
        <p:spPr>
          <a:xfrm>
            <a:off x="90974" y="0"/>
            <a:ext cx="12101026" cy="95410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lgerian" panose="04020705040A02060702" pitchFamily="82" charset="0"/>
                <a:ea typeface="Calibri" panose="020F0502020204030204" pitchFamily="34" charset="0"/>
                <a:cs typeface="Times New Roman" panose="02020603050405020304" pitchFamily="18" charset="0"/>
              </a:rPr>
              <a:t>BASAVESHWAR ENGINEERING College (AUTONOMOUS) </a:t>
            </a:r>
            <a:r>
              <a:rPr kumimoji="0" lang="en-US" altLang="en-US" sz="2800" b="0" i="0" u="none" strike="noStrike" cap="none" normalizeH="0" baseline="0" dirty="0" err="1">
                <a:ln>
                  <a:noFill/>
                </a:ln>
                <a:effectLst/>
                <a:latin typeface="Algerian" panose="04020705040A02060702" pitchFamily="82" charset="0"/>
                <a:ea typeface="Calibri" panose="020F0502020204030204" pitchFamily="34" charset="0"/>
                <a:cs typeface="Times New Roman" panose="02020603050405020304" pitchFamily="18" charset="0"/>
              </a:rPr>
              <a:t>BAGALKOt</a:t>
            </a:r>
            <a:endParaRPr kumimoji="0" lang="en-US" altLang="en-US" sz="105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p:txBody>
      </p:sp>
      <p:pic>
        <p:nvPicPr>
          <p:cNvPr id="6" name="Picture 0" descr="BEC.jpg">
            <a:extLst>
              <a:ext uri="{FF2B5EF4-FFF2-40B4-BE49-F238E27FC236}">
                <a16:creationId xmlns:a16="http://schemas.microsoft.com/office/drawing/2014/main" id="{E5B68151-24FB-4A5A-B818-3E0E1DFB7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780" y="503854"/>
            <a:ext cx="1722437" cy="2003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3407CA-B6EB-8CD8-3FBB-BBBE02B1C00D}"/>
              </a:ext>
            </a:extLst>
          </p:cNvPr>
          <p:cNvSpPr txBox="1"/>
          <p:nvPr/>
        </p:nvSpPr>
        <p:spPr>
          <a:xfrm>
            <a:off x="0" y="2669728"/>
            <a:ext cx="12192000" cy="110799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lgerian" panose="04020705040A02060702" pitchFamily="82" charset="0"/>
                <a:ea typeface="Calibri" panose="020F0502020204030204" pitchFamily="34" charset="0"/>
                <a:cs typeface="Times New Roman" panose="02020603050405020304" pitchFamily="18" charset="0"/>
              </a:rPr>
              <a:t>DEPARTMENT OF ELECTRONICS AND COMMUNICATION</a:t>
            </a:r>
            <a:endParaRPr kumimoji="0" lang="en-US" altLang="en-US" sz="8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lgerian" panose="04020705040A02060702" pitchFamily="82" charset="0"/>
                <a:ea typeface="Calibri" panose="020F0502020204030204" pitchFamily="34" charset="0"/>
                <a:cs typeface="Times New Roman" panose="02020603050405020304" pitchFamily="18" charset="0"/>
              </a:rPr>
              <a:t>REPORT </a:t>
            </a:r>
            <a:endParaRPr kumimoji="0" lang="en-US" altLang="en-US" sz="8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dirty="0">
                <a:latin typeface="Algerian" panose="04020705040A02060702" pitchFamily="82" charset="0"/>
                <a:ea typeface="Calibri" panose="020F0502020204030204" pitchFamily="34" charset="0"/>
                <a:cs typeface="Times New Roman" panose="02020603050405020304" pitchFamily="18" charset="0"/>
              </a:rPr>
              <a:t>OTP Generation</a:t>
            </a:r>
            <a:r>
              <a:rPr kumimoji="0" lang="en-US" altLang="en-US" sz="2000" b="0" i="0" u="none" strike="noStrike" cap="none" normalizeH="0" baseline="0" dirty="0">
                <a:ln>
                  <a:noFill/>
                </a:ln>
                <a:effectLst/>
                <a:latin typeface="Algerian" panose="04020705040A02060702" pitchFamily="82" charset="0"/>
                <a:ea typeface="Calibri" panose="020F0502020204030204" pitchFamily="34" charset="0"/>
                <a:cs typeface="Times New Roman" panose="02020603050405020304" pitchFamily="18" charset="0"/>
              </a:rPr>
              <a:t> using Python</a:t>
            </a:r>
            <a:endParaRPr kumimoji="0" lang="en-US" altLang="en-US" sz="800" b="0" i="0" u="none" strike="noStrike" cap="none" normalizeH="0" baseline="0" dirty="0">
              <a:ln>
                <a:noFill/>
              </a:ln>
              <a:effectLst/>
            </a:endParaRPr>
          </a:p>
        </p:txBody>
      </p:sp>
      <p:sp>
        <p:nvSpPr>
          <p:cNvPr id="10" name="TextBox 9">
            <a:extLst>
              <a:ext uri="{FF2B5EF4-FFF2-40B4-BE49-F238E27FC236}">
                <a16:creationId xmlns:a16="http://schemas.microsoft.com/office/drawing/2014/main" id="{09F2B9A9-077C-1206-8243-5A8A0C770C60}"/>
              </a:ext>
            </a:extLst>
          </p:cNvPr>
          <p:cNvSpPr txBox="1"/>
          <p:nvPr/>
        </p:nvSpPr>
        <p:spPr>
          <a:xfrm>
            <a:off x="0" y="3777724"/>
            <a:ext cx="1219200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Subject: Higher Programming Paradigm                </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Subject code : 21UEC308C     </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DIV: B			                        </a:t>
            </a:r>
            <a:endParaRPr kumimoji="0" lang="en-US" altLang="en-US" sz="9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Presented By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AE97DE21-AEFD-9D90-BBCB-E317542B08BC}"/>
              </a:ext>
            </a:extLst>
          </p:cNvPr>
          <p:cNvGraphicFramePr>
            <a:graphicFrameLocks noGrp="1"/>
          </p:cNvGraphicFramePr>
          <p:nvPr>
            <p:extLst>
              <p:ext uri="{D42A27DB-BD31-4B8C-83A1-F6EECF244321}">
                <p14:modId xmlns:p14="http://schemas.microsoft.com/office/powerpoint/2010/main" val="417271022"/>
              </p:ext>
            </p:extLst>
          </p:nvPr>
        </p:nvGraphicFramePr>
        <p:xfrm>
          <a:off x="158748" y="5327043"/>
          <a:ext cx="5937250" cy="989838"/>
        </p:xfrm>
        <a:graphic>
          <a:graphicData uri="http://schemas.openxmlformats.org/drawingml/2006/table">
            <a:tbl>
              <a:tblPr firstRow="1" firstCol="1" bandRow="1">
                <a:tableStyleId>{5C22544A-7EE6-4342-B048-85BDC9FD1C3A}</a:tableStyleId>
              </a:tblPr>
              <a:tblGrid>
                <a:gridCol w="2357988">
                  <a:extLst>
                    <a:ext uri="{9D8B030D-6E8A-4147-A177-3AD203B41FA5}">
                      <a16:colId xmlns:a16="http://schemas.microsoft.com/office/drawing/2014/main" val="3282717626"/>
                    </a:ext>
                  </a:extLst>
                </a:gridCol>
                <a:gridCol w="2139717">
                  <a:extLst>
                    <a:ext uri="{9D8B030D-6E8A-4147-A177-3AD203B41FA5}">
                      <a16:colId xmlns:a16="http://schemas.microsoft.com/office/drawing/2014/main" val="16264218"/>
                    </a:ext>
                  </a:extLst>
                </a:gridCol>
                <a:gridCol w="1439545">
                  <a:extLst>
                    <a:ext uri="{9D8B030D-6E8A-4147-A177-3AD203B41FA5}">
                      <a16:colId xmlns:a16="http://schemas.microsoft.com/office/drawing/2014/main" val="1789927324"/>
                    </a:ext>
                  </a:extLst>
                </a:gridCol>
              </a:tblGrid>
              <a:tr h="0">
                <a:tc>
                  <a:txBody>
                    <a:bodyPr/>
                    <a:lstStyle/>
                    <a:p>
                      <a:pPr algn="ctr">
                        <a:lnSpc>
                          <a:spcPct val="115000"/>
                        </a:lnSpc>
                        <a:spcAft>
                          <a:spcPts val="1000"/>
                        </a:spcAft>
                      </a:pPr>
                      <a:r>
                        <a:rPr lang="en-US" sz="20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USN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a:effectLst/>
                        </a:rPr>
                        <a:t>Roll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3309356"/>
                  </a:ext>
                </a:extLst>
              </a:tr>
              <a:tr h="0">
                <a:tc>
                  <a:txBody>
                    <a:bodyPr/>
                    <a:lstStyle/>
                    <a:p>
                      <a:pP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Rahul V 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effectLst/>
                        </a:rPr>
                        <a:t>2BA21EC071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047518"/>
                  </a:ext>
                </a:extLst>
              </a:tr>
              <a:tr h="0">
                <a:tc>
                  <a:txBody>
                    <a:bodyPr/>
                    <a:lstStyle/>
                    <a:p>
                      <a:pPr>
                        <a:lnSpc>
                          <a:spcPct val="115000"/>
                        </a:lnSpc>
                        <a:spcAft>
                          <a:spcPts val="1000"/>
                        </a:spcAft>
                      </a:pPr>
                      <a:r>
                        <a:rPr lang="en-US" sz="2000" dirty="0">
                          <a:effectLst/>
                        </a:rPr>
                        <a:t>Shivaprakash Math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dirty="0">
                          <a:effectLst/>
                        </a:rPr>
                        <a:t>2BA21EC094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43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235737"/>
                  </a:ext>
                </a:extLst>
              </a:tr>
            </a:tbl>
          </a:graphicData>
        </a:graphic>
      </p:graphicFrame>
      <p:sp>
        <p:nvSpPr>
          <p:cNvPr id="13" name="TextBox 12">
            <a:extLst>
              <a:ext uri="{FF2B5EF4-FFF2-40B4-BE49-F238E27FC236}">
                <a16:creationId xmlns:a16="http://schemas.microsoft.com/office/drawing/2014/main" id="{EAC1C175-093F-ABC6-78D0-F2911EA0F618}"/>
              </a:ext>
            </a:extLst>
          </p:cNvPr>
          <p:cNvSpPr txBox="1"/>
          <p:nvPr/>
        </p:nvSpPr>
        <p:spPr>
          <a:xfrm>
            <a:off x="0" y="6316881"/>
            <a:ext cx="6129336"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Faculty I/C:  Dr. </a:t>
            </a:r>
            <a:r>
              <a:rPr kumimoji="0" lang="en-US" altLang="en-US" sz="20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M.C.Aralimarad</a:t>
            </a:r>
            <a:endPar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117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F4146-3499-F78E-5F37-A7C7B48B8B2C}"/>
              </a:ext>
            </a:extLst>
          </p:cNvPr>
          <p:cNvSpPr>
            <a:spLocks noGrp="1"/>
          </p:cNvSpPr>
          <p:nvPr>
            <p:ph idx="1"/>
          </p:nvPr>
        </p:nvSpPr>
        <p:spPr>
          <a:xfrm>
            <a:off x="1484310" y="363985"/>
            <a:ext cx="10018713" cy="5427216"/>
          </a:xfrm>
        </p:spPr>
        <p:txBody>
          <a:bodyPr/>
          <a:lstStyle/>
          <a:p>
            <a:pPr marL="0" indent="0">
              <a:buNone/>
            </a:pPr>
            <a:r>
              <a:rPr lang="en-IN" dirty="0"/>
              <a:t>                                  </a:t>
            </a:r>
            <a:r>
              <a:rPr lang="en-IN" sz="4800" b="1" dirty="0"/>
              <a:t>PHYTON  PROJECT</a:t>
            </a:r>
          </a:p>
          <a:p>
            <a:pPr marL="0" indent="0">
              <a:buNone/>
            </a:pPr>
            <a:r>
              <a:rPr lang="en-IN" sz="2800" dirty="0"/>
              <a:t>                          	  topic </a:t>
            </a:r>
            <a:r>
              <a:rPr lang="en-IN" sz="2800" dirty="0" err="1"/>
              <a:t>name:OTP</a:t>
            </a:r>
            <a:r>
              <a:rPr lang="en-IN" sz="2800" dirty="0"/>
              <a:t> Generation</a:t>
            </a:r>
          </a:p>
          <a:p>
            <a:pPr marL="0" indent="0">
              <a:buNone/>
            </a:pPr>
            <a:r>
              <a:rPr lang="en-IN" sz="2800" dirty="0"/>
              <a:t>                                  </a:t>
            </a:r>
          </a:p>
        </p:txBody>
      </p:sp>
    </p:spTree>
    <p:extLst>
      <p:ext uri="{BB962C8B-B14F-4D97-AF65-F5344CB8AC3E}">
        <p14:creationId xmlns:p14="http://schemas.microsoft.com/office/powerpoint/2010/main" val="401551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BC46C-6EB0-E78A-4F03-2EA0D902DE71}"/>
              </a:ext>
            </a:extLst>
          </p:cNvPr>
          <p:cNvSpPr>
            <a:spLocks noGrp="1"/>
          </p:cNvSpPr>
          <p:nvPr>
            <p:ph idx="1"/>
          </p:nvPr>
        </p:nvSpPr>
        <p:spPr>
          <a:xfrm>
            <a:off x="1484310" y="399495"/>
            <a:ext cx="10018713" cy="5391705"/>
          </a:xfrm>
        </p:spPr>
        <p:txBody>
          <a:bodyPr/>
          <a:lstStyle/>
          <a:p>
            <a:pPr marL="0" indent="0">
              <a:buNone/>
            </a:pPr>
            <a:r>
              <a:rPr lang="en-IN" dirty="0"/>
              <a:t>                                                           </a:t>
            </a:r>
            <a:r>
              <a:rPr lang="en-IN" sz="4000" b="1" i="1" u="sng" dirty="0">
                <a:effectLst>
                  <a:outerShdw blurRad="38100" dist="38100" dir="2700000" algn="tl">
                    <a:srgbClr val="000000">
                      <a:alpha val="43137"/>
                    </a:srgbClr>
                  </a:outerShdw>
                </a:effectLst>
              </a:rPr>
              <a:t>Introduction</a:t>
            </a:r>
          </a:p>
          <a:p>
            <a:pPr marL="0" indent="0">
              <a:buNone/>
            </a:pPr>
            <a:r>
              <a:rPr lang="en-US" b="0" i="0" dirty="0">
                <a:effectLst/>
                <a:latin typeface="Arial" panose="020B0604020202020204" pitchFamily="34" charset="0"/>
              </a:rPr>
              <a:t>Do you know how you get a unique OTP every time you go through the payment process in an online transaction? Each company has its ways of creating an OTP for </a:t>
            </a:r>
            <a:r>
              <a:rPr lang="en-US" dirty="0">
                <a:latin typeface="Arial" panose="020B0604020202020204" pitchFamily="34" charset="0"/>
              </a:rPr>
              <a:t>generation</a:t>
            </a:r>
            <a:r>
              <a:rPr lang="en-US" b="0" i="0" dirty="0">
                <a:effectLst/>
                <a:latin typeface="Arial" panose="020B0604020202020204" pitchFamily="34" charset="0"/>
              </a:rPr>
              <a:t>, but most of the companies have their systems programmed to generate a n-digit random number.  </a:t>
            </a:r>
            <a:r>
              <a:rPr lang="en-US" dirty="0">
                <a:latin typeface="Arial" panose="020B0604020202020204" pitchFamily="34" charset="0"/>
              </a:rPr>
              <a:t>In this </a:t>
            </a:r>
            <a:r>
              <a:rPr lang="en-US" b="0" i="0" dirty="0">
                <a:effectLst/>
                <a:latin typeface="Arial" panose="020B0604020202020204" pitchFamily="34" charset="0"/>
              </a:rPr>
              <a:t>you get through the task of OTP </a:t>
            </a:r>
            <a:r>
              <a:rPr lang="en-US" dirty="0">
                <a:latin typeface="Arial" panose="020B0604020202020204" pitchFamily="34" charset="0"/>
              </a:rPr>
              <a:t>generation</a:t>
            </a:r>
            <a:r>
              <a:rPr lang="en-US" b="0" i="0" dirty="0">
                <a:effectLst/>
                <a:latin typeface="Arial" panose="020B0604020202020204" pitchFamily="34" charset="0"/>
              </a:rPr>
              <a:t> using Python.  </a:t>
            </a:r>
            <a:endParaRPr lang="en-IN" dirty="0"/>
          </a:p>
        </p:txBody>
      </p:sp>
    </p:spTree>
    <p:extLst>
      <p:ext uri="{BB962C8B-B14F-4D97-AF65-F5344CB8AC3E}">
        <p14:creationId xmlns:p14="http://schemas.microsoft.com/office/powerpoint/2010/main" val="166055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BDC8-14F8-D12F-1719-745D45ACF66F}"/>
              </a:ext>
            </a:extLst>
          </p:cNvPr>
          <p:cNvSpPr>
            <a:spLocks noGrp="1"/>
          </p:cNvSpPr>
          <p:nvPr>
            <p:ph type="title"/>
          </p:nvPr>
        </p:nvSpPr>
        <p:spPr>
          <a:xfrm>
            <a:off x="536050" y="2217779"/>
            <a:ext cx="10515600" cy="1325563"/>
          </a:xfrm>
        </p:spPr>
        <p:txBody>
          <a:bodyPr>
            <a:noAutofit/>
          </a:bodyPr>
          <a:lstStyle/>
          <a:p>
            <a:pPr algn="l"/>
            <a:r>
              <a:rPr lang="en-US" sz="1800" b="1" i="0" dirty="0">
                <a:effectLst/>
                <a:latin typeface="Arial" panose="020B0604020202020204" pitchFamily="34" charset="0"/>
              </a:rPr>
              <a:t>				Steps to Create an OTP Generation System using Python</a:t>
            </a:r>
            <a:br>
              <a:rPr lang="en-US" sz="1800" b="1" i="0" dirty="0">
                <a:effectLst/>
                <a:latin typeface="Arial" panose="020B0604020202020204" pitchFamily="34" charset="0"/>
              </a:rPr>
            </a:br>
            <a:r>
              <a:rPr lang="en-US" sz="1800" b="1" i="0" dirty="0">
                <a:effectLst/>
                <a:latin typeface="Arial" panose="020B0604020202020204" pitchFamily="34" charset="0"/>
              </a:rPr>
              <a:t>		</a:t>
            </a:r>
            <a:r>
              <a:rPr lang="en-US" sz="1800" b="0" i="0" dirty="0">
                <a:effectLst/>
                <a:latin typeface="Arial" panose="020B0604020202020204" pitchFamily="34" charset="0"/>
              </a:rPr>
              <a:t>OTP </a:t>
            </a:r>
            <a:r>
              <a:rPr lang="en-US" sz="1800" dirty="0">
                <a:latin typeface="Arial" panose="020B0604020202020204" pitchFamily="34" charset="0"/>
              </a:rPr>
              <a:t>Gener</a:t>
            </a:r>
            <a:r>
              <a:rPr lang="en-US" sz="1800" b="0" i="0" dirty="0">
                <a:effectLst/>
                <a:latin typeface="Arial" panose="020B0604020202020204" pitchFamily="34" charset="0"/>
              </a:rPr>
              <a:t>ation is the process of verifying a user by sending a unique password so that the 		user can be verified before completing a registration or payment process. Most of the time, 		we get an OTP when we make an online payment, or when we forget our password, or when 		creating an account on any online platform. Thus, the sole purpose of an OTP is to verify the 		identity of a user by sending a unique password.</a:t>
            </a:r>
            <a:br>
              <a:rPr lang="en-US" sz="1800" b="0" i="0" dirty="0">
                <a:effectLst/>
                <a:latin typeface="Arial" panose="020B0604020202020204" pitchFamily="34" charset="0"/>
              </a:rPr>
            </a:br>
            <a:br>
              <a:rPr lang="en-US" sz="1800" b="0" i="0" dirty="0">
                <a:effectLst/>
                <a:latin typeface="Arial" panose="020B0604020202020204" pitchFamily="34" charset="0"/>
              </a:rPr>
            </a:br>
            <a:r>
              <a:rPr lang="en-US" sz="1800" b="0" i="0" dirty="0">
                <a:effectLst/>
                <a:latin typeface="Arial" panose="020B0604020202020204" pitchFamily="34" charset="0"/>
              </a:rPr>
              <a:t>		We can easily create an application for the task of OTP </a:t>
            </a:r>
            <a:r>
              <a:rPr lang="en-US" sz="1800" dirty="0">
                <a:latin typeface="Arial" panose="020B0604020202020204" pitchFamily="34" charset="0"/>
              </a:rPr>
              <a:t>gener</a:t>
            </a:r>
            <a:r>
              <a:rPr lang="en-US" sz="1800" b="0" i="0" dirty="0">
                <a:effectLst/>
                <a:latin typeface="Arial" panose="020B0604020202020204" pitchFamily="34" charset="0"/>
              </a:rPr>
              <a:t>ation using Python by following 		the steps mentioned below:</a:t>
            </a:r>
            <a:br>
              <a:rPr lang="en-US" sz="1800" b="0" i="0" dirty="0">
                <a:effectLst/>
                <a:latin typeface="Arial" panose="020B0604020202020204" pitchFamily="34" charset="0"/>
              </a:rPr>
            </a:br>
            <a:r>
              <a:rPr lang="en-US" sz="1800" b="0" i="0" dirty="0">
                <a:effectLst/>
                <a:latin typeface="Arial" panose="020B0604020202020204" pitchFamily="34" charset="0"/>
              </a:rPr>
              <a:t>          		First, create a n-digit random number</a:t>
            </a:r>
            <a:br>
              <a:rPr lang="en-US" sz="1800" b="0" i="0" dirty="0">
                <a:effectLst/>
                <a:latin typeface="Arial" panose="020B0604020202020204" pitchFamily="34" charset="0"/>
              </a:rPr>
            </a:br>
            <a:r>
              <a:rPr lang="en-US" sz="1800" b="0" i="0" dirty="0">
                <a:effectLst/>
                <a:latin typeface="Arial" panose="020B0604020202020204" pitchFamily="34" charset="0"/>
              </a:rPr>
              <a:t>          		Then store the number in a variable</a:t>
            </a:r>
            <a:br>
              <a:rPr lang="en-US" sz="1800" b="0" i="0" dirty="0">
                <a:effectLst/>
                <a:latin typeface="Arial" panose="020B0604020202020204" pitchFamily="34" charset="0"/>
              </a:rPr>
            </a:br>
            <a:r>
              <a:rPr lang="en-US" sz="1800" b="0" i="0" dirty="0">
                <a:effectLst/>
                <a:latin typeface="Arial" panose="020B0604020202020204" pitchFamily="34" charset="0"/>
              </a:rPr>
              <a:t>          		Then we need to write a program to send emails</a:t>
            </a:r>
            <a:br>
              <a:rPr lang="en-US" sz="1800" b="0" i="0" dirty="0">
                <a:effectLst/>
                <a:latin typeface="Arial" panose="020B0604020202020204" pitchFamily="34" charset="0"/>
              </a:rPr>
            </a:br>
            <a:r>
              <a:rPr lang="en-US" sz="1800" b="0" i="0" dirty="0">
                <a:effectLst/>
                <a:latin typeface="Arial" panose="020B0604020202020204" pitchFamily="34" charset="0"/>
              </a:rPr>
              <a:t>          		When sending email, we need to use OTP as a message</a:t>
            </a:r>
            <a:br>
              <a:rPr lang="en-US" sz="1800" b="0" i="0" dirty="0">
                <a:effectLst/>
                <a:latin typeface="Arial" panose="020B0604020202020204" pitchFamily="34" charset="0"/>
              </a:rPr>
            </a:br>
            <a:r>
              <a:rPr lang="en-US" sz="1800" b="0" i="0" dirty="0">
                <a:effectLst/>
                <a:latin typeface="Arial" panose="020B0604020202020204" pitchFamily="34" charset="0"/>
              </a:rPr>
              <a:t>		Finally, we need to request two user inputs; first for the user’s email and then for the OTP 			that the user has received.</a:t>
            </a:r>
            <a:br>
              <a:rPr lang="en-US" sz="1800" b="0" i="0" dirty="0">
                <a:effectLst/>
                <a:latin typeface="Arial" panose="020B0604020202020204" pitchFamily="34" charset="0"/>
              </a:rPr>
            </a:br>
            <a:r>
              <a:rPr lang="en-US" sz="1800" b="0" i="0" dirty="0">
                <a:effectLst/>
                <a:latin typeface="Arial" panose="020B0604020202020204" pitchFamily="34" charset="0"/>
              </a:rPr>
              <a:t>		So this is the complete process of creating an OTP verification application using Python. In 		the section below, I will take you through how to implement these steps using Python for the 		task of OTP verification.</a:t>
            </a:r>
          </a:p>
        </p:txBody>
      </p:sp>
      <p:sp>
        <p:nvSpPr>
          <p:cNvPr id="3" name="Content Placeholder 2">
            <a:extLst>
              <a:ext uri="{FF2B5EF4-FFF2-40B4-BE49-F238E27FC236}">
                <a16:creationId xmlns:a16="http://schemas.microsoft.com/office/drawing/2014/main" id="{C1529E39-70EB-ECAD-D530-ABDF3AF1988D}"/>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6278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1F3037F-7D96-4D16-575F-4888789C1135}"/>
              </a:ext>
            </a:extLst>
          </p:cNvPr>
          <p:cNvSpPr>
            <a:spLocks noGrp="1" noChangeArrowheads="1"/>
          </p:cNvSpPr>
          <p:nvPr>
            <p:ph type="title"/>
          </p:nvPr>
        </p:nvSpPr>
        <p:spPr bwMode="auto">
          <a:xfrm>
            <a:off x="152581" y="397173"/>
            <a:ext cx="11466216"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fontAlgn="base"/>
            <a:r>
              <a:rPr lang="en-US" sz="2000" b="0" i="0" dirty="0">
                <a:solidFill>
                  <a:srgbClr val="273239"/>
                </a:solidFill>
                <a:effectLst/>
                <a:latin typeface="urw-din"/>
              </a:rPr>
              <a:t>One-time Passwords (OTP) is a password that is valid for only one login session or transaction in a computer</a:t>
            </a:r>
            <a:br>
              <a:rPr lang="en-US" sz="2000" b="0" i="0" dirty="0">
                <a:solidFill>
                  <a:srgbClr val="273239"/>
                </a:solidFill>
                <a:effectLst/>
                <a:latin typeface="urw-din"/>
              </a:rPr>
            </a:br>
            <a:r>
              <a:rPr lang="en-US" sz="2000" b="0" i="0" dirty="0">
                <a:solidFill>
                  <a:srgbClr val="273239"/>
                </a:solidFill>
                <a:effectLst/>
                <a:latin typeface="urw-din"/>
              </a:rPr>
              <a:t> or a digital </a:t>
            </a:r>
            <a:r>
              <a:rPr lang="en-US" sz="2000" b="0" i="0" dirty="0" err="1">
                <a:solidFill>
                  <a:srgbClr val="273239"/>
                </a:solidFill>
                <a:effectLst/>
                <a:latin typeface="urw-din"/>
              </a:rPr>
              <a:t>device.Now</a:t>
            </a:r>
            <a:r>
              <a:rPr lang="en-US" sz="2000" b="0" i="0" dirty="0">
                <a:solidFill>
                  <a:srgbClr val="273239"/>
                </a:solidFill>
                <a:effectLst/>
                <a:latin typeface="urw-din"/>
              </a:rPr>
              <a:t> a days OTP’s are used in almost every service like Internet Banking, online</a:t>
            </a:r>
            <a:br>
              <a:rPr lang="en-US" sz="2000" b="0" i="0" dirty="0">
                <a:solidFill>
                  <a:srgbClr val="273239"/>
                </a:solidFill>
                <a:effectLst/>
                <a:latin typeface="urw-din"/>
              </a:rPr>
            </a:br>
            <a:r>
              <a:rPr lang="en-US" sz="2000" b="0" i="0" dirty="0">
                <a:solidFill>
                  <a:srgbClr val="273239"/>
                </a:solidFill>
                <a:effectLst/>
                <a:latin typeface="urw-din"/>
              </a:rPr>
              <a:t> transactions, </a:t>
            </a:r>
            <a:r>
              <a:rPr lang="en-US" sz="2000" b="0" i="0" dirty="0" err="1">
                <a:solidFill>
                  <a:srgbClr val="273239"/>
                </a:solidFill>
                <a:effectLst/>
                <a:latin typeface="urw-din"/>
              </a:rPr>
              <a:t>etc.They</a:t>
            </a:r>
            <a:r>
              <a:rPr lang="en-US" sz="2000" b="0" i="0" dirty="0">
                <a:solidFill>
                  <a:srgbClr val="273239"/>
                </a:solidFill>
                <a:effectLst/>
                <a:latin typeface="urw-din"/>
              </a:rPr>
              <a:t> are generally combination of 4 or 6 numeric digits or a 6-digit alphanumeric. </a:t>
            </a:r>
            <a:br>
              <a:rPr lang="en-US" sz="2000" b="0" i="0" dirty="0">
                <a:solidFill>
                  <a:srgbClr val="273239"/>
                </a:solidFill>
                <a:effectLst/>
                <a:latin typeface="urw-din"/>
              </a:rPr>
            </a:br>
            <a:r>
              <a:rPr lang="en-US" sz="3200" b="0" i="0" dirty="0">
                <a:solidFill>
                  <a:srgbClr val="273239"/>
                </a:solidFill>
                <a:effectLst/>
                <a:latin typeface="urw-din"/>
              </a:rPr>
              <a:t>random</a:t>
            </a:r>
            <a:r>
              <a:rPr lang="en-US" sz="2000" b="0" i="0" dirty="0">
                <a:solidFill>
                  <a:srgbClr val="273239"/>
                </a:solidFill>
                <a:effectLst/>
                <a:latin typeface="urw-din"/>
              </a:rPr>
              <a:t>() function can be used to generate random OTP which is predefined in random library.</a:t>
            </a:r>
            <a:br>
              <a:rPr lang="en-US" sz="2000" b="0" i="0" dirty="0">
                <a:solidFill>
                  <a:srgbClr val="273239"/>
                </a:solidFill>
                <a:effectLst/>
                <a:latin typeface="urw-din"/>
              </a:rPr>
            </a:br>
            <a:r>
              <a:rPr lang="en-US" sz="2000" b="0" i="0" dirty="0">
                <a:solidFill>
                  <a:srgbClr val="273239"/>
                </a:solidFill>
                <a:effectLst/>
                <a:latin typeface="urw-din"/>
              </a:rPr>
              <a:t> Let’s see how to generate</a:t>
            </a:r>
            <a:r>
              <a:rPr lang="en-US" sz="2000" dirty="0">
                <a:solidFill>
                  <a:srgbClr val="273239"/>
                </a:solidFill>
                <a:latin typeface="urw-din"/>
              </a:rPr>
              <a:t> </a:t>
            </a:r>
            <a:r>
              <a:rPr lang="en-US" sz="2000" b="0" i="0" dirty="0">
                <a:solidFill>
                  <a:srgbClr val="273239"/>
                </a:solidFill>
                <a:effectLst/>
                <a:latin typeface="urw-din"/>
              </a:rPr>
              <a:t>OTP using Python</a:t>
            </a:r>
            <a:br>
              <a:rPr lang="en-US" sz="20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r>
              <a:rPr lang="en-US" sz="2000" b="0" i="0" dirty="0">
                <a:solidFill>
                  <a:srgbClr val="273239"/>
                </a:solidFill>
                <a:effectLst/>
                <a:latin typeface="urw-din"/>
              </a:rPr>
              <a:t>.</a:t>
            </a:r>
            <a:br>
              <a:rPr lang="en-US" sz="2000" b="0" i="0" dirty="0">
                <a:solidFill>
                  <a:srgbClr val="273239"/>
                </a:solidFill>
                <a:effectLst/>
                <a:latin typeface="urw-din"/>
              </a:rPr>
            </a:br>
            <a:r>
              <a:rPr lang="en-US" sz="3200" b="1" i="1" dirty="0">
                <a:solidFill>
                  <a:schemeClr val="tx2">
                    <a:lumMod val="50000"/>
                    <a:lumOff val="50000"/>
                  </a:schemeClr>
                </a:solidFill>
                <a:effectLst>
                  <a:outerShdw blurRad="38100" dist="38100" dir="2700000" algn="tl">
                    <a:srgbClr val="000000">
                      <a:alpha val="43137"/>
                    </a:srgbClr>
                  </a:outerShdw>
                </a:effectLst>
                <a:latin typeface="urw-din"/>
              </a:rPr>
              <a:t>       Used Function:</a:t>
            </a:r>
            <a:br>
              <a:rPr lang="en-US" sz="3200" b="1" i="1" dirty="0">
                <a:solidFill>
                  <a:schemeClr val="tx2">
                    <a:lumMod val="50000"/>
                    <a:lumOff val="50000"/>
                  </a:schemeClr>
                </a:solidFill>
                <a:effectLst>
                  <a:outerShdw blurRad="38100" dist="38100" dir="2700000" algn="tl">
                    <a:srgbClr val="000000">
                      <a:alpha val="43137"/>
                    </a:srgbClr>
                  </a:outerShdw>
                </a:effectLst>
              </a:rPr>
            </a:br>
            <a:r>
              <a:rPr lang="en-US" sz="2400" dirty="0"/>
              <a:t>    </a:t>
            </a:r>
            <a:r>
              <a:rPr lang="en-US" sz="2400" b="1" i="1" dirty="0" err="1">
                <a:solidFill>
                  <a:srgbClr val="273239"/>
                </a:solidFill>
                <a:effectLst/>
                <a:latin typeface="urw-din"/>
              </a:rPr>
              <a:t>random.random</a:t>
            </a:r>
            <a:r>
              <a:rPr lang="en-US" sz="2400" b="1" i="1" dirty="0">
                <a:solidFill>
                  <a:srgbClr val="273239"/>
                </a:solidFill>
                <a:effectLst/>
                <a:latin typeface="urw-din"/>
              </a:rPr>
              <a:t>():</a:t>
            </a:r>
            <a:r>
              <a:rPr lang="en-US" sz="2400" b="0" i="1" dirty="0">
                <a:solidFill>
                  <a:srgbClr val="273239"/>
                </a:solidFill>
                <a:effectLst/>
                <a:latin typeface="urw-din"/>
              </a:rPr>
              <a:t> This function returns any random number between 0 to 1. </a:t>
            </a:r>
            <a:br>
              <a:rPr lang="en-US" sz="2400" dirty="0"/>
            </a:br>
            <a:r>
              <a:rPr lang="en-US" sz="2400" dirty="0"/>
              <a:t>   </a:t>
            </a:r>
            <a:r>
              <a:rPr lang="en-US" sz="2400" b="1" i="1" dirty="0" err="1">
                <a:solidFill>
                  <a:srgbClr val="273239"/>
                </a:solidFill>
                <a:effectLst/>
                <a:latin typeface="urw-din"/>
              </a:rPr>
              <a:t>math.floor</a:t>
            </a:r>
            <a:r>
              <a:rPr lang="en-US" sz="2400" b="1" i="1" dirty="0">
                <a:solidFill>
                  <a:srgbClr val="273239"/>
                </a:solidFill>
                <a:effectLst/>
                <a:latin typeface="urw-din"/>
              </a:rPr>
              <a:t>(): </a:t>
            </a:r>
            <a:r>
              <a:rPr lang="en-US" sz="2400" b="0" i="1" dirty="0">
                <a:solidFill>
                  <a:srgbClr val="273239"/>
                </a:solidFill>
                <a:effectLst/>
                <a:latin typeface="urw-din"/>
              </a:rPr>
              <a:t>It returns floor of any floating number to a integer value.</a:t>
            </a:r>
            <a:br>
              <a:rPr lang="en-US" sz="2400" dirty="0"/>
            </a:br>
            <a:r>
              <a:rPr lang="en-US" sz="2400" dirty="0"/>
              <a:t>   </a:t>
            </a:r>
            <a:r>
              <a:rPr lang="en-US" sz="2400" b="0" i="1" dirty="0">
                <a:solidFill>
                  <a:srgbClr val="273239"/>
                </a:solidFill>
                <a:effectLst/>
                <a:latin typeface="urw-din"/>
              </a:rPr>
              <a:t>Using the above function pick random index of string array which contains all the possible </a:t>
            </a:r>
            <a:br>
              <a:rPr lang="en-US" sz="2400" b="0" i="1" dirty="0">
                <a:solidFill>
                  <a:srgbClr val="273239"/>
                </a:solidFill>
                <a:effectLst/>
                <a:latin typeface="urw-din"/>
              </a:rPr>
            </a:br>
            <a:r>
              <a:rPr lang="en-US" sz="2400" b="0" i="1" dirty="0">
                <a:solidFill>
                  <a:srgbClr val="273239"/>
                </a:solidFill>
                <a:effectLst/>
                <a:latin typeface="urw-din"/>
              </a:rPr>
              <a:t>    candidates of a particular digit of the OTP.</a:t>
            </a:r>
            <a:br>
              <a:rPr lang="en-US" sz="48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br>
              <a:rPr lang="en-US" sz="2000" b="0" i="0" dirty="0">
                <a:solidFill>
                  <a:srgbClr val="273239"/>
                </a:solidFill>
                <a:effectLst/>
                <a:latin typeface="urw-din"/>
              </a:rPr>
            </a:b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97B40D9-A46F-8F04-0A36-EE5B594E5331}"/>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66009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9CDC-74A9-3771-AD74-93DA8397A7D7}"/>
              </a:ext>
            </a:extLst>
          </p:cNvPr>
          <p:cNvSpPr>
            <a:spLocks noGrp="1"/>
          </p:cNvSpPr>
          <p:nvPr>
            <p:ph type="ctrTitle"/>
          </p:nvPr>
        </p:nvSpPr>
        <p:spPr>
          <a:xfrm>
            <a:off x="5133893" y="4139883"/>
            <a:ext cx="9144000" cy="2777753"/>
          </a:xfrm>
        </p:spPr>
        <p:txBody>
          <a:bodyPr>
            <a:noAutofit/>
          </a:bodyPr>
          <a:lstStyle/>
          <a:p>
            <a:pPr algn="l"/>
            <a:r>
              <a:rPr lang="en-IN" sz="1600" dirty="0"/>
              <a:t># import library</a:t>
            </a:r>
            <a:br>
              <a:rPr lang="en-IN" sz="1600" dirty="0"/>
            </a:br>
            <a:r>
              <a:rPr lang="en-IN" sz="1600" dirty="0"/>
              <a:t>import math, random</a:t>
            </a:r>
            <a:br>
              <a:rPr lang="en-IN" sz="1600" dirty="0"/>
            </a:br>
            <a:br>
              <a:rPr lang="en-IN" sz="1600" dirty="0"/>
            </a:br>
            <a:r>
              <a:rPr lang="en-IN" sz="1600" dirty="0"/>
              <a:t># function to generate OTP</a:t>
            </a:r>
            <a:br>
              <a:rPr lang="en-IN" sz="1600" dirty="0"/>
            </a:br>
            <a:r>
              <a:rPr lang="en-IN" sz="1600" dirty="0"/>
              <a:t>def </a:t>
            </a:r>
            <a:r>
              <a:rPr lang="en-IN" sz="1600" dirty="0" err="1"/>
              <a:t>generateOTP</a:t>
            </a:r>
            <a:r>
              <a:rPr lang="en-IN" sz="1600" dirty="0"/>
              <a:t>() :</a:t>
            </a:r>
            <a:br>
              <a:rPr lang="en-IN" sz="1600" dirty="0"/>
            </a:br>
            <a:br>
              <a:rPr lang="en-IN" sz="1600" dirty="0"/>
            </a:br>
            <a:r>
              <a:rPr lang="en-IN" sz="1600" dirty="0"/>
              <a:t>	# Declare a digits variable</a:t>
            </a:r>
            <a:br>
              <a:rPr lang="en-IN" sz="1600" dirty="0"/>
            </a:br>
            <a:r>
              <a:rPr lang="en-IN" sz="1600" dirty="0"/>
              <a:t>	# which stores all digits</a:t>
            </a:r>
            <a:br>
              <a:rPr lang="en-IN" sz="1600" dirty="0"/>
            </a:br>
            <a:r>
              <a:rPr lang="en-IN" sz="1600" dirty="0"/>
              <a:t>	digits = "0123456789"</a:t>
            </a:r>
            <a:br>
              <a:rPr lang="en-IN" sz="1600" dirty="0"/>
            </a:br>
            <a:r>
              <a:rPr lang="en-IN" sz="1600" dirty="0"/>
              <a:t>	OTP = ""</a:t>
            </a:r>
            <a:br>
              <a:rPr lang="en-IN" sz="1600" dirty="0"/>
            </a:br>
            <a:br>
              <a:rPr lang="en-IN" sz="1600" dirty="0"/>
            </a:br>
            <a:r>
              <a:rPr lang="en-IN" sz="1600" dirty="0"/>
              <a:t># length of password can be changed</a:t>
            </a:r>
            <a:br>
              <a:rPr lang="en-IN" sz="1600" dirty="0"/>
            </a:br>
            <a:r>
              <a:rPr lang="en-IN" sz="1600" dirty="0"/>
              <a:t># by changing value in range</a:t>
            </a:r>
            <a:br>
              <a:rPr lang="en-IN" sz="1600" dirty="0"/>
            </a:br>
            <a:r>
              <a:rPr lang="en-IN" sz="1600" dirty="0"/>
              <a:t>	for </a:t>
            </a:r>
            <a:r>
              <a:rPr lang="en-IN" sz="1600" dirty="0" err="1"/>
              <a:t>i</a:t>
            </a:r>
            <a:r>
              <a:rPr lang="en-IN" sz="1600" dirty="0"/>
              <a:t> in range(4) :</a:t>
            </a:r>
            <a:br>
              <a:rPr lang="en-IN" sz="1600" dirty="0"/>
            </a:br>
            <a:r>
              <a:rPr lang="en-IN" sz="1600" dirty="0"/>
              <a:t>		OTP += digits[</a:t>
            </a:r>
            <a:r>
              <a:rPr lang="en-IN" sz="1600" dirty="0" err="1"/>
              <a:t>math.floor</a:t>
            </a:r>
            <a:r>
              <a:rPr lang="en-IN" sz="1600" dirty="0"/>
              <a:t>(</a:t>
            </a:r>
            <a:r>
              <a:rPr lang="en-IN" sz="1600" dirty="0" err="1"/>
              <a:t>random.random</a:t>
            </a:r>
            <a:r>
              <a:rPr lang="en-IN" sz="1600" dirty="0"/>
              <a:t>() * 10)]</a:t>
            </a:r>
            <a:br>
              <a:rPr lang="en-IN" sz="1600" dirty="0"/>
            </a:br>
            <a:br>
              <a:rPr lang="en-IN" sz="1600" dirty="0"/>
            </a:br>
            <a:r>
              <a:rPr lang="en-IN" sz="1600" dirty="0"/>
              <a:t>	return OTP</a:t>
            </a:r>
            <a:br>
              <a:rPr lang="en-IN" sz="1600" dirty="0"/>
            </a:br>
            <a:br>
              <a:rPr lang="en-IN" sz="1600" dirty="0"/>
            </a:br>
            <a:r>
              <a:rPr lang="en-IN" sz="1600" dirty="0"/>
              <a:t># Driver code</a:t>
            </a:r>
            <a:br>
              <a:rPr lang="en-IN" sz="1600" dirty="0"/>
            </a:br>
            <a:r>
              <a:rPr lang="en-IN" sz="1600" dirty="0"/>
              <a:t>if __name__ == "__main__" :</a:t>
            </a:r>
            <a:br>
              <a:rPr lang="en-IN" sz="1600" dirty="0"/>
            </a:br>
            <a:r>
              <a:rPr lang="en-IN" sz="1600" dirty="0"/>
              <a:t>	</a:t>
            </a:r>
            <a:br>
              <a:rPr lang="en-IN" sz="1600" dirty="0"/>
            </a:br>
            <a:r>
              <a:rPr lang="en-IN" sz="1600" dirty="0"/>
              <a:t>	print("OTP of 4 digits:", </a:t>
            </a:r>
            <a:r>
              <a:rPr lang="en-IN" sz="1600" dirty="0" err="1"/>
              <a:t>generateOTP</a:t>
            </a:r>
            <a:r>
              <a:rPr lang="en-IN" sz="1600" dirty="0"/>
              <a:t>())</a:t>
            </a:r>
            <a:br>
              <a:rPr lang="en-IN" sz="1600" dirty="0"/>
            </a:br>
            <a:br>
              <a:rPr lang="en-IN" sz="1600" dirty="0"/>
            </a:br>
            <a:endParaRPr lang="en-IN" sz="1600" dirty="0"/>
          </a:p>
        </p:txBody>
      </p:sp>
      <p:sp>
        <p:nvSpPr>
          <p:cNvPr id="3" name="Subtitle 2">
            <a:extLst>
              <a:ext uri="{FF2B5EF4-FFF2-40B4-BE49-F238E27FC236}">
                <a16:creationId xmlns:a16="http://schemas.microsoft.com/office/drawing/2014/main" id="{033E49CC-2E60-0F25-FE8E-1BB1D3180DE5}"/>
              </a:ext>
            </a:extLst>
          </p:cNvPr>
          <p:cNvSpPr>
            <a:spLocks noGrp="1"/>
          </p:cNvSpPr>
          <p:nvPr>
            <p:ph type="subTitle" idx="1"/>
          </p:nvPr>
        </p:nvSpPr>
        <p:spPr/>
        <p:txBody>
          <a:bodyPr/>
          <a:lstStyle/>
          <a:p>
            <a:r>
              <a:rPr lang="en-IN" dirty="0"/>
              <a:t> </a:t>
            </a:r>
          </a:p>
        </p:txBody>
      </p:sp>
      <p:sp>
        <p:nvSpPr>
          <p:cNvPr id="4" name="TextBox 3">
            <a:extLst>
              <a:ext uri="{FF2B5EF4-FFF2-40B4-BE49-F238E27FC236}">
                <a16:creationId xmlns:a16="http://schemas.microsoft.com/office/drawing/2014/main" id="{3861B1CD-6984-E447-92E0-14B04BF380DE}"/>
              </a:ext>
            </a:extLst>
          </p:cNvPr>
          <p:cNvSpPr txBox="1"/>
          <p:nvPr/>
        </p:nvSpPr>
        <p:spPr>
          <a:xfrm>
            <a:off x="2005352" y="112172"/>
            <a:ext cx="8181295" cy="369332"/>
          </a:xfrm>
          <a:prstGeom prst="rect">
            <a:avLst/>
          </a:prstGeom>
          <a:noFill/>
          <a:effectLst>
            <a:glow rad="139700">
              <a:schemeClr val="accent6">
                <a:satMod val="175000"/>
                <a:alpha val="40000"/>
              </a:schemeClr>
            </a:glow>
            <a:outerShdw blurRad="50800" dist="38100" algn="l" rotWithShape="0">
              <a:prstClr val="black">
                <a:alpha val="40000"/>
              </a:prstClr>
            </a:outerShdw>
          </a:effectLst>
        </p:spPr>
        <p:txBody>
          <a:bodyPr wrap="square" rtlCol="0">
            <a:spAutoFit/>
          </a:bodyPr>
          <a:lstStyle/>
          <a:p>
            <a:r>
              <a:rPr lang="en-IN" b="1" i="1" dirty="0">
                <a:solidFill>
                  <a:schemeClr val="tx2">
                    <a:lumMod val="90000"/>
                    <a:lumOff val="10000"/>
                  </a:schemeClr>
                </a:solidFill>
              </a:rPr>
              <a:t>OTP Verification Generation Source Code:</a:t>
            </a:r>
          </a:p>
        </p:txBody>
      </p:sp>
    </p:spTree>
    <p:extLst>
      <p:ext uri="{BB962C8B-B14F-4D97-AF65-F5344CB8AC3E}">
        <p14:creationId xmlns:p14="http://schemas.microsoft.com/office/powerpoint/2010/main" val="94517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EB4B-C3E7-E5BB-B6FB-0E4A607EB5AD}"/>
              </a:ext>
            </a:extLst>
          </p:cNvPr>
          <p:cNvSpPr>
            <a:spLocks noGrp="1"/>
          </p:cNvSpPr>
          <p:nvPr>
            <p:ph type="title"/>
          </p:nvPr>
        </p:nvSpPr>
        <p:spPr>
          <a:xfrm>
            <a:off x="1566607" y="-48769"/>
            <a:ext cx="10018713" cy="1752599"/>
          </a:xfrm>
        </p:spPr>
        <p:txBody>
          <a:bodyPr/>
          <a:lstStyle/>
          <a:p>
            <a:pPr algn="l"/>
            <a:r>
              <a:rPr lang="en-IN" dirty="0"/>
              <a:t>            Output:</a:t>
            </a:r>
          </a:p>
        </p:txBody>
      </p:sp>
      <p:sp>
        <p:nvSpPr>
          <p:cNvPr id="3" name="Content Placeholder 2">
            <a:extLst>
              <a:ext uri="{FF2B5EF4-FFF2-40B4-BE49-F238E27FC236}">
                <a16:creationId xmlns:a16="http://schemas.microsoft.com/office/drawing/2014/main" id="{64B104B6-1C5B-C12B-C8F8-C21ED61400EB}"/>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F73CE58A-4E6A-8D68-BB1D-43F7EC8F5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177" y="2103792"/>
            <a:ext cx="8340977" cy="3803232"/>
          </a:xfrm>
          <a:prstGeom prst="rect">
            <a:avLst/>
          </a:prstGeom>
        </p:spPr>
      </p:pic>
    </p:spTree>
    <p:extLst>
      <p:ext uri="{BB962C8B-B14F-4D97-AF65-F5344CB8AC3E}">
        <p14:creationId xmlns:p14="http://schemas.microsoft.com/office/powerpoint/2010/main" val="180652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D736-55F7-A2A1-C767-6D0DAAC5CFB3}"/>
              </a:ext>
            </a:extLst>
          </p:cNvPr>
          <p:cNvSpPr>
            <a:spLocks noGrp="1"/>
          </p:cNvSpPr>
          <p:nvPr>
            <p:ph type="title"/>
          </p:nvPr>
        </p:nvSpPr>
        <p:spPr>
          <a:xfrm>
            <a:off x="520148" y="2162120"/>
            <a:ext cx="10515600" cy="937696"/>
          </a:xfrm>
        </p:spPr>
        <p:txBody>
          <a:bodyPr>
            <a:noAutofit/>
          </a:bodyPr>
          <a:lstStyle/>
          <a:p>
            <a:r>
              <a:rPr lang="en-US" sz="3200" b="1" i="0" dirty="0">
                <a:effectLst/>
                <a:latin typeface="Arial" panose="020B0604020202020204" pitchFamily="34" charset="0"/>
              </a:rPr>
              <a:t>Summary</a:t>
            </a:r>
            <a:br>
              <a:rPr lang="en-US" sz="3200" b="1" i="0" dirty="0">
                <a:effectLst/>
                <a:latin typeface="Arial" panose="020B0604020202020204" pitchFamily="34" charset="0"/>
              </a:rPr>
            </a:br>
            <a:r>
              <a:rPr lang="en-US" sz="3200" b="1" i="0" dirty="0">
                <a:effectLst/>
                <a:latin typeface="Arial" panose="020B0604020202020204" pitchFamily="34" charset="0"/>
              </a:rPr>
              <a:t>		</a:t>
            </a:r>
            <a:r>
              <a:rPr lang="en-US" sz="3200" b="0" i="0" dirty="0">
                <a:effectLst/>
                <a:latin typeface="Arial" panose="020B0604020202020204" pitchFamily="34" charset="0"/>
              </a:rPr>
              <a:t>So this is how you can create an application for your 		task of OTP verification. The next thing that you can 		do is use this logic to create the same application in 	a form of a user interface</a:t>
            </a:r>
            <a:br>
              <a:rPr lang="en-US" sz="3200" b="0" i="0" dirty="0">
                <a:effectLst/>
                <a:latin typeface="Arial" panose="020B0604020202020204" pitchFamily="34" charset="0"/>
              </a:rPr>
            </a:br>
            <a:endParaRPr lang="en-IN" sz="3200" dirty="0"/>
          </a:p>
        </p:txBody>
      </p:sp>
      <p:sp>
        <p:nvSpPr>
          <p:cNvPr id="3" name="Content Placeholder 2">
            <a:extLst>
              <a:ext uri="{FF2B5EF4-FFF2-40B4-BE49-F238E27FC236}">
                <a16:creationId xmlns:a16="http://schemas.microsoft.com/office/drawing/2014/main" id="{9A23EAA4-48E1-2649-6A0C-45F27A2985C6}"/>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245943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4BD59-2B99-A3A5-49F3-BB7A3F9B59A2}"/>
              </a:ext>
            </a:extLst>
          </p:cNvPr>
          <p:cNvSpPr>
            <a:spLocks noGrp="1"/>
          </p:cNvSpPr>
          <p:nvPr>
            <p:ph idx="1"/>
          </p:nvPr>
        </p:nvSpPr>
        <p:spPr>
          <a:xfrm>
            <a:off x="1484310" y="1242874"/>
            <a:ext cx="10018713" cy="3506679"/>
          </a:xfrm>
        </p:spPr>
        <p:txBody>
          <a:bodyPr>
            <a:normAutofit/>
          </a:bodyPr>
          <a:lstStyle/>
          <a:p>
            <a:pPr marL="0" indent="0">
              <a:buNone/>
            </a:pPr>
            <a:r>
              <a:rPr lang="en-IN" sz="8000" b="1" dirty="0">
                <a:solidFill>
                  <a:schemeClr val="tx1">
                    <a:lumMod val="95000"/>
                    <a:lumOff val="5000"/>
                  </a:schemeClr>
                </a:solidFill>
              </a:rPr>
              <a:t>           THANK YOU </a:t>
            </a:r>
          </a:p>
        </p:txBody>
      </p:sp>
    </p:spTree>
    <p:extLst>
      <p:ext uri="{BB962C8B-B14F-4D97-AF65-F5344CB8AC3E}">
        <p14:creationId xmlns:p14="http://schemas.microsoft.com/office/powerpoint/2010/main" val="832717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765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Corbel</vt:lpstr>
      <vt:lpstr>Times New Roman</vt:lpstr>
      <vt:lpstr>urw-din</vt:lpstr>
      <vt:lpstr>Parallax</vt:lpstr>
      <vt:lpstr>PowerPoint Presentation</vt:lpstr>
      <vt:lpstr>PowerPoint Presentation</vt:lpstr>
      <vt:lpstr>PowerPoint Presentation</vt:lpstr>
      <vt:lpstr>    Steps to Create an OTP Generation System using Python   OTP Generation is the process of verifying a user by sending a unique password so that the   user can be verified before completing a registration or payment process. Most of the time,   we get an OTP when we make an online payment, or when we forget our password, or when   creating an account on any online platform. Thus, the sole purpose of an OTP is to verify the   identity of a user by sending a unique password.    We can easily create an application for the task of OTP generation using Python by following   the steps mentioned below:             First, create a n-digit random number             Then store the number in a variable             Then we need to write a program to send emails             When sending email, we need to use OTP as a message   Finally, we need to request two user inputs; first for the user’s email and then for the OTP    that the user has received.   So this is the complete process of creating an OTP verification application using Python. In   the section below, I will take you through how to implement these steps using Python for the   task of OTP verification.</vt:lpstr>
      <vt:lpstr>One-time Passwords (OTP) is a password that is valid for only one login session or transaction in a computer  or a digital device.Now a days OTP’s are used in almost every service like Internet Banking, online  transactions, etc.They are generally combination of 4 or 6 numeric digits or a 6-digit alphanumeric.  random() function can be used to generate random OTP which is predefined in random library.  Let’s see how to generate OTP using Python   .        Used Function:     random.random(): This function returns any random number between 0 to 1.     math.floor(): It returns floor of any floating number to a integer value.    Using the above function pick random index of string array which contains all the possible      candidates of a particular digit of the OTP.     </vt:lpstr>
      <vt:lpstr># import library import math, random  # function to generate OTP def generateOTP() :   # Declare a digits variable  # which stores all digits  digits = "0123456789"  OTP = ""  # length of password can be changed # by changing value in range  for i in range(4) :   OTP += digits[math.floor(random.random() * 10)]   return OTP  # Driver code if __name__ == "__main__" :    print("OTP of 4 digits:", generateOTP())  </vt:lpstr>
      <vt:lpstr>            Output:</vt:lpstr>
      <vt:lpstr>Summary   So this is how you can create an application for your   task of OTP verification. The next thing that you can   do is use this logic to create the same application in  a form of a user interface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Create an OTP Verification System using Python OTP Verification is the process of verifying a user by sending a unique password so that the user can be verified before completing a registration or payment process. Most of the time, we get an OTP when we make an online payment, or when we forget our password, or when creating an account on any online platform. Thus, the sole purpose of an OTP is to verify the identity of a user by sending a unique password. We can easily create an application for the task of OTP verification using Python by following the steps mentioned below: First, create a 6-digit random number Then store the number in a variable Then we need to write a program to send emails When sending email, we need to use OTP as a message Finally, we need to request two user inputs; first for the user’s email and then for the OTP that the user has received. So this is the complete process of creating an OTP verification application using Python. In the section below, I will take you through how to implement these steps using Python for the task of OTP verification.</dc:title>
  <dc:creator>Rahul Kulkarni</dc:creator>
  <cp:lastModifiedBy>91702</cp:lastModifiedBy>
  <cp:revision>8</cp:revision>
  <dcterms:created xsi:type="dcterms:W3CDTF">2023-01-15T17:47:15Z</dcterms:created>
  <dcterms:modified xsi:type="dcterms:W3CDTF">2023-01-23T16:17:20Z</dcterms:modified>
</cp:coreProperties>
</file>