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66" r:id="rId3"/>
    <p:sldId id="267" r:id="rId4"/>
    <p:sldId id="257" r:id="rId5"/>
    <p:sldId id="258"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7CBB1A-B4ED-4BC6-B43F-FF68D71D9A31}" v="6" dt="2023-01-22T18:17:00.939"/>
    <p1510:client id="{55265A50-E84E-433B-AB50-97B951BBA8CE}" v="5" dt="2023-01-22T18:40:18.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9E758C-69CC-48AE-B6C5-14F24D36526D}"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D1DD0-9480-4206-98BD-AE3F0A68067A}" type="slidenum">
              <a:rPr lang="en-IN" smtClean="0"/>
              <a:t>‹#›</a:t>
            </a:fld>
            <a:endParaRPr lang="en-IN"/>
          </a:p>
        </p:txBody>
      </p:sp>
    </p:spTree>
    <p:extLst>
      <p:ext uri="{BB962C8B-B14F-4D97-AF65-F5344CB8AC3E}">
        <p14:creationId xmlns:p14="http://schemas.microsoft.com/office/powerpoint/2010/main" val="494634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9E758C-69CC-48AE-B6C5-14F24D36526D}" type="datetimeFigureOut">
              <a:rPr lang="en-IN" smtClean="0"/>
              <a:t>23-01-2023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4D1DD0-9480-4206-98BD-AE3F0A68067A}" type="slidenum">
              <a:rPr lang="en-IN" smtClean="0"/>
              <a:t>‹#›</a:t>
            </a:fld>
            <a:endParaRPr lang="en-IN"/>
          </a:p>
        </p:txBody>
      </p:sp>
    </p:spTree>
    <p:extLst>
      <p:ext uri="{BB962C8B-B14F-4D97-AF65-F5344CB8AC3E}">
        <p14:creationId xmlns:p14="http://schemas.microsoft.com/office/powerpoint/2010/main" val="2955713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9E758C-69CC-48AE-B6C5-14F24D36526D}" type="datetimeFigureOut">
              <a:rPr lang="en-IN" smtClean="0"/>
              <a:t>23-01-2023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4D1DD0-9480-4206-98BD-AE3F0A68067A}" type="slidenum">
              <a:rPr lang="en-IN" smtClean="0"/>
              <a:t>‹#›</a:t>
            </a:fld>
            <a:endParaRPr lang="en-IN"/>
          </a:p>
        </p:txBody>
      </p:sp>
    </p:spTree>
    <p:extLst>
      <p:ext uri="{BB962C8B-B14F-4D97-AF65-F5344CB8AC3E}">
        <p14:creationId xmlns:p14="http://schemas.microsoft.com/office/powerpoint/2010/main" val="1557268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9E758C-69CC-48AE-B6C5-14F24D36526D}" type="datetimeFigureOut">
              <a:rPr lang="en-IN" smtClean="0"/>
              <a:t>23-01-2023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4D1DD0-9480-4206-98BD-AE3F0A68067A}"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6945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9E758C-69CC-48AE-B6C5-14F24D36526D}" type="datetimeFigureOut">
              <a:rPr lang="en-IN" smtClean="0"/>
              <a:t>23-01-2023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4D1DD0-9480-4206-98BD-AE3F0A68067A}" type="slidenum">
              <a:rPr lang="en-IN" smtClean="0"/>
              <a:t>‹#›</a:t>
            </a:fld>
            <a:endParaRPr lang="en-IN"/>
          </a:p>
        </p:txBody>
      </p:sp>
    </p:spTree>
    <p:extLst>
      <p:ext uri="{BB962C8B-B14F-4D97-AF65-F5344CB8AC3E}">
        <p14:creationId xmlns:p14="http://schemas.microsoft.com/office/powerpoint/2010/main" val="35615464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59E758C-69CC-48AE-B6C5-14F24D36526D}" type="datetimeFigureOut">
              <a:rPr lang="en-IN" smtClean="0"/>
              <a:t>23-01-2023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4D1DD0-9480-4206-98BD-AE3F0A68067A}" type="slidenum">
              <a:rPr lang="en-IN" smtClean="0"/>
              <a:t>‹#›</a:t>
            </a:fld>
            <a:endParaRPr lang="en-IN"/>
          </a:p>
        </p:txBody>
      </p:sp>
    </p:spTree>
    <p:extLst>
      <p:ext uri="{BB962C8B-B14F-4D97-AF65-F5344CB8AC3E}">
        <p14:creationId xmlns:p14="http://schemas.microsoft.com/office/powerpoint/2010/main" val="8323749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59E758C-69CC-48AE-B6C5-14F24D36526D}" type="datetimeFigureOut">
              <a:rPr lang="en-IN" smtClean="0"/>
              <a:t>23-01-2023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4D1DD0-9480-4206-98BD-AE3F0A68067A}" type="slidenum">
              <a:rPr lang="en-IN" smtClean="0"/>
              <a:t>‹#›</a:t>
            </a:fld>
            <a:endParaRPr lang="en-IN"/>
          </a:p>
        </p:txBody>
      </p:sp>
    </p:spTree>
    <p:extLst>
      <p:ext uri="{BB962C8B-B14F-4D97-AF65-F5344CB8AC3E}">
        <p14:creationId xmlns:p14="http://schemas.microsoft.com/office/powerpoint/2010/main" val="1230100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9E758C-69CC-48AE-B6C5-14F24D36526D}"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D1DD0-9480-4206-98BD-AE3F0A68067A}" type="slidenum">
              <a:rPr lang="en-IN" smtClean="0"/>
              <a:t>‹#›</a:t>
            </a:fld>
            <a:endParaRPr lang="en-IN"/>
          </a:p>
        </p:txBody>
      </p:sp>
    </p:spTree>
    <p:extLst>
      <p:ext uri="{BB962C8B-B14F-4D97-AF65-F5344CB8AC3E}">
        <p14:creationId xmlns:p14="http://schemas.microsoft.com/office/powerpoint/2010/main" val="38128204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9E758C-69CC-48AE-B6C5-14F24D36526D}"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D1DD0-9480-4206-98BD-AE3F0A68067A}" type="slidenum">
              <a:rPr lang="en-IN" smtClean="0"/>
              <a:t>‹#›</a:t>
            </a:fld>
            <a:endParaRPr lang="en-IN"/>
          </a:p>
        </p:txBody>
      </p:sp>
    </p:spTree>
    <p:extLst>
      <p:ext uri="{BB962C8B-B14F-4D97-AF65-F5344CB8AC3E}">
        <p14:creationId xmlns:p14="http://schemas.microsoft.com/office/powerpoint/2010/main" val="1587335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9E758C-69CC-48AE-B6C5-14F24D36526D}"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D1DD0-9480-4206-98BD-AE3F0A68067A}" type="slidenum">
              <a:rPr lang="en-IN" smtClean="0"/>
              <a:t>‹#›</a:t>
            </a:fld>
            <a:endParaRPr lang="en-IN"/>
          </a:p>
        </p:txBody>
      </p:sp>
    </p:spTree>
    <p:extLst>
      <p:ext uri="{BB962C8B-B14F-4D97-AF65-F5344CB8AC3E}">
        <p14:creationId xmlns:p14="http://schemas.microsoft.com/office/powerpoint/2010/main" val="402613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9E758C-69CC-48AE-B6C5-14F24D36526D}"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D1DD0-9480-4206-98BD-AE3F0A68067A}" type="slidenum">
              <a:rPr lang="en-IN" smtClean="0"/>
              <a:t>‹#›</a:t>
            </a:fld>
            <a:endParaRPr lang="en-IN"/>
          </a:p>
        </p:txBody>
      </p:sp>
    </p:spTree>
    <p:extLst>
      <p:ext uri="{BB962C8B-B14F-4D97-AF65-F5344CB8AC3E}">
        <p14:creationId xmlns:p14="http://schemas.microsoft.com/office/powerpoint/2010/main" val="2225753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9E758C-69CC-48AE-B6C5-14F24D36526D}" type="datetimeFigureOut">
              <a:rPr lang="en-IN" smtClean="0"/>
              <a:t>23-01-2023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4D1DD0-9480-4206-98BD-AE3F0A68067A}" type="slidenum">
              <a:rPr lang="en-IN" smtClean="0"/>
              <a:t>‹#›</a:t>
            </a:fld>
            <a:endParaRPr lang="en-IN"/>
          </a:p>
        </p:txBody>
      </p:sp>
    </p:spTree>
    <p:extLst>
      <p:ext uri="{BB962C8B-B14F-4D97-AF65-F5344CB8AC3E}">
        <p14:creationId xmlns:p14="http://schemas.microsoft.com/office/powerpoint/2010/main" val="906817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9E758C-69CC-48AE-B6C5-14F24D36526D}" type="datetimeFigureOut">
              <a:rPr lang="en-IN" smtClean="0"/>
              <a:t>23-01-2023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4D1DD0-9480-4206-98BD-AE3F0A68067A}" type="slidenum">
              <a:rPr lang="en-IN" smtClean="0"/>
              <a:t>‹#›</a:t>
            </a:fld>
            <a:endParaRPr lang="en-IN"/>
          </a:p>
        </p:txBody>
      </p:sp>
    </p:spTree>
    <p:extLst>
      <p:ext uri="{BB962C8B-B14F-4D97-AF65-F5344CB8AC3E}">
        <p14:creationId xmlns:p14="http://schemas.microsoft.com/office/powerpoint/2010/main" val="1064629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9E758C-69CC-48AE-B6C5-14F24D36526D}" type="datetimeFigureOut">
              <a:rPr lang="en-IN" smtClean="0"/>
              <a:t>23-01-2023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4D1DD0-9480-4206-98BD-AE3F0A68067A}" type="slidenum">
              <a:rPr lang="en-IN" smtClean="0"/>
              <a:t>‹#›</a:t>
            </a:fld>
            <a:endParaRPr lang="en-IN"/>
          </a:p>
        </p:txBody>
      </p:sp>
    </p:spTree>
    <p:extLst>
      <p:ext uri="{BB962C8B-B14F-4D97-AF65-F5344CB8AC3E}">
        <p14:creationId xmlns:p14="http://schemas.microsoft.com/office/powerpoint/2010/main" val="2225216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9E758C-69CC-48AE-B6C5-14F24D36526D}" type="datetimeFigureOut">
              <a:rPr lang="en-IN" smtClean="0"/>
              <a:t>23-01-2023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4D1DD0-9480-4206-98BD-AE3F0A68067A}" type="slidenum">
              <a:rPr lang="en-IN" smtClean="0"/>
              <a:t>‹#›</a:t>
            </a:fld>
            <a:endParaRPr lang="en-IN"/>
          </a:p>
        </p:txBody>
      </p:sp>
    </p:spTree>
    <p:extLst>
      <p:ext uri="{BB962C8B-B14F-4D97-AF65-F5344CB8AC3E}">
        <p14:creationId xmlns:p14="http://schemas.microsoft.com/office/powerpoint/2010/main" val="2188820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9E758C-69CC-48AE-B6C5-14F24D36526D}" type="datetimeFigureOut">
              <a:rPr lang="en-IN" smtClean="0"/>
              <a:t>23-01-2023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4D1DD0-9480-4206-98BD-AE3F0A68067A}" type="slidenum">
              <a:rPr lang="en-IN" smtClean="0"/>
              <a:t>‹#›</a:t>
            </a:fld>
            <a:endParaRPr lang="en-IN"/>
          </a:p>
        </p:txBody>
      </p:sp>
    </p:spTree>
    <p:extLst>
      <p:ext uri="{BB962C8B-B14F-4D97-AF65-F5344CB8AC3E}">
        <p14:creationId xmlns:p14="http://schemas.microsoft.com/office/powerpoint/2010/main" val="4273990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9E758C-69CC-48AE-B6C5-14F24D36526D}" type="datetimeFigureOut">
              <a:rPr lang="en-IN" smtClean="0"/>
              <a:t>23-01-2023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4D1DD0-9480-4206-98BD-AE3F0A68067A}" type="slidenum">
              <a:rPr lang="en-IN" smtClean="0"/>
              <a:t>‹#›</a:t>
            </a:fld>
            <a:endParaRPr lang="en-IN"/>
          </a:p>
        </p:txBody>
      </p:sp>
    </p:spTree>
    <p:extLst>
      <p:ext uri="{BB962C8B-B14F-4D97-AF65-F5344CB8AC3E}">
        <p14:creationId xmlns:p14="http://schemas.microsoft.com/office/powerpoint/2010/main" val="1102852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9E758C-69CC-48AE-B6C5-14F24D36526D}" type="datetimeFigureOut">
              <a:rPr lang="en-IN" smtClean="0"/>
              <a:t>23-01-2023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D4D1DD0-9480-4206-98BD-AE3F0A68067A}" type="slidenum">
              <a:rPr lang="en-IN" smtClean="0"/>
              <a:t>‹#›</a:t>
            </a:fld>
            <a:endParaRPr lang="en-IN"/>
          </a:p>
        </p:txBody>
      </p:sp>
    </p:spTree>
    <p:extLst>
      <p:ext uri="{BB962C8B-B14F-4D97-AF65-F5344CB8AC3E}">
        <p14:creationId xmlns:p14="http://schemas.microsoft.com/office/powerpoint/2010/main" val="1158030208"/>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8D821-0863-153C-600C-E6D42EF41D24}"/>
              </a:ext>
            </a:extLst>
          </p:cNvPr>
          <p:cNvSpPr>
            <a:spLocks noGrp="1"/>
          </p:cNvSpPr>
          <p:nvPr>
            <p:ph type="ctrTitle"/>
          </p:nvPr>
        </p:nvSpPr>
        <p:spPr>
          <a:xfrm>
            <a:off x="1206759" y="74645"/>
            <a:ext cx="9144000" cy="2052735"/>
          </a:xfrm>
        </p:spPr>
        <p:txBody>
          <a:bodyPr>
            <a:normAutofit fontScale="90000"/>
          </a:bodyPr>
          <a:lstStyle/>
          <a:p>
            <a:r>
              <a:rPr lang="en-IN" dirty="0">
                <a:latin typeface="Cooper Black" panose="0208090404030B020404" pitchFamily="18" charset="0"/>
              </a:rPr>
              <a:t>TYPING SPEED CALCULATOR USING PYTHON</a:t>
            </a:r>
          </a:p>
        </p:txBody>
      </p:sp>
      <p:pic>
        <p:nvPicPr>
          <p:cNvPr id="5" name="Picture 4">
            <a:extLst>
              <a:ext uri="{FF2B5EF4-FFF2-40B4-BE49-F238E27FC236}">
                <a16:creationId xmlns:a16="http://schemas.microsoft.com/office/drawing/2014/main" id="{70765A01-BDFD-7A6F-2594-E8069413B9BD}"/>
              </a:ext>
            </a:extLst>
          </p:cNvPr>
          <p:cNvPicPr>
            <a:picLocks noChangeAspect="1"/>
          </p:cNvPicPr>
          <p:nvPr/>
        </p:nvPicPr>
        <p:blipFill>
          <a:blip r:embed="rId2"/>
          <a:stretch>
            <a:fillRect/>
          </a:stretch>
        </p:blipFill>
        <p:spPr>
          <a:xfrm>
            <a:off x="849864" y="2127380"/>
            <a:ext cx="10287000" cy="4516018"/>
          </a:xfrm>
          <a:prstGeom prst="rect">
            <a:avLst/>
          </a:prstGeom>
        </p:spPr>
      </p:pic>
    </p:spTree>
    <p:extLst>
      <p:ext uri="{BB962C8B-B14F-4D97-AF65-F5344CB8AC3E}">
        <p14:creationId xmlns:p14="http://schemas.microsoft.com/office/powerpoint/2010/main" val="1662229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4D9FA8-B7EF-DF9D-BBE8-E84F4F6E2144}"/>
              </a:ext>
            </a:extLst>
          </p:cNvPr>
          <p:cNvPicPr>
            <a:picLocks noChangeAspect="1"/>
          </p:cNvPicPr>
          <p:nvPr/>
        </p:nvPicPr>
        <p:blipFill>
          <a:blip r:embed="rId2"/>
          <a:stretch>
            <a:fillRect/>
          </a:stretch>
        </p:blipFill>
        <p:spPr>
          <a:xfrm>
            <a:off x="1304128" y="2318358"/>
            <a:ext cx="9583743" cy="3542083"/>
          </a:xfrm>
          <a:prstGeom prst="rect">
            <a:avLst/>
          </a:prstGeom>
        </p:spPr>
      </p:pic>
      <p:sp>
        <p:nvSpPr>
          <p:cNvPr id="4" name="TextBox 3">
            <a:extLst>
              <a:ext uri="{FF2B5EF4-FFF2-40B4-BE49-F238E27FC236}">
                <a16:creationId xmlns:a16="http://schemas.microsoft.com/office/drawing/2014/main" id="{DAD3CF30-450C-34F3-5325-76C9E0FE12D9}"/>
              </a:ext>
            </a:extLst>
          </p:cNvPr>
          <p:cNvSpPr txBox="1"/>
          <p:nvPr/>
        </p:nvSpPr>
        <p:spPr>
          <a:xfrm>
            <a:off x="1304128" y="997559"/>
            <a:ext cx="6096000" cy="707886"/>
          </a:xfrm>
          <a:prstGeom prst="rect">
            <a:avLst/>
          </a:prstGeom>
          <a:noFill/>
        </p:spPr>
        <p:txBody>
          <a:bodyPr wrap="square">
            <a:spAutoFit/>
          </a:bodyPr>
          <a:lstStyle/>
          <a:p>
            <a:r>
              <a:rPr lang="en-US" sz="4000" dirty="0"/>
              <a:t>Output :</a:t>
            </a:r>
          </a:p>
        </p:txBody>
      </p:sp>
    </p:spTree>
    <p:extLst>
      <p:ext uri="{BB962C8B-B14F-4D97-AF65-F5344CB8AC3E}">
        <p14:creationId xmlns:p14="http://schemas.microsoft.com/office/powerpoint/2010/main" val="21950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4ACA61-7CB6-8FE3-4E78-E07799F0E94D}"/>
              </a:ext>
            </a:extLst>
          </p:cNvPr>
          <p:cNvSpPr txBox="1"/>
          <p:nvPr/>
        </p:nvSpPr>
        <p:spPr>
          <a:xfrm>
            <a:off x="0" y="149291"/>
            <a:ext cx="11196735" cy="4862870"/>
          </a:xfrm>
          <a:prstGeom prst="rect">
            <a:avLst/>
          </a:prstGeom>
          <a:noFill/>
        </p:spPr>
        <p:txBody>
          <a:bodyPr wrap="square" rtlCol="0">
            <a:spAutoFit/>
          </a:bodyPr>
          <a:lstStyle/>
          <a:p>
            <a:pPr algn="ctr"/>
            <a:r>
              <a:rPr lang="en-IN" sz="4000" u="sng" dirty="0">
                <a:latin typeface="Algerian" panose="04020705040A02060702" pitchFamily="82" charset="0"/>
              </a:rPr>
              <a:t>CONCLUSION</a:t>
            </a:r>
          </a:p>
          <a:p>
            <a:r>
              <a:rPr lang="en-IN" dirty="0"/>
              <a:t>        </a:t>
            </a:r>
          </a:p>
          <a:p>
            <a:r>
              <a:rPr lang="en-US" sz="3600" dirty="0"/>
              <a:t>          Taking a typing speed test establishes your average typing speed (WPM) and accuracy, which is an important baseline to know so you can increase speed and improve accuracy with practice. Periodically taking typing speed tests can help you track your progress and measure improvement.</a:t>
            </a:r>
            <a:endParaRPr lang="en-IN" sz="3600" dirty="0"/>
          </a:p>
          <a:p>
            <a:r>
              <a:rPr lang="en-IN" sz="3600" dirty="0"/>
              <a:t>  </a:t>
            </a:r>
          </a:p>
        </p:txBody>
      </p:sp>
    </p:spTree>
    <p:extLst>
      <p:ext uri="{BB962C8B-B14F-4D97-AF65-F5344CB8AC3E}">
        <p14:creationId xmlns:p14="http://schemas.microsoft.com/office/powerpoint/2010/main" val="727694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60EBE2D-D890-1251-6EA4-9887ECA40E02}"/>
              </a:ext>
            </a:extLst>
          </p:cNvPr>
          <p:cNvGraphicFramePr>
            <a:graphicFrameLocks noGrp="1"/>
          </p:cNvGraphicFramePr>
          <p:nvPr>
            <p:extLst>
              <p:ext uri="{D42A27DB-BD31-4B8C-83A1-F6EECF244321}">
                <p14:modId xmlns:p14="http://schemas.microsoft.com/office/powerpoint/2010/main" val="3280400365"/>
              </p:ext>
            </p:extLst>
          </p:nvPr>
        </p:nvGraphicFramePr>
        <p:xfrm>
          <a:off x="267650" y="4558187"/>
          <a:ext cx="5750406" cy="1122953"/>
        </p:xfrm>
        <a:graphic>
          <a:graphicData uri="http://schemas.openxmlformats.org/drawingml/2006/table">
            <a:tbl>
              <a:tblPr firstRow="1" firstCol="1" bandRow="1">
                <a:tableStyleId>{5C22544A-7EE6-4342-B048-85BDC9FD1C3A}</a:tableStyleId>
              </a:tblPr>
              <a:tblGrid>
                <a:gridCol w="2401716">
                  <a:extLst>
                    <a:ext uri="{9D8B030D-6E8A-4147-A177-3AD203B41FA5}">
                      <a16:colId xmlns:a16="http://schemas.microsoft.com/office/drawing/2014/main" val="2624926859"/>
                    </a:ext>
                  </a:extLst>
                </a:gridCol>
                <a:gridCol w="1956121">
                  <a:extLst>
                    <a:ext uri="{9D8B030D-6E8A-4147-A177-3AD203B41FA5}">
                      <a16:colId xmlns:a16="http://schemas.microsoft.com/office/drawing/2014/main" val="2652732202"/>
                    </a:ext>
                  </a:extLst>
                </a:gridCol>
                <a:gridCol w="1392569">
                  <a:extLst>
                    <a:ext uri="{9D8B030D-6E8A-4147-A177-3AD203B41FA5}">
                      <a16:colId xmlns:a16="http://schemas.microsoft.com/office/drawing/2014/main" val="3366817958"/>
                    </a:ext>
                  </a:extLst>
                </a:gridCol>
              </a:tblGrid>
              <a:tr h="0">
                <a:tc>
                  <a:txBody>
                    <a:bodyPr/>
                    <a:lstStyle/>
                    <a:p>
                      <a:pPr algn="ctr">
                        <a:lnSpc>
                          <a:spcPct val="115000"/>
                        </a:lnSpc>
                        <a:spcAft>
                          <a:spcPts val="1000"/>
                        </a:spcAft>
                      </a:pPr>
                      <a:r>
                        <a:rPr lang="en-US" sz="2000" dirty="0">
                          <a:effectLst/>
                        </a:rPr>
                        <a:t>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pPr algn="ctr">
                        <a:lnSpc>
                          <a:spcPct val="115000"/>
                        </a:lnSpc>
                        <a:spcAft>
                          <a:spcPts val="1000"/>
                        </a:spcAft>
                      </a:pPr>
                      <a:r>
                        <a:rPr lang="en-US" sz="2000">
                          <a:effectLst/>
                        </a:rPr>
                        <a:t>USN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pPr algn="ctr">
                        <a:lnSpc>
                          <a:spcPct val="115000"/>
                        </a:lnSpc>
                        <a:spcAft>
                          <a:spcPts val="1000"/>
                        </a:spcAft>
                      </a:pPr>
                      <a:r>
                        <a:rPr lang="en-US" sz="2000">
                          <a:effectLst/>
                        </a:rPr>
                        <a:t>Roll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solidFill>
                  </a:tcPr>
                </a:tc>
                <a:extLst>
                  <a:ext uri="{0D108BD9-81ED-4DB2-BD59-A6C34878D82A}">
                    <a16:rowId xmlns:a16="http://schemas.microsoft.com/office/drawing/2014/main" val="4279796755"/>
                  </a:ext>
                </a:extLst>
              </a:tr>
              <a:tr h="397329">
                <a:tc>
                  <a:txBody>
                    <a:bodyPr/>
                    <a:lstStyle/>
                    <a:p>
                      <a:pPr>
                        <a:lnSpc>
                          <a:spcPct val="115000"/>
                        </a:lnSpc>
                        <a:spcAft>
                          <a:spcPts val="1000"/>
                        </a:spcAft>
                      </a:pPr>
                      <a:r>
                        <a:rPr lang="en-US" sz="2000" dirty="0">
                          <a:effectLst/>
                        </a:rPr>
                        <a:t>Arun Kumbar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pPr algn="ctr">
                        <a:lnSpc>
                          <a:spcPct val="115000"/>
                        </a:lnSpc>
                        <a:spcAft>
                          <a:spcPts val="1000"/>
                        </a:spcAft>
                      </a:pPr>
                      <a:r>
                        <a:rPr lang="en-IN" sz="2000" dirty="0">
                          <a:solidFill>
                            <a:schemeClr val="tx1"/>
                          </a:solidFill>
                          <a:effectLst/>
                        </a:rPr>
                        <a:t>2BA21EC019</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pPr algn="ctr">
                        <a:lnSpc>
                          <a:spcPct val="115000"/>
                        </a:lnSpc>
                        <a:spcAft>
                          <a:spcPts val="1000"/>
                        </a:spcAft>
                      </a:pPr>
                      <a:r>
                        <a:rPr lang="en-US" sz="2000" dirty="0">
                          <a:solidFill>
                            <a:schemeClr val="tx1"/>
                          </a:solidFill>
                          <a:effectLst/>
                        </a:rPr>
                        <a:t>07</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solidFill>
                  </a:tcPr>
                </a:tc>
                <a:extLst>
                  <a:ext uri="{0D108BD9-81ED-4DB2-BD59-A6C34878D82A}">
                    <a16:rowId xmlns:a16="http://schemas.microsoft.com/office/drawing/2014/main" val="454917476"/>
                  </a:ext>
                </a:extLst>
              </a:tr>
              <a:tr h="397329">
                <a:tc>
                  <a:txBody>
                    <a:bodyPr/>
                    <a:lstStyle/>
                    <a:p>
                      <a:r>
                        <a:rPr lang="en-IN" sz="2000" dirty="0">
                          <a:effectLst/>
                        </a:rPr>
                        <a:t>Prajwal Bidimani</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2"/>
                    </a:solidFill>
                  </a:tcPr>
                </a:tc>
                <a:tc>
                  <a:txBody>
                    <a:bodyPr/>
                    <a:lstStyle/>
                    <a:p>
                      <a:pPr algn="ctr">
                        <a:lnSpc>
                          <a:spcPct val="115000"/>
                        </a:lnSpc>
                        <a:spcAft>
                          <a:spcPts val="1000"/>
                        </a:spcAft>
                      </a:pPr>
                      <a:r>
                        <a:rPr lang="en-IN" sz="2000" dirty="0">
                          <a:solidFill>
                            <a:schemeClr val="tx1"/>
                          </a:solidFill>
                          <a:effectLst/>
                        </a:rPr>
                        <a:t>2BA21EC056</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pPr algn="ctr">
                        <a:lnSpc>
                          <a:spcPct val="115000"/>
                        </a:lnSpc>
                        <a:spcAft>
                          <a:spcPts val="1000"/>
                        </a:spcAft>
                      </a:pPr>
                      <a:r>
                        <a:rPr lang="en-US" sz="2000" dirty="0">
                          <a:solidFill>
                            <a:schemeClr val="tx1"/>
                          </a:solidFill>
                          <a:effectLst/>
                        </a:rPr>
                        <a:t>23</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solidFill>
                  </a:tcPr>
                </a:tc>
                <a:extLst>
                  <a:ext uri="{0D108BD9-81ED-4DB2-BD59-A6C34878D82A}">
                    <a16:rowId xmlns:a16="http://schemas.microsoft.com/office/drawing/2014/main" val="812508941"/>
                  </a:ext>
                </a:extLst>
              </a:tr>
            </a:tbl>
          </a:graphicData>
        </a:graphic>
      </p:graphicFrame>
      <p:sp>
        <p:nvSpPr>
          <p:cNvPr id="3" name="Rectangle 2">
            <a:extLst>
              <a:ext uri="{FF2B5EF4-FFF2-40B4-BE49-F238E27FC236}">
                <a16:creationId xmlns:a16="http://schemas.microsoft.com/office/drawing/2014/main" id="{2774F33B-8E23-D3B1-051C-3B683B21DFEB}"/>
              </a:ext>
            </a:extLst>
          </p:cNvPr>
          <p:cNvSpPr>
            <a:spLocks noChangeArrowheads="1"/>
          </p:cNvSpPr>
          <p:nvPr/>
        </p:nvSpPr>
        <p:spPr bwMode="auto">
          <a:xfrm>
            <a:off x="2171279" y="25608"/>
            <a:ext cx="740459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Algerian" panose="04020705040A02060702" pitchFamily="82" charset="0"/>
                <a:ea typeface="Times New Roman" panose="02020603050405020304" pitchFamily="18" charset="0"/>
                <a:cs typeface="Times New Roman" panose="02020603050405020304" pitchFamily="18" charset="0"/>
              </a:rPr>
              <a:t>BASAVESHWAR ENGINEERING College (AUTONOMOUS) BAGALKOt</a:t>
            </a:r>
            <a:endParaRPr kumimoji="0" lang="en-US" altLang="en-US" sz="1200" b="0" i="0" u="none" strike="noStrike" cap="none" normalizeH="0" baseline="0" dirty="0">
              <a:ln>
                <a:noFill/>
              </a:ln>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0" descr="BEC.jpg">
            <a:extLst>
              <a:ext uri="{FF2B5EF4-FFF2-40B4-BE49-F238E27FC236}">
                <a16:creationId xmlns:a16="http://schemas.microsoft.com/office/drawing/2014/main" id="{E3CB797D-6C18-1E79-C0C8-CAB9E02F6F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7985" y="396240"/>
            <a:ext cx="1275216" cy="14122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7B92156-BB85-4916-E9A2-5B72DC3B85BA}"/>
              </a:ext>
            </a:extLst>
          </p:cNvPr>
          <p:cNvSpPr>
            <a:spLocks noChangeArrowheads="1"/>
          </p:cNvSpPr>
          <p:nvPr/>
        </p:nvSpPr>
        <p:spPr bwMode="auto">
          <a:xfrm>
            <a:off x="167660" y="1911309"/>
            <a:ext cx="11700793" cy="264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Algerian" panose="04020705040A02060702" pitchFamily="82" charset="0"/>
                <a:ea typeface="Times New Roman" panose="02020603050405020304" pitchFamily="18" charset="0"/>
                <a:cs typeface="Times New Roman" panose="02020603050405020304" pitchFamily="18" charset="0"/>
              </a:rPr>
              <a:t>                                                   DEPARTMENT OF ELECTRONICS AND COMMUNICATION</a:t>
            </a:r>
            <a:endParaRPr kumimoji="0" lang="en-US" altLang="en-US" sz="1200" b="0" i="0" u="none" strike="noStrike" cap="none" normalizeH="0" baseline="0" dirty="0">
              <a:ln>
                <a:noFill/>
              </a:ln>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Algerian" panose="04020705040A02060702" pitchFamily="82" charset="0"/>
                <a:ea typeface="Times New Roman" panose="02020603050405020304" pitchFamily="18" charset="0"/>
                <a:cs typeface="Times New Roman" panose="02020603050405020304" pitchFamily="18" charset="0"/>
              </a:rPr>
              <a:t>                                                         REPORT </a:t>
            </a:r>
            <a:endParaRPr kumimoji="0" lang="en-US" altLang="en-US" sz="1200" b="0" i="0" u="none" strike="noStrike" cap="none" normalizeH="0" baseline="0" dirty="0">
              <a:ln>
                <a:noFill/>
              </a:ln>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lgerian" panose="04020705040A02060702" pitchFamily="82" charset="0"/>
                <a:ea typeface="Times New Roman" panose="02020603050405020304" pitchFamily="18" charset="0"/>
                <a:cs typeface="Times New Roman" panose="02020603050405020304" pitchFamily="18" charset="0"/>
              </a:rPr>
              <a:t>                                                             Typinging speed calculator</a:t>
            </a:r>
            <a:endParaRPr kumimoji="0" lang="en-US" altLang="en-US" sz="1200" b="0" i="0" u="none" strike="noStrike" cap="none" normalizeH="0" baseline="0" dirty="0">
              <a:ln>
                <a:noFill/>
              </a:ln>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Subject: Higher Programming Paradigm                </a:t>
            </a:r>
            <a:endParaRPr kumimoji="0" lang="en-US" altLang="en-US" sz="1200" b="0" i="0" u="none" strike="noStrike" cap="none" normalizeH="0" baseline="0" dirty="0">
              <a:ln>
                <a:noFill/>
              </a:ln>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Subject code : 21UEC308C     </a:t>
            </a:r>
            <a:endParaRPr kumimoji="0" lang="en-US" altLang="en-US" sz="1200" b="0" i="0" u="none" strike="noStrike" cap="none" normalizeH="0" baseline="0" dirty="0">
              <a:ln>
                <a:noFill/>
              </a:ln>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DIV: B			                        </a:t>
            </a:r>
            <a:endParaRPr kumimoji="0" lang="en-US" altLang="en-US" sz="1200" b="0" i="0" u="none" strike="noStrike" cap="none" normalizeH="0" baseline="0" dirty="0">
              <a:ln>
                <a:noFill/>
              </a:ln>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Presented By :</a:t>
            </a:r>
            <a:endParaRPr kumimoji="0" lang="en-US" altLang="en-US" sz="1200" b="0" i="0" u="none" strike="noStrike" cap="none" normalizeH="0" baseline="0" dirty="0">
              <a:ln>
                <a:noFill/>
              </a:ln>
              <a:effectLst/>
              <a:ea typeface="Times New Roman" panose="02020603050405020304" pitchFamily="18" charset="0"/>
            </a:endParaRPr>
          </a:p>
        </p:txBody>
      </p:sp>
      <p:sp>
        <p:nvSpPr>
          <p:cNvPr id="5" name="TextBox 4">
            <a:extLst>
              <a:ext uri="{FF2B5EF4-FFF2-40B4-BE49-F238E27FC236}">
                <a16:creationId xmlns:a16="http://schemas.microsoft.com/office/drawing/2014/main" id="{783F88B7-CD22-9D59-EE85-09DEE11CA03D}"/>
              </a:ext>
            </a:extLst>
          </p:cNvPr>
          <p:cNvSpPr txBox="1"/>
          <p:nvPr/>
        </p:nvSpPr>
        <p:spPr>
          <a:xfrm>
            <a:off x="7836060" y="6295605"/>
            <a:ext cx="4629873"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Faculty Signature</a:t>
            </a:r>
            <a:r>
              <a:rPr lang="en-US" dirty="0"/>
              <a:t>:___________________</a:t>
            </a:r>
          </a:p>
          <a:p>
            <a:endParaRPr lang="en-IN" dirty="0"/>
          </a:p>
        </p:txBody>
      </p:sp>
      <p:sp>
        <p:nvSpPr>
          <p:cNvPr id="6" name="TextBox 5">
            <a:extLst>
              <a:ext uri="{FF2B5EF4-FFF2-40B4-BE49-F238E27FC236}">
                <a16:creationId xmlns:a16="http://schemas.microsoft.com/office/drawing/2014/main" id="{B00FCD3A-7246-B380-F9BC-3E8CB6670A49}"/>
              </a:ext>
            </a:extLst>
          </p:cNvPr>
          <p:cNvSpPr txBox="1"/>
          <p:nvPr/>
        </p:nvSpPr>
        <p:spPr>
          <a:xfrm>
            <a:off x="267650" y="6095550"/>
            <a:ext cx="4334830" cy="400110"/>
          </a:xfrm>
          <a:prstGeom prst="rect">
            <a:avLst/>
          </a:prstGeom>
          <a:noFill/>
        </p:spPr>
        <p:txBody>
          <a:bodyPr wrap="square" rtlCol="0">
            <a:spAutoFit/>
          </a:bodyPr>
          <a:lstStyle/>
          <a:p>
            <a:r>
              <a:rPr kumimoji="0" lang="en-US" altLang="en-US" sz="20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Faculty I/C:  Dr. </a:t>
            </a:r>
            <a:r>
              <a:rPr kumimoji="0" lang="en-US" altLang="en-US" sz="2000" b="0" i="0" u="none" strike="noStrike" cap="none" normalizeH="0" baseline="0" dirty="0" err="1">
                <a:ln>
                  <a:noFill/>
                </a:ln>
                <a:effectLst/>
                <a:latin typeface="Times New Roman" panose="02020603050405020304" pitchFamily="18" charset="0"/>
                <a:ea typeface="Times New Roman" panose="02020603050405020304" pitchFamily="18" charset="0"/>
                <a:cs typeface="Times New Roman" panose="02020603050405020304" pitchFamily="18" charset="0"/>
              </a:rPr>
              <a:t>M.C.Aralimarad</a:t>
            </a:r>
            <a:endParaRPr lang="en-IN" sz="2000" dirty="0"/>
          </a:p>
        </p:txBody>
      </p:sp>
    </p:spTree>
    <p:extLst>
      <p:ext uri="{BB962C8B-B14F-4D97-AF65-F5344CB8AC3E}">
        <p14:creationId xmlns:p14="http://schemas.microsoft.com/office/powerpoint/2010/main" val="2182261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BBCD682-DF89-F3FF-874E-A829846A8920}"/>
              </a:ext>
            </a:extLst>
          </p:cNvPr>
          <p:cNvGraphicFramePr>
            <a:graphicFrameLocks noGrp="1"/>
          </p:cNvGraphicFramePr>
          <p:nvPr>
            <p:extLst>
              <p:ext uri="{D42A27DB-BD31-4B8C-83A1-F6EECF244321}">
                <p14:modId xmlns:p14="http://schemas.microsoft.com/office/powerpoint/2010/main" val="1432282567"/>
              </p:ext>
            </p:extLst>
          </p:nvPr>
        </p:nvGraphicFramePr>
        <p:xfrm>
          <a:off x="267650" y="4558187"/>
          <a:ext cx="5750406" cy="1122953"/>
        </p:xfrm>
        <a:graphic>
          <a:graphicData uri="http://schemas.openxmlformats.org/drawingml/2006/table">
            <a:tbl>
              <a:tblPr firstRow="1" firstCol="1" bandRow="1">
                <a:tableStyleId>{5C22544A-7EE6-4342-B048-85BDC9FD1C3A}</a:tableStyleId>
              </a:tblPr>
              <a:tblGrid>
                <a:gridCol w="2401716">
                  <a:extLst>
                    <a:ext uri="{9D8B030D-6E8A-4147-A177-3AD203B41FA5}">
                      <a16:colId xmlns:a16="http://schemas.microsoft.com/office/drawing/2014/main" val="2624926859"/>
                    </a:ext>
                  </a:extLst>
                </a:gridCol>
                <a:gridCol w="1956121">
                  <a:extLst>
                    <a:ext uri="{9D8B030D-6E8A-4147-A177-3AD203B41FA5}">
                      <a16:colId xmlns:a16="http://schemas.microsoft.com/office/drawing/2014/main" val="2652732202"/>
                    </a:ext>
                  </a:extLst>
                </a:gridCol>
                <a:gridCol w="1392569">
                  <a:extLst>
                    <a:ext uri="{9D8B030D-6E8A-4147-A177-3AD203B41FA5}">
                      <a16:colId xmlns:a16="http://schemas.microsoft.com/office/drawing/2014/main" val="3366817958"/>
                    </a:ext>
                  </a:extLst>
                </a:gridCol>
              </a:tblGrid>
              <a:tr h="0">
                <a:tc>
                  <a:txBody>
                    <a:bodyPr/>
                    <a:lstStyle/>
                    <a:p>
                      <a:pPr algn="ctr">
                        <a:lnSpc>
                          <a:spcPct val="115000"/>
                        </a:lnSpc>
                        <a:spcAft>
                          <a:spcPts val="1000"/>
                        </a:spcAft>
                      </a:pPr>
                      <a:r>
                        <a:rPr lang="en-US" sz="2000" dirty="0">
                          <a:effectLst/>
                        </a:rPr>
                        <a:t>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pPr algn="ctr">
                        <a:lnSpc>
                          <a:spcPct val="115000"/>
                        </a:lnSpc>
                        <a:spcAft>
                          <a:spcPts val="1000"/>
                        </a:spcAft>
                      </a:pPr>
                      <a:r>
                        <a:rPr lang="en-US" sz="2000">
                          <a:effectLst/>
                        </a:rPr>
                        <a:t>USN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pPr algn="ctr">
                        <a:lnSpc>
                          <a:spcPct val="115000"/>
                        </a:lnSpc>
                        <a:spcAft>
                          <a:spcPts val="1000"/>
                        </a:spcAft>
                      </a:pPr>
                      <a:r>
                        <a:rPr lang="en-US" sz="2000">
                          <a:effectLst/>
                        </a:rPr>
                        <a:t>Roll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solidFill>
                  </a:tcPr>
                </a:tc>
                <a:extLst>
                  <a:ext uri="{0D108BD9-81ED-4DB2-BD59-A6C34878D82A}">
                    <a16:rowId xmlns:a16="http://schemas.microsoft.com/office/drawing/2014/main" val="4279796755"/>
                  </a:ext>
                </a:extLst>
              </a:tr>
              <a:tr h="397329">
                <a:tc>
                  <a:txBody>
                    <a:bodyPr/>
                    <a:lstStyle/>
                    <a:p>
                      <a:pPr>
                        <a:lnSpc>
                          <a:spcPct val="115000"/>
                        </a:lnSpc>
                        <a:spcAft>
                          <a:spcPts val="1000"/>
                        </a:spcAft>
                      </a:pPr>
                      <a:r>
                        <a:rPr lang="en-US" sz="2000" dirty="0">
                          <a:effectLst/>
                        </a:rPr>
                        <a:t>Arun Kumbar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pPr algn="ctr">
                        <a:lnSpc>
                          <a:spcPct val="115000"/>
                        </a:lnSpc>
                        <a:spcAft>
                          <a:spcPts val="1000"/>
                        </a:spcAft>
                      </a:pPr>
                      <a:r>
                        <a:rPr lang="en-IN" sz="2000" dirty="0">
                          <a:solidFill>
                            <a:schemeClr val="tx1"/>
                          </a:solidFill>
                          <a:effectLst/>
                        </a:rPr>
                        <a:t>2BA21EC019</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pPr algn="ctr">
                        <a:lnSpc>
                          <a:spcPct val="115000"/>
                        </a:lnSpc>
                        <a:spcAft>
                          <a:spcPts val="1000"/>
                        </a:spcAft>
                      </a:pPr>
                      <a:r>
                        <a:rPr lang="en-US" sz="2000" dirty="0">
                          <a:solidFill>
                            <a:schemeClr val="tx1"/>
                          </a:solidFill>
                          <a:effectLst/>
                        </a:rPr>
                        <a:t>07</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solidFill>
                  </a:tcPr>
                </a:tc>
                <a:extLst>
                  <a:ext uri="{0D108BD9-81ED-4DB2-BD59-A6C34878D82A}">
                    <a16:rowId xmlns:a16="http://schemas.microsoft.com/office/drawing/2014/main" val="454917476"/>
                  </a:ext>
                </a:extLst>
              </a:tr>
              <a:tr h="397329">
                <a:tc>
                  <a:txBody>
                    <a:bodyPr/>
                    <a:lstStyle/>
                    <a:p>
                      <a:r>
                        <a:rPr lang="en-IN" sz="2000" dirty="0">
                          <a:effectLst/>
                        </a:rPr>
                        <a:t>Prajwal Bidimani</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2"/>
                    </a:solidFill>
                  </a:tcPr>
                </a:tc>
                <a:tc>
                  <a:txBody>
                    <a:bodyPr/>
                    <a:lstStyle/>
                    <a:p>
                      <a:pPr algn="ctr">
                        <a:lnSpc>
                          <a:spcPct val="115000"/>
                        </a:lnSpc>
                        <a:spcAft>
                          <a:spcPts val="1000"/>
                        </a:spcAft>
                      </a:pPr>
                      <a:r>
                        <a:rPr lang="en-IN" sz="2000" dirty="0">
                          <a:solidFill>
                            <a:schemeClr val="tx1"/>
                          </a:solidFill>
                          <a:effectLst/>
                        </a:rPr>
                        <a:t>2BA21EC056</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pPr algn="ctr">
                        <a:lnSpc>
                          <a:spcPct val="115000"/>
                        </a:lnSpc>
                        <a:spcAft>
                          <a:spcPts val="1000"/>
                        </a:spcAft>
                      </a:pPr>
                      <a:r>
                        <a:rPr lang="en-US" sz="2000" dirty="0">
                          <a:solidFill>
                            <a:schemeClr val="tx1"/>
                          </a:solidFill>
                          <a:effectLst/>
                        </a:rPr>
                        <a:t>23</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solidFill>
                  </a:tcPr>
                </a:tc>
                <a:extLst>
                  <a:ext uri="{0D108BD9-81ED-4DB2-BD59-A6C34878D82A}">
                    <a16:rowId xmlns:a16="http://schemas.microsoft.com/office/drawing/2014/main" val="812508941"/>
                  </a:ext>
                </a:extLst>
              </a:tr>
            </a:tbl>
          </a:graphicData>
        </a:graphic>
      </p:graphicFrame>
      <p:sp>
        <p:nvSpPr>
          <p:cNvPr id="3" name="Rectangle 2">
            <a:extLst>
              <a:ext uri="{FF2B5EF4-FFF2-40B4-BE49-F238E27FC236}">
                <a16:creationId xmlns:a16="http://schemas.microsoft.com/office/drawing/2014/main" id="{C4949885-FE66-DABF-7851-AB3125CCAB28}"/>
              </a:ext>
            </a:extLst>
          </p:cNvPr>
          <p:cNvSpPr>
            <a:spLocks noChangeArrowheads="1"/>
          </p:cNvSpPr>
          <p:nvPr/>
        </p:nvSpPr>
        <p:spPr bwMode="auto">
          <a:xfrm>
            <a:off x="2171279" y="25608"/>
            <a:ext cx="740459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2">
                    <a:lumMod val="50000"/>
                  </a:schemeClr>
                </a:solidFill>
                <a:effectLst/>
                <a:latin typeface="Algerian" panose="04020705040A02060702" pitchFamily="82" charset="0"/>
                <a:ea typeface="Times New Roman" panose="02020603050405020304" pitchFamily="18" charset="0"/>
                <a:cs typeface="Times New Roman" panose="02020603050405020304" pitchFamily="18" charset="0"/>
              </a:rPr>
              <a:t>BASAVESHWAR ENGINEERING College (AUTONOMOUS) BAGALKOt</a:t>
            </a:r>
            <a:endParaRPr kumimoji="0" lang="en-US" altLang="en-US" sz="1200" b="0" i="0" u="none" strike="noStrike" cap="none" normalizeH="0" baseline="0" dirty="0">
              <a:ln>
                <a:noFill/>
              </a:ln>
              <a:solidFill>
                <a:schemeClr val="tx2">
                  <a:lumMod val="50000"/>
                </a:schemeClr>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0" descr="BEC.jpg">
            <a:extLst>
              <a:ext uri="{FF2B5EF4-FFF2-40B4-BE49-F238E27FC236}">
                <a16:creationId xmlns:a16="http://schemas.microsoft.com/office/drawing/2014/main" id="{809CCC00-D383-8447-8256-0EAAA7B1C8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7985" y="396240"/>
            <a:ext cx="1275216" cy="141224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6698A0B-3FFF-6A63-813B-087DF3AE6C0E}"/>
              </a:ext>
            </a:extLst>
          </p:cNvPr>
          <p:cNvSpPr>
            <a:spLocks noChangeArrowheads="1"/>
          </p:cNvSpPr>
          <p:nvPr/>
        </p:nvSpPr>
        <p:spPr bwMode="auto">
          <a:xfrm>
            <a:off x="167660" y="1911309"/>
            <a:ext cx="11700793" cy="264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2">
                    <a:lumMod val="50000"/>
                  </a:schemeClr>
                </a:solidFill>
                <a:effectLst/>
                <a:latin typeface="Algerian" panose="04020705040A02060702" pitchFamily="82" charset="0"/>
                <a:ea typeface="Times New Roman" panose="02020603050405020304" pitchFamily="18" charset="0"/>
                <a:cs typeface="Times New Roman" panose="02020603050405020304" pitchFamily="18" charset="0"/>
              </a:rPr>
              <a:t>                                                   DEPARTMENT OF ELECTRONICS AND COMMUNICATION</a:t>
            </a:r>
            <a:endParaRPr kumimoji="0" lang="en-US" altLang="en-US" sz="1200" b="0" i="0" u="none" strike="noStrike" cap="none" normalizeH="0" baseline="0" dirty="0">
              <a:ln>
                <a:noFill/>
              </a:ln>
              <a:solidFill>
                <a:schemeClr val="tx2">
                  <a:lumMod val="50000"/>
                </a:schemeClr>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2">
                    <a:lumMod val="50000"/>
                  </a:schemeClr>
                </a:solidFill>
                <a:effectLst/>
                <a:latin typeface="Algerian" panose="04020705040A02060702" pitchFamily="82" charset="0"/>
                <a:ea typeface="Times New Roman" panose="02020603050405020304" pitchFamily="18" charset="0"/>
                <a:cs typeface="Times New Roman" panose="02020603050405020304" pitchFamily="18" charset="0"/>
              </a:rPr>
              <a:t>                                                         REPORT </a:t>
            </a:r>
            <a:endParaRPr kumimoji="0" lang="en-US" altLang="en-US" sz="1200" b="0" i="0" u="none" strike="noStrike" cap="none" normalizeH="0" baseline="0" dirty="0">
              <a:ln>
                <a:noFill/>
              </a:ln>
              <a:solidFill>
                <a:schemeClr val="tx2">
                  <a:lumMod val="50000"/>
                </a:schemeClr>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2">
                    <a:lumMod val="50000"/>
                  </a:schemeClr>
                </a:solidFill>
                <a:effectLst/>
                <a:latin typeface="Algerian" panose="04020705040A02060702" pitchFamily="82" charset="0"/>
                <a:ea typeface="Times New Roman" panose="02020603050405020304" pitchFamily="18" charset="0"/>
                <a:cs typeface="Times New Roman" panose="02020603050405020304" pitchFamily="18" charset="0"/>
              </a:rPr>
              <a:t>                                                             Typinging speed calculator</a:t>
            </a:r>
            <a:endParaRPr kumimoji="0" lang="en-US" altLang="en-US" sz="1200" b="0" i="0" u="none" strike="noStrike" cap="none" normalizeH="0" baseline="0" dirty="0">
              <a:ln>
                <a:noFill/>
              </a:ln>
              <a:solidFill>
                <a:schemeClr val="tx2">
                  <a:lumMod val="50000"/>
                </a:schemeClr>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Subject: Higher Programming Paradigm                </a:t>
            </a:r>
            <a:endParaRPr kumimoji="0" lang="en-US" altLang="en-US" sz="1200" b="0" i="0" u="none" strike="noStrike" cap="none" normalizeH="0" baseline="0" dirty="0">
              <a:ln>
                <a:noFill/>
              </a:ln>
              <a:solidFill>
                <a:schemeClr val="tx2">
                  <a:lumMod val="50000"/>
                </a:schemeClr>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Subject code : 21UEC308C     </a:t>
            </a:r>
            <a:endParaRPr kumimoji="0" lang="en-US" altLang="en-US" sz="1200" b="0" i="0" u="none" strike="noStrike" cap="none" normalizeH="0" baseline="0" dirty="0">
              <a:ln>
                <a:noFill/>
              </a:ln>
              <a:solidFill>
                <a:schemeClr val="tx2">
                  <a:lumMod val="50000"/>
                </a:schemeClr>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DIV: B			                        </a:t>
            </a:r>
            <a:endParaRPr kumimoji="0" lang="en-US" altLang="en-US" sz="1200" b="0" i="0" u="none" strike="noStrike" cap="none" normalizeH="0" baseline="0" dirty="0">
              <a:ln>
                <a:noFill/>
              </a:ln>
              <a:solidFill>
                <a:schemeClr val="tx2">
                  <a:lumMod val="50000"/>
                </a:schemeClr>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Presented By :</a:t>
            </a:r>
            <a:endParaRPr kumimoji="0" lang="en-US" altLang="en-US" sz="1200" b="0" i="0" u="none" strike="noStrike" cap="none" normalizeH="0" baseline="0" dirty="0">
              <a:ln>
                <a:noFill/>
              </a:ln>
              <a:solidFill>
                <a:schemeClr val="tx2">
                  <a:lumMod val="50000"/>
                </a:schemeClr>
              </a:solidFill>
              <a:effectLst/>
              <a:ea typeface="Times New Roman" panose="02020603050405020304" pitchFamily="18" charset="0"/>
            </a:endParaRPr>
          </a:p>
        </p:txBody>
      </p:sp>
      <p:sp>
        <p:nvSpPr>
          <p:cNvPr id="6" name="TextBox 5">
            <a:extLst>
              <a:ext uri="{FF2B5EF4-FFF2-40B4-BE49-F238E27FC236}">
                <a16:creationId xmlns:a16="http://schemas.microsoft.com/office/drawing/2014/main" id="{A3E5754A-E236-7926-EF77-D0694507D125}"/>
              </a:ext>
            </a:extLst>
          </p:cNvPr>
          <p:cNvSpPr txBox="1"/>
          <p:nvPr/>
        </p:nvSpPr>
        <p:spPr>
          <a:xfrm>
            <a:off x="7836060" y="6295605"/>
            <a:ext cx="4629873" cy="646331"/>
          </a:xfrm>
          <a:prstGeom prst="rect">
            <a:avLst/>
          </a:prstGeom>
          <a:noFill/>
        </p:spPr>
        <p:txBody>
          <a:bodyPr wrap="square" rtlCol="0">
            <a:spAutoFit/>
          </a:bodyPr>
          <a:lstStyle/>
          <a:p>
            <a:r>
              <a:rPr lang="en-US" dirty="0">
                <a:solidFill>
                  <a:schemeClr val="tx2">
                    <a:lumMod val="50000"/>
                  </a:schemeClr>
                </a:solidFill>
                <a:latin typeface="Arial" panose="020B0604020202020204" pitchFamily="34" charset="0"/>
                <a:cs typeface="Arial" panose="020B0604020202020204" pitchFamily="34" charset="0"/>
              </a:rPr>
              <a:t>Faculty Signature</a:t>
            </a:r>
            <a:r>
              <a:rPr lang="en-US" dirty="0">
                <a:solidFill>
                  <a:schemeClr val="tx2">
                    <a:lumMod val="50000"/>
                  </a:schemeClr>
                </a:solidFill>
              </a:rPr>
              <a:t>:___________________</a:t>
            </a:r>
          </a:p>
          <a:p>
            <a:endParaRPr lang="en-IN" dirty="0"/>
          </a:p>
        </p:txBody>
      </p:sp>
      <p:sp>
        <p:nvSpPr>
          <p:cNvPr id="7" name="TextBox 6">
            <a:extLst>
              <a:ext uri="{FF2B5EF4-FFF2-40B4-BE49-F238E27FC236}">
                <a16:creationId xmlns:a16="http://schemas.microsoft.com/office/drawing/2014/main" id="{C70C0718-5E83-366C-98B0-C895708E72B8}"/>
              </a:ext>
            </a:extLst>
          </p:cNvPr>
          <p:cNvSpPr txBox="1"/>
          <p:nvPr/>
        </p:nvSpPr>
        <p:spPr>
          <a:xfrm>
            <a:off x="267650" y="6095550"/>
            <a:ext cx="4334830" cy="400110"/>
          </a:xfrm>
          <a:prstGeom prst="rect">
            <a:avLst/>
          </a:prstGeom>
          <a:noFill/>
        </p:spPr>
        <p:txBody>
          <a:bodyPr wrap="square" rtlCol="0">
            <a:spAutoFit/>
          </a:bodyPr>
          <a:lstStyle/>
          <a:p>
            <a:r>
              <a:rPr kumimoji="0" lang="en-US" altLang="en-US" sz="2000" b="0" i="0" u="none" strike="noStrike" cap="none" normalizeH="0" baseline="0" dirty="0">
                <a:ln>
                  <a:noFill/>
                </a:ln>
                <a:solidFill>
                  <a:schemeClr val="tx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Faculty I/C:  Dr. M.C.Aralimarad</a:t>
            </a:r>
            <a:endParaRPr lang="en-IN" sz="2000" dirty="0">
              <a:solidFill>
                <a:schemeClr val="tx2">
                  <a:lumMod val="50000"/>
                </a:schemeClr>
              </a:solidFill>
            </a:endParaRPr>
          </a:p>
        </p:txBody>
      </p:sp>
    </p:spTree>
    <p:extLst>
      <p:ext uri="{BB962C8B-B14F-4D97-AF65-F5344CB8AC3E}">
        <p14:creationId xmlns:p14="http://schemas.microsoft.com/office/powerpoint/2010/main" val="707244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FAF518-A16C-A0DA-4F8E-DC4BEDF0899E}"/>
              </a:ext>
            </a:extLst>
          </p:cNvPr>
          <p:cNvSpPr txBox="1"/>
          <p:nvPr/>
        </p:nvSpPr>
        <p:spPr>
          <a:xfrm>
            <a:off x="0" y="0"/>
            <a:ext cx="12192000" cy="6032421"/>
          </a:xfrm>
          <a:prstGeom prst="rect">
            <a:avLst/>
          </a:prstGeom>
          <a:noFill/>
        </p:spPr>
        <p:txBody>
          <a:bodyPr wrap="square" rtlCol="0">
            <a:spAutoFit/>
          </a:bodyPr>
          <a:lstStyle/>
          <a:p>
            <a:pPr algn="ctr"/>
            <a:r>
              <a:rPr lang="en-IN" sz="4000" u="sng" dirty="0">
                <a:latin typeface="Algerian" panose="04020705040A02060702" pitchFamily="82" charset="0"/>
              </a:rPr>
              <a:t>INTRODUCTION</a:t>
            </a:r>
          </a:p>
          <a:p>
            <a:endParaRPr lang="en-IN" sz="4000" dirty="0"/>
          </a:p>
          <a:p>
            <a:r>
              <a:rPr lang="en-US" sz="3600" dirty="0"/>
              <a:t>     Typing speed is measured by the number of words you can type correctly in a set amount of time. A “word” is equivalent to five keystrokes. During a test, both speed and accuracy are measured. You will receive a number that indicates your average words per minute (WPM) and a percentage that indicates your accuracy.</a:t>
            </a:r>
          </a:p>
          <a:p>
            <a:r>
              <a:rPr lang="en-US" sz="3600" dirty="0"/>
              <a:t> A typing test is designed to find how fast one types in a given amount of time.</a:t>
            </a:r>
            <a:endParaRPr lang="en-IN" sz="3600" dirty="0"/>
          </a:p>
          <a:p>
            <a:endParaRPr lang="en-IN" dirty="0"/>
          </a:p>
        </p:txBody>
      </p:sp>
    </p:spTree>
    <p:extLst>
      <p:ext uri="{BB962C8B-B14F-4D97-AF65-F5344CB8AC3E}">
        <p14:creationId xmlns:p14="http://schemas.microsoft.com/office/powerpoint/2010/main" val="1690583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EA6DD2-1BE2-D53B-81E2-B96F8F79E7C7}"/>
              </a:ext>
            </a:extLst>
          </p:cNvPr>
          <p:cNvSpPr txBox="1"/>
          <p:nvPr/>
        </p:nvSpPr>
        <p:spPr>
          <a:xfrm>
            <a:off x="-83976" y="0"/>
            <a:ext cx="4264090" cy="707886"/>
          </a:xfrm>
          <a:prstGeom prst="rect">
            <a:avLst/>
          </a:prstGeom>
          <a:noFill/>
        </p:spPr>
        <p:txBody>
          <a:bodyPr wrap="square" rtlCol="0">
            <a:spAutoFit/>
          </a:bodyPr>
          <a:lstStyle/>
          <a:p>
            <a:pPr algn="ctr"/>
            <a:r>
              <a:rPr lang="en-IN" sz="4000" u="sng" dirty="0">
                <a:latin typeface="Algerian" panose="04020705040A02060702" pitchFamily="82" charset="0"/>
              </a:rPr>
              <a:t>BLOCK DIAGRAM</a:t>
            </a:r>
          </a:p>
        </p:txBody>
      </p:sp>
      <p:sp>
        <p:nvSpPr>
          <p:cNvPr id="5" name="AutoShape 2">
            <a:extLst>
              <a:ext uri="{FF2B5EF4-FFF2-40B4-BE49-F238E27FC236}">
                <a16:creationId xmlns:a16="http://schemas.microsoft.com/office/drawing/2014/main" id="{DADDDB7A-9680-2B78-A720-AD670CDA95B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a:extLst>
              <a:ext uri="{FF2B5EF4-FFF2-40B4-BE49-F238E27FC236}">
                <a16:creationId xmlns:a16="http://schemas.microsoft.com/office/drawing/2014/main" id="{BB48D1E8-CCA6-12ED-9F6A-941E7D2D53E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FD7C3F2A-E084-9832-4C82-AC2686B8D371}"/>
              </a:ext>
            </a:extLst>
          </p:cNvPr>
          <p:cNvPicPr>
            <a:picLocks noChangeAspect="1"/>
          </p:cNvPicPr>
          <p:nvPr/>
        </p:nvPicPr>
        <p:blipFill rotWithShape="1">
          <a:blip r:embed="rId2"/>
          <a:srcRect l="14448" r="13873"/>
          <a:stretch/>
        </p:blipFill>
        <p:spPr>
          <a:xfrm>
            <a:off x="2687213" y="658743"/>
            <a:ext cx="4693301" cy="6150114"/>
          </a:xfrm>
          <a:prstGeom prst="rect">
            <a:avLst/>
          </a:prstGeom>
        </p:spPr>
      </p:pic>
    </p:spTree>
    <p:extLst>
      <p:ext uri="{BB962C8B-B14F-4D97-AF65-F5344CB8AC3E}">
        <p14:creationId xmlns:p14="http://schemas.microsoft.com/office/powerpoint/2010/main" val="751376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77596E-78CC-2C28-680A-76A1E5F638FD}"/>
              </a:ext>
            </a:extLst>
          </p:cNvPr>
          <p:cNvSpPr txBox="1"/>
          <p:nvPr/>
        </p:nvSpPr>
        <p:spPr>
          <a:xfrm>
            <a:off x="111967" y="0"/>
            <a:ext cx="12192000" cy="5509200"/>
          </a:xfrm>
          <a:prstGeom prst="rect">
            <a:avLst/>
          </a:prstGeom>
          <a:noFill/>
        </p:spPr>
        <p:txBody>
          <a:bodyPr wrap="square" rtlCol="0">
            <a:spAutoFit/>
          </a:bodyPr>
          <a:lstStyle/>
          <a:p>
            <a:pPr algn="ctr"/>
            <a:r>
              <a:rPr lang="en-IN" sz="3200" u="sng" dirty="0">
                <a:latin typeface="Algerian" panose="04020705040A02060702" pitchFamily="82" charset="0"/>
              </a:rPr>
              <a:t>EXPLAINATION</a:t>
            </a:r>
          </a:p>
          <a:p>
            <a:r>
              <a:rPr lang="en-IN" sz="3200" dirty="0"/>
              <a:t>     </a:t>
            </a:r>
            <a:r>
              <a:rPr lang="en-US" sz="3200" dirty="0"/>
              <a:t>The show_results() method is where we calculate the speed of the user's typing. The time starts when the user clicks on the input box and when the user hits return key “Enter” then we perform the difference and calculate time in seconds.</a:t>
            </a:r>
          </a:p>
          <a:p>
            <a:r>
              <a:rPr lang="en-US" sz="3200" dirty="0"/>
              <a:t>         Typing is the process of writing or inputting text by pressing keys on a typewriter, computer keyboard, mobile phone or calculator. It can be distinguished from other means of text input, such as handwriting and speech recognition. Text can be in the form of letters, numbers and other symbols.</a:t>
            </a:r>
            <a:endParaRPr lang="en-IN" sz="3200" dirty="0"/>
          </a:p>
          <a:p>
            <a:r>
              <a:rPr lang="en-IN" sz="3200" dirty="0"/>
              <a:t>            </a:t>
            </a:r>
          </a:p>
        </p:txBody>
      </p:sp>
      <p:pic>
        <p:nvPicPr>
          <p:cNvPr id="2" name="Picture 1">
            <a:extLst>
              <a:ext uri="{FF2B5EF4-FFF2-40B4-BE49-F238E27FC236}">
                <a16:creationId xmlns:a16="http://schemas.microsoft.com/office/drawing/2014/main" id="{9AF872E9-2552-2C71-A73C-C5A744C2437E}"/>
              </a:ext>
            </a:extLst>
          </p:cNvPr>
          <p:cNvPicPr>
            <a:picLocks noChangeAspect="1"/>
          </p:cNvPicPr>
          <p:nvPr/>
        </p:nvPicPr>
        <p:blipFill>
          <a:blip r:embed="rId2"/>
          <a:stretch>
            <a:fillRect/>
          </a:stretch>
        </p:blipFill>
        <p:spPr>
          <a:xfrm>
            <a:off x="3622817" y="5190453"/>
            <a:ext cx="4535817" cy="1201016"/>
          </a:xfrm>
          <a:prstGeom prst="rect">
            <a:avLst/>
          </a:prstGeom>
        </p:spPr>
      </p:pic>
    </p:spTree>
    <p:extLst>
      <p:ext uri="{BB962C8B-B14F-4D97-AF65-F5344CB8AC3E}">
        <p14:creationId xmlns:p14="http://schemas.microsoft.com/office/powerpoint/2010/main" val="4226533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9F604F-A007-A99F-8F09-170BE10CB55C}"/>
              </a:ext>
            </a:extLst>
          </p:cNvPr>
          <p:cNvSpPr txBox="1"/>
          <p:nvPr/>
        </p:nvSpPr>
        <p:spPr>
          <a:xfrm>
            <a:off x="0" y="227459"/>
            <a:ext cx="12192000" cy="6863417"/>
          </a:xfrm>
          <a:prstGeom prst="rect">
            <a:avLst/>
          </a:prstGeom>
          <a:noFill/>
        </p:spPr>
        <p:txBody>
          <a:bodyPr wrap="square" rtlCol="0">
            <a:spAutoFit/>
          </a:bodyPr>
          <a:lstStyle/>
          <a:p>
            <a:pPr algn="ctr"/>
            <a:r>
              <a:rPr lang="en-IN" sz="4000" u="sng" dirty="0">
                <a:latin typeface="Algerian" panose="04020705040A02060702" pitchFamily="82" charset="0"/>
              </a:rPr>
              <a:t>TYPING SPEED CALCULATOR SOURCE CODE</a:t>
            </a:r>
          </a:p>
          <a:p>
            <a:r>
              <a:rPr lang="en-US" sz="2000" dirty="0"/>
              <a:t>                         from time </a:t>
            </a:r>
          </a:p>
          <a:p>
            <a:r>
              <a:rPr lang="en-US" sz="2000" dirty="0"/>
              <a:t>                       import time</a:t>
            </a:r>
          </a:p>
          <a:p>
            <a:r>
              <a:rPr lang="en-US" sz="2000" dirty="0"/>
              <a:t># calculate the accuracy of input prompt</a:t>
            </a:r>
          </a:p>
          <a:p>
            <a:r>
              <a:rPr lang="en-US" sz="2000" dirty="0"/>
              <a:t>def typingErrors(prompt):</a:t>
            </a:r>
          </a:p>
          <a:p>
            <a:r>
              <a:rPr lang="en-US" sz="2000" dirty="0"/>
              <a:t>    global iwords</a:t>
            </a:r>
          </a:p>
          <a:p>
            <a:endParaRPr lang="en-US" sz="2000" dirty="0"/>
          </a:p>
          <a:p>
            <a:r>
              <a:rPr lang="en-US" sz="2000" dirty="0"/>
              <a:t>    words = prompt.split()</a:t>
            </a:r>
          </a:p>
          <a:p>
            <a:r>
              <a:rPr lang="en-US" sz="2000" dirty="0"/>
              <a:t>    errors = 0</a:t>
            </a:r>
          </a:p>
          <a:p>
            <a:endParaRPr lang="en-US" sz="2000" dirty="0"/>
          </a:p>
          <a:p>
            <a:r>
              <a:rPr lang="en-US" sz="2000" dirty="0"/>
              <a:t>    for </a:t>
            </a:r>
            <a:r>
              <a:rPr lang="en-US" sz="2000" dirty="0" err="1"/>
              <a:t>i</a:t>
            </a:r>
            <a:r>
              <a:rPr lang="en-US" sz="2000" dirty="0"/>
              <a:t> in range(len(iwords)):</a:t>
            </a:r>
          </a:p>
          <a:p>
            <a:r>
              <a:rPr lang="en-US" sz="2000" dirty="0"/>
              <a:t>        if </a:t>
            </a:r>
            <a:r>
              <a:rPr lang="en-US" sz="2000" dirty="0" err="1"/>
              <a:t>i</a:t>
            </a:r>
            <a:r>
              <a:rPr lang="en-US" sz="2000" dirty="0"/>
              <a:t> in (0, len(iwords)-1):</a:t>
            </a:r>
          </a:p>
          <a:p>
            <a:r>
              <a:rPr lang="en-US" sz="2000" dirty="0"/>
              <a:t>            if iwords[</a:t>
            </a:r>
            <a:r>
              <a:rPr lang="en-US" sz="2000" dirty="0" err="1"/>
              <a:t>i</a:t>
            </a:r>
            <a:r>
              <a:rPr lang="en-US" sz="2000" dirty="0"/>
              <a:t>] == words[</a:t>
            </a:r>
            <a:r>
              <a:rPr lang="en-US" sz="2000" dirty="0" err="1"/>
              <a:t>i</a:t>
            </a:r>
            <a:r>
              <a:rPr lang="en-US" sz="2000" dirty="0"/>
              <a:t>]:</a:t>
            </a:r>
          </a:p>
          <a:p>
            <a:r>
              <a:rPr lang="en-US" sz="2000" dirty="0"/>
              <a:t>                continue</a:t>
            </a:r>
          </a:p>
          <a:p>
            <a:r>
              <a:rPr lang="en-US" sz="2000" dirty="0"/>
              <a:t>            else:</a:t>
            </a:r>
          </a:p>
          <a:p>
            <a:r>
              <a:rPr lang="en-US" sz="2000" dirty="0"/>
              <a:t>                errors +=1</a:t>
            </a:r>
          </a:p>
          <a:p>
            <a:r>
              <a:rPr lang="en-US" sz="2000" dirty="0"/>
              <a:t>        else:</a:t>
            </a:r>
          </a:p>
          <a:p>
            <a:r>
              <a:rPr lang="en-US" sz="2000" dirty="0"/>
              <a:t>               errors += 1</a:t>
            </a:r>
            <a:br>
              <a:rPr lang="en-US" sz="2000" dirty="0"/>
            </a:br>
            <a:r>
              <a:rPr lang="en-US" sz="2000" dirty="0"/>
              <a:t>                  return errors</a:t>
            </a:r>
          </a:p>
          <a:p>
            <a:endParaRPr lang="en-IN" sz="4000" dirty="0"/>
          </a:p>
        </p:txBody>
      </p:sp>
    </p:spTree>
    <p:extLst>
      <p:ext uri="{BB962C8B-B14F-4D97-AF65-F5344CB8AC3E}">
        <p14:creationId xmlns:p14="http://schemas.microsoft.com/office/powerpoint/2010/main" val="3234811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1EA343-DDF0-183F-5006-2760A6BB6D83}"/>
              </a:ext>
            </a:extLst>
          </p:cNvPr>
          <p:cNvSpPr txBox="1"/>
          <p:nvPr/>
        </p:nvSpPr>
        <p:spPr>
          <a:xfrm>
            <a:off x="518160" y="701041"/>
            <a:ext cx="12192000" cy="5016758"/>
          </a:xfrm>
          <a:prstGeom prst="rect">
            <a:avLst/>
          </a:prstGeom>
          <a:noFill/>
        </p:spPr>
        <p:txBody>
          <a:bodyPr wrap="square">
            <a:spAutoFit/>
          </a:bodyPr>
          <a:lstStyle/>
          <a:p>
            <a:r>
              <a:rPr lang="en-US" sz="2000" dirty="0"/>
              <a:t># calculate the speed in words per minute</a:t>
            </a:r>
            <a:br>
              <a:rPr lang="en-US" sz="2000" dirty="0"/>
            </a:br>
            <a:r>
              <a:rPr lang="en-US" sz="2000" dirty="0"/>
              <a:t>def typingSpeed(iprompt, stime, etime):</a:t>
            </a:r>
            <a:br>
              <a:rPr lang="en-US" sz="2000" dirty="0"/>
            </a:br>
            <a:r>
              <a:rPr lang="en-US" sz="2000" dirty="0"/>
              <a:t>    global time</a:t>
            </a:r>
            <a:br>
              <a:rPr lang="en-US" sz="2000" dirty="0"/>
            </a:br>
            <a:r>
              <a:rPr lang="en-US" sz="2000" dirty="0"/>
              <a:t>    global iwords</a:t>
            </a:r>
            <a:br>
              <a:rPr lang="en-US" sz="2000" dirty="0"/>
            </a:br>
            <a:br>
              <a:rPr lang="en-US" sz="2000" dirty="0"/>
            </a:br>
            <a:r>
              <a:rPr lang="en-US" sz="2000" dirty="0"/>
              <a:t>    iwords = iprompt.split()</a:t>
            </a:r>
            <a:br>
              <a:rPr lang="en-US" sz="2000" dirty="0"/>
            </a:br>
            <a:r>
              <a:rPr lang="en-US" sz="2000" dirty="0"/>
              <a:t>    twords = len(iwords)</a:t>
            </a:r>
            <a:br>
              <a:rPr lang="en-US" sz="2000" dirty="0"/>
            </a:br>
            <a:r>
              <a:rPr lang="en-US" sz="2000" dirty="0"/>
              <a:t>    speed = twords / time</a:t>
            </a:r>
            <a:br>
              <a:rPr lang="en-US" sz="2000" dirty="0"/>
            </a:br>
            <a:br>
              <a:rPr lang="en-US" sz="2000" dirty="0"/>
            </a:br>
            <a:r>
              <a:rPr lang="en-US" sz="2000" dirty="0"/>
              <a:t>    return speed</a:t>
            </a:r>
            <a:br>
              <a:rPr lang="en-US" sz="2000" dirty="0"/>
            </a:br>
            <a:br>
              <a:rPr lang="en-US" sz="2000" dirty="0"/>
            </a:br>
            <a:r>
              <a:rPr lang="en-US" sz="2000" dirty="0"/>
              <a:t># calculate total time elapsed</a:t>
            </a:r>
            <a:br>
              <a:rPr lang="en-US" sz="2000" dirty="0"/>
            </a:br>
            <a:r>
              <a:rPr lang="en-US" sz="2000" dirty="0"/>
              <a:t>def timeElapsed(stime, etime):</a:t>
            </a:r>
            <a:br>
              <a:rPr lang="en-US" sz="2000" dirty="0"/>
            </a:br>
            <a:r>
              <a:rPr lang="en-US" sz="2000" dirty="0"/>
              <a:t>    time = etime - stime</a:t>
            </a:r>
            <a:br>
              <a:rPr lang="en-US" sz="2000" dirty="0"/>
            </a:br>
            <a:br>
              <a:rPr lang="en-US" sz="2000" dirty="0"/>
            </a:br>
            <a:r>
              <a:rPr lang="en-US" sz="2000" dirty="0"/>
              <a:t>    return time</a:t>
            </a:r>
            <a:endParaRPr lang="en-IN" sz="2000" dirty="0"/>
          </a:p>
        </p:txBody>
      </p:sp>
    </p:spTree>
    <p:extLst>
      <p:ext uri="{BB962C8B-B14F-4D97-AF65-F5344CB8AC3E}">
        <p14:creationId xmlns:p14="http://schemas.microsoft.com/office/powerpoint/2010/main" val="2258002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38E676-4A99-0F44-76AA-C9CC49D1FDFE}"/>
              </a:ext>
            </a:extLst>
          </p:cNvPr>
          <p:cNvSpPr txBox="1"/>
          <p:nvPr/>
        </p:nvSpPr>
        <p:spPr>
          <a:xfrm>
            <a:off x="345440" y="151179"/>
            <a:ext cx="12192000" cy="6555641"/>
          </a:xfrm>
          <a:prstGeom prst="rect">
            <a:avLst/>
          </a:prstGeom>
          <a:noFill/>
        </p:spPr>
        <p:txBody>
          <a:bodyPr wrap="square">
            <a:spAutoFit/>
          </a:bodyPr>
          <a:lstStyle/>
          <a:p>
            <a:r>
              <a:rPr lang="en-US" sz="2000" dirty="0"/>
              <a:t>if __name__ == '__main__':</a:t>
            </a:r>
            <a:br>
              <a:rPr lang="en-US" sz="2000" dirty="0"/>
            </a:br>
            <a:r>
              <a:rPr lang="en-US" sz="2000" dirty="0"/>
              <a:t>    prompt = "Hi, my name is Aman </a:t>
            </a:r>
            <a:r>
              <a:rPr lang="en-US" sz="2000" dirty="0" err="1"/>
              <a:t>Kharwal</a:t>
            </a:r>
            <a:r>
              <a:rPr lang="en-US" sz="2000" dirty="0"/>
              <a:t>, I am a coding instructor."</a:t>
            </a:r>
            <a:br>
              <a:rPr lang="en-US" sz="2000" dirty="0"/>
            </a:br>
            <a:r>
              <a:rPr lang="en-US" sz="2000" dirty="0"/>
              <a:t>    print("Type this:- '", prompt, "'")</a:t>
            </a:r>
            <a:br>
              <a:rPr lang="en-US" sz="2000" dirty="0"/>
            </a:br>
            <a:br>
              <a:rPr lang="en-US" sz="2000" dirty="0"/>
            </a:br>
            <a:r>
              <a:rPr lang="en-US" sz="2000" dirty="0"/>
              <a:t>    # listening to input ENTER</a:t>
            </a:r>
            <a:br>
              <a:rPr lang="en-US" sz="2000" dirty="0"/>
            </a:br>
            <a:r>
              <a:rPr lang="en-US" sz="2000" dirty="0"/>
              <a:t>    input("press ENTER when you are ready!")</a:t>
            </a:r>
            <a:br>
              <a:rPr lang="en-US" sz="2000" dirty="0"/>
            </a:br>
            <a:br>
              <a:rPr lang="en-US" sz="2000" dirty="0"/>
            </a:br>
            <a:r>
              <a:rPr lang="en-US" sz="2000" dirty="0"/>
              <a:t>    # recording time for input</a:t>
            </a:r>
            <a:br>
              <a:rPr lang="en-US" sz="2000" dirty="0"/>
            </a:br>
            <a:r>
              <a:rPr lang="en-US" sz="2000" dirty="0"/>
              <a:t>    stime = time()</a:t>
            </a:r>
            <a:br>
              <a:rPr lang="en-US" sz="2000" dirty="0"/>
            </a:br>
            <a:r>
              <a:rPr lang="en-US" sz="2000" dirty="0"/>
              <a:t>    iprompt = input()</a:t>
            </a:r>
            <a:br>
              <a:rPr lang="en-US" sz="2000" dirty="0"/>
            </a:br>
            <a:r>
              <a:rPr lang="en-US" sz="2000" dirty="0"/>
              <a:t>    etime = time()</a:t>
            </a:r>
            <a:br>
              <a:rPr lang="en-US" sz="2000" dirty="0"/>
            </a:br>
            <a:br>
              <a:rPr lang="en-US" sz="2000" dirty="0"/>
            </a:br>
            <a:r>
              <a:rPr lang="en-US" sz="2000" dirty="0"/>
              <a:t>    # gather all the information returned from functions</a:t>
            </a:r>
            <a:br>
              <a:rPr lang="en-US" sz="2000" dirty="0"/>
            </a:br>
            <a:r>
              <a:rPr lang="en-US" sz="2000" dirty="0"/>
              <a:t>    time = round(timeElapsed(stime, etime), 2)</a:t>
            </a:r>
            <a:br>
              <a:rPr lang="en-US" sz="2000" dirty="0"/>
            </a:br>
            <a:r>
              <a:rPr lang="en-US" sz="2000" dirty="0"/>
              <a:t>    speed = typingSpeed(iprompt, stime, etime)</a:t>
            </a:r>
            <a:br>
              <a:rPr lang="en-US" sz="2000" dirty="0"/>
            </a:br>
            <a:r>
              <a:rPr lang="en-US" sz="2000" dirty="0"/>
              <a:t>    errors = typingErrors(prompt)</a:t>
            </a:r>
            <a:br>
              <a:rPr lang="en-US" sz="2000" dirty="0"/>
            </a:br>
            <a:br>
              <a:rPr lang="en-US" sz="2000" dirty="0"/>
            </a:br>
            <a:r>
              <a:rPr lang="en-US" sz="2000" dirty="0"/>
              <a:t>    # printing all the required data</a:t>
            </a:r>
            <a:br>
              <a:rPr lang="en-US" sz="2000" dirty="0"/>
            </a:br>
            <a:r>
              <a:rPr lang="en-US" sz="2000" dirty="0"/>
              <a:t>    print("Total Time elapsed : ", time, "s")</a:t>
            </a:r>
            <a:br>
              <a:rPr lang="en-US" sz="2000" dirty="0"/>
            </a:br>
            <a:r>
              <a:rPr lang="en-US" sz="2000" dirty="0"/>
              <a:t>    print("Your Average Typing Speed was : ", speed, "words / minute")</a:t>
            </a:r>
            <a:br>
              <a:rPr lang="en-US" sz="2000" dirty="0"/>
            </a:br>
            <a:r>
              <a:rPr lang="en-US" sz="2000" dirty="0"/>
              <a:t>    print("With a total of : ", errors, "errors")</a:t>
            </a:r>
            <a:endParaRPr lang="en-IN" sz="2000" dirty="0"/>
          </a:p>
        </p:txBody>
      </p:sp>
    </p:spTree>
    <p:extLst>
      <p:ext uri="{BB962C8B-B14F-4D97-AF65-F5344CB8AC3E}">
        <p14:creationId xmlns:p14="http://schemas.microsoft.com/office/powerpoint/2010/main" val="30570210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764</TotalTime>
  <Words>745</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Arial</vt:lpstr>
      <vt:lpstr>Bookman Old Style</vt:lpstr>
      <vt:lpstr>Calibri</vt:lpstr>
      <vt:lpstr>Cooper Black</vt:lpstr>
      <vt:lpstr>Rockwell</vt:lpstr>
      <vt:lpstr>Times New Roman</vt:lpstr>
      <vt:lpstr>Damask</vt:lpstr>
      <vt:lpstr>TYPING SPEED CALCULATOR USING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TYPING SPEED CALCULATOR USING PYTHON</dc:title>
  <dc:creator>Bhuvan Sulakhe</dc:creator>
  <cp:lastModifiedBy>Bhuvan Sulakhe</cp:lastModifiedBy>
  <cp:revision>6</cp:revision>
  <dcterms:created xsi:type="dcterms:W3CDTF">2023-01-22T06:03:36Z</dcterms:created>
  <dcterms:modified xsi:type="dcterms:W3CDTF">2023-01-23T07:32:20Z</dcterms:modified>
</cp:coreProperties>
</file>