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3" r:id="rId1"/>
  </p:sldMasterIdLst>
  <p:sldIdLst>
    <p:sldId id="256" r:id="rId2"/>
    <p:sldId id="259" r:id="rId3"/>
    <p:sldId id="268" r:id="rId4"/>
    <p:sldId id="267" r:id="rId5"/>
    <p:sldId id="258" r:id="rId6"/>
    <p:sldId id="269" r:id="rId7"/>
    <p:sldId id="270" r:id="rId8"/>
    <p:sldId id="271" r:id="rId9"/>
    <p:sldId id="272" r:id="rId10"/>
    <p:sldId id="262" r:id="rId11"/>
    <p:sldId id="273" r:id="rId12"/>
    <p:sldId id="263" r:id="rId13"/>
    <p:sldId id="265" r:id="rId14"/>
  </p:sldIdLst>
  <p:sldSz cx="767873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24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64" y="90"/>
      </p:cViewPr>
      <p:guideLst>
        <p:guide orient="horz" pos="1814"/>
        <p:guide pos="24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158" y="2111800"/>
            <a:ext cx="5542775" cy="1900317"/>
          </a:xfrm>
        </p:spPr>
        <p:txBody>
          <a:bodyPr anchor="b">
            <a:normAutofit/>
          </a:bodyPr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158" y="4012115"/>
            <a:ext cx="5542775" cy="9458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7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1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9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3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1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26636" y="3628973"/>
            <a:ext cx="1171858" cy="65655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498" y="3803976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511951"/>
            <a:ext cx="5535666" cy="2617736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656592"/>
            <a:ext cx="5535666" cy="1306638"/>
          </a:xfrm>
        </p:spPr>
        <p:txBody>
          <a:bodyPr anchor="ctr">
            <a:normAutofit/>
          </a:bodyPr>
          <a:lstStyle>
            <a:lvl1pPr marL="0" indent="0" algn="l">
              <a:buNone/>
              <a:defRPr sz="15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492" y="511951"/>
            <a:ext cx="5130568" cy="2431768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28829" y="2943719"/>
            <a:ext cx="4747892" cy="319969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656592"/>
            <a:ext cx="5535666" cy="1306638"/>
          </a:xfrm>
        </p:spPr>
        <p:txBody>
          <a:bodyPr anchor="ctr">
            <a:normAutofit/>
          </a:bodyPr>
          <a:lstStyle>
            <a:lvl1pPr marL="0" indent="0" algn="l">
              <a:buNone/>
              <a:defRPr sz="15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18546" y="544204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0423" y="2439919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64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2047806"/>
            <a:ext cx="5535666" cy="2288365"/>
          </a:xfrm>
        </p:spPr>
        <p:txBody>
          <a:bodyPr anchor="b">
            <a:normAutofit/>
          </a:bodyPr>
          <a:lstStyle>
            <a:lvl1pPr algn="l">
              <a:defRPr sz="403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535666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37492" y="511951"/>
            <a:ext cx="5130568" cy="2431768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1157" y="3647652"/>
            <a:ext cx="5616540" cy="7039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16">
                <a:solidFill>
                  <a:schemeClr val="accent1"/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616540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18546" y="544204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0423" y="2439919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526906"/>
            <a:ext cx="5535665" cy="2418683"/>
          </a:xfrm>
        </p:spPr>
        <p:txBody>
          <a:bodyPr anchor="ctr">
            <a:normAutofit/>
          </a:bodyPr>
          <a:lstStyle>
            <a:lvl1pPr algn="l">
              <a:defRPr sz="403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1157" y="3647652"/>
            <a:ext cx="5535666" cy="7039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16">
                <a:solidFill>
                  <a:schemeClr val="accent1"/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535666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39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6298" y="526905"/>
            <a:ext cx="1390748" cy="443742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1158" y="526905"/>
            <a:ext cx="3960586" cy="44374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497" y="524137"/>
            <a:ext cx="5533326" cy="1075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157" y="1791829"/>
            <a:ext cx="5535666" cy="3172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7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1742248"/>
            <a:ext cx="5535666" cy="1233520"/>
          </a:xfrm>
        </p:spPr>
        <p:txBody>
          <a:bodyPr anchor="b"/>
          <a:lstStyle>
            <a:lvl1pPr algn="l">
              <a:defRPr sz="335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007713"/>
            <a:ext cx="5535666" cy="722577"/>
          </a:xfrm>
        </p:spPr>
        <p:txBody>
          <a:bodyPr anchor="t"/>
          <a:lstStyle>
            <a:lvl1pPr marL="0" indent="0" algn="l">
              <a:buNone/>
              <a:defRPr sz="16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4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1158" y="1794438"/>
            <a:ext cx="2685149" cy="316391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2041" y="1794438"/>
            <a:ext cx="2684781" cy="316391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66159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2345" y="1869954"/>
            <a:ext cx="2413962" cy="483953"/>
          </a:xfrm>
        </p:spPr>
        <p:txBody>
          <a:bodyPr anchor="b">
            <a:noAutofit/>
          </a:bodyPr>
          <a:lstStyle>
            <a:lvl1pPr marL="0" indent="0">
              <a:buNone/>
              <a:defRPr sz="2016" b="0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1157" y="2353907"/>
            <a:ext cx="2685150" cy="260821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9795" y="1867243"/>
            <a:ext cx="2412823" cy="483953"/>
          </a:xfrm>
        </p:spPr>
        <p:txBody>
          <a:bodyPr anchor="b">
            <a:noAutofit/>
          </a:bodyPr>
          <a:lstStyle>
            <a:lvl1pPr marL="0" indent="0">
              <a:buNone/>
              <a:defRPr sz="2016" b="0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79024" y="2351197"/>
            <a:ext cx="2683595" cy="260821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66159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0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495" y="524137"/>
            <a:ext cx="5533327" cy="1075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1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6" y="374631"/>
            <a:ext cx="2208212" cy="819921"/>
          </a:xfrm>
        </p:spPr>
        <p:txBody>
          <a:bodyPr anchor="b"/>
          <a:lstStyle>
            <a:lvl1pPr algn="l">
              <a:defRPr sz="16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382" y="374633"/>
            <a:ext cx="3183440" cy="454756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6" y="1342539"/>
            <a:ext cx="2208212" cy="3579657"/>
          </a:xfrm>
        </p:spPr>
        <p:txBody>
          <a:bodyPr/>
          <a:lstStyle>
            <a:lvl1pPr marL="0" indent="0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4031615"/>
            <a:ext cx="5535666" cy="475955"/>
          </a:xfrm>
        </p:spPr>
        <p:txBody>
          <a:bodyPr anchor="b">
            <a:normAutofit/>
          </a:bodyPr>
          <a:lstStyle>
            <a:lvl1pPr algn="l">
              <a:defRPr sz="201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1157" y="533253"/>
            <a:ext cx="5535666" cy="32374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44"/>
            </a:lvl1pPr>
            <a:lvl2pPr marL="383957" indent="0">
              <a:buNone/>
              <a:defRPr sz="1344"/>
            </a:lvl2pPr>
            <a:lvl3pPr marL="767913" indent="0">
              <a:buNone/>
              <a:defRPr sz="1344"/>
            </a:lvl3pPr>
            <a:lvl4pPr marL="1151870" indent="0">
              <a:buNone/>
              <a:defRPr sz="1344"/>
            </a:lvl4pPr>
            <a:lvl5pPr marL="1535826" indent="0">
              <a:buNone/>
              <a:defRPr sz="1344"/>
            </a:lvl5pPr>
            <a:lvl6pPr marL="1919783" indent="0">
              <a:buNone/>
              <a:defRPr sz="1344"/>
            </a:lvl6pPr>
            <a:lvl7pPr marL="2303739" indent="0">
              <a:buNone/>
              <a:defRPr sz="1344"/>
            </a:lvl7pPr>
            <a:lvl8pPr marL="2687696" indent="0">
              <a:buNone/>
              <a:defRPr sz="1344"/>
            </a:lvl8pPr>
            <a:lvl9pPr marL="3071652" indent="0">
              <a:buNone/>
              <a:defRPr sz="134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507570"/>
            <a:ext cx="5535666" cy="414627"/>
          </a:xfrm>
        </p:spPr>
        <p:txBody>
          <a:bodyPr>
            <a:normAutofit/>
          </a:bodyPr>
          <a:lstStyle>
            <a:lvl1pPr marL="0" indent="0">
              <a:buNone/>
              <a:defRPr sz="1008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191982"/>
            <a:ext cx="1663727" cy="557521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7149" y="629"/>
            <a:ext cx="1639434" cy="575483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3575" cy="5759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495" y="524137"/>
            <a:ext cx="5533327" cy="1075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1791829"/>
            <a:ext cx="5535666" cy="326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6927" y="5152339"/>
            <a:ext cx="643573" cy="310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1156" y="5152944"/>
            <a:ext cx="480046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29307" y="661592"/>
            <a:ext cx="49123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1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  <p:sldLayoutId id="2147484158" r:id="rId15"/>
    <p:sldLayoutId id="2147484159" r:id="rId16"/>
  </p:sldLayoutIdLst>
  <p:txStyles>
    <p:titleStyle>
      <a:lvl1pPr algn="l" defTabSz="383957" rtl="0" eaLnBrk="1" latinLnBrk="0" hangingPunct="1">
        <a:spcBef>
          <a:spcPct val="0"/>
        </a:spcBef>
        <a:buNone/>
        <a:defRPr sz="3023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7967" indent="-287967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3929" indent="-239973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5989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43848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27805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1176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95718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79674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6363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300" y="651266"/>
            <a:ext cx="6477805" cy="1906073"/>
          </a:xfrm>
        </p:spPr>
        <p:txBody>
          <a:bodyPr>
            <a:noAutofit/>
          </a:bodyPr>
          <a:lstStyle/>
          <a:p>
            <a:br>
              <a:rPr lang="en-US" sz="4050" b="1" u="sng" dirty="0">
                <a:latin typeface="Algerian" pitchFamily="82" charset="0"/>
              </a:rPr>
            </a:br>
            <a:br>
              <a:rPr lang="en-US" sz="4050" b="1" u="sng" dirty="0">
                <a:latin typeface="Algerian" pitchFamily="82" charset="0"/>
              </a:rPr>
            </a:br>
            <a:br>
              <a:rPr lang="en-US" sz="3600" b="1" u="sng" dirty="0">
                <a:latin typeface="Algerian" pitchFamily="82" charset="0"/>
              </a:rPr>
            </a:br>
            <a:r>
              <a:rPr lang="en-US" sz="3600" b="1" u="sng" dirty="0">
                <a:latin typeface="Algerian" pitchFamily="82" charset="0"/>
                <a:cs typeface="Calibri" panose="020F0502020204030204" pitchFamily="34" charset="0"/>
              </a:rPr>
              <a:t>N-bit Multiplier with </a:t>
            </a:r>
            <a:br>
              <a:rPr lang="en-US" sz="3600" b="1" u="sng" dirty="0">
                <a:latin typeface="Algerian" pitchFamily="82" charset="0"/>
                <a:cs typeface="Calibri" panose="020F0502020204030204" pitchFamily="34" charset="0"/>
              </a:rPr>
            </a:br>
            <a:r>
              <a:rPr lang="en-US" sz="3600" b="1" u="sng" dirty="0">
                <a:latin typeface="Algerian" pitchFamily="82" charset="0"/>
                <a:cs typeface="Calibri" panose="020F0502020204030204" pitchFamily="34" charset="0"/>
              </a:rPr>
              <a:t>Binary to BCD Converter</a:t>
            </a:r>
            <a:endParaRPr lang="en-IN" sz="3600" b="1" u="sng" dirty="0">
              <a:latin typeface="Algerian" pitchFamily="82" charset="0"/>
              <a:cs typeface="Calibri" panose="020F050202020403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14929" y="3032401"/>
            <a:ext cx="5542775" cy="945869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-By Akshata R G and Sangeeta  R G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88925"/>
      </p:ext>
    </p:extLst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0304" y="0"/>
            <a:ext cx="2427267" cy="73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TEST BENCH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729343"/>
            <a:ext cx="587828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module multiplier_tb;</a:t>
            </a:r>
          </a:p>
          <a:p>
            <a:r>
              <a:rPr lang="en-US" sz="1400" dirty="0"/>
              <a:t>   parameter n_bits = 5;</a:t>
            </a:r>
          </a:p>
          <a:p>
            <a:r>
              <a:rPr lang="en-US" sz="1400" dirty="0"/>
              <a:t>// Inputs</a:t>
            </a:r>
          </a:p>
          <a:p>
            <a:r>
              <a:rPr lang="en-US" sz="1400" dirty="0"/>
              <a:t>	reg [n_bits-1:0] a_in;</a:t>
            </a:r>
          </a:p>
          <a:p>
            <a:r>
              <a:rPr lang="en-US" sz="1400" dirty="0"/>
              <a:t>	reg [n_bits-1:0] b_in;</a:t>
            </a:r>
          </a:p>
          <a:p>
            <a:r>
              <a:rPr lang="en-US" sz="1400" dirty="0"/>
              <a:t>	reg clk;</a:t>
            </a:r>
          </a:p>
          <a:p>
            <a:r>
              <a:rPr lang="en-US" sz="1400" dirty="0"/>
              <a:t>	reg start;</a:t>
            </a:r>
          </a:p>
          <a:p>
            <a:r>
              <a:rPr lang="en-US" sz="1400" dirty="0"/>
              <a:t>	reg reset;</a:t>
            </a:r>
          </a:p>
          <a:p>
            <a:r>
              <a:rPr lang="en-US" sz="1400" dirty="0"/>
              <a:t>// Outputs</a:t>
            </a:r>
          </a:p>
          <a:p>
            <a:r>
              <a:rPr lang="en-US" sz="1400" dirty="0"/>
              <a:t>	wire [(n_bits*2)-1:0] out;</a:t>
            </a:r>
          </a:p>
          <a:p>
            <a:r>
              <a:rPr lang="en-US" sz="1400" dirty="0"/>
              <a:t>	wire finish;</a:t>
            </a:r>
          </a:p>
          <a:p>
            <a:r>
              <a:rPr lang="en-US" sz="1400" dirty="0"/>
              <a:t>	wire [(((n_bits*2)/3)+1)*4-1:0] bcd;</a:t>
            </a:r>
          </a:p>
          <a:p>
            <a:r>
              <a:rPr lang="en-US" sz="1400" dirty="0"/>
              <a:t>// Instantiate the Unit Under Test (UUT)</a:t>
            </a:r>
          </a:p>
          <a:p>
            <a:r>
              <a:rPr lang="en-US" sz="1400" dirty="0"/>
              <a:t>	multiplier uut (</a:t>
            </a:r>
          </a:p>
          <a:p>
            <a:r>
              <a:rPr lang="en-US" sz="1400" dirty="0"/>
              <a:t>		.out(out), </a:t>
            </a:r>
          </a:p>
          <a:p>
            <a:r>
              <a:rPr lang="en-US" sz="1400" dirty="0"/>
              <a:t>		.a_in(a_in), </a:t>
            </a:r>
          </a:p>
          <a:p>
            <a:r>
              <a:rPr lang="en-US" sz="1400" dirty="0"/>
              <a:t>		.b_in(b_in), </a:t>
            </a:r>
          </a:p>
          <a:p>
            <a:r>
              <a:rPr lang="en-US" sz="1400" dirty="0"/>
              <a:t>		.clk(clk), </a:t>
            </a:r>
          </a:p>
          <a:p>
            <a:r>
              <a:rPr lang="en-US" sz="1400" dirty="0"/>
              <a:t>		.start(start), </a:t>
            </a:r>
          </a:p>
          <a:p>
            <a:r>
              <a:rPr lang="en-US" sz="1400" dirty="0"/>
              <a:t>		.reset(reset), </a:t>
            </a:r>
          </a:p>
          <a:p>
            <a:r>
              <a:rPr lang="en-US" sz="1400" dirty="0"/>
              <a:t>		.finish(finish),</a:t>
            </a:r>
          </a:p>
          <a:p>
            <a:r>
              <a:rPr lang="en-US" sz="1400" dirty="0"/>
              <a:t>		.bcd(bcd)</a:t>
            </a:r>
          </a:p>
          <a:p>
            <a:r>
              <a:rPr lang="en-US" sz="1400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089261588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2743" y="1"/>
            <a:ext cx="513805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defparam uut.N = n_bits;</a:t>
            </a:r>
          </a:p>
          <a:p>
            <a:r>
              <a:rPr lang="en-US" sz="1400" dirty="0"/>
              <a:t>initial</a:t>
            </a:r>
          </a:p>
          <a:p>
            <a:r>
              <a:rPr lang="en-US" sz="1400" dirty="0"/>
              <a:t>	begin</a:t>
            </a:r>
          </a:p>
          <a:p>
            <a:r>
              <a:rPr lang="en-US" sz="1400" dirty="0"/>
              <a:t>	forever </a:t>
            </a:r>
          </a:p>
          <a:p>
            <a:r>
              <a:rPr lang="en-US" sz="1400" dirty="0"/>
              <a:t>		#50 clk= ~clk;</a:t>
            </a:r>
          </a:p>
          <a:p>
            <a:r>
              <a:rPr lang="en-US" sz="1400" dirty="0"/>
              <a:t>	end</a:t>
            </a:r>
          </a:p>
          <a:p>
            <a:r>
              <a:rPr lang="en-US" sz="1400" dirty="0"/>
              <a:t>initial begin</a:t>
            </a:r>
          </a:p>
          <a:p>
            <a:r>
              <a:rPr lang="en-US" sz="1400" dirty="0"/>
              <a:t>		// Initialize Inputs</a:t>
            </a:r>
          </a:p>
          <a:p>
            <a:r>
              <a:rPr lang="en-US" sz="1400" dirty="0"/>
              <a:t>		a_in = 0;</a:t>
            </a:r>
          </a:p>
          <a:p>
            <a:r>
              <a:rPr lang="en-US" sz="1400" dirty="0"/>
              <a:t>		b_in = 0;</a:t>
            </a:r>
          </a:p>
          <a:p>
            <a:r>
              <a:rPr lang="en-US" sz="1400" dirty="0"/>
              <a:t>		clk = 0;</a:t>
            </a:r>
          </a:p>
          <a:p>
            <a:r>
              <a:rPr lang="en-US" sz="1400" dirty="0"/>
              <a:t>		start = 0;</a:t>
            </a:r>
          </a:p>
          <a:p>
            <a:r>
              <a:rPr lang="en-US" sz="1400" dirty="0"/>
              <a:t>		reset = 1;</a:t>
            </a:r>
          </a:p>
          <a:p>
            <a:r>
              <a:rPr lang="en-US" sz="1400" dirty="0"/>
              <a:t>// Wait 100 ns for global reset to finish</a:t>
            </a:r>
          </a:p>
          <a:p>
            <a:r>
              <a:rPr lang="en-US" sz="1400" dirty="0"/>
              <a:t>		#100;</a:t>
            </a:r>
          </a:p>
          <a:p>
            <a:r>
              <a:rPr lang="en-US" sz="1400" dirty="0"/>
              <a:t> // Add stimulus here</a:t>
            </a:r>
          </a:p>
          <a:p>
            <a:r>
              <a:rPr lang="en-US" sz="1400" dirty="0"/>
              <a:t>		reset = 0;</a:t>
            </a:r>
          </a:p>
          <a:p>
            <a:r>
              <a:rPr lang="en-US" sz="1400" dirty="0"/>
              <a:t>                   a_in = 'd26;</a:t>
            </a:r>
          </a:p>
          <a:p>
            <a:r>
              <a:rPr lang="en-US" sz="1400" dirty="0"/>
              <a:t>		b_in = 'd30;</a:t>
            </a:r>
          </a:p>
          <a:p>
            <a:r>
              <a:rPr lang="en-US" sz="1400" dirty="0"/>
              <a:t>		start = 0;</a:t>
            </a:r>
          </a:p>
          <a:p>
            <a:r>
              <a:rPr lang="en-US" sz="1400" dirty="0"/>
              <a:t>		#200</a:t>
            </a:r>
          </a:p>
          <a:p>
            <a:r>
              <a:rPr lang="en-US" sz="1400" dirty="0"/>
              <a:t>		start = 1;</a:t>
            </a:r>
          </a:p>
          <a:p>
            <a:r>
              <a:rPr lang="en-US" sz="1400" dirty="0"/>
              <a:t>		#(100*n_bits)</a:t>
            </a:r>
          </a:p>
          <a:p>
            <a:r>
              <a:rPr lang="en-US" sz="1400" dirty="0"/>
              <a:t>		a_in = 'd13;</a:t>
            </a:r>
          </a:p>
          <a:p>
            <a:r>
              <a:rPr lang="en-US" sz="1400" dirty="0"/>
              <a:t>		b_in = 'd13;</a:t>
            </a:r>
          </a:p>
          <a:p>
            <a:endParaRPr lang="en-US" sz="1400" dirty="0"/>
          </a:p>
          <a:p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4953000" y="209941"/>
            <a:ext cx="3918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                  start = 0;</a:t>
            </a:r>
          </a:p>
          <a:p>
            <a:r>
              <a:rPr lang="en-US" sz="1400" dirty="0"/>
              <a:t>		#200</a:t>
            </a:r>
          </a:p>
          <a:p>
            <a:r>
              <a:rPr lang="en-US" sz="1400" dirty="0"/>
              <a:t>		start = 1;</a:t>
            </a:r>
          </a:p>
          <a:p>
            <a:r>
              <a:rPr lang="en-US" sz="1400" dirty="0"/>
              <a:t>		#(100*n_bits)</a:t>
            </a:r>
          </a:p>
          <a:p>
            <a:r>
              <a:rPr lang="en-US" sz="1400" dirty="0"/>
              <a:t>		$finish;</a:t>
            </a:r>
          </a:p>
          <a:p>
            <a:r>
              <a:rPr lang="en-US" sz="1400" dirty="0"/>
              <a:t>	end</a:t>
            </a:r>
          </a:p>
          <a:p>
            <a:endParaRPr lang="en-US" sz="1400" dirty="0"/>
          </a:p>
          <a:p>
            <a:r>
              <a:rPr lang="en-US" sz="1400" dirty="0"/>
              <a:t>          endmodule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125" y="153627"/>
            <a:ext cx="3631122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SIMULATION OUTPUT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8ABCE-9BFC-3C7C-01B8-2E1702C67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" t="29283" r="3342" b="46332"/>
          <a:stretch/>
        </p:blipFill>
        <p:spPr>
          <a:xfrm>
            <a:off x="360836" y="2030681"/>
            <a:ext cx="7267699" cy="10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57160"/>
      </p:ext>
    </p:extLst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oHCBIVEhgSERQSEhEZEhoVEhgZGBgcEhISGBgZGRgVGRgcIS4mHCErHxgZJjgmKy8xNjY1GiQ7QDs0Pzw0NTEBDAwMBgYGEAYGEDEdFh0xMTExMTExMTExMTExMTExMTExMTExMTExMTExMTExMTExMTExMTExMTExMTExMTExMf/AABEIALsBDQMBIgACEQEDEQH/xAAcAAEAAgMBAQEAAAAAAAAAAAAABQYCBAcDAQj/xABBEAACAQMBBAQKCgICAQUBAAABAgADBBEFBhIhMQcTQVEUIjJSYXFzgZKxFSMkMzRCYnKCkcHRoaKyQ2ODs8Il/8QAFAEBAAAAAAAAAAAAAAAAAAAAAP/EABQRAQAAAAAAAAAAAAAAAAAAAAD/2gAMAwEAAhEDEQA/AOzTy3/Gx656zRV/rgP0n/EDeiIgIiICIiAiIgIiICIiAiIgIiICIiAiIgIiICIiAiIgIiICYOcAmZzxumwjH9JgeinMynhbHKgz3gJGA/agP0N/iSciz+LHs2/xAlIiICIiAiIgIiICIiAiIgIiICIiAiIgIiICIiAiIgIiICIiAmtfn6p/2H5TZmrqP3T/ALD8oGVn5C+qbE8LQeIvqE94CRjj7Wvs2/xJOR1Qfak9m3zECRiIgIiICIiAiIgIiICIiAiR+pavbW671zXpUR+t1Un1AnJ90oO0HTBZUgVtFe7qcg3FKIP7mG8fcOPfA6Ff39KinWVnVE3lTJPDedgqj1kkTbE/M1TV9Q1i9o03YsTUXcRBilRGRvOBxxgZO8xJ9PZP0wvKBlERAREi9oNXp2ltUua2dxFzgYyzHgqjPaSQPfAlInKOjbaHVNRvKlerUVLFB41MIu7vt5FNWxvcB4xOT/zw6vAREQEREBERATV1H7p/2H5TamrqP3T/ALDA9bfyF/aJ6zClyHqHymcBI+r+Kp+yf5iSEjap+1J7J/mIElERAREQEREBETn/AEm7ctp6LRtwrXdRSyluK0qfLfK9pJBAHLgSe4hebm5Smpeo6oo5szAKPeZTdX6UdLocFqtcvyC0V3sn9xwv9Ezm2zOyt/rNTwm9rVhbA+W5JLntWip8UD9QGB6TnHYtC2QsLMAW9ugYDi7Deqn+bZI9QwIFKq9IOrXGRp2lVQv5XqhyCO/GFUfEZEXOmbVXZK1Kot1P5Vq06Yx6qRLY9csPTHtTUtaCW1uzJWrZLMpwyUV4HB5qWJAz3BpC9GtsllplzrNdQ1VlfqixyxRDuhcniC1Xgf2rAiaPRBds/wBqvLWm7HI8Z3qMT6GC5PvMs+mdC1omDcV61c9oUCmh/wDJv+ZVuiuyq3+pvfXLGr1I6xmY5+uckUwB2AYYgDlujE74IEVouz9paJuWtBKQON4gZdsct5zkt7zJaebuACSQABkknAA7yZq19Ut0pGu9aktAc3Lruc8eVnHPhA3okHc7TWos6l9TqpXoU0YkowOWA4J6GJIGD3iUnROkytWt61xUtVBFRaFpTRmZ7m5fJFPiOQGCT3HlygdSnGunnVyPB7JTwObioM88ZSn7vvP6Ex6PNstSutWNG6qA0tyoalMKgWkV5bpAzwbA5nOe2Qe2dRLnaIpVKi3pui1CfJFCinWVc/1UgXfT9ToaHpNBKitUuqiGr1S46x6jDfYsfyqowpbB8ntkr0ebcHUxWDUOpaluHg+8rK+9jiQCCN0yDu7rqrG41a5XN9eoaNlTIy1KhUBFGig79077Y5mWDoy2YNjZAVBi4qkVK/LxTjC0+Hmjn6SYFziIgIiICIiAmrqP3T/sM2pq6n9y/wCwwPdOQ9Qmcwp+SPUJnASMqn7Wnsn+ayTkTUP2xPZP81gS0REBERAREQEoW2/R+uoXdvcF9xFAS5Xjl6KlmG4RybJK+ps9mDfYgeFtbpTRadNVRFAVFUYVVAwABPafZj6YH5y6YLxq2rvTGT1aU6KDvYqHOP5OR7pbOleoLTSbTTUOCwQOO9KKgsfe7KfdKZoKeH7QK2co981c9o6tGaoB6t1Qvvkp00XZraqtBSMU6KU8E8FeoS5J7uDp/QgTOz+s09G0SnVKh7y7dqtKmTwK8FVmxx3QoU47S+PSLZ0X7XV9QpVjcrTFSlUUAoCFZHBIyCTxBU8e4iUTbBFGmteEfiHp2diOXVadQ3iCO4uU3j6CPTJLYENa7PXl2vB6nWGme7dUU1PuYtAjdrtdudX1EabaMVtRUKDGd2oV4vWfHNVwSB6B2mQu2mz72dymlW1erWp1erq7jboHhLlqa8B6AP7HPEnugWzVrm5rEDeSiiL6OsZiT/VP/memgXFO+2peuDv06ZdqeeRFJBTUj0b3jCBK9JlolhoVGxo8mrIjnkXKhqjufSXUH3yJ2Bo9TplXU6ijFtSrLaAjgbh+D1vXxSmPQrd88Om3V2rVadKmD4PSZ0Lfle6whdR37isoz3sw7Jb9oNCenswbWkn1iW1J3Ve1g6VaxHfx3z7oFa6DbNQ11fVThUQJvMeWcvUJPoCqffKlodFtR1lgu8adevUep2HwfeLspPZlQFz6ZZtgS1zp30XarUVqtwzX9fGKdK3O4Cqt+Z3VQoX0nMuWyexFPTbu5vGdPBjTPUEk71GmWL1A5IxgBVAbJyIEJsdr9O81VxqSCld0iUsaJI6mhunDqo7avAeN2gHAGBOuicM22oWeps15o9TfvaY369IK6Va1NMYrUwQCzLw5cSPSADt7EdLWAtDU8nkFuFGTjH/qqOJ/cvvHMwO0xI+z1a2rKrUa1KoreTuOp3jjOAAc5wOU34H2IiAiIgJqap9y/wCwzbmlq33FT9h+UDapeSPVM55W/kr6p6wEhnP25PZP81kzIMt9vX2T/NYE5ERAREQEREBPKrVVFLMQqgFmYkBVA4kknkJ6zkvTrrTpRo2iEqtUs9XH5kTAVT6CzZ/iIFstukPSqlcW6XSl2bcUlHFNn5bocru+/ODwwZIba6n4Np1zXzhlosE/e/iJ/wBmEq/RjsLStaCXNwga8qKH8YA9QjcVVR2NjmfdIzp31bdtqNopO9UqdY4HmUxgA+tmB/hAh+gbSt6tXvGHiogooezechm/oKPilX2pt2vNeq0VzvVL0UQfNAK0973AZ907h0d6F4Hp1Kkw3arL1tbvFV+JU+lRur/GeI2HtF1L6UDOtXJZkJXqjUZShbiMg8c8+cCndOdsKdpZ06Y3aSVGQAclCooUf0DPPSrjw7SaGkac2H6jevqhRuroAFm6sk4yz1ABwz4oYzp+u6Jb3lLqLqmKlPeDYyQQwzhgQQQeJHvMz0fRre1pCja0lpUxxwObHzmJ4sfSTA4tsHsrrCVqtvu1LK3qAJd1GA3iik+LSbtYhmXeXgN4nulmuejO4TUDc2F0tnQYYIRSKtNCoVkQeSQcZBJGPdOqYn2BXbnY+xqWqWdSiHoId6n4zBw/El98EEsSSSe3PGWDHZMHqqvFmVRnHEgce7jMmYAZPADifRAxp0lUYVVUc8AADPfgTnvTXqxo6eKKnD3FQIcc+rTxm/53R/KXbT9ZtbgstvXo1mXywjqxXOcZ3Tw5Gcf6cHetqFpaIMt1Q3B2b9aoUA/6CBN9B+z3V2737r49Y7lInmKKnxiO7ecf9BJDbPovt7xjXt2Frcscvhc0ajHmzKPJJ7xz7QTLzpNilvQp29PyKdNaa+kKAMn0nn75uwOb9H3Rv4BWNzXqrVr7pSmEBCUw3lNk8SSOHIYBM6PPsQEREBERATS1j8PU9m3ym7NHWfw9T2bfKBsWp8RfVPaa1gc01/aJswEryN//AER7J/mssErdu2dS/wDif5rAssREBERAREQE5X00aOXFteFS9KjU3LkAZxSdlO8R3eKR/ITqk8qtJXUqyhlIKspAKsDwIIPMQI++1y2o2/hVSsi2+6HD5BDqRkBAPKJ7AOM5bsxp1XWNUbVbhCtlTYC3VvzlD4iDvAJLMeW8cceOLpU6M9IZ+sNt253RUqCnnOeCBsAegcPRLZbW6U0WnTRaaKAqKoARVHIBRwAgewnI+nbSwaNG636mRU6ooWPV4ZWYOF5BsrgkcwfQJ12cj6fbsChbUM8WqvUPqRd0f/YYFl6Irt6mk0jUJYqzopPPcVjuj3Dh7pd5y63vH03ZdKiErWakDTP5le4csGGe0K+fdKFs5rdxb2F3ftWrPVdks7Ys7MFqVAXqPgk+MEQYPeYHbqu12nrXNqbqkK4zlck4IGSCwGAQByzmVOw6THqXNPNm6adWufBqNwSQWqE4B3cYxns7OPHIIlO2I2aJ0m+1Fl3qzW9albdrBAhFVx6W8Zc8+Dd83LjVrV7HRaCVaaIlwlS4JYDqjQwahYdmS7Ed+YGPT5VXwm2QY3xQZm791nwv/i0lukPU6ttoVpa7xFatRpUqpyd7cSkpqDPM5bdB7wSJU7y6Gs69T3Q3UM6quRxNtSyzMR2Zwxx+oT70y6v19+Ka/c0Faip/K1UEGrj1HdU+lTA6h0TaKttplNiAKlf69z3hvux7l3eHeTIPU7Hr9q6O9xWlarVP8A+7/wB3UzomhoFtaCjkLemB6gi4lS2e17TLvVqzW61DepQNM1ST1VWirrvbo3scG3eJAyOUC+xEQEREBERAREQE0Nb/AA1X2bfKb80Nc/DVfZN8oGWlNmkvqm7I7RGzRX1SRgfDKtYHOon2b/NZaH5H1Sq6Uc35P/tv81gWyIiAiIgIiICIiAifCZoXGs2tNxTqXFBKhOAjVEDk/tJzAkJwbpbZrrWqNmh5LSoAebUrOWLfC6f1O8AziO09ld0No/DEtKt0rMr0AqtuO3UimAXAIXdYZOeQGYDpv1hV8H02kcLTUVagHYcbtJfcu8cfqWQOtaY1LZ2zcjAqXr1G/kjqn9rTz75HbcW9VtQFu7LUvG3BcFfJa7rEMUU+aoZEHoSfoGvs1b1LBdPqrvUFopTGDhgaYAVgexsjOYGl0frTTSLbBVafgwZySN0Fss5J5Dxi2ZTdnNl7C/1GveJbINPQinRXxhTubgHL1d3PkjljyTkcOckbPot3UFvU1C7exD73g48VCCclWYEggnOcAc88DOg2VnTo01pUVWnTVcIoGFUQODW1K+tdeuadlbh7h2qrSBUinSp1WBStw4BQMc+HZ6JZdtujas1pbLZ/XV6CuK282HuHqNvvUDMee/vHBPJufCddn2BVNj7a+GnLQv1SjWWmaSFW3n3Au6rNjgGA7ieWeHKQPRr0fVNPrVa9xUpvUZOqpBCxAplgzM2QOJKrw7MHjOkxAREQEREBERAREQE0Nc/DVfZN8pvzQ1v8NV9k3yMDw2dbNFZLSF2aP1Qk1Awq+SfVKro340n9D/MSzXRwh9UrOhfiyf0N8xAtsREBERAREQERPhgcs6W9t6luBZWjFa7pvVnU4alTPkqh7Hbic8wMY4kEQ+w/RX1yC61PrMP4y0QSHZTx3qreUCc53Rg95zwkbspp30nr9evWG9Sp1XrMD5LBW3KNM+jgvuQzvoga9lapSppSQEIihUBZmIVRgAsxJPDvMXt0lKk9Wod2miM7nuRAWJ/oTZnLumraMU7ZbCm311fDVAPKWgD/APphj0hWgVDowsXv9YqX1UZWm7XD9oFVyerT3eMR+yd/lR6NtmvAbFUcYuKn1tfvDEcE/iMD15lvgIiICIiAiIgIiICIiAiIgIiICaOtfhqvsm+Rm9NLWPw9T2bfKBH7MH6vEnZXtmTwIlhgat8fqz6pX9DH2r+Df4k9qJ8QyF0ZftH8G/xAs0REBERAREQEREDkvRzQFnrN/ZVPFd/rKGfz0wzMN09viuD/ABPdOsytbUbJUrxkrB2t7yl9xcJ5accgMOTLnPA95xjJzGVG2iRerC6bXPJaxNRCf1OnLPoHCBN7V7SULC3atWOTjFNAfHqv2Ko7u89gnOuj/Z6vf3bazqIypfetkI4My8FZQeSLgBe8jPZkzOndHdSvcC71q48LqjyaKZFug5hezK/pAAPbnjOi06YUBVAVQMAAAAAcgAOQgesREBERAREQEREBERAREQEREBERATT1b7ip7NvlNyamqfc1PZt8oEPs+cGWOVvReBljgaWoeTIzSV+v/i3+JK3gyJEqWRt5OBxjlngYFiiV46hX85fhEx+kbjzl+EQLHErn0jcecvwiDqVfzl+EQLHErB1W485fhE8Tq9z5y/AIFtiU9tYu+xl+ATE6xeecnwCBcolL+lr7sZPgEyGp3/enwD/cC5RKgL/UT2p8A/3Mxd6j5yfAP9wLZEqouNS85PgH+5kK2pecnwD/AHAtESsdbqXnJ8A/3Bq6l51P4B/uBZ4lWNbUvOT4BMDdaj51P4B/uBbIlQN7qPevwCYnUdQ71+AQLjEph1S/85PgEfS972svwCBc4lOGsXfay/AJmNYuvOX4BAt0SrLq9x5y/CJ6DU7jzl+EQLLErv0jX85fhEfSFx5y/CIFimrqP3T/ALD8pD/SNfzl+ETJryqwKsQQRg+L2QMNOXBEsKcpDWiYMmKZ4QPKqmZrtbTdMQI/wSY+B+iSU+iBG+A+iPo6SkQI0aaJ9GmJ3SRiBojTk7hMxYp3CbcQNYWqdwmYoL3Ce0QPMU17hMtwdwmUQMd0T7ifYgfMRifYgfMT5ujumUQMCg7hMTRXuE9YgeBtk7hMDZJ3CbUQNI6encJ5nTU7pIxAjTpi90x+jhJSIEX4BHgUk58gR3gkeDeiSMxMDVSjibaDhPgm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8" name="Picture 4" descr="Powerpoint Thank You wallpapers, Thanks for the Slide 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679267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808372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76943" y="138756"/>
            <a:ext cx="7670158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170" y="1460486"/>
            <a:ext cx="6642532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2189" y="1204357"/>
            <a:ext cx="6480097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designed as an n-bit multiplier of two numbers.     The multiplication is performed using the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 and add method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multiplying two numbers.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Once the multiplication is completed, the output result is also converted to its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binary-coded decimal (BCD) representation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done using the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 dabble method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converting binary numbers to binary-coded decimal(BCD) 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output,  the binary-coded decimal (BCD) representation is shown.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1877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008" y="302223"/>
            <a:ext cx="76701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SHIFT AND ADD ALGORITHM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319" y="1224702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two numbers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29 and 9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Their binary representation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11101 and 1001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19" y="2057733"/>
            <a:ext cx="6525536" cy="28102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319" y="5014633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result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261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Their binary representation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100000101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04" y="2057733"/>
            <a:ext cx="652553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667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701" y="302224"/>
            <a:ext cx="76701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DOUBLE DABBLE ALGORITHM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186" y="1216618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the number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151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Its binary representation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10010111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46" y="1862949"/>
            <a:ext cx="3324689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002" y="2509280"/>
            <a:ext cx="3848637" cy="371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002" y="2880807"/>
            <a:ext cx="3810532" cy="295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476" y="3176841"/>
            <a:ext cx="3820058" cy="26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949" y="3443578"/>
            <a:ext cx="3886742" cy="257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6868" y="3694817"/>
            <a:ext cx="3915321" cy="257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9949" y="3925501"/>
            <a:ext cx="3877216" cy="285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t="19809"/>
          <a:stretch/>
        </p:blipFill>
        <p:spPr>
          <a:xfrm>
            <a:off x="1989119" y="4192293"/>
            <a:ext cx="3934374" cy="2444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4617" y="4400753"/>
            <a:ext cx="3867690" cy="276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6868" y="4671913"/>
            <a:ext cx="3896269" cy="2762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9119" y="4931289"/>
            <a:ext cx="3858163" cy="314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5546" y="5221889"/>
            <a:ext cx="4458322" cy="285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75546" y="5462154"/>
            <a:ext cx="382958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448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hak\Downloads\flowchart.drawio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10" y="449235"/>
            <a:ext cx="5942928" cy="515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-372414" y="1701131"/>
            <a:ext cx="2570020" cy="14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FLOW CHART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80274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36916" y="127139"/>
            <a:ext cx="53231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module multiplier(out, a_in, b_in, clk, start, reset, finish, bcd);</a:t>
            </a:r>
          </a:p>
          <a:p>
            <a:r>
              <a:rPr lang="en-US" sz="1500" dirty="0"/>
              <a:t>	</a:t>
            </a:r>
          </a:p>
          <a:p>
            <a:r>
              <a:rPr lang="en-US" sz="1500" dirty="0"/>
              <a:t>	parameter N = 8;</a:t>
            </a:r>
          </a:p>
          <a:p>
            <a:endParaRPr lang="en-US" sz="1500" dirty="0"/>
          </a:p>
          <a:p>
            <a:r>
              <a:rPr lang="en-US" sz="1500" dirty="0"/>
              <a:t>// Outputs</a:t>
            </a:r>
          </a:p>
          <a:p>
            <a:r>
              <a:rPr lang="en-US" sz="1500" dirty="0"/>
              <a:t>output[(((N*2)/3)+1)*4-1:0] bcd; </a:t>
            </a:r>
          </a:p>
          <a:p>
            <a:r>
              <a:rPr lang="en-US" sz="1500" dirty="0"/>
              <a:t>output[(N*2)-1:0] out;</a:t>
            </a:r>
          </a:p>
          <a:p>
            <a:r>
              <a:rPr lang="en-US" sz="1500" dirty="0"/>
              <a:t>output finish;</a:t>
            </a:r>
          </a:p>
          <a:p>
            <a:endParaRPr lang="en-US" sz="1500" dirty="0"/>
          </a:p>
          <a:p>
            <a:r>
              <a:rPr lang="en-US" sz="1500" dirty="0"/>
              <a:t>// Inputs</a:t>
            </a:r>
          </a:p>
          <a:p>
            <a:r>
              <a:rPr lang="en-US" sz="1500" dirty="0"/>
              <a:t>input start;</a:t>
            </a:r>
          </a:p>
          <a:p>
            <a:r>
              <a:rPr lang="en-US" sz="1500" dirty="0"/>
              <a:t>input clk;</a:t>
            </a:r>
          </a:p>
          <a:p>
            <a:r>
              <a:rPr lang="en-US" sz="1500" dirty="0"/>
              <a:t>input reset;</a:t>
            </a:r>
          </a:p>
          <a:p>
            <a:r>
              <a:rPr lang="en-US" sz="1500" dirty="0"/>
              <a:t>input [N-1:0] a_in;</a:t>
            </a:r>
          </a:p>
          <a:p>
            <a:r>
              <a:rPr lang="en-US" sz="1500" dirty="0"/>
              <a:t>input [N-1:0] b_in;</a:t>
            </a:r>
          </a:p>
          <a:p>
            <a:endParaRPr lang="en-US" sz="1500" dirty="0"/>
          </a:p>
          <a:p>
            <a:r>
              <a:rPr lang="en-US" sz="1500" dirty="0"/>
              <a:t>// Reference registers</a:t>
            </a:r>
          </a:p>
          <a:p>
            <a:r>
              <a:rPr lang="en-US" sz="1500" dirty="0"/>
              <a:t>reg[(((N*2)/3)+1)*4-1:0] bcd_reg = 0;</a:t>
            </a:r>
          </a:p>
          <a:p>
            <a:r>
              <a:rPr lang="en-US" sz="1500" dirty="0"/>
              <a:t>reg[(N*2)-1:0] out_reg;</a:t>
            </a:r>
          </a:p>
          <a:p>
            <a:r>
              <a:rPr lang="en-US" sz="1500" dirty="0"/>
              <a:t>reg finish_reg = 0;</a:t>
            </a:r>
          </a:p>
          <a:p>
            <a:r>
              <a:rPr lang="en-US" sz="1500" dirty="0"/>
              <a:t>reg [(N*2)-1:0] a_in_reg;</a:t>
            </a:r>
          </a:p>
          <a:p>
            <a:r>
              <a:rPr lang="en-US" sz="1500" dirty="0"/>
              <a:t>reg [(N*2)-1:0] b_in_reg;</a:t>
            </a:r>
          </a:p>
          <a:p>
            <a:r>
              <a:rPr lang="en-US" sz="1500" dirty="0"/>
              <a:t>reg [8:0] bits;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1345" y="566056"/>
            <a:ext cx="58565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// Continuous assignment</a:t>
            </a:r>
          </a:p>
          <a:p>
            <a:r>
              <a:rPr lang="en-US" sz="1500" dirty="0"/>
              <a:t>assign bcd = bcd_reg; </a:t>
            </a:r>
          </a:p>
          <a:p>
            <a:r>
              <a:rPr lang="en-US" sz="1500" dirty="0"/>
              <a:t>assign out = out_reg;</a:t>
            </a:r>
          </a:p>
          <a:p>
            <a:r>
              <a:rPr lang="en-US" sz="1500" dirty="0"/>
              <a:t>assign finish = finish_reg;</a:t>
            </a:r>
          </a:p>
          <a:p>
            <a:endParaRPr lang="en-US" sz="1500" dirty="0"/>
          </a:p>
          <a:p>
            <a:r>
              <a:rPr lang="en-US" sz="1500" dirty="0"/>
              <a:t>integer i, j;  </a:t>
            </a:r>
          </a:p>
          <a:p>
            <a:endParaRPr lang="en-US" sz="1500" dirty="0"/>
          </a:p>
          <a:p>
            <a:r>
              <a:rPr lang="en-US" sz="1500" dirty="0"/>
              <a:t>// Reset clk and inputs</a:t>
            </a:r>
          </a:p>
          <a:p>
            <a:r>
              <a:rPr lang="en-US" sz="1500" dirty="0"/>
              <a:t>always @(negedge reset)</a:t>
            </a:r>
          </a:p>
          <a:p>
            <a:r>
              <a:rPr lang="en-US" sz="1500" dirty="0"/>
              <a:t>begin</a:t>
            </a:r>
          </a:p>
          <a:p>
            <a:r>
              <a:rPr lang="en-US" sz="1500" dirty="0"/>
              <a:t>	out_reg=0;</a:t>
            </a:r>
          </a:p>
          <a:p>
            <a:r>
              <a:rPr lang="en-US" sz="1500" dirty="0"/>
              <a:t>	a_in_reg=0;</a:t>
            </a:r>
          </a:p>
          <a:p>
            <a:r>
              <a:rPr lang="en-US" sz="1500" dirty="0"/>
              <a:t>	b_in_reg=0;</a:t>
            </a:r>
          </a:p>
          <a:p>
            <a:r>
              <a:rPr lang="en-US" sz="1500" dirty="0"/>
              <a:t>end</a:t>
            </a:r>
          </a:p>
          <a:p>
            <a:endParaRPr lang="en-US" sz="1500" dirty="0"/>
          </a:p>
          <a:p>
            <a:r>
              <a:rPr lang="en-US" sz="1500" dirty="0"/>
              <a:t>always @(posedge clk)</a:t>
            </a:r>
          </a:p>
          <a:p>
            <a:r>
              <a:rPr lang="en-US" sz="1500" dirty="0"/>
              <a:t>begin</a:t>
            </a:r>
          </a:p>
          <a:p>
            <a:r>
              <a:rPr lang="en-US" sz="1500" dirty="0"/>
              <a:t>	if(!reset)</a:t>
            </a:r>
          </a:p>
          <a:p>
            <a:r>
              <a:rPr lang="en-US" sz="1500" dirty="0"/>
              <a:t>	begin</a:t>
            </a:r>
          </a:p>
          <a:p>
            <a:r>
              <a:rPr lang="en-US" sz="1500" dirty="0"/>
              <a:t>	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9944" y="0"/>
            <a:ext cx="458288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case(start)</a:t>
            </a:r>
          </a:p>
          <a:p>
            <a:r>
              <a:rPr lang="en-US" sz="1500" dirty="0"/>
              <a:t>			1'b0: begin</a:t>
            </a:r>
          </a:p>
          <a:p>
            <a:r>
              <a:rPr lang="en-US" sz="1500" dirty="0"/>
              <a:t>				a_in_reg = a_in;</a:t>
            </a:r>
          </a:p>
          <a:p>
            <a:r>
              <a:rPr lang="en-US" sz="1500" dirty="0"/>
              <a:t>				b_in_reg = b_in;</a:t>
            </a:r>
          </a:p>
          <a:p>
            <a:r>
              <a:rPr lang="en-US" sz="1500" dirty="0"/>
              <a:t>				bits = N;</a:t>
            </a:r>
          </a:p>
          <a:p>
            <a:r>
              <a:rPr lang="en-US" sz="1500" dirty="0"/>
              <a:t>				finish_reg = 0;</a:t>
            </a:r>
          </a:p>
          <a:p>
            <a:r>
              <a:rPr lang="en-US" sz="1500" dirty="0"/>
              <a:t>				out_reg = 0;</a:t>
            </a:r>
          </a:p>
          <a:p>
            <a:r>
              <a:rPr lang="en-US" sz="1500" dirty="0"/>
              <a:t>				bcd_reg = 0; </a:t>
            </a:r>
          </a:p>
          <a:p>
            <a:r>
              <a:rPr lang="en-US" sz="1500" dirty="0"/>
              <a:t>				$display("Values loaded into the input register!");</a:t>
            </a:r>
          </a:p>
          <a:p>
            <a:r>
              <a:rPr lang="en-US" sz="1500" dirty="0"/>
              <a:t>			end</a:t>
            </a:r>
          </a:p>
          <a:p>
            <a:r>
              <a:rPr lang="en-US" sz="1500" dirty="0"/>
              <a:t>			1'b1:begin</a:t>
            </a:r>
          </a:p>
          <a:p>
            <a:r>
              <a:rPr lang="en-US" sz="1500" dirty="0"/>
              <a:t>				if(b_in_reg[0]==1)</a:t>
            </a:r>
          </a:p>
          <a:p>
            <a:r>
              <a:rPr lang="en-US" sz="1500" dirty="0"/>
              <a:t>				begin</a:t>
            </a:r>
          </a:p>
          <a:p>
            <a:r>
              <a:rPr lang="en-US" sz="1500" dirty="0"/>
              <a:t>					out_reg = out_reg + a_in_reg;</a:t>
            </a:r>
          </a:p>
          <a:p>
            <a:r>
              <a:rPr lang="en-US" sz="1500" dirty="0"/>
              <a:t>				end</a:t>
            </a:r>
          </a:p>
          <a:p>
            <a:r>
              <a:rPr lang="en-US" sz="1500" dirty="0"/>
              <a:t>				bits = bits - 1;</a:t>
            </a:r>
          </a:p>
          <a:p>
            <a:r>
              <a:rPr lang="en-US" sz="1500" dirty="0"/>
              <a:t>				a_in_reg = a_in_reg&lt;&lt;1;</a:t>
            </a:r>
          </a:p>
          <a:p>
            <a:r>
              <a:rPr lang="en-US" sz="1500" dirty="0"/>
              <a:t>				b_in_reg = b_in_reg&gt;&gt;1;				</a:t>
            </a:r>
          </a:p>
          <a:p>
            <a:r>
              <a:rPr lang="en-US" sz="1500" dirty="0"/>
              <a:t>			end </a:t>
            </a:r>
          </a:p>
          <a:p>
            <a:r>
              <a:rPr lang="en-US" sz="1500" dirty="0"/>
              <a:t>			endcase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-1"/>
            <a:ext cx="661851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if(bits==0)</a:t>
            </a:r>
          </a:p>
          <a:p>
            <a:r>
              <a:rPr lang="en-US" sz="1400" dirty="0"/>
              <a:t>		begin</a:t>
            </a:r>
          </a:p>
          <a:p>
            <a:r>
              <a:rPr lang="en-US" sz="1400" dirty="0"/>
              <a:t>			$display("Multiplication completed!");</a:t>
            </a:r>
          </a:p>
          <a:p>
            <a:r>
              <a:rPr lang="en-US" sz="1400" dirty="0"/>
              <a:t>			finish_reg = 1'b1;</a:t>
            </a:r>
          </a:p>
          <a:p>
            <a:r>
              <a:rPr lang="en-US" sz="1400" dirty="0"/>
              <a:t>			</a:t>
            </a:r>
          </a:p>
          <a:p>
            <a:r>
              <a:rPr lang="en-US" sz="1400" dirty="0"/>
              <a:t>for(i=0;i&lt;(N*2);i=i+1)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if (3 &lt;= (((N*2)/3)+1)*4-1 &amp;&amp; bcd_reg[3:0] &gt;= 5) bcd_reg[3:0] = bcd_reg[3:0] + 3;		</a:t>
            </a:r>
          </a:p>
          <a:p>
            <a:r>
              <a:rPr lang="en-US" sz="1400" dirty="0"/>
              <a:t>if (7 &lt;= (((N*2)/3)+1)*4-1 &amp;&amp; bcd_reg[7:4] &gt;= 5) bcd_reg[7:4] = bcd_reg[7:4] + 3;</a:t>
            </a:r>
          </a:p>
          <a:p>
            <a:r>
              <a:rPr lang="en-US" sz="1400" dirty="0"/>
              <a:t>if (11 &lt;= (((N*2)/3)+1)*4-1 &amp;&amp; bcd_reg[11:8] &gt;= 5) bcd_reg[11:8] = bcd_reg[11:8] + 3;</a:t>
            </a:r>
          </a:p>
          <a:p>
            <a:r>
              <a:rPr lang="en-US" sz="1400" dirty="0"/>
              <a:t>if (15 &lt;= (((N*2)/3)+1)*4-1 &amp;&amp; bcd_reg[15:12] &gt;= 5) bcd_reg[15:12] = bcd_reg[15:12] + 3;</a:t>
            </a:r>
          </a:p>
          <a:p>
            <a:r>
              <a:rPr lang="en-US" sz="1400" dirty="0"/>
              <a:t>if (19 &lt;= (((N*2)/3)+1)*4-1 &amp;&amp; bcd_reg[19:16] &gt;= 5) bcd_reg[19:13] = bcd_reg[19:13] + 3;</a:t>
            </a:r>
          </a:p>
          <a:p>
            <a:r>
              <a:rPr lang="en-US" sz="1400" dirty="0"/>
              <a:t>bcd_reg = bcd_reg[(((N*2)/3)+1)*4-2:0]&lt;=out_reg[(N*2)-1-i];</a:t>
            </a:r>
          </a:p>
          <a:p>
            <a:r>
              <a:rPr lang="en-US" sz="1400" dirty="0"/>
              <a:t>end</a:t>
            </a:r>
          </a:p>
          <a:p>
            <a:r>
              <a:rPr lang="en-US" sz="1400" dirty="0"/>
              <a:t>			</a:t>
            </a:r>
          </a:p>
          <a:p>
            <a:r>
              <a:rPr lang="en-US" sz="1400" dirty="0"/>
              <a:t>$display("Conversion of binary to BCD completed!");</a:t>
            </a:r>
          </a:p>
          <a:p>
            <a:endParaRPr lang="en-US" sz="1400" dirty="0"/>
          </a:p>
          <a:p>
            <a:r>
              <a:rPr lang="en-US" sz="1400" dirty="0"/>
              <a:t>		end </a:t>
            </a:r>
          </a:p>
          <a:p>
            <a:r>
              <a:rPr lang="en-US" sz="1400" dirty="0"/>
              <a:t>		end </a:t>
            </a:r>
          </a:p>
          <a:p>
            <a:r>
              <a:rPr lang="en-US" sz="1400" dirty="0"/>
              <a:t>		end </a:t>
            </a:r>
          </a:p>
          <a:p>
            <a:r>
              <a:rPr lang="en-US" sz="1400" dirty="0"/>
              <a:t>endmodule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</TotalTime>
  <Words>1242</Words>
  <Application>Microsoft Office PowerPoint</Application>
  <PresentationFormat>Custom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Wingdings</vt:lpstr>
      <vt:lpstr>Wingdings 3</vt:lpstr>
      <vt:lpstr>Wisp</vt:lpstr>
      <vt:lpstr>   N-bit Multiplier with  Binary to BCD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PROJECT  8-LEVEL ELEVATOR</dc:title>
  <dc:creator>Mehak Goyal</dc:creator>
  <cp:lastModifiedBy>siddeshkumar817@outlook.com</cp:lastModifiedBy>
  <cp:revision>30</cp:revision>
  <dcterms:created xsi:type="dcterms:W3CDTF">2021-11-17T18:48:29Z</dcterms:created>
  <dcterms:modified xsi:type="dcterms:W3CDTF">2023-01-12T03:54:21Z</dcterms:modified>
</cp:coreProperties>
</file>