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b5bc231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b5bc231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b5bc231a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b5bc231a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b5bc231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b5bc231a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b5bc231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b5bc231a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b5bc231a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b5bc231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b5bc231a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b5bc231a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9678b7e8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9678b7e8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c9678b7e8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c9678b7e8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9678b7e8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9678b7e8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c9678b7e8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c9678b7e8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c9678b7e8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c9678b7e8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9678b7e8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9678b7e8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b5bc231a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b5bc231a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b5bc231a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b5bc231a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BUBBLE SORT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207050" y="1220500"/>
            <a:ext cx="8625251" cy="358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Code(Descending Order)</a:t>
            </a:r>
            <a:endParaRPr/>
          </a:p>
        </p:txBody>
      </p:sp>
      <p:sp>
        <p:nvSpPr>
          <p:cNvPr id="121" name="Google Shape;121;p23"/>
          <p:cNvSpPr txBox="1"/>
          <p:nvPr>
            <p:ph idx="1" type="body"/>
          </p:nvPr>
        </p:nvSpPr>
        <p:spPr>
          <a:xfrm>
            <a:off x="311700" y="1152475"/>
            <a:ext cx="4014600" cy="34164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Clr>
                <a:srgbClr val="000000"/>
              </a:buClr>
              <a:buSzPts val="688"/>
              <a:buFont typeface="Arial"/>
              <a:buNone/>
            </a:pPr>
            <a:r>
              <a:rPr lang="en-GB" sz="1643">
                <a:solidFill>
                  <a:schemeClr val="dk1"/>
                </a:solidFill>
              </a:rPr>
              <a:t>module Sort1_0(input wire clk,input wire [3:0]in1,in2,in3,in4,in5,in6,in7,in8,in9,in10,output reg [3:0]out1,out2,out3,out4,out5,out6,out7,out8,out9,out10);</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rPr lang="en-GB" sz="1643">
                <a:solidFill>
                  <a:schemeClr val="dk1"/>
                </a:solidFill>
              </a:rPr>
              <a:t>reg [3:0]t0,t1,t2,t3,t4,t5,t6,t7,t8,t9,t10; </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rPr lang="en-GB" sz="1643">
                <a:solidFill>
                  <a:schemeClr val="dk1"/>
                </a:solidFill>
              </a:rPr>
              <a:t> always @(posedge clk)</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rPr lang="en-GB" sz="1643">
                <a:solidFill>
                  <a:schemeClr val="dk1"/>
                </a:solidFill>
              </a:rPr>
              <a:t> begin </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rPr lang="en-GB" sz="1643">
                <a:solidFill>
                  <a:schemeClr val="dk1"/>
                </a:solidFill>
              </a:rPr>
              <a:t> t1 &lt;= in1; </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rPr lang="en-GB" sz="1643">
                <a:solidFill>
                  <a:schemeClr val="dk1"/>
                </a:solidFill>
              </a:rPr>
              <a:t>t2 &lt;= in2;</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rPr lang="en-GB" sz="1643">
                <a:solidFill>
                  <a:schemeClr val="dk1"/>
                </a:solidFill>
              </a:rPr>
              <a:t> t3 &lt;= in3;</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rPr lang="en-GB" sz="1643">
                <a:solidFill>
                  <a:schemeClr val="dk1"/>
                </a:solidFill>
              </a:rPr>
              <a:t> t4 &lt;= in4;</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rPr lang="en-GB" sz="1643">
                <a:solidFill>
                  <a:schemeClr val="dk1"/>
                </a:solidFill>
              </a:rPr>
              <a:t> t5 &lt;= in5;</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rPr lang="en-GB" sz="1643">
                <a:solidFill>
                  <a:schemeClr val="dk1"/>
                </a:solidFill>
              </a:rPr>
              <a:t> </a:t>
            </a:r>
            <a:endParaRPr sz="1643">
              <a:solidFill>
                <a:schemeClr val="dk1"/>
              </a:solidFill>
            </a:endParaRPr>
          </a:p>
          <a:p>
            <a:pPr indent="0" lvl="0" marL="0" rtl="0" algn="l">
              <a:lnSpc>
                <a:spcPct val="75000"/>
              </a:lnSpc>
              <a:spcBef>
                <a:spcPts val="1200"/>
              </a:spcBef>
              <a:spcAft>
                <a:spcPts val="0"/>
              </a:spcAft>
              <a:buClr>
                <a:srgbClr val="000000"/>
              </a:buClr>
              <a:buSzPts val="688"/>
              <a:buFont typeface="Arial"/>
              <a:buNone/>
            </a:pPr>
            <a:r>
              <a:t/>
            </a:r>
            <a:endParaRPr sz="1643">
              <a:solidFill>
                <a:schemeClr val="dk1"/>
              </a:solidFill>
            </a:endParaRPr>
          </a:p>
          <a:p>
            <a:pPr indent="0" lvl="0" marL="0" rtl="0" algn="l">
              <a:lnSpc>
                <a:spcPct val="95000"/>
              </a:lnSpc>
              <a:spcBef>
                <a:spcPts val="1200"/>
              </a:spcBef>
              <a:spcAft>
                <a:spcPts val="1200"/>
              </a:spcAft>
              <a:buSzPts val="688"/>
              <a:buNone/>
            </a:pPr>
            <a:r>
              <a:t/>
            </a:r>
            <a:endParaRPr sz="1925"/>
          </a:p>
        </p:txBody>
      </p:sp>
      <p:sp>
        <p:nvSpPr>
          <p:cNvPr id="122" name="Google Shape;122;p23"/>
          <p:cNvSpPr txBox="1"/>
          <p:nvPr/>
        </p:nvSpPr>
        <p:spPr>
          <a:xfrm>
            <a:off x="5165300" y="1152475"/>
            <a:ext cx="3378000" cy="53007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GB" sz="1350">
                <a:solidFill>
                  <a:schemeClr val="dk1"/>
                </a:solidFill>
              </a:rPr>
              <a:t>t6 &lt;= in6; </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t7 &lt;= in7;</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t8&lt;= in8;</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t9 &lt;= in9;</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t10 &lt;= in10;</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end</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integer i,j;reg [3:0] temp;</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reg [3:0] array [1:10];</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always @*</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begin</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array[1]=t1;</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1200"/>
              </a:spcAft>
              <a:buNone/>
            </a:pPr>
            <a:r>
              <a:t/>
            </a:r>
            <a:endParaRPr sz="135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Code(Descending Order)</a:t>
            </a:r>
            <a:endParaRPr/>
          </a:p>
        </p:txBody>
      </p:sp>
      <p:sp>
        <p:nvSpPr>
          <p:cNvPr id="128" name="Google Shape;128;p24"/>
          <p:cNvSpPr txBox="1"/>
          <p:nvPr>
            <p:ph idx="1" type="body"/>
          </p:nvPr>
        </p:nvSpPr>
        <p:spPr>
          <a:xfrm>
            <a:off x="311700" y="1152475"/>
            <a:ext cx="4014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350">
                <a:solidFill>
                  <a:schemeClr val="dk1"/>
                </a:solidFill>
              </a:rPr>
              <a:t>array[2]=t2;</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array[3]=t3;</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array[4]=t4;</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array[5]=t5;</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array[6]=t6;</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array[7]=t7;</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array[8]=t8;</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array[9]=t9;</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array[10]=t10;</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for (i=10; i&gt;0; i=i-1)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begin</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Clr>
                <a:srgbClr val="000000"/>
              </a:buClr>
              <a:buSzPts val="275"/>
              <a:buFont typeface="Arial"/>
              <a:buNone/>
            </a:pPr>
            <a:r>
              <a:t/>
            </a:r>
            <a:endParaRPr sz="1350">
              <a:solidFill>
                <a:schemeClr val="dk1"/>
              </a:solidFill>
            </a:endParaRPr>
          </a:p>
          <a:p>
            <a:pPr indent="0" lvl="0" marL="0" rtl="0" algn="l">
              <a:lnSpc>
                <a:spcPct val="95000"/>
              </a:lnSpc>
              <a:spcBef>
                <a:spcPts val="1200"/>
              </a:spcBef>
              <a:spcAft>
                <a:spcPts val="1200"/>
              </a:spcAft>
              <a:buSzPts val="688"/>
              <a:buNone/>
            </a:pPr>
            <a:r>
              <a:t/>
            </a:r>
            <a:endParaRPr sz="1925"/>
          </a:p>
        </p:txBody>
      </p:sp>
      <p:sp>
        <p:nvSpPr>
          <p:cNvPr id="129" name="Google Shape;129;p24"/>
          <p:cNvSpPr txBox="1"/>
          <p:nvPr/>
        </p:nvSpPr>
        <p:spPr>
          <a:xfrm>
            <a:off x="5099925" y="1152475"/>
            <a:ext cx="3378000" cy="494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GB" sz="1350">
                <a:solidFill>
                  <a:schemeClr val="dk1"/>
                </a:solidFill>
              </a:rPr>
              <a:t>for (j=1; j&lt;i; j=j+1)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begin</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if (array[j] &lt; array[j+1])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begin</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temp = array[j];</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array[j] = array[j+1];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array[j+1] = temp;</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end</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end</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end</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end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1200"/>
              </a:spcAft>
              <a:buNone/>
            </a:pPr>
            <a:r>
              <a:t/>
            </a:r>
            <a:endParaRPr sz="135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Code(Descending Order)</a:t>
            </a:r>
            <a:endParaRPr/>
          </a:p>
        </p:txBody>
      </p:sp>
      <p:sp>
        <p:nvSpPr>
          <p:cNvPr id="135" name="Google Shape;135;p25"/>
          <p:cNvSpPr txBox="1"/>
          <p:nvPr>
            <p:ph idx="1" type="body"/>
          </p:nvPr>
        </p:nvSpPr>
        <p:spPr>
          <a:xfrm>
            <a:off x="311700" y="1152475"/>
            <a:ext cx="4014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350">
                <a:solidFill>
                  <a:schemeClr val="dk1"/>
                </a:solidFill>
              </a:rPr>
              <a:t>always @(posedge clk)</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begin </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out1 &lt;= array[1];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out2 &lt;= array[2];</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out3 &lt;= array[3];</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out4 &lt;= array[4];</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out5 &lt;= array[5];</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Clr>
                <a:srgbClr val="000000"/>
              </a:buClr>
              <a:buSzPts val="275"/>
              <a:buFont typeface="Arial"/>
              <a:buNone/>
            </a:pPr>
            <a:r>
              <a:t/>
            </a:r>
            <a:endParaRPr sz="1350">
              <a:solidFill>
                <a:schemeClr val="dk1"/>
              </a:solidFill>
            </a:endParaRPr>
          </a:p>
          <a:p>
            <a:pPr indent="0" lvl="0" marL="0" rtl="0" algn="l">
              <a:lnSpc>
                <a:spcPct val="95000"/>
              </a:lnSpc>
              <a:spcBef>
                <a:spcPts val="1200"/>
              </a:spcBef>
              <a:spcAft>
                <a:spcPts val="1200"/>
              </a:spcAft>
              <a:buSzPts val="688"/>
              <a:buNone/>
            </a:pPr>
            <a:r>
              <a:t/>
            </a:r>
            <a:endParaRPr sz="1925"/>
          </a:p>
        </p:txBody>
      </p:sp>
      <p:sp>
        <p:nvSpPr>
          <p:cNvPr id="136" name="Google Shape;136;p25"/>
          <p:cNvSpPr txBox="1"/>
          <p:nvPr/>
        </p:nvSpPr>
        <p:spPr>
          <a:xfrm>
            <a:off x="5099925" y="1152475"/>
            <a:ext cx="3378000" cy="3544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GB" sz="1350">
                <a:solidFill>
                  <a:schemeClr val="dk1"/>
                </a:solidFill>
              </a:rPr>
              <a:t>out6 &lt;= array[6];</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out7 &lt;= array[7];</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out8 &lt;= array[8];</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out9 &lt;= array[9];</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out10 &lt;= array[10];</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end</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endmodule</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1200"/>
              </a:spcAft>
              <a:buNone/>
            </a:pPr>
            <a:r>
              <a:t/>
            </a:r>
            <a:endParaRPr sz="135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152400" y="1152475"/>
            <a:ext cx="8837824" cy="386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7"/>
          <p:cNvSpPr txBox="1"/>
          <p:nvPr>
            <p:ph idx="1" type="body"/>
          </p:nvPr>
        </p:nvSpPr>
        <p:spPr>
          <a:xfrm>
            <a:off x="2495475" y="2255725"/>
            <a:ext cx="6336900" cy="2313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3971">
                <a:solidFill>
                  <a:schemeClr val="dk1"/>
                </a:solidFill>
                <a:latin typeface="Impact"/>
                <a:ea typeface="Impact"/>
                <a:cs typeface="Impact"/>
                <a:sym typeface="Impact"/>
              </a:rPr>
              <a:t>THANK YOU!</a:t>
            </a:r>
            <a:endParaRPr sz="3971">
              <a:solidFill>
                <a:schemeClr val="dk1"/>
              </a:solidFill>
              <a:latin typeface="Impact"/>
              <a:ea typeface="Impact"/>
              <a:cs typeface="Impact"/>
              <a:sym typeface="Impact"/>
            </a:endParaRPr>
          </a:p>
          <a:p>
            <a:pPr indent="0" lvl="0" marL="0" rtl="0" algn="l">
              <a:spcBef>
                <a:spcPts val="1200"/>
              </a:spcBef>
              <a:spcAft>
                <a:spcPts val="0"/>
              </a:spcAft>
              <a:buNone/>
            </a:pPr>
            <a:r>
              <a:t/>
            </a:r>
            <a:endParaRPr sz="3400">
              <a:solidFill>
                <a:schemeClr val="dk1"/>
              </a:solidFill>
              <a:latin typeface="Impact"/>
              <a:ea typeface="Impact"/>
              <a:cs typeface="Impact"/>
              <a:sym typeface="Impact"/>
            </a:endParaRPr>
          </a:p>
          <a:p>
            <a:pPr indent="0" lvl="0" marL="0" rtl="0" algn="l">
              <a:spcBef>
                <a:spcPts val="1200"/>
              </a:spcBef>
              <a:spcAft>
                <a:spcPts val="0"/>
              </a:spcAft>
              <a:buNone/>
            </a:pPr>
            <a:r>
              <a:rPr lang="en-GB" sz="2400">
                <a:solidFill>
                  <a:schemeClr val="dk1"/>
                </a:solidFill>
                <a:latin typeface="Impact"/>
                <a:ea typeface="Impact"/>
                <a:cs typeface="Impact"/>
                <a:sym typeface="Impact"/>
              </a:rPr>
              <a:t>                                                                                                              Presented by:</a:t>
            </a:r>
            <a:endParaRPr sz="2400">
              <a:solidFill>
                <a:schemeClr val="dk1"/>
              </a:solidFill>
              <a:latin typeface="Impact"/>
              <a:ea typeface="Impact"/>
              <a:cs typeface="Impact"/>
              <a:sym typeface="Impact"/>
            </a:endParaRPr>
          </a:p>
          <a:p>
            <a:pPr indent="0" lvl="0" marL="0" rtl="0" algn="l">
              <a:spcBef>
                <a:spcPts val="1200"/>
              </a:spcBef>
              <a:spcAft>
                <a:spcPts val="0"/>
              </a:spcAft>
              <a:buNone/>
            </a:pPr>
            <a:r>
              <a:rPr lang="en-GB" sz="2400">
                <a:solidFill>
                  <a:schemeClr val="dk1"/>
                </a:solidFill>
                <a:latin typeface="Impact"/>
                <a:ea typeface="Impact"/>
                <a:cs typeface="Impact"/>
                <a:sym typeface="Impact"/>
              </a:rPr>
              <a:t>                                                                                                              Karthik P J</a:t>
            </a:r>
            <a:endParaRPr sz="2400">
              <a:solidFill>
                <a:schemeClr val="dk1"/>
              </a:solidFill>
              <a:latin typeface="Impact"/>
              <a:ea typeface="Impact"/>
              <a:cs typeface="Impact"/>
              <a:sym typeface="Impact"/>
            </a:endParaRPr>
          </a:p>
          <a:p>
            <a:pPr indent="0" lvl="0" marL="0" rtl="0" algn="l">
              <a:spcBef>
                <a:spcPts val="1200"/>
              </a:spcBef>
              <a:spcAft>
                <a:spcPts val="1200"/>
              </a:spcAft>
              <a:buNone/>
            </a:pPr>
            <a:r>
              <a:rPr lang="en-GB" sz="2400">
                <a:solidFill>
                  <a:schemeClr val="dk1"/>
                </a:solidFill>
                <a:latin typeface="Impact"/>
                <a:ea typeface="Impact"/>
                <a:cs typeface="Impact"/>
                <a:sym typeface="Impact"/>
              </a:rPr>
              <a:t>                                                                                                              Pratik B J</a:t>
            </a:r>
            <a:endParaRPr sz="2400">
              <a:solidFill>
                <a:schemeClr val="dk1"/>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n-GB" sz="1650">
                <a:solidFill>
                  <a:schemeClr val="dk1"/>
                </a:solidFill>
                <a:latin typeface="Times New Roman"/>
                <a:ea typeface="Times New Roman"/>
                <a:cs typeface="Times New Roman"/>
                <a:sym typeface="Times New Roman"/>
              </a:rPr>
              <a:t>Bubble sort is a basic algorithm for arranging a string of numbers or other elements in the correct order. The method works by examining each set of adjacent elements in the string, from left to right, switching their positions if they are out of order.The algorithm then repeats this process until it can run through the entire string and find no two elements that need to be swapped..</a:t>
            </a:r>
            <a:endParaRPr sz="165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650">
                <a:solidFill>
                  <a:schemeClr val="dk1"/>
                </a:solidFill>
                <a:latin typeface="Times New Roman"/>
                <a:ea typeface="Times New Roman"/>
                <a:cs typeface="Times New Roman"/>
                <a:sym typeface="Times New Roman"/>
              </a:rPr>
              <a:t>What Does a Bubble Sort Look Like?</a:t>
            </a:r>
            <a:endParaRPr sz="165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GB" sz="1650">
                <a:solidFill>
                  <a:schemeClr val="dk1"/>
                </a:solidFill>
                <a:latin typeface="Times New Roman"/>
                <a:ea typeface="Times New Roman"/>
                <a:cs typeface="Times New Roman"/>
                <a:sym typeface="Times New Roman"/>
              </a:rPr>
              <a:t>If a programmer or analyst wanted to arrange a series of numbers in ascending order, the bubble sort approach would look like the example pictured here.</a:t>
            </a:r>
            <a:endParaRPr sz="1650">
              <a:solidFill>
                <a:schemeClr val="dk1"/>
              </a:solidFill>
              <a:latin typeface="Times New Roman"/>
              <a:ea typeface="Times New Roman"/>
              <a:cs typeface="Times New Roman"/>
              <a:sym typeface="Times New Roman"/>
            </a:endParaRPr>
          </a:p>
          <a:p>
            <a:pPr indent="0" lvl="0" marL="0" rtl="0" algn="just">
              <a:lnSpc>
                <a:spcPct val="100000"/>
              </a:lnSpc>
              <a:spcBef>
                <a:spcPts val="700"/>
              </a:spcBef>
              <a:spcAft>
                <a:spcPts val="0"/>
              </a:spcAft>
              <a:buNone/>
            </a:pPr>
            <a:r>
              <a:rPr lang="en-GB" sz="1650">
                <a:solidFill>
                  <a:schemeClr val="dk1"/>
                </a:solidFill>
                <a:latin typeface="Times New Roman"/>
                <a:ea typeface="Times New Roman"/>
                <a:cs typeface="Times New Roman"/>
                <a:sym typeface="Times New Roman"/>
              </a:rPr>
              <a:t>The algorithm would review two items at a time, rearrange those not already in ascending order from left to right, and then continue to cycle through the entire sequence until it completed a pass without switching any numbers.It can be also used to sort in descending order also.</a:t>
            </a:r>
            <a:endParaRPr sz="1650">
              <a:solidFill>
                <a:schemeClr val="dk1"/>
              </a:solidFill>
              <a:latin typeface="Times New Roman"/>
              <a:ea typeface="Times New Roman"/>
              <a:cs typeface="Times New Roman"/>
              <a:sym typeface="Times New Roman"/>
            </a:endParaRPr>
          </a:p>
          <a:p>
            <a:pPr indent="0" lvl="0" marL="0" rtl="0" algn="just">
              <a:lnSpc>
                <a:spcPct val="100000"/>
              </a:lnSpc>
              <a:spcBef>
                <a:spcPts val="1400"/>
              </a:spcBef>
              <a:spcAft>
                <a:spcPts val="0"/>
              </a:spcAft>
              <a:buNone/>
            </a:pPr>
            <a:r>
              <a:t/>
            </a:r>
            <a:endParaRPr sz="165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152400" y="174350"/>
            <a:ext cx="8859625" cy="480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700"/>
              </a:spcBef>
              <a:spcAft>
                <a:spcPts val="1400"/>
              </a:spcAft>
              <a:buNone/>
            </a:pPr>
            <a:r>
              <a:rPr b="1" lang="en-GB" sz="2450">
                <a:latin typeface="Times New Roman"/>
                <a:ea typeface="Times New Roman"/>
                <a:cs typeface="Times New Roman"/>
                <a:sym typeface="Times New Roman"/>
              </a:rPr>
              <a:t>How does Bubble Sort Work?</a:t>
            </a:r>
            <a:endParaRPr sz="380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0000"/>
              </a:lnSpc>
              <a:spcBef>
                <a:spcPts val="700"/>
              </a:spcBef>
              <a:spcAft>
                <a:spcPts val="0"/>
              </a:spcAft>
              <a:buSzPts val="605"/>
              <a:buNone/>
            </a:pPr>
            <a:r>
              <a:rPr b="1" lang="en-GB" sz="1342">
                <a:solidFill>
                  <a:schemeClr val="dk1"/>
                </a:solidFill>
                <a:latin typeface="Times New Roman"/>
                <a:ea typeface="Times New Roman"/>
                <a:cs typeface="Times New Roman"/>
                <a:sym typeface="Times New Roman"/>
              </a:rPr>
              <a:t>Input: arr[] = {5, 1, 4, 2, 8}</a:t>
            </a:r>
            <a:endParaRPr b="1" sz="13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342">
                <a:solidFill>
                  <a:schemeClr val="dk1"/>
                </a:solidFill>
                <a:latin typeface="Times New Roman"/>
                <a:ea typeface="Times New Roman"/>
                <a:cs typeface="Times New Roman"/>
                <a:sym typeface="Times New Roman"/>
              </a:rPr>
              <a:t>First Pass: </a:t>
            </a:r>
            <a:endParaRPr b="1" sz="13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342">
                <a:solidFill>
                  <a:schemeClr val="dk1"/>
                </a:solidFill>
                <a:latin typeface="Times New Roman"/>
                <a:ea typeface="Times New Roman"/>
                <a:cs typeface="Times New Roman"/>
                <a:sym typeface="Times New Roman"/>
              </a:rPr>
              <a:t>Bubble sort starts with very first two elements, comparing them to check which one is greater.</a:t>
            </a:r>
            <a:endParaRPr b="1" sz="13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342">
                <a:solidFill>
                  <a:schemeClr val="dk1"/>
                </a:solidFill>
                <a:latin typeface="Times New Roman"/>
                <a:ea typeface="Times New Roman"/>
                <a:cs typeface="Times New Roman"/>
                <a:sym typeface="Times New Roman"/>
              </a:rPr>
              <a:t>( 5 1 4 2 8 ) –&gt; ( 1 5 4 2 8 ), Here, algorithm compares the first two elements, and swaps since 5 &gt; 1. </a:t>
            </a:r>
            <a:endParaRPr b="1" sz="13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342">
                <a:solidFill>
                  <a:schemeClr val="dk1"/>
                </a:solidFill>
                <a:latin typeface="Times New Roman"/>
                <a:ea typeface="Times New Roman"/>
                <a:cs typeface="Times New Roman"/>
                <a:sym typeface="Times New Roman"/>
              </a:rPr>
              <a:t>( 1 5 4 2 8 ) –&gt;  ( 1 4 5 2 8 ), Swap since 5 &gt; 4 </a:t>
            </a:r>
            <a:endParaRPr b="1" sz="13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342">
                <a:solidFill>
                  <a:schemeClr val="dk1"/>
                </a:solidFill>
                <a:latin typeface="Times New Roman"/>
                <a:ea typeface="Times New Roman"/>
                <a:cs typeface="Times New Roman"/>
                <a:sym typeface="Times New Roman"/>
              </a:rPr>
              <a:t>( 1 4 5 2 8 ) –&gt;  ( 1 4 2 5 8 ), Swap since 5 &gt; 2 </a:t>
            </a:r>
            <a:endParaRPr b="1" sz="13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342">
                <a:solidFill>
                  <a:schemeClr val="dk1"/>
                </a:solidFill>
                <a:latin typeface="Times New Roman"/>
                <a:ea typeface="Times New Roman"/>
                <a:cs typeface="Times New Roman"/>
                <a:sym typeface="Times New Roman"/>
              </a:rPr>
              <a:t>( 1 4 2 5 8 ) –&gt; ( 1 4 2 5 8 ), Now, since these elements are already in order (8 &gt; 5), algorithm does not swap them.</a:t>
            </a:r>
            <a:endParaRPr b="1" sz="13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342">
                <a:solidFill>
                  <a:schemeClr val="dk1"/>
                </a:solidFill>
                <a:latin typeface="Times New Roman"/>
                <a:ea typeface="Times New Roman"/>
                <a:cs typeface="Times New Roman"/>
                <a:sym typeface="Times New Roman"/>
              </a:rPr>
              <a:t>Second Pass: </a:t>
            </a:r>
            <a:endParaRPr b="1" sz="13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342">
                <a:solidFill>
                  <a:schemeClr val="dk1"/>
                </a:solidFill>
                <a:latin typeface="Times New Roman"/>
                <a:ea typeface="Times New Roman"/>
                <a:cs typeface="Times New Roman"/>
                <a:sym typeface="Times New Roman"/>
              </a:rPr>
              <a:t>Now, during second iteration it should look like this:</a:t>
            </a:r>
            <a:endParaRPr b="1" sz="1342">
              <a:solidFill>
                <a:schemeClr val="dk1"/>
              </a:solidFill>
              <a:latin typeface="Times New Roman"/>
              <a:ea typeface="Times New Roman"/>
              <a:cs typeface="Times New Roman"/>
              <a:sym typeface="Times New Roman"/>
            </a:endParaRPr>
          </a:p>
          <a:p>
            <a:pPr indent="0" lvl="0" marL="0" rtl="0" algn="l">
              <a:lnSpc>
                <a:spcPct val="105000"/>
              </a:lnSpc>
              <a:spcBef>
                <a:spcPts val="1400"/>
              </a:spcBef>
              <a:spcAft>
                <a:spcPts val="1200"/>
              </a:spcAft>
              <a:buSzPts val="605"/>
              <a:buNone/>
            </a:pPr>
            <a:r>
              <a:t/>
            </a:r>
            <a:endParaRPr sz="159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116">
                <a:latin typeface="Times New Roman"/>
                <a:ea typeface="Times New Roman"/>
                <a:cs typeface="Times New Roman"/>
                <a:sym typeface="Times New Roman"/>
              </a:rPr>
              <a:t>How does Bubble Sort Work?</a:t>
            </a:r>
            <a:endParaRPr sz="3466">
              <a:latin typeface="Times New Roman"/>
              <a:ea typeface="Times New Roman"/>
              <a:cs typeface="Times New Roman"/>
              <a:sym typeface="Times New Roman"/>
            </a:endParaRPr>
          </a:p>
        </p:txBody>
      </p:sp>
      <p:sp>
        <p:nvSpPr>
          <p:cNvPr id="80" name="Google Shape;80;p17"/>
          <p:cNvSpPr txBox="1"/>
          <p:nvPr>
            <p:ph idx="1" type="body"/>
          </p:nvPr>
        </p:nvSpPr>
        <p:spPr>
          <a:xfrm>
            <a:off x="355300" y="1076200"/>
            <a:ext cx="4216800" cy="3416400"/>
          </a:xfrm>
          <a:prstGeom prst="rect">
            <a:avLst/>
          </a:prstGeom>
        </p:spPr>
        <p:txBody>
          <a:bodyPr anchorCtr="0" anchor="t" bIns="91425" lIns="91425" spcFirstLastPara="1" rIns="91425" wrap="square" tIns="91425">
            <a:noAutofit/>
          </a:bodyPr>
          <a:lstStyle/>
          <a:p>
            <a:pPr indent="0" lvl="0" marL="0" rtl="0" algn="just">
              <a:lnSpc>
                <a:spcPct val="90000"/>
              </a:lnSpc>
              <a:spcBef>
                <a:spcPts val="700"/>
              </a:spcBef>
              <a:spcAft>
                <a:spcPts val="0"/>
              </a:spcAft>
              <a:buSzPts val="605"/>
              <a:buNone/>
            </a:pPr>
            <a:r>
              <a:rPr b="1" lang="en-GB" sz="1642">
                <a:solidFill>
                  <a:schemeClr val="dk1"/>
                </a:solidFill>
                <a:latin typeface="Times New Roman"/>
                <a:ea typeface="Times New Roman"/>
                <a:cs typeface="Times New Roman"/>
                <a:sym typeface="Times New Roman"/>
              </a:rPr>
              <a:t>( 1 4 2 5 8 ) –&gt; ( 1 4 2 5 8 )                                                                                                                      </a:t>
            </a:r>
            <a:r>
              <a:rPr b="1" lang="en-GB" sz="1642">
                <a:solidFill>
                  <a:schemeClr val="dk1"/>
                </a:solidFill>
                <a:latin typeface="Times New Roman"/>
                <a:ea typeface="Times New Roman"/>
                <a:cs typeface="Times New Roman"/>
                <a:sym typeface="Times New Roman"/>
              </a:rPr>
              <a:t> </a:t>
            </a:r>
            <a:r>
              <a:rPr b="1" lang="en-GB" sz="1642">
                <a:solidFill>
                  <a:schemeClr val="dk1"/>
                </a:solidFill>
                <a:latin typeface="Times New Roman"/>
                <a:ea typeface="Times New Roman"/>
                <a:cs typeface="Times New Roman"/>
                <a:sym typeface="Times New Roman"/>
              </a:rPr>
              <a:t>   </a:t>
            </a:r>
            <a:endParaRPr b="1" sz="16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642">
                <a:solidFill>
                  <a:schemeClr val="dk1"/>
                </a:solidFill>
                <a:latin typeface="Times New Roman"/>
                <a:ea typeface="Times New Roman"/>
                <a:cs typeface="Times New Roman"/>
                <a:sym typeface="Times New Roman"/>
              </a:rPr>
              <a:t>( 1 4 2 5 8 ) –&gt; ( 1 2 4 5 8 ), Swap since 4 &gt; 2 </a:t>
            </a:r>
            <a:endParaRPr b="1" sz="16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642">
                <a:solidFill>
                  <a:schemeClr val="dk1"/>
                </a:solidFill>
                <a:latin typeface="Times New Roman"/>
                <a:ea typeface="Times New Roman"/>
                <a:cs typeface="Times New Roman"/>
                <a:sym typeface="Times New Roman"/>
              </a:rPr>
              <a:t>( 1 2 4 5 8 ) –&gt; ( 1 2 4 5 8 ) </a:t>
            </a:r>
            <a:endParaRPr b="1" sz="16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642">
                <a:solidFill>
                  <a:schemeClr val="dk1"/>
                </a:solidFill>
                <a:latin typeface="Times New Roman"/>
                <a:ea typeface="Times New Roman"/>
                <a:cs typeface="Times New Roman"/>
                <a:sym typeface="Times New Roman"/>
              </a:rPr>
              <a:t>( 1 2 4 5 8 ) –&gt;  ( 1 2 4 5 8 ) </a:t>
            </a:r>
            <a:endParaRPr b="1" sz="16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642">
                <a:solidFill>
                  <a:schemeClr val="dk1"/>
                </a:solidFill>
                <a:latin typeface="Times New Roman"/>
                <a:ea typeface="Times New Roman"/>
                <a:cs typeface="Times New Roman"/>
                <a:sym typeface="Times New Roman"/>
              </a:rPr>
              <a:t>Third Pass: </a:t>
            </a:r>
            <a:endParaRPr b="1" sz="16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SzPts val="605"/>
              <a:buNone/>
            </a:pPr>
            <a:r>
              <a:rPr b="1" lang="en-GB" sz="1642">
                <a:solidFill>
                  <a:schemeClr val="dk1"/>
                </a:solidFill>
                <a:latin typeface="Times New Roman"/>
                <a:ea typeface="Times New Roman"/>
                <a:cs typeface="Times New Roman"/>
                <a:sym typeface="Times New Roman"/>
              </a:rPr>
              <a:t>Now, the array is already sorted, but our algorithm does not know if it is completed.</a:t>
            </a:r>
            <a:endParaRPr b="1" sz="1642">
              <a:solidFill>
                <a:schemeClr val="dk1"/>
              </a:solidFill>
              <a:latin typeface="Times New Roman"/>
              <a:ea typeface="Times New Roman"/>
              <a:cs typeface="Times New Roman"/>
              <a:sym typeface="Times New Roman"/>
            </a:endParaRPr>
          </a:p>
          <a:p>
            <a:pPr indent="0" lvl="0" marL="0" rtl="0" algn="l">
              <a:lnSpc>
                <a:spcPct val="105000"/>
              </a:lnSpc>
              <a:spcBef>
                <a:spcPts val="1400"/>
              </a:spcBef>
              <a:spcAft>
                <a:spcPts val="1200"/>
              </a:spcAft>
              <a:buSzPts val="605"/>
              <a:buNone/>
            </a:pPr>
            <a:r>
              <a:t/>
            </a:r>
            <a:endParaRPr sz="1890">
              <a:solidFill>
                <a:schemeClr val="dk1"/>
              </a:solidFill>
            </a:endParaRPr>
          </a:p>
        </p:txBody>
      </p:sp>
      <p:sp>
        <p:nvSpPr>
          <p:cNvPr id="81" name="Google Shape;81;p17"/>
          <p:cNvSpPr txBox="1"/>
          <p:nvPr/>
        </p:nvSpPr>
        <p:spPr>
          <a:xfrm>
            <a:off x="4572100" y="1017725"/>
            <a:ext cx="4320000" cy="58470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700"/>
              </a:spcBef>
              <a:spcAft>
                <a:spcPts val="0"/>
              </a:spcAft>
              <a:buNone/>
            </a:pPr>
            <a:r>
              <a:rPr b="1" lang="en-GB" sz="1842">
                <a:solidFill>
                  <a:schemeClr val="dk1"/>
                </a:solidFill>
                <a:latin typeface="Times New Roman"/>
                <a:ea typeface="Times New Roman"/>
                <a:cs typeface="Times New Roman"/>
                <a:sym typeface="Times New Roman"/>
              </a:rPr>
              <a:t>The algorithm needs one whole pass without any swap to know it is sorted.</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rPr b="1" lang="en-GB" sz="1842">
                <a:solidFill>
                  <a:schemeClr val="dk1"/>
                </a:solidFill>
                <a:latin typeface="Times New Roman"/>
                <a:ea typeface="Times New Roman"/>
                <a:cs typeface="Times New Roman"/>
                <a:sym typeface="Times New Roman"/>
              </a:rPr>
              <a:t>( 1 2 4 5 8 ) –&gt; ( 1 2 4 5 8 )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rPr b="1" lang="en-GB" sz="1842">
                <a:solidFill>
                  <a:schemeClr val="dk1"/>
                </a:solidFill>
                <a:latin typeface="Times New Roman"/>
                <a:ea typeface="Times New Roman"/>
                <a:cs typeface="Times New Roman"/>
                <a:sym typeface="Times New Roman"/>
              </a:rPr>
              <a:t>( 1 2 4 5 8 ) –&gt; ( 1 2 4 5 8 )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rPr b="1" lang="en-GB" sz="1842">
                <a:solidFill>
                  <a:schemeClr val="dk1"/>
                </a:solidFill>
                <a:latin typeface="Times New Roman"/>
                <a:ea typeface="Times New Roman"/>
                <a:cs typeface="Times New Roman"/>
                <a:sym typeface="Times New Roman"/>
              </a:rPr>
              <a:t>( 1 2 4 5 8 ) –&gt; ( 1 2 4 5 8 )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rPr b="1" lang="en-GB" sz="1842">
                <a:solidFill>
                  <a:schemeClr val="dk1"/>
                </a:solidFill>
                <a:latin typeface="Times New Roman"/>
                <a:ea typeface="Times New Roman"/>
                <a:cs typeface="Times New Roman"/>
                <a:sym typeface="Times New Roman"/>
              </a:rPr>
              <a:t>( 1 2 4 5 8 ) –&gt; ( 1 2 4 5 8 )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0"/>
              </a:spcAft>
              <a:buNone/>
            </a:pPr>
            <a:r>
              <a:t/>
            </a:r>
            <a:endParaRPr b="1" sz="1842">
              <a:solidFill>
                <a:schemeClr val="dk1"/>
              </a:solidFill>
              <a:latin typeface="Times New Roman"/>
              <a:ea typeface="Times New Roman"/>
              <a:cs typeface="Times New Roman"/>
              <a:sym typeface="Times New Roman"/>
            </a:endParaRPr>
          </a:p>
          <a:p>
            <a:pPr indent="0" lvl="0" marL="0" rtl="0" algn="just">
              <a:lnSpc>
                <a:spcPct val="90000"/>
              </a:lnSpc>
              <a:spcBef>
                <a:spcPts val="1400"/>
              </a:spcBef>
              <a:spcAft>
                <a:spcPts val="1400"/>
              </a:spcAft>
              <a:buNone/>
            </a:pPr>
            <a:r>
              <a:t/>
            </a:r>
            <a:endParaRPr b="1" sz="1842">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spcBef>
                <a:spcPts val="700"/>
              </a:spcBef>
              <a:spcAft>
                <a:spcPts val="0"/>
              </a:spcAft>
              <a:buSzPts val="990"/>
              <a:buNone/>
            </a:pPr>
            <a:r>
              <a:rPr b="1" lang="en-GB" sz="2105">
                <a:latin typeface="Times New Roman"/>
                <a:ea typeface="Times New Roman"/>
                <a:cs typeface="Times New Roman"/>
                <a:sym typeface="Times New Roman"/>
              </a:rPr>
              <a:t>Algorithm:</a:t>
            </a:r>
            <a:endParaRPr b="1" sz="2105">
              <a:latin typeface="Times New Roman"/>
              <a:ea typeface="Times New Roman"/>
              <a:cs typeface="Times New Roman"/>
              <a:sym typeface="Times New Roman"/>
            </a:endParaRPr>
          </a:p>
          <a:p>
            <a:pPr indent="0" lvl="0" marL="0" rtl="0" algn="l">
              <a:spcBef>
                <a:spcPts val="1400"/>
              </a:spcBef>
              <a:spcAft>
                <a:spcPts val="0"/>
              </a:spcAft>
              <a:buSzPts val="990"/>
              <a:buNone/>
            </a:pPr>
            <a:r>
              <a:t/>
            </a:r>
            <a:endParaRPr sz="3320"/>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4175" lvl="0" marL="457200" rtl="0" algn="just">
              <a:lnSpc>
                <a:spcPct val="100000"/>
              </a:lnSpc>
              <a:spcBef>
                <a:spcPts val="700"/>
              </a:spcBef>
              <a:spcAft>
                <a:spcPts val="0"/>
              </a:spcAft>
              <a:buClr>
                <a:schemeClr val="dk1"/>
              </a:buClr>
              <a:buSzPts val="2450"/>
              <a:buFont typeface="Times New Roman"/>
              <a:buChar char="●"/>
            </a:pPr>
            <a:r>
              <a:rPr b="1" lang="en-GB" sz="2450">
                <a:solidFill>
                  <a:schemeClr val="dk1"/>
                </a:solidFill>
                <a:latin typeface="Times New Roman"/>
                <a:ea typeface="Times New Roman"/>
                <a:cs typeface="Times New Roman"/>
                <a:sym typeface="Times New Roman"/>
              </a:rPr>
              <a:t>Run a nested for loop to traverse the input array using two variables i and j, such that 0 ≤ i &lt; n-1 and 0 ≤ j &lt; n-i-1</a:t>
            </a:r>
            <a:endParaRPr b="1" sz="2450">
              <a:solidFill>
                <a:schemeClr val="dk1"/>
              </a:solidFill>
              <a:latin typeface="Times New Roman"/>
              <a:ea typeface="Times New Roman"/>
              <a:cs typeface="Times New Roman"/>
              <a:sym typeface="Times New Roman"/>
            </a:endParaRPr>
          </a:p>
          <a:p>
            <a:pPr indent="-384175" lvl="0" marL="457200" rtl="0" algn="just">
              <a:lnSpc>
                <a:spcPct val="100000"/>
              </a:lnSpc>
              <a:spcBef>
                <a:spcPts val="0"/>
              </a:spcBef>
              <a:spcAft>
                <a:spcPts val="0"/>
              </a:spcAft>
              <a:buClr>
                <a:schemeClr val="dk1"/>
              </a:buClr>
              <a:buSzPts val="2450"/>
              <a:buFont typeface="Times New Roman"/>
              <a:buChar char="●"/>
            </a:pPr>
            <a:r>
              <a:rPr b="1" lang="en-GB" sz="2450">
                <a:solidFill>
                  <a:schemeClr val="dk1"/>
                </a:solidFill>
                <a:latin typeface="Times New Roman"/>
                <a:ea typeface="Times New Roman"/>
                <a:cs typeface="Times New Roman"/>
                <a:sym typeface="Times New Roman"/>
              </a:rPr>
              <a:t>If arr[j] is greater than arr[j+1] then swap these adjacent elements, else move on</a:t>
            </a:r>
            <a:endParaRPr b="1" sz="2450">
              <a:solidFill>
                <a:schemeClr val="dk1"/>
              </a:solidFill>
              <a:latin typeface="Times New Roman"/>
              <a:ea typeface="Times New Roman"/>
              <a:cs typeface="Times New Roman"/>
              <a:sym typeface="Times New Roman"/>
            </a:endParaRPr>
          </a:p>
          <a:p>
            <a:pPr indent="-384175" lvl="0" marL="457200" rtl="0" algn="just">
              <a:lnSpc>
                <a:spcPct val="100000"/>
              </a:lnSpc>
              <a:spcBef>
                <a:spcPts val="0"/>
              </a:spcBef>
              <a:spcAft>
                <a:spcPts val="0"/>
              </a:spcAft>
              <a:buClr>
                <a:schemeClr val="dk1"/>
              </a:buClr>
              <a:buSzPts val="2450"/>
              <a:buFont typeface="Times New Roman"/>
              <a:buChar char="●"/>
            </a:pPr>
            <a:r>
              <a:rPr b="1" lang="en-GB" sz="2450">
                <a:solidFill>
                  <a:schemeClr val="dk1"/>
                </a:solidFill>
                <a:latin typeface="Times New Roman"/>
                <a:ea typeface="Times New Roman"/>
                <a:cs typeface="Times New Roman"/>
                <a:sym typeface="Times New Roman"/>
              </a:rPr>
              <a:t>Print the sorted array.</a:t>
            </a:r>
            <a:endParaRPr b="1" sz="2450">
              <a:solidFill>
                <a:schemeClr val="dk1"/>
              </a:solidFill>
              <a:latin typeface="Times New Roman"/>
              <a:ea typeface="Times New Roman"/>
              <a:cs typeface="Times New Roman"/>
              <a:sym typeface="Times New Roman"/>
            </a:endParaRPr>
          </a:p>
          <a:p>
            <a:pPr indent="0" lvl="0" marL="0" rtl="0" algn="l">
              <a:spcBef>
                <a:spcPts val="1400"/>
              </a:spcBef>
              <a:spcAft>
                <a:spcPts val="1200"/>
              </a:spcAft>
              <a:buNone/>
            </a:pPr>
            <a:r>
              <a:t/>
            </a:r>
            <a:endParaRPr sz="2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a:t>
            </a:r>
            <a:r>
              <a:rPr lang="en-GB"/>
              <a:t>Ascending</a:t>
            </a:r>
            <a:r>
              <a:rPr lang="en-GB"/>
              <a:t> Order)</a:t>
            </a:r>
            <a:endParaRPr/>
          </a:p>
        </p:txBody>
      </p:sp>
      <p:sp>
        <p:nvSpPr>
          <p:cNvPr id="93" name="Google Shape;93;p19"/>
          <p:cNvSpPr txBox="1"/>
          <p:nvPr>
            <p:ph idx="1" type="body"/>
          </p:nvPr>
        </p:nvSpPr>
        <p:spPr>
          <a:xfrm>
            <a:off x="311700" y="1152475"/>
            <a:ext cx="38838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350">
                <a:solidFill>
                  <a:schemeClr val="dk1"/>
                </a:solidFill>
              </a:rPr>
              <a:t>module Sort1_0(input wire clk,input wire [3:0]in1,in2,in3,in4,in5,in6,in7,in8,in9,in10,output reg [3:0]out1,out2,out3,out4,out5,out6,out7,out8,out9,out10);</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reg [3:0]t0,t1,t2,t3,t4,t5,t6,t7,t8,t9,t10; </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always @(posedge clk)</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begin </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t1 &lt;= in1; </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t2 &lt;= in2;</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t3 &lt;= in3;</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t4 &lt;= in4;</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t5 &lt;= in5;</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a:t>
            </a:r>
            <a:endParaRPr sz="1350">
              <a:solidFill>
                <a:schemeClr val="dk1"/>
              </a:solidFill>
            </a:endParaRPr>
          </a:p>
          <a:p>
            <a:pPr indent="0" lvl="0" marL="0" rtl="0" algn="l">
              <a:lnSpc>
                <a:spcPct val="95000"/>
              </a:lnSpc>
              <a:spcBef>
                <a:spcPts val="1200"/>
              </a:spcBef>
              <a:spcAft>
                <a:spcPts val="1200"/>
              </a:spcAft>
              <a:buSzPts val="275"/>
              <a:buNone/>
            </a:pPr>
            <a:r>
              <a:t/>
            </a:r>
            <a:endParaRPr sz="1350">
              <a:solidFill>
                <a:schemeClr val="dk1"/>
              </a:solidFill>
            </a:endParaRPr>
          </a:p>
        </p:txBody>
      </p:sp>
      <p:sp>
        <p:nvSpPr>
          <p:cNvPr id="94" name="Google Shape;94;p19"/>
          <p:cNvSpPr txBox="1"/>
          <p:nvPr>
            <p:ph idx="1" type="body"/>
          </p:nvPr>
        </p:nvSpPr>
        <p:spPr>
          <a:xfrm>
            <a:off x="4293525" y="1152475"/>
            <a:ext cx="5197800" cy="3568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350">
                <a:solidFill>
                  <a:schemeClr val="dk1"/>
                </a:solidFill>
              </a:rPr>
              <a:t>t6 &lt;= in6; </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t7 &lt;= in7;</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t8&lt;= in8;</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t9 &lt;= in9;</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 t10 &lt;= in10;</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end</a:t>
            </a:r>
            <a:endParaRPr sz="1350">
              <a:solidFill>
                <a:schemeClr val="dk1"/>
              </a:solidFill>
            </a:endParaRPr>
          </a:p>
          <a:p>
            <a:pPr indent="0" lvl="0" marL="0" rtl="0" algn="l">
              <a:lnSpc>
                <a:spcPct val="95000"/>
              </a:lnSpc>
              <a:spcBef>
                <a:spcPts val="1200"/>
              </a:spcBef>
              <a:spcAft>
                <a:spcPts val="0"/>
              </a:spcAft>
              <a:buSzPts val="275"/>
              <a:buNone/>
            </a:pPr>
            <a:r>
              <a:rPr lang="en-GB" sz="1350">
                <a:solidFill>
                  <a:schemeClr val="dk1"/>
                </a:solidFill>
              </a:rPr>
              <a:t>integer i,j;reg [3:0] temp;</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reg [3:0] array [1:10];</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always @*</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begin</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array[1]=t1;</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SzPts val="275"/>
              <a:buNone/>
            </a:pPr>
            <a:r>
              <a:t/>
            </a:r>
            <a:endParaRPr sz="1350">
              <a:solidFill>
                <a:schemeClr val="dk1"/>
              </a:solidFill>
            </a:endParaRPr>
          </a:p>
          <a:p>
            <a:pPr indent="0" lvl="0" marL="0" rtl="0" algn="l">
              <a:lnSpc>
                <a:spcPct val="95000"/>
              </a:lnSpc>
              <a:spcBef>
                <a:spcPts val="1200"/>
              </a:spcBef>
              <a:spcAft>
                <a:spcPts val="1200"/>
              </a:spcAft>
              <a:buSzPts val="275"/>
              <a:buNone/>
            </a:pPr>
            <a:r>
              <a:t/>
            </a:r>
            <a:endParaRPr sz="13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Code(Ascending Order)</a:t>
            </a:r>
            <a:endParaRPr/>
          </a:p>
        </p:txBody>
      </p:sp>
      <p:sp>
        <p:nvSpPr>
          <p:cNvPr id="100" name="Google Shape;100;p20"/>
          <p:cNvSpPr txBox="1"/>
          <p:nvPr>
            <p:ph idx="1" type="body"/>
          </p:nvPr>
        </p:nvSpPr>
        <p:spPr>
          <a:xfrm>
            <a:off x="311700" y="1152475"/>
            <a:ext cx="38838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350">
                <a:solidFill>
                  <a:schemeClr val="dk1"/>
                </a:solidFill>
              </a:rPr>
              <a:t>array[2]=t2;</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array[3]=t3;</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array[4]=t4;</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array[5]=t5;</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array[6]=t6;</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array[7]=t7;</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array[8]=t8;</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array[9]=t9;</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array[10]=t10;</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for (i=10; i&gt;0; i=i-1)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begin</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1200"/>
              </a:spcAft>
              <a:buSzPts val="275"/>
              <a:buNone/>
            </a:pPr>
            <a:r>
              <a:t/>
            </a:r>
            <a:endParaRPr sz="1350">
              <a:solidFill>
                <a:schemeClr val="dk1"/>
              </a:solidFill>
            </a:endParaRPr>
          </a:p>
        </p:txBody>
      </p:sp>
      <p:sp>
        <p:nvSpPr>
          <p:cNvPr id="101" name="Google Shape;101;p20"/>
          <p:cNvSpPr txBox="1"/>
          <p:nvPr>
            <p:ph idx="1" type="body"/>
          </p:nvPr>
        </p:nvSpPr>
        <p:spPr>
          <a:xfrm>
            <a:off x="4293525" y="1152475"/>
            <a:ext cx="5197800" cy="3568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350">
                <a:solidFill>
                  <a:schemeClr val="dk1"/>
                </a:solidFill>
              </a:rPr>
              <a:t>for (j=1; j&lt;i; j=j+1)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begin</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if (array[j] &gt; array[j+1])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begin</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temp = array[j];</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array[j] = array[j+1];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array[j+1] = temp;</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end</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end</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end</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end </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1200"/>
              </a:spcAft>
              <a:buSzPts val="275"/>
              <a:buNone/>
            </a:pPr>
            <a:r>
              <a:t/>
            </a:r>
            <a:endParaRPr sz="135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Code(Ascending Order)</a:t>
            </a:r>
            <a:endParaRPr/>
          </a:p>
        </p:txBody>
      </p:sp>
      <p:sp>
        <p:nvSpPr>
          <p:cNvPr id="107" name="Google Shape;107;p21"/>
          <p:cNvSpPr txBox="1"/>
          <p:nvPr>
            <p:ph idx="1" type="body"/>
          </p:nvPr>
        </p:nvSpPr>
        <p:spPr>
          <a:xfrm>
            <a:off x="311700" y="1152475"/>
            <a:ext cx="38838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350">
                <a:solidFill>
                  <a:schemeClr val="dk1"/>
                </a:solidFill>
              </a:rPr>
              <a:t>always @(posedge clk)</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begin </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out1 &lt;= array[1];</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out2 &lt;= array[2];</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out3 &lt;= array[3];</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out4 &lt;= array[4];</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out5 &lt;= array[5];</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1200"/>
              </a:spcAft>
              <a:buSzPts val="275"/>
              <a:buNone/>
            </a:pPr>
            <a:r>
              <a:t/>
            </a:r>
            <a:endParaRPr sz="1350">
              <a:solidFill>
                <a:schemeClr val="dk1"/>
              </a:solidFill>
            </a:endParaRPr>
          </a:p>
        </p:txBody>
      </p:sp>
      <p:sp>
        <p:nvSpPr>
          <p:cNvPr id="108" name="Google Shape;108;p21"/>
          <p:cNvSpPr txBox="1"/>
          <p:nvPr>
            <p:ph idx="1" type="body"/>
          </p:nvPr>
        </p:nvSpPr>
        <p:spPr>
          <a:xfrm>
            <a:off x="4293525" y="1152475"/>
            <a:ext cx="5197800" cy="3568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350">
                <a:solidFill>
                  <a:schemeClr val="dk1"/>
                </a:solidFill>
              </a:rPr>
              <a:t>out6 &lt;= array[6];</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out7 &lt;= array[7];</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out8 &lt;= array[8];</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out9 &lt;= array[9];</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 out10 &lt;= array[10];</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end</a:t>
            </a:r>
            <a:endParaRPr sz="1350">
              <a:solidFill>
                <a:schemeClr val="dk1"/>
              </a:solidFill>
            </a:endParaRPr>
          </a:p>
          <a:p>
            <a:pPr indent="0" lvl="0" marL="0" rtl="0" algn="l">
              <a:lnSpc>
                <a:spcPct val="95000"/>
              </a:lnSpc>
              <a:spcBef>
                <a:spcPts val="1200"/>
              </a:spcBef>
              <a:spcAft>
                <a:spcPts val="0"/>
              </a:spcAft>
              <a:buNone/>
            </a:pPr>
            <a:r>
              <a:rPr lang="en-GB" sz="1350">
                <a:solidFill>
                  <a:schemeClr val="dk1"/>
                </a:solidFill>
              </a:rPr>
              <a:t>endmodule</a:t>
            </a:r>
            <a:endParaRPr sz="1350">
              <a:solidFill>
                <a:schemeClr val="dk1"/>
              </a:solidFill>
            </a:endParaRPr>
          </a:p>
          <a:p>
            <a:pPr indent="0" lvl="0" marL="0" rtl="0" algn="l">
              <a:lnSpc>
                <a:spcPct val="95000"/>
              </a:lnSpc>
              <a:spcBef>
                <a:spcPts val="1200"/>
              </a:spcBef>
              <a:spcAft>
                <a:spcPts val="0"/>
              </a:spcAft>
              <a:buNone/>
            </a:pPr>
            <a:r>
              <a:t/>
            </a:r>
            <a:endParaRPr sz="1350">
              <a:solidFill>
                <a:schemeClr val="dk1"/>
              </a:solidFill>
            </a:endParaRPr>
          </a:p>
          <a:p>
            <a:pPr indent="0" lvl="0" marL="0" rtl="0" algn="l">
              <a:lnSpc>
                <a:spcPct val="95000"/>
              </a:lnSpc>
              <a:spcBef>
                <a:spcPts val="1200"/>
              </a:spcBef>
              <a:spcAft>
                <a:spcPts val="1200"/>
              </a:spcAft>
              <a:buSzPts val="275"/>
              <a:buNone/>
            </a:pPr>
            <a:r>
              <a:t/>
            </a:r>
            <a:endParaRPr sz="135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