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70"/>
  </p:notesMasterIdLst>
  <p:handoutMasterIdLst>
    <p:handoutMasterId r:id="rId71"/>
  </p:handoutMasterIdLst>
  <p:sldIdLst>
    <p:sldId id="519" r:id="rId5"/>
    <p:sldId id="555" r:id="rId6"/>
    <p:sldId id="629" r:id="rId7"/>
    <p:sldId id="582" r:id="rId8"/>
    <p:sldId id="558" r:id="rId9"/>
    <p:sldId id="566" r:id="rId10"/>
    <p:sldId id="611" r:id="rId11"/>
    <p:sldId id="577" r:id="rId12"/>
    <p:sldId id="578" r:id="rId13"/>
    <p:sldId id="588" r:id="rId14"/>
    <p:sldId id="609" r:id="rId15"/>
    <p:sldId id="610" r:id="rId16"/>
    <p:sldId id="585" r:id="rId17"/>
    <p:sldId id="584" r:id="rId18"/>
    <p:sldId id="589" r:id="rId19"/>
    <p:sldId id="623" r:id="rId20"/>
    <p:sldId id="579" r:id="rId21"/>
    <p:sldId id="634" r:id="rId22"/>
    <p:sldId id="633" r:id="rId23"/>
    <p:sldId id="637" r:id="rId24"/>
    <p:sldId id="638" r:id="rId25"/>
    <p:sldId id="580" r:id="rId26"/>
    <p:sldId id="576" r:id="rId27"/>
    <p:sldId id="570" r:id="rId28"/>
    <p:sldId id="583" r:id="rId29"/>
    <p:sldId id="613" r:id="rId30"/>
    <p:sldId id="614" r:id="rId31"/>
    <p:sldId id="615" r:id="rId32"/>
    <p:sldId id="630" r:id="rId33"/>
    <p:sldId id="593" r:id="rId34"/>
    <p:sldId id="631" r:id="rId35"/>
    <p:sldId id="571" r:id="rId36"/>
    <p:sldId id="560" r:id="rId37"/>
    <p:sldId id="596" r:id="rId38"/>
    <p:sldId id="608" r:id="rId39"/>
    <p:sldId id="616" r:id="rId40"/>
    <p:sldId id="607" r:id="rId41"/>
    <p:sldId id="561" r:id="rId42"/>
    <p:sldId id="621" r:id="rId43"/>
    <p:sldId id="597" r:id="rId44"/>
    <p:sldId id="562" r:id="rId45"/>
    <p:sldId id="622" r:id="rId46"/>
    <p:sldId id="598" r:id="rId47"/>
    <p:sldId id="563" r:id="rId48"/>
    <p:sldId id="632" r:id="rId49"/>
    <p:sldId id="599" r:id="rId50"/>
    <p:sldId id="592" r:id="rId51"/>
    <p:sldId id="565" r:id="rId52"/>
    <p:sldId id="617" r:id="rId53"/>
    <p:sldId id="600" r:id="rId54"/>
    <p:sldId id="601" r:id="rId55"/>
    <p:sldId id="574" r:id="rId56"/>
    <p:sldId id="602" r:id="rId57"/>
    <p:sldId id="618" r:id="rId58"/>
    <p:sldId id="603" r:id="rId59"/>
    <p:sldId id="591" r:id="rId60"/>
    <p:sldId id="604" r:id="rId61"/>
    <p:sldId id="619" r:id="rId62"/>
    <p:sldId id="605" r:id="rId63"/>
    <p:sldId id="620" r:id="rId64"/>
    <p:sldId id="575" r:id="rId65"/>
    <p:sldId id="624" r:id="rId66"/>
    <p:sldId id="628" r:id="rId67"/>
    <p:sldId id="627" r:id="rId68"/>
    <p:sldId id="556" r:id="rId6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27"/>
    <a:srgbClr val="B5E61D"/>
    <a:srgbClr val="404040"/>
    <a:srgbClr val="89E0FF"/>
    <a:srgbClr val="00E7F9"/>
    <a:srgbClr val="3333FF"/>
    <a:srgbClr val="33CCCC"/>
    <a:srgbClr val="122160"/>
    <a:srgbClr val="8080FF"/>
    <a:srgbClr val="FF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6708" autoAdjust="0"/>
  </p:normalViewPr>
  <p:slideViewPr>
    <p:cSldViewPr>
      <p:cViewPr varScale="1">
        <p:scale>
          <a:sx n="142" d="100"/>
          <a:sy n="142" d="100"/>
        </p:scale>
        <p:origin x="102" y="1074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Cubic</a:t>
            </a:r>
            <a:r>
              <a:rPr lang="en-US" baseline="0" dirty="0" smtClean="0"/>
              <a:t> polynomial fits P-R scaling with number of chemical species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 on GPU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>
                <a:schemeClr val="accent2"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12700" cap="rnd">
                <a:solidFill>
                  <a:schemeClr val="accent1"/>
                </a:solidFill>
              </a:ln>
              <a:effectLst/>
            </c:spPr>
            <c:trendlineType val="poly"/>
            <c:order val="3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4.6585648148148152E-8</c:v>
                </c:pt>
                <c:pt idx="1">
                  <c:v>7.378472222222221E-8</c:v>
                </c:pt>
                <c:pt idx="2">
                  <c:v>1.0525173611111111E-7</c:v>
                </c:pt>
                <c:pt idx="3">
                  <c:v>1.4322916666666666E-7</c:v>
                </c:pt>
                <c:pt idx="4">
                  <c:v>1.877170138888889E-7</c:v>
                </c:pt>
                <c:pt idx="5">
                  <c:v>2.5933159722222222E-7</c:v>
                </c:pt>
                <c:pt idx="6">
                  <c:v>3.2443576388888892E-7</c:v>
                </c:pt>
                <c:pt idx="7">
                  <c:v>4.014756944444444E-7</c:v>
                </c:pt>
                <c:pt idx="8">
                  <c:v>4.8828125000000001E-7</c:v>
                </c:pt>
                <c:pt idx="9">
                  <c:v>6.2391493055555559E-7</c:v>
                </c:pt>
                <c:pt idx="10">
                  <c:v>7.36400462962963E-7</c:v>
                </c:pt>
                <c:pt idx="11">
                  <c:v>8.6588541666666668E-7</c:v>
                </c:pt>
                <c:pt idx="12">
                  <c:v>1.0058593750000001E-6</c:v>
                </c:pt>
                <c:pt idx="13">
                  <c:v>1.2261284722222222E-6</c:v>
                </c:pt>
                <c:pt idx="14">
                  <c:v>1.3997395833333333E-6</c:v>
                </c:pt>
                <c:pt idx="15">
                  <c:v>1.5914351851851851E-6</c:v>
                </c:pt>
                <c:pt idx="16">
                  <c:v>1.7939814814814814E-6</c:v>
                </c:pt>
                <c:pt idx="17">
                  <c:v>2.1158854166666666E-6</c:v>
                </c:pt>
                <c:pt idx="18">
                  <c:v>2.365451388888889E-6</c:v>
                </c:pt>
                <c:pt idx="19">
                  <c:v>2.6367187500000001E-6</c:v>
                </c:pt>
                <c:pt idx="20">
                  <c:v>2.9188368055555557E-6</c:v>
                </c:pt>
                <c:pt idx="21">
                  <c:v>3.3637152777777778E-6</c:v>
                </c:pt>
                <c:pt idx="22">
                  <c:v>3.6783854166666673E-6</c:v>
                </c:pt>
                <c:pt idx="23">
                  <c:v>4.0364583333333335E-6</c:v>
                </c:pt>
                <c:pt idx="24">
                  <c:v>4.4162326388888884E-6</c:v>
                </c:pt>
                <c:pt idx="25">
                  <c:v>5.0021701388888891E-6</c:v>
                </c:pt>
                <c:pt idx="26">
                  <c:v>5.4144965277777772E-6</c:v>
                </c:pt>
                <c:pt idx="27">
                  <c:v>5.8919270833333333E-6</c:v>
                </c:pt>
                <c:pt idx="28">
                  <c:v>6.3585069444444441E-6</c:v>
                </c:pt>
                <c:pt idx="29">
                  <c:v>7.0963541666666669E-6</c:v>
                </c:pt>
                <c:pt idx="30">
                  <c:v>7.6063368055555544E-6</c:v>
                </c:pt>
                <c:pt idx="31">
                  <c:v>8.1705729166666664E-6</c:v>
                </c:pt>
                <c:pt idx="32">
                  <c:v>8.7673611111111123E-6</c:v>
                </c:pt>
                <c:pt idx="33">
                  <c:v>9.6788194444444452E-6</c:v>
                </c:pt>
                <c:pt idx="34">
                  <c:v>1.0326244212962963E-5</c:v>
                </c:pt>
                <c:pt idx="35">
                  <c:v>1.1035156249999999E-5</c:v>
                </c:pt>
                <c:pt idx="36">
                  <c:v>1.1773003472222222E-5</c:v>
                </c:pt>
                <c:pt idx="37">
                  <c:v>1.2861689814814815E-5</c:v>
                </c:pt>
                <c:pt idx="38">
                  <c:v>1.3628472222222221E-5</c:v>
                </c:pt>
                <c:pt idx="39">
                  <c:v>1.4427806712962962E-5</c:v>
                </c:pt>
                <c:pt idx="40">
                  <c:v>1.533564814814815E-5</c:v>
                </c:pt>
                <c:pt idx="41">
                  <c:v>1.662326388888889E-5</c:v>
                </c:pt>
                <c:pt idx="42">
                  <c:v>1.755642361111111E-5</c:v>
                </c:pt>
                <c:pt idx="43">
                  <c:v>1.8532986111111111E-5</c:v>
                </c:pt>
                <c:pt idx="44">
                  <c:v>1.9661458333333333E-5</c:v>
                </c:pt>
                <c:pt idx="45">
                  <c:v>2.1238425925925926E-5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950720"/>
        <c:axId val="231951112"/>
      </c:lineChart>
      <c:catAx>
        <c:axId val="231950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</a:t>
                </a:r>
                <a:r>
                  <a:rPr lang="en-US" dirty="0"/>
                  <a:t>of </a:t>
                </a:r>
                <a:r>
                  <a:rPr lang="en-US" dirty="0" smtClean="0"/>
                  <a:t>species (NS)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51112"/>
        <c:crosses val="autoZero"/>
        <c:auto val="1"/>
        <c:lblAlgn val="ctr"/>
        <c:lblOffset val="100"/>
        <c:noMultiLvlLbl val="0"/>
      </c:catAx>
      <c:valAx>
        <c:axId val="2319511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Seconds per grid point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5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7536"/>
        <c:axId val="309007928"/>
      </c:barChart>
      <c:catAx>
        <c:axId val="3090075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07928"/>
        <c:crosses val="autoZero"/>
        <c:auto val="1"/>
        <c:lblAlgn val="ctr"/>
        <c:lblOffset val="100"/>
        <c:noMultiLvlLbl val="0"/>
      </c:catAx>
      <c:valAx>
        <c:axId val="30900792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8712"/>
        <c:axId val="309009104"/>
      </c:barChart>
      <c:catAx>
        <c:axId val="3090087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09104"/>
        <c:crosses val="autoZero"/>
        <c:auto val="1"/>
        <c:lblAlgn val="ctr"/>
        <c:lblOffset val="100"/>
        <c:noMultiLvlLbl val="0"/>
      </c:catAx>
      <c:valAx>
        <c:axId val="30900910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</a:t>
            </a:r>
            <a:r>
              <a:rPr lang="en-US" sz="1400" baseline="0" dirty="0" smtClean="0"/>
              <a:t> with L1+Read-Only Runtimes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.347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9.2999999999999999E-2</c:v>
                </c:pt>
                <c:pt idx="2">
                  <c:v>0.34699999999999998</c:v>
                </c:pt>
                <c:pt idx="3">
                  <c:v>0.29299999999999998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9888"/>
        <c:axId val="309010280"/>
      </c:barChart>
      <c:catAx>
        <c:axId val="3090098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10280"/>
        <c:crosses val="autoZero"/>
        <c:auto val="1"/>
        <c:lblAlgn val="ctr"/>
        <c:lblOffset val="100"/>
        <c:noMultiLvlLbl val="0"/>
      </c:catAx>
      <c:valAx>
        <c:axId val="30901028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l1_cache_local_hit_rate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460295386044E-2"/>
          <c:y val="0.23667493779476093"/>
          <c:w val="0.9317461965978342"/>
          <c:h val="0.60675939262607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23.13</a:t>
                    </a:r>
                    <a:r>
                      <a:rPr lang="en-US" baseline="0" dirty="0" smtClean="0"/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0.70%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TILE_FACTOR 2</c:v>
                </c:pt>
                <c:pt idx="1">
                  <c:v>4</c:v>
                </c:pt>
                <c:pt idx="2">
                  <c:v>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0.99990000000000001</c:v>
                </c:pt>
                <c:pt idx="1">
                  <c:v>0.23130000000000001</c:v>
                </c:pt>
                <c:pt idx="2">
                  <c:v>7.0000000000000001E-3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680112"/>
        <c:axId val="309680504"/>
      </c:barChart>
      <c:catAx>
        <c:axId val="309680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80504"/>
        <c:crosses val="autoZero"/>
        <c:auto val="1"/>
        <c:lblAlgn val="ctr"/>
        <c:lblOffset val="100"/>
        <c:noMultiLvlLbl val="0"/>
      </c:catAx>
      <c:valAx>
        <c:axId val="309680504"/>
        <c:scaling>
          <c:orientation val="minMax"/>
          <c:max val="1.05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96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Unroll</a:t>
            </a:r>
            <a:r>
              <a:rPr lang="en-US" sz="1400" baseline="0" dirty="0" smtClean="0"/>
              <a:t> and Jam Runtimes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.120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.115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UJ by 2</c:v>
                </c:pt>
                <c:pt idx="2">
                  <c:v>UJ by 4</c:v>
                </c:pt>
                <c:pt idx="3">
                  <c:v>UJ by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0.10299999999999999</c:v>
                </c:pt>
                <c:pt idx="2">
                  <c:v>0.12</c:v>
                </c:pt>
                <c:pt idx="3">
                  <c:v>0.115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0170144"/>
        <c:axId val="310170536"/>
      </c:barChart>
      <c:catAx>
        <c:axId val="31017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70536"/>
        <c:crosses val="autoZero"/>
        <c:auto val="1"/>
        <c:lblAlgn val="ctr"/>
        <c:lblOffset val="100"/>
        <c:noMultiLvlLbl val="0"/>
      </c:catAx>
      <c:valAx>
        <c:axId val="3101705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017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Warp</a:t>
            </a:r>
            <a:r>
              <a:rPr lang="en-US" sz="1400" baseline="0" dirty="0" smtClean="0"/>
              <a:t> Team</a:t>
            </a:r>
            <a:r>
              <a:rPr lang="en-US" sz="1400" dirty="0" smtClean="0"/>
              <a:t> </a:t>
            </a:r>
            <a:r>
              <a:rPr lang="en-US" sz="1400" baseline="0" dirty="0" smtClean="0"/>
              <a:t>Runtime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292763757477346E-2"/>
          <c:y val="0.17730846227319988"/>
          <c:w val="0.81187385043662696"/>
          <c:h val="0.73095593482367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Naïve</c:v>
                </c:pt>
                <c:pt idx="1">
                  <c:v>Warp team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0.13800000000000001</c:v>
                </c:pt>
                <c:pt idx="1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0781112"/>
        <c:axId val="310781504"/>
      </c:barChart>
      <c:catAx>
        <c:axId val="310781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81504"/>
        <c:crosses val="autoZero"/>
        <c:auto val="1"/>
        <c:lblAlgn val="ctr"/>
        <c:lblOffset val="100"/>
        <c:noMultiLvlLbl val="0"/>
      </c:catAx>
      <c:valAx>
        <c:axId val="31078150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078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Hall of fame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r>
                      <a:rPr lang="en-US" baseline="0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Naïve</c:v>
                </c:pt>
                <c:pt idx="1">
                  <c:v>Tiled, TILE_FACTOR 8</c:v>
                </c:pt>
                <c:pt idx="2">
                  <c:v>12.5% occupancy, TILE_FACTOR 4</c:v>
                </c:pt>
                <c:pt idx="3">
                  <c:v>Tiled using L1 and readonly, TILE_FACTOR 2</c:v>
                </c:pt>
                <c:pt idx="4">
                  <c:v>Unroll-and-jam by 2</c:v>
                </c:pt>
                <c:pt idx="5">
                  <c:v>Warp team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0.13800000000000001</c:v>
                </c:pt>
                <c:pt idx="1">
                  <c:v>0.19600000000000001</c:v>
                </c:pt>
                <c:pt idx="2">
                  <c:v>0.127</c:v>
                </c:pt>
                <c:pt idx="3">
                  <c:v>9.2999999999999999E-2</c:v>
                </c:pt>
                <c:pt idx="4">
                  <c:v>0.10299999999999999</c:v>
                </c:pt>
                <c:pt idx="5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1862352"/>
        <c:axId val="311862744"/>
      </c:barChart>
      <c:catAx>
        <c:axId val="311862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62744"/>
        <c:crosses val="autoZero"/>
        <c:auto val="1"/>
        <c:lblAlgn val="ctr"/>
        <c:lblOffset val="100"/>
        <c:noMultiLvlLbl val="0"/>
      </c:catAx>
      <c:valAx>
        <c:axId val="31186274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18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Cuda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Kokkos</a:t>
            </a:r>
            <a:r>
              <a:rPr lang="en-US" baseline="0" dirty="0" smtClean="0"/>
              <a:t> runtimes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Cuda version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0.13800000000000001</c:v>
                </c:pt>
                <c:pt idx="1">
                  <c:v>0.10299999999999999</c:v>
                </c:pt>
                <c:pt idx="2">
                  <c:v>5.1999999999999998E-2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Kokkos version</c:v>
                </c:pt>
              </c:strCache>
            </c:strRef>
          </c:tx>
          <c:spPr>
            <a:noFill/>
            <a:ln w="19050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38100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noFill/>
              <a:ln w="38100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noFill/>
              <a:ln w="38100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73D3A53-754D-48C3-BB1B-60270F1FD7F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sec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.118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.047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0.17</c:v>
                </c:pt>
                <c:pt idx="1">
                  <c:v>0.11799999999999999</c:v>
                </c:pt>
                <c:pt idx="2">
                  <c:v>4.7E-2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1861176"/>
        <c:axId val="311863136"/>
      </c:barChart>
      <c:catAx>
        <c:axId val="311861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63136"/>
        <c:crosses val="autoZero"/>
        <c:auto val="1"/>
        <c:lblAlgn val="ctr"/>
        <c:lblOffset val="100"/>
        <c:noMultiLvlLbl val="0"/>
      </c:catAx>
      <c:valAx>
        <c:axId val="3118631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186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GPU* vs. Serial Fortran**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 species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32.6X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24.6X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3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18.7X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18.739999999999998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15.5X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36048856"/>
        <c:axId val="236049248"/>
      </c:barChart>
      <c:catAx>
        <c:axId val="2360488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9248"/>
        <c:crosses val="autoZero"/>
        <c:auto val="1"/>
        <c:lblAlgn val="ctr"/>
        <c:lblOffset val="100"/>
        <c:noMultiLvlLbl val="0"/>
      </c:catAx>
      <c:valAx>
        <c:axId val="2360492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3604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Kokkos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2.59X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2.4971751412429382</c:v>
                </c:pt>
                <c:pt idx="1">
                  <c:v>2.5850340136054424</c:v>
                </c:pt>
                <c:pt idx="2">
                  <c:v>2.7704918032786887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9th order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2.73X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2.79X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  2.83X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2.7345971563981042</c:v>
                </c:pt>
                <c:pt idx="1">
                  <c:v>2.7878787878787881</c:v>
                </c:pt>
                <c:pt idx="2">
                  <c:v>2.8258706467661692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43080"/>
        <c:axId val="235943472"/>
      </c:barChart>
      <c:catAx>
        <c:axId val="235943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3472"/>
        <c:crosses val="autoZero"/>
        <c:auto val="1"/>
        <c:lblAlgn val="ctr"/>
        <c:lblOffset val="100"/>
        <c:noMultiLvlLbl val="0"/>
      </c:catAx>
      <c:valAx>
        <c:axId val="23594347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4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 smtClean="0"/>
              <a:t>Test case:</a:t>
            </a:r>
            <a:r>
              <a:rPr lang="en-US" sz="900" baseline="0" dirty="0" smtClean="0"/>
              <a:t>  NS=5</a:t>
            </a:r>
            <a:r>
              <a:rPr lang="en-US" sz="900" dirty="0" smtClean="0"/>
              <a:t>, 16</a:t>
            </a:r>
            <a:r>
              <a:rPr lang="en-US" sz="900" baseline="30000" dirty="0" smtClean="0"/>
              <a:t>3</a:t>
            </a:r>
            <a:r>
              <a:rPr lang="en-US" sz="900" dirty="0" smtClean="0"/>
              <a:t> grid</a:t>
            </a:r>
            <a:r>
              <a:rPr lang="en-US" sz="900" baseline="0" dirty="0" smtClean="0"/>
              <a:t> points, </a:t>
            </a:r>
          </a:p>
          <a:p>
            <a:pPr>
              <a:defRPr/>
            </a:pPr>
            <a:r>
              <a:rPr lang="en-US" sz="900" baseline="0" dirty="0" smtClean="0"/>
              <a:t>50 </a:t>
            </a:r>
            <a:r>
              <a:rPr lang="en-US" sz="900" baseline="0" dirty="0" err="1" smtClean="0"/>
              <a:t>timesteps</a:t>
            </a:r>
            <a:endParaRPr lang="en-US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30.2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28.5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CASTLES+Fortran (1 CPU)</c:v>
                </c:pt>
                <c:pt idx="1">
                  <c:v>CASTLES+Kokkos OpenMP (1 thread)**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30.2</c:v>
                </c:pt>
                <c:pt idx="1">
                  <c:v>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44256"/>
        <c:axId val="235944648"/>
      </c:barChart>
      <c:catAx>
        <c:axId val="2359442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4648"/>
        <c:crosses val="autoZero"/>
        <c:auto val="1"/>
        <c:lblAlgn val="ctr"/>
        <c:lblOffset val="100"/>
        <c:noMultiLvlLbl val="0"/>
      </c:catAx>
      <c:valAx>
        <c:axId val="23594464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836480"/>
        <c:axId val="236836872"/>
      </c:barChart>
      <c:catAx>
        <c:axId val="236836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36872"/>
        <c:crosses val="autoZero"/>
        <c:auto val="1"/>
        <c:lblAlgn val="ctr"/>
        <c:lblOffset val="100"/>
        <c:noMultiLvlLbl val="0"/>
      </c:catAx>
      <c:valAx>
        <c:axId val="23683687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83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837656"/>
        <c:axId val="236838048"/>
      </c:barChart>
      <c:catAx>
        <c:axId val="2368376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38048"/>
        <c:crosses val="autoZero"/>
        <c:auto val="1"/>
        <c:lblAlgn val="ctr"/>
        <c:lblOffset val="100"/>
        <c:noMultiLvlLbl val="0"/>
      </c:catAx>
      <c:valAx>
        <c:axId val="23683804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83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Runtime</a:t>
            </a:r>
            <a:endParaRPr lang="en-US" sz="1400" dirty="0"/>
          </a:p>
        </c:rich>
      </c:tx>
      <c:layout>
        <c:manualLayout>
          <c:xMode val="edge"/>
          <c:yMode val="edge"/>
          <c:x val="0.25651263986738498"/>
          <c:y val="2.308755090168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84900742948128"/>
          <c:y val="0.31437802981330615"/>
          <c:w val="0.76431741679408605"/>
          <c:h val="0.51459706820296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1.7543859649122848E-2"/>
                  <c:y val="1.5391700601124684E-2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1885964912280702"/>
                      <c:h val="0.24796029668411868"/>
                    </c:manualLayout>
                  </c15:layout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Naïve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0.13800000000000001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3432"/>
        <c:axId val="238913824"/>
      </c:barChart>
      <c:catAx>
        <c:axId val="2389134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3824"/>
        <c:crosses val="autoZero"/>
        <c:auto val="1"/>
        <c:lblAlgn val="ctr"/>
        <c:lblOffset val="100"/>
        <c:noMultiLvlLbl val="0"/>
      </c:catAx>
      <c:valAx>
        <c:axId val="23891382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3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5392"/>
        <c:axId val="238915784"/>
      </c:barChart>
      <c:catAx>
        <c:axId val="2389153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5784"/>
        <c:crosses val="autoZero"/>
        <c:auto val="1"/>
        <c:lblAlgn val="ctr"/>
        <c:lblOffset val="100"/>
        <c:noMultiLvlLbl val="0"/>
      </c:catAx>
      <c:valAx>
        <c:axId val="23891578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6568"/>
        <c:axId val="238916960"/>
      </c:barChart>
      <c:catAx>
        <c:axId val="238916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6960"/>
        <c:crosses val="autoZero"/>
        <c:auto val="1"/>
        <c:lblAlgn val="ctr"/>
        <c:lblOffset val="100"/>
        <c:noMultiLvlLbl val="0"/>
      </c:catAx>
      <c:valAx>
        <c:axId val="23891696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6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29AB76C-9D69-4CB6-A7CE-28594F67048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6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513B14EF-0817-4BA5-B7CD-120E22CC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F145B17-EAAB-4A56-8C11-EDCA2DF870A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8C936D4A-D866-4DB9-B98F-EEB1C317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36D4A-D866-4DB9-B98F-EEB1C317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4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90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6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28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5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4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8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70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74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7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2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98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58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1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33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2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80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06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95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992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93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40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80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5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7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229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2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8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026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0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01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53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20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042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27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9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592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9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6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00600" y="2343150"/>
            <a:ext cx="4038600" cy="85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914400" y="3082489"/>
            <a:ext cx="4038600" cy="40005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 YYYY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914400" y="1657350"/>
            <a:ext cx="4038600" cy="12573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Name, Rank, Office Symbol,   Air Force Research Laboratory (each on separate lines)</a:t>
            </a:r>
          </a:p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119546"/>
            <a:ext cx="7007871" cy="857251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Briefing Title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4" y="126812"/>
            <a:ext cx="993796" cy="920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04950"/>
            <a:ext cx="3352800" cy="212483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unlimited.</a:t>
            </a:r>
            <a:r>
              <a:rPr lang="en-US" sz="600" b="1" baseline="0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Affairs Clearance Number 17207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190500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92150" indent="-234950">
              <a:buFont typeface="Arial" pitchFamily="34" charset="0"/>
              <a:buChar char="•"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9350" indent="-234950">
              <a:buFont typeface="Arial" pitchFamily="34" charset="0"/>
              <a:buChar char="•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2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05AB5E-D4A2-42CA-8011-598BAE4F3F9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DCE260F-56CD-4593-B1F7-577C4429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/>
        </p:nvSpPr>
        <p:spPr>
          <a:xfrm>
            <a:off x="8686800" y="4933950"/>
            <a:ext cx="533400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b="1" kern="12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FFBCD4-CDE3-43D6-962B-98D857783DA4}" type="slidenum">
              <a:rPr lang="en-US" sz="1000" b="0" smtClean="0"/>
              <a:pPr algn="r"/>
              <a:t>‹#›</a:t>
            </a:fld>
            <a:endParaRPr lang="en-US" sz="1000" b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7" r:id="rId4"/>
    <p:sldLayoutId id="2147483688" r:id="rId5"/>
    <p:sldLayoutId id="2147483689" r:id="rId6"/>
    <p:sldLayoutId id="214748367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6/presentation/s6142-jiri-kraus-multi-gpu-programming-mpi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kepler-tuning-guide/#read-only-data-cach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fast-dynamic-indexing-private-arrays-cuda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nvidia.com/cuda/maxwell-tuning-guide/#l1-cache" TargetMode="External"/><Relationship Id="rId4" Type="http://schemas.openxmlformats.org/officeDocument/2006/relationships/hyperlink" Target="http://docs.nvidia.com/cuda/kepler-tuning-guide/#l1-cache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carilli" TargetMode="External"/><Relationship Id="rId5" Type="http://schemas.openxmlformats.org/officeDocument/2006/relationships/hyperlink" Target="https://www.linkedin.com/in/mfcarilli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May 8, 2017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1400" dirty="0" smtClean="0"/>
              <a:t>Dr. Michael </a:t>
            </a:r>
            <a:r>
              <a:rPr lang="en-US" sz="1400" dirty="0" err="1" smtClean="0"/>
              <a:t>Carilli</a:t>
            </a:r>
            <a:endParaRPr lang="en-US" sz="1400" dirty="0"/>
          </a:p>
          <a:p>
            <a:r>
              <a:rPr lang="en-US" sz="1400" dirty="0" smtClean="0"/>
              <a:t>Contractor, ERC Incorporated</a:t>
            </a:r>
          </a:p>
          <a:p>
            <a:r>
              <a:rPr lang="en-US" sz="1400" dirty="0" smtClean="0"/>
              <a:t>RQRC</a:t>
            </a:r>
          </a:p>
          <a:p>
            <a:r>
              <a:rPr lang="en-US" sz="1400" dirty="0" smtClean="0"/>
              <a:t>AFRL-West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Kokkos</a:t>
            </a:r>
            <a:r>
              <a:rPr lang="en-US" sz="2400" dirty="0" smtClean="0"/>
              <a:t> for Performant Cross-Platform Acceleration of Liquid Rocket Simulations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1576" y="935000"/>
            <a:ext cx="2948724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TVImpl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1576" y="1167868"/>
            <a:ext cx="2948724" cy="3170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Contains members of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that don’t need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external visibility (</a:t>
            </a:r>
            <a:r>
              <a:rPr lang="en-US" sz="1000" dirty="0" err="1" smtClean="0">
                <a:solidFill>
                  <a:srgbClr val="92D050"/>
                </a:solidFill>
              </a:rPr>
              <a:t>pimpl</a:t>
            </a:r>
            <a:r>
              <a:rPr lang="en-US" sz="1000" dirty="0" smtClean="0">
                <a:solidFill>
                  <a:srgbClr val="92D050"/>
                </a:solidFill>
              </a:rPr>
              <a:t> idiom)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Views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Yi;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…(several dozen of these)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Owns </a:t>
            </a:r>
            <a:r>
              <a:rPr lang="en-US" sz="1000" dirty="0" err="1" smtClean="0">
                <a:solidFill>
                  <a:srgbClr val="92D050"/>
                </a:solidFill>
              </a:rPr>
              <a:t>std</a:t>
            </a:r>
            <a:r>
              <a:rPr lang="en-US" sz="1000" dirty="0" smtClean="0">
                <a:solidFill>
                  <a:srgbClr val="92D050"/>
                </a:solidFill>
              </a:rPr>
              <a:t>::</a:t>
            </a:r>
            <a:r>
              <a:rPr lang="en-US" sz="1000" dirty="0" err="1" smtClean="0">
                <a:solidFill>
                  <a:srgbClr val="92D050"/>
                </a:solidFill>
              </a:rPr>
              <a:t>unordered_maps</a:t>
            </a:r>
            <a:r>
              <a:rPr lang="en-US" sz="1000" dirty="0" smtClean="0">
                <a:solidFill>
                  <a:srgbClr val="92D050"/>
                </a:solidFill>
              </a:rPr>
              <a:t> to launch kernels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and communicate data by name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&lt;string,View1DType&gt;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select1DViewByName;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&lt;string,View2DType&gt;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select2DViewByName;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Launcher for </a:t>
            </a:r>
            <a:r>
              <a:rPr lang="en-US" sz="1000" dirty="0">
                <a:solidFill>
                  <a:srgbClr val="92D050"/>
                </a:solidFill>
              </a:rPr>
              <a:t>each </a:t>
            </a:r>
            <a:r>
              <a:rPr lang="en-US" sz="1000" dirty="0" smtClean="0">
                <a:solidFill>
                  <a:srgbClr val="92D050"/>
                </a:solidFill>
              </a:rPr>
              <a:t>kernel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// </a:t>
            </a:r>
            <a:r>
              <a:rPr lang="en-US" sz="1000" dirty="0" smtClean="0">
                <a:solidFill>
                  <a:schemeClr val="bg1"/>
                </a:solidFill>
              </a:rPr>
              <a:t>(lightweight wrapper with </a:t>
            </a:r>
            <a:r>
              <a:rPr lang="en-US" sz="1000" dirty="0">
                <a:solidFill>
                  <a:schemeClr val="bg1"/>
                </a:solidFill>
              </a:rPr>
              <a:t>string </a:t>
            </a:r>
            <a:r>
              <a:rPr lang="en-US" sz="1000" dirty="0" smtClean="0">
                <a:solidFill>
                  <a:schemeClr val="bg1"/>
                </a:solidFill>
              </a:rPr>
              <a:t>identifier,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inherits </a:t>
            </a:r>
            <a:r>
              <a:rPr lang="en-US" sz="1000" dirty="0">
                <a:solidFill>
                  <a:schemeClr val="bg1"/>
                </a:solidFill>
              </a:rPr>
              <a:t>common timing routines </a:t>
            </a:r>
            <a:r>
              <a:rPr lang="en-US" sz="1000" dirty="0" smtClean="0">
                <a:solidFill>
                  <a:schemeClr val="bg1"/>
                </a:solidFill>
              </a:rPr>
              <a:t>from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</a:t>
            </a:r>
            <a:r>
              <a:rPr lang="en-US" sz="1000" dirty="0" err="1" smtClean="0">
                <a:solidFill>
                  <a:schemeClr val="bg1"/>
                </a:solidFill>
              </a:rPr>
              <a:t>LauncherBase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unordered_map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string,LauncherBase</a:t>
            </a:r>
            <a:r>
              <a:rPr lang="en-US" sz="1000" dirty="0" smtClean="0">
                <a:solidFill>
                  <a:schemeClr val="bg1"/>
                </a:solidFill>
              </a:rPr>
              <a:t>*&gt; </a:t>
            </a:r>
            <a:r>
              <a:rPr lang="en-US" sz="1000" dirty="0">
                <a:solidFill>
                  <a:schemeClr val="bg1"/>
                </a:solidFill>
              </a:rPr>
              <a:t>launchers;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1985" y="4184078"/>
            <a:ext cx="2948315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safeLaunch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7" y="2514662"/>
            <a:ext cx="3335724" cy="422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For modularity and consistency:  one subroutine-&gt;one kernel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2100" y="426329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There are roughly 50 of these that serve as building blocks.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269" y="566841"/>
            <a:ext cx="31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Fortran subroutine: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Operates on a single grid point at a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5243" y="1006813"/>
            <a:ext cx="410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kernel launch: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Operates 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 grid points in </a:t>
            </a:r>
            <a:r>
              <a:rPr lang="en-US" sz="14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parallel</a:t>
            </a:r>
            <a:endParaRPr lang="en-US" sz="1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32" y="3580552"/>
            <a:ext cx="4105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00"/>
                </a:solidFill>
              </a:rPr>
              <a:t>Kokkos</a:t>
            </a:r>
            <a:r>
              <a:rPr lang="en-US" sz="1000" dirty="0" smtClean="0">
                <a:solidFill>
                  <a:srgbClr val="FFFF00"/>
                </a:solidFill>
              </a:rPr>
              <a:t> Views,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captured by value from members of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(View copy constructor is a lightweight shallow copy)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942" y="2213013"/>
            <a:ext cx="390799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c(t)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(t)/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) )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);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49" y="1152064"/>
            <a:ext cx="4191782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useGENKindDefs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::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c</a:t>
            </a:r>
          </a:p>
          <a:p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000" dirty="0" err="1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)</a:t>
            </a:r>
          </a:p>
          <a:p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851" y="169751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6966" y="287655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User-defined </a:t>
            </a:r>
            <a:r>
              <a:rPr lang="en-US" sz="1000" dirty="0" err="1" smtClean="0">
                <a:solidFill>
                  <a:srgbClr val="FFFF00"/>
                </a:solidFill>
              </a:rPr>
              <a:t>functor</a:t>
            </a:r>
            <a:r>
              <a:rPr lang="en-US" sz="1000" dirty="0" smtClean="0">
                <a:solidFill>
                  <a:srgbClr val="FFFF00"/>
                </a:solidFill>
              </a:rPr>
              <a:t> (lambda)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172623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work index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8" name="Straight Arrow Connector 7"/>
          <p:cNvCxnSpPr>
            <a:stCxn id="13" idx="2"/>
          </p:cNvCxnSpPr>
          <p:nvPr/>
        </p:nvCxnSpPr>
        <p:spPr>
          <a:xfrm>
            <a:off x="5620251" y="1943731"/>
            <a:ext cx="39626" cy="32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7446073" y="1972453"/>
            <a:ext cx="288227" cy="4663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</p:cNvCxnSpPr>
          <p:nvPr/>
        </p:nvCxnSpPr>
        <p:spPr>
          <a:xfrm flipH="1" flipV="1">
            <a:off x="6400800" y="3181350"/>
            <a:ext cx="445436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</p:cNvCxnSpPr>
          <p:nvPr/>
        </p:nvCxnSpPr>
        <p:spPr>
          <a:xfrm flipV="1">
            <a:off x="6846236" y="3181350"/>
            <a:ext cx="392764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4797398" y="2514430"/>
            <a:ext cx="507833" cy="743853"/>
          </a:xfrm>
          <a:prstGeom prst="lef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88160634"/>
              </p:ext>
            </p:extLst>
          </p:nvPr>
        </p:nvGraphicFramePr>
        <p:xfrm>
          <a:off x="272328" y="633394"/>
          <a:ext cx="47489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3596" y="118872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Speedups for Standalone Peng-Robinson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9872" y="4705350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 </a:t>
            </a:r>
            <a:r>
              <a:rPr lang="en-US" sz="1000" b="1" dirty="0" err="1" smtClean="0">
                <a:solidFill>
                  <a:schemeClr val="bg1"/>
                </a:solidFill>
              </a:rPr>
              <a:t>Nvidia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Kepler K40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120527" y="4705350"/>
            <a:ext cx="1749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** Intel </a:t>
            </a:r>
            <a:r>
              <a:rPr lang="en-US" sz="1000" b="1" dirty="0">
                <a:solidFill>
                  <a:schemeClr val="bg1"/>
                </a:solidFill>
              </a:rPr>
              <a:t>Xeon E5-2620 v3 CPU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30259" y="1373416"/>
            <a:ext cx="3577942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Good </a:t>
            </a:r>
            <a:r>
              <a:rPr lang="en-US" sz="1400" dirty="0">
                <a:solidFill>
                  <a:schemeClr val="bg1"/>
                </a:solidFill>
              </a:rPr>
              <a:t>speedups overall.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GPU </a:t>
            </a:r>
            <a:r>
              <a:rPr lang="en-US" sz="1400" dirty="0" smtClean="0">
                <a:solidFill>
                  <a:schemeClr val="bg1"/>
                </a:solidFill>
              </a:rPr>
              <a:t>speedup is better for fewer species (NS)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maller </a:t>
            </a:r>
            <a:r>
              <a:rPr lang="en-US" sz="1400" dirty="0">
                <a:solidFill>
                  <a:schemeClr val="bg1"/>
                </a:solidFill>
              </a:rPr>
              <a:t>per-thread data set =&gt; </a:t>
            </a:r>
            <a:r>
              <a:rPr lang="en-US" sz="1400" dirty="0" smtClean="0">
                <a:solidFill>
                  <a:schemeClr val="bg1"/>
                </a:solidFill>
              </a:rPr>
              <a:t>improved </a:t>
            </a:r>
            <a:r>
              <a:rPr lang="en-US" sz="1400" dirty="0">
                <a:solidFill>
                  <a:schemeClr val="bg1"/>
                </a:solidFill>
              </a:rPr>
              <a:t>cache hit rates on GPU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Smaller inner loops =&gt; vectorization less efficient on </a:t>
            </a:r>
            <a:r>
              <a:rPr lang="en-US" sz="1400" dirty="0" smtClean="0">
                <a:solidFill>
                  <a:schemeClr val="bg1"/>
                </a:solidFill>
              </a:rPr>
              <a:t>CPU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(a combination of GPU doing better and CPU doing a bit worse)</a:t>
            </a:r>
          </a:p>
        </p:txBody>
      </p:sp>
    </p:spTree>
    <p:extLst>
      <p:ext uri="{BB962C8B-B14F-4D97-AF65-F5344CB8AC3E}">
        <p14:creationId xmlns:p14="http://schemas.microsoft.com/office/powerpoint/2010/main" val="29003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</p:spTree>
    <p:extLst>
      <p:ext uri="{BB962C8B-B14F-4D97-AF65-F5344CB8AC3E}">
        <p14:creationId xmlns:p14="http://schemas.microsoft.com/office/powerpoint/2010/main" val="5472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0225" y="1046304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Disallow name mangling by C++ 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6206" y="1046136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Trailing _ expected by Fortran linker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1239834"/>
            <a:ext cx="0" cy="146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1276350"/>
            <a:ext cx="0" cy="2057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18" y="1392234"/>
            <a:ext cx="795528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9489" y="3130349"/>
            <a:ext cx="15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Pass integers by 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664" y="2724912"/>
            <a:ext cx="1349912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67400" y="2898648"/>
            <a:ext cx="0" cy="283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	Ensure availability of </a:t>
            </a:r>
            <a:r>
              <a:rPr lang="en-US" sz="1400" dirty="0" smtClean="0">
                <a:solidFill>
                  <a:schemeClr val="bg1"/>
                </a:solidFill>
              </a:rPr>
              <a:t>this process’ entire </a:t>
            </a:r>
            <a:r>
              <a:rPr lang="en-US" sz="1400" dirty="0">
                <a:solidFill>
                  <a:schemeClr val="bg1"/>
                </a:solidFill>
              </a:rPr>
              <a:t>block of data </a:t>
            </a:r>
            <a:r>
              <a:rPr lang="en-US" sz="1400" dirty="0" smtClean="0">
                <a:solidFill>
                  <a:schemeClr val="bg1"/>
                </a:solidFill>
              </a:rPr>
              <a:t>where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interface functions </a:t>
            </a:r>
            <a:r>
              <a:rPr lang="en-US" sz="1400" dirty="0" smtClean="0">
                <a:solidFill>
                  <a:schemeClr val="bg1"/>
                </a:solidFill>
              </a:rPr>
              <a:t>are </a:t>
            </a:r>
            <a:r>
              <a:rPr lang="en-US" sz="1400" dirty="0">
                <a:solidFill>
                  <a:schemeClr val="bg1"/>
                </a:solidFill>
              </a:rPr>
              <a:t>called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Restructuring </a:t>
            </a:r>
            <a:r>
              <a:rPr lang="en-US" sz="1400" dirty="0">
                <a:solidFill>
                  <a:schemeClr val="bg1"/>
                </a:solidFill>
              </a:rPr>
              <a:t>some Fortran calling functions was required, but minimal </a:t>
            </a:r>
            <a:r>
              <a:rPr lang="en-US" sz="1400" dirty="0" smtClean="0">
                <a:solidFill>
                  <a:schemeClr val="bg1"/>
                </a:solidFill>
              </a:rPr>
              <a:t>impact </a:t>
            </a:r>
            <a:r>
              <a:rPr lang="en-US" sz="1400" dirty="0">
                <a:solidFill>
                  <a:schemeClr val="bg1"/>
                </a:solidFill>
              </a:rPr>
              <a:t>to code overall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</p:txBody>
      </p:sp>
    </p:spTree>
    <p:extLst>
      <p:ext uri="{BB962C8B-B14F-4D97-AF65-F5344CB8AC3E}">
        <p14:creationId xmlns:p14="http://schemas.microsoft.com/office/powerpoint/2010/main" val="21948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200" y="1297286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</a:t>
            </a:r>
            <a:r>
              <a:rPr lang="en-US" sz="1400" dirty="0" smtClean="0">
                <a:solidFill>
                  <a:schemeClr val="bg1"/>
                </a:solidFill>
              </a:rPr>
              <a:t>chunks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	(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but fixed size </a:t>
            </a:r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”)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</a:t>
            </a:r>
            <a:r>
              <a:rPr lang="en-US" sz="1400" dirty="0" smtClean="0">
                <a:solidFill>
                  <a:schemeClr val="bg1"/>
                </a:solidFill>
              </a:rPr>
              <a:t>chunks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	(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but fixed size </a:t>
            </a:r>
            <a:r>
              <a:rPr lang="en-US" sz="1400" dirty="0" smtClean="0">
                <a:solidFill>
                  <a:schemeClr val="bg1"/>
                </a:solidFill>
              </a:rPr>
              <a:t>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”)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is a tuning parameter in input file, large enough that one chunk’s launch should saturate GPU when </a:t>
            </a:r>
          </a:p>
          <a:p>
            <a:r>
              <a:rPr lang="en-US" sz="1000" dirty="0">
                <a:solidFill>
                  <a:schemeClr val="bg1"/>
                </a:solidFill>
              </a:rPr>
              <a:t>	</a:t>
            </a:r>
            <a:r>
              <a:rPr lang="en-US" sz="1000" dirty="0" smtClean="0">
                <a:solidFill>
                  <a:schemeClr val="bg1"/>
                </a:solidFill>
              </a:rPr>
              <a:t>10-20 processes are sharing the GPU via </a:t>
            </a:r>
            <a:r>
              <a:rPr lang="en-US" sz="1000" dirty="0" err="1" smtClean="0">
                <a:solidFill>
                  <a:schemeClr val="bg1"/>
                </a:solidFill>
              </a:rPr>
              <a:t>Nvidia</a:t>
            </a:r>
            <a:r>
              <a:rPr lang="en-US" sz="1000" dirty="0" smtClean="0">
                <a:solidFill>
                  <a:schemeClr val="bg1"/>
                </a:solidFill>
              </a:rPr>
              <a:t> Multi-Process Service.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= 8192 or 12288 usually gives good </a:t>
            </a:r>
            <a:r>
              <a:rPr lang="en-US" sz="1000" dirty="0" smtClean="0">
                <a:solidFill>
                  <a:schemeClr val="bg1"/>
                </a:solidFill>
              </a:rPr>
              <a:t>performance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on K40.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Communicating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18" y="438150"/>
            <a:ext cx="872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 communication must translate between 4D Fortran pointers (</a:t>
            </a:r>
            <a:r>
              <a:rPr lang="en-US" sz="1000" dirty="0" err="1" smtClean="0">
                <a:solidFill>
                  <a:schemeClr val="bg1"/>
                </a:solidFill>
              </a:rPr>
              <a:t>x,y,z,dataindx</a:t>
            </a:r>
            <a:r>
              <a:rPr lang="en-US" sz="1000" dirty="0" smtClean="0">
                <a:solidFill>
                  <a:schemeClr val="bg1"/>
                </a:solidFill>
              </a:rPr>
              <a:t>) and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Views. For some computations, a halo of fringe points must be ignored.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6385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Fortran &lt;-&gt; C++ communication works as follows: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C++ framework receives double* from Fortran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Iterates linearly through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values.  Extracts volume of data to Views, skipping fringe </a:t>
            </a:r>
            <a:r>
              <a:rPr lang="en-US" sz="1000" dirty="0" smtClean="0">
                <a:solidFill>
                  <a:schemeClr val="bg1"/>
                </a:solidFill>
              </a:rPr>
              <a:t>points if desired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In Views,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indices are flattened into a single parallel-work index, 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After computation, reverse the process, copying data from Views back into double* storage with data layout expected by Fortran.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C++ framework must know </a:t>
            </a:r>
            <a:r>
              <a:rPr lang="en-US" sz="1000" dirty="0" err="1" smtClean="0">
                <a:solidFill>
                  <a:schemeClr val="bg1"/>
                </a:solidFill>
              </a:rPr>
              <a:t>xdim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ydim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zdim</a:t>
            </a:r>
            <a:r>
              <a:rPr lang="en-US" sz="1000" dirty="0" smtClean="0">
                <a:solidFill>
                  <a:schemeClr val="bg1"/>
                </a:solidFill>
              </a:rPr>
              <a:t>, and fringe boundaries to unpack and repack data.  No free lunch here.  Annoying indexing.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2972" y="1387675"/>
            <a:ext cx="3688628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Name tag of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“Q”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tag,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4D Fortran pointer, source of copy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28576"/>
            <a:ext cx="5029200" cy="27084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Name tag of 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data,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Source pointer (from Fortran)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Dims of block (including fringes)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Fringe boundaries in x-direction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y-direction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z-direction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data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(slowest index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End of data region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and end of selected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stripe; used when looping over block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in chunks (stripes) of fixed size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name,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data,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3638" y="6667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128" y="1123950"/>
            <a:ext cx="18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1" y="4629150"/>
            <a:ext cx="40386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** Minor </a:t>
            </a:r>
            <a:r>
              <a:rPr lang="en-US" sz="800" dirty="0">
                <a:solidFill>
                  <a:schemeClr val="bg1"/>
                </a:solidFill>
              </a:rPr>
              <a:t>Caveat:  </a:t>
            </a:r>
            <a:r>
              <a:rPr lang="en-US" sz="800" dirty="0" smtClean="0">
                <a:solidFill>
                  <a:schemeClr val="bg1"/>
                </a:solidFill>
              </a:rPr>
              <a:t>If </a:t>
            </a:r>
            <a:r>
              <a:rPr lang="en-US" sz="800" dirty="0">
                <a:solidFill>
                  <a:schemeClr val="bg1"/>
                </a:solidFill>
              </a:rPr>
              <a:t>MPI process is bound to a specific set of cores, </a:t>
            </a:r>
            <a:r>
              <a:rPr lang="en-US" sz="800" dirty="0" err="1">
                <a:solidFill>
                  <a:schemeClr val="bg1"/>
                </a:solidFill>
              </a:rPr>
              <a:t>Kokkos</a:t>
            </a:r>
            <a:r>
              <a:rPr lang="en-US" sz="800" dirty="0">
                <a:solidFill>
                  <a:schemeClr val="bg1"/>
                </a:solidFill>
              </a:rPr>
              <a:t> does not try to select the optimally hardware co-located </a:t>
            </a:r>
            <a:r>
              <a:rPr lang="en-US" sz="800" dirty="0" smtClean="0">
                <a:solidFill>
                  <a:schemeClr val="bg1"/>
                </a:solidFill>
              </a:rPr>
              <a:t>GPU (this </a:t>
            </a:r>
            <a:r>
              <a:rPr lang="en-US" sz="800" dirty="0">
                <a:solidFill>
                  <a:schemeClr val="bg1"/>
                </a:solidFill>
              </a:rPr>
              <a:t>may have changed since last I checked).</a:t>
            </a:r>
          </a:p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Multiple GPUs per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145211" y="1200150"/>
            <a:ext cx="4495800" cy="30024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Standalone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application: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code: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To run: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will detect available GPUs and assign MPI ranks to GPUs round robin.**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419600" y="742950"/>
            <a:ext cx="4495800" cy="37538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My application (embedded within a big Fortran code):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Pass </a:t>
            </a:r>
            <a:r>
              <a:rPr lang="en-US" sz="1200" dirty="0" err="1" smtClean="0">
                <a:solidFill>
                  <a:schemeClr val="bg1"/>
                </a:solidFill>
              </a:rPr>
              <a:t>num</a:t>
            </a:r>
            <a:r>
              <a:rPr lang="en-US" sz="1200" dirty="0" smtClean="0">
                <a:solidFill>
                  <a:schemeClr val="bg1"/>
                </a:solidFill>
              </a:rPr>
              <a:t> GPU devices per node in Fortran input file: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Fortran,  compute device to use as (MPI </a:t>
            </a:r>
            <a:r>
              <a:rPr lang="en-US" sz="1200" dirty="0" err="1" smtClean="0">
                <a:solidFill>
                  <a:schemeClr val="bg1"/>
                </a:solidFill>
              </a:rPr>
              <a:t>rank%num</a:t>
            </a:r>
            <a:r>
              <a:rPr lang="en-US" sz="1200" dirty="0" smtClean="0">
                <a:solidFill>
                  <a:schemeClr val="bg1"/>
                </a:solidFill>
              </a:rPr>
              <a:t> devices):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…and call the interface function to initialize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Finally, within C++ </a:t>
            </a:r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dirty="0" err="1" smtClean="0">
                <a:solidFill>
                  <a:schemeClr val="bg1"/>
                </a:solidFill>
              </a:rPr>
              <a:t>rame.initialize</a:t>
            </a:r>
            <a:r>
              <a:rPr lang="en-US" sz="1200" dirty="0" smtClean="0">
                <a:solidFill>
                  <a:schemeClr val="bg1"/>
                </a:solidFill>
              </a:rPr>
              <a:t>():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 need for arguments to executable.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736" y="1828800"/>
            <a:ext cx="3718864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121" y="2571407"/>
            <a:ext cx="302453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myKokkosApp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--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kokkos-ndevices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8576" y="1352550"/>
            <a:ext cx="1905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KokkosInputs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8576" y="2441448"/>
            <a:ext cx="41739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MPI_COMM_RANK( MPI_COMM_WORLD,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ierror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9509" y="3749040"/>
            <a:ext cx="2629492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InitArguments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args.device_id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9509" y="3181350"/>
            <a:ext cx="41910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...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</a:t>
            </a:r>
            <a:r>
              <a:rPr lang="en-US" sz="2000" dirty="0" err="1" smtClean="0">
                <a:solidFill>
                  <a:schemeClr val="bg1"/>
                </a:solidFill>
              </a:rPr>
              <a:t>Nvidia</a:t>
            </a:r>
            <a:r>
              <a:rPr lang="en-US" sz="2000" dirty="0" smtClean="0">
                <a:solidFill>
                  <a:schemeClr val="bg1"/>
                </a:solidFill>
              </a:rPr>
              <a:t> Multi-Process Service (MPS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3653" y="525430"/>
            <a:ext cx="4569460" cy="592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Without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Each MPI process has its own CUDA context.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Multi-process profile shows one process at a time using a given GPU.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216105" y="625331"/>
            <a:ext cx="365760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Multiple processes can share a given GPU simultaneously.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14750"/>
            <a:ext cx="708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Better utilization and dramatic speedup for my application, and easy to use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(just run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-control –d</a:t>
            </a:r>
            <a:r>
              <a:rPr lang="en-US" sz="1400" dirty="0" smtClean="0">
                <a:solidFill>
                  <a:schemeClr val="bg1"/>
                </a:solidFill>
              </a:rPr>
              <a:t>  on each compute node to start the daemons).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http</a:t>
            </a:r>
            <a:r>
              <a:rPr lang="en-US" sz="1400" dirty="0">
                <a:solidFill>
                  <a:schemeClr val="accent5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on-demand.gputechconf.com/gtc/2016/presentation/s6142-jiri-kraus-multi-gpu-programming-mpi.pdf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" y="1188841"/>
            <a:ext cx="4715666" cy="140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88841"/>
            <a:ext cx="3879011" cy="140543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947497" y="2266950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07696" y="1910835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53528" y="2772444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do not overlap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3429000" y="2158547"/>
            <a:ext cx="119448" cy="61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188248" y="2508828"/>
            <a:ext cx="240752" cy="26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158041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5205483" y="2772443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overlap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For small NS, turning on MPS makes overall application up to </a:t>
            </a:r>
            <a:r>
              <a:rPr lang="en-US" sz="1400" b="1" dirty="0" smtClean="0">
                <a:solidFill>
                  <a:srgbClr val="FFFF00"/>
                </a:solidFill>
              </a:rPr>
              <a:t>3X faster</a:t>
            </a:r>
          </a:p>
        </p:txBody>
      </p:sp>
    </p:spTree>
    <p:extLst>
      <p:ext uri="{BB962C8B-B14F-4D97-AF65-F5344CB8AC3E}">
        <p14:creationId xmlns:p14="http://schemas.microsoft.com/office/powerpoint/2010/main" val="4763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 of Overall </a:t>
            </a:r>
            <a:r>
              <a:rPr lang="en-US" sz="2000" dirty="0" err="1">
                <a:solidFill>
                  <a:schemeClr val="bg1"/>
                </a:solidFill>
              </a:rPr>
              <a:t>CASTLES+Kokkos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820" y="1094928"/>
            <a:ext cx="3171481" cy="28931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Production-style runs: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 MPI ranks on 2 nodes.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CASTLES Fortran uses 20 CPUs/node only.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CASTLES+Kokkos</a:t>
            </a:r>
            <a:r>
              <a:rPr lang="en-US" sz="1400" dirty="0">
                <a:solidFill>
                  <a:schemeClr val="bg1"/>
                </a:solidFill>
              </a:rPr>
              <a:t> uses 20 CPUs + 2 GPUs/node.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Speedup computed as (CASTLES Fortran runtime)/(</a:t>
            </a:r>
            <a:r>
              <a:rPr lang="en-US" sz="1400" dirty="0" err="1" smtClean="0">
                <a:solidFill>
                  <a:schemeClr val="bg1"/>
                </a:solidFill>
              </a:rPr>
              <a:t>Castles+Kokkos</a:t>
            </a:r>
            <a:r>
              <a:rPr lang="en-US" sz="1400" dirty="0" smtClean="0">
                <a:solidFill>
                  <a:schemeClr val="bg1"/>
                </a:solidFill>
              </a:rPr>
              <a:t> runtime)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2.5-3.0X </a:t>
            </a:r>
            <a:r>
              <a:rPr lang="en-US" sz="1400" dirty="0">
                <a:solidFill>
                  <a:schemeClr val="bg1"/>
                </a:solidFill>
              </a:rPr>
              <a:t>consistently observed across range of desirable problem parameters.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8512417"/>
              </p:ext>
            </p:extLst>
          </p:nvPr>
        </p:nvGraphicFramePr>
        <p:xfrm>
          <a:off x="600203" y="627224"/>
          <a:ext cx="478704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on CPU matches Fortran on CPU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597" y="2474952"/>
            <a:ext cx="68068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Often, naively porting Fortran to C++ </a:t>
            </a:r>
            <a:r>
              <a:rPr lang="en-US" sz="1000" dirty="0" smtClean="0">
                <a:solidFill>
                  <a:schemeClr val="bg1"/>
                </a:solidFill>
              </a:rPr>
              <a:t>results </a:t>
            </a:r>
            <a:r>
              <a:rPr lang="en-US" sz="1000" dirty="0">
                <a:solidFill>
                  <a:schemeClr val="bg1"/>
                </a:solidFill>
              </a:rPr>
              <a:t>in a slowdown (e.g. compiler has a harder time optimizing/</a:t>
            </a:r>
            <a:r>
              <a:rPr lang="en-US" sz="1000" dirty="0" err="1">
                <a:solidFill>
                  <a:schemeClr val="bg1"/>
                </a:solidFill>
              </a:rPr>
              <a:t>vectorizing</a:t>
            </a:r>
            <a:r>
              <a:rPr lang="en-US" sz="1000" dirty="0">
                <a:solidFill>
                  <a:schemeClr val="bg1"/>
                </a:solidFill>
              </a:rPr>
              <a:t> loops</a:t>
            </a:r>
            <a:r>
              <a:rPr lang="en-US" sz="10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Need to use hardware-specific (Intel) compiler and manually tweak vector pragmas for some in-kernel loops, but in the end </a:t>
            </a: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C++ is as fast as original Fortran.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597" y="437372"/>
            <a:ext cx="5029200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Can the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codebase compile for CPU as well as GPU, with good performance?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393" y="3181350"/>
            <a:ext cx="2672007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KOKKOS_LAMBDA(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const</a:t>
            </a:r>
            <a:r>
              <a:rPr lang="en-US" sz="8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&amp; t )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ifdef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KOKKOS_HAVE_CUDA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…GPU-optimal code goes here…</a:t>
            </a: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…</a:t>
            </a:r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CPU-optimal code goes here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</a:t>
            </a:r>
            <a:endParaRPr lang="en-US" sz="800" dirty="0" smtClean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endif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44" y="3201709"/>
            <a:ext cx="54973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</a:rPr>
              <a:t>To compile for CPU, just change arguments to </a:t>
            </a:r>
            <a:r>
              <a:rPr lang="en-US" sz="1000" b="1" dirty="0" err="1" smtClean="0">
                <a:solidFill>
                  <a:srgbClr val="FFFF00"/>
                </a:solidFill>
              </a:rPr>
              <a:t>makefile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(see </a:t>
            </a:r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documentation).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nvcc</a:t>
            </a:r>
            <a:r>
              <a:rPr lang="en-US" sz="1000" dirty="0" smtClean="0">
                <a:solidFill>
                  <a:schemeClr val="bg1"/>
                </a:solidFill>
              </a:rPr>
              <a:t> ignores Intel pragmas. 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</a:t>
            </a:r>
            <a:r>
              <a:rPr lang="en-US" sz="1000" dirty="0">
                <a:solidFill>
                  <a:schemeClr val="bg1"/>
                </a:solidFill>
              </a:rPr>
              <a:t>source code is (almost entirely) same as used for GPU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Only two kernels needed moderately divergent code for good performance on both CPU and GPU.  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build system provides pragmas to select different code when compiling for different hardware.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515159"/>
            <a:ext cx="61722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</a:rPr>
              <a:t>Kokkos</a:t>
            </a:r>
            <a:r>
              <a:rPr lang="en-US" sz="1400" b="1" dirty="0" smtClean="0">
                <a:solidFill>
                  <a:srgbClr val="FFFF00"/>
                </a:solidFill>
              </a:rPr>
              <a:t> promise of “performant cross-platform parallelism” more or less fulfilled. 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453654"/>
              </p:ext>
            </p:extLst>
          </p:nvPr>
        </p:nvGraphicFramePr>
        <p:xfrm>
          <a:off x="2057400" y="742950"/>
          <a:ext cx="2671257" cy="16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8657" y="2100221"/>
            <a:ext cx="3043743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**KMP_AFFINITY=compact,1,granularity=core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6400" y="3790950"/>
            <a:ext cx="533400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Node level performance + comparison with Xeon Phi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8894"/>
            <a:ext cx="6248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runs on Xeon Phis in native mode</a:t>
            </a:r>
            <a:r>
              <a:rPr lang="en-US" sz="1000" dirty="0">
                <a:solidFill>
                  <a:srgbClr val="FFFF00"/>
                </a:solidFill>
              </a:rPr>
              <a:t>.</a:t>
            </a:r>
            <a:r>
              <a:rPr lang="en-US" sz="1000" dirty="0" smtClean="0">
                <a:solidFill>
                  <a:srgbClr val="FFFF00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MPI+Kokkos</a:t>
            </a:r>
            <a:r>
              <a:rPr lang="en-US" sz="1000" dirty="0" smtClean="0">
                <a:solidFill>
                  <a:schemeClr val="bg1"/>
                </a:solidFill>
              </a:rPr>
              <a:t> processes see Phi cores as additional CPU cores.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computations are not offloaded GPU-style.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Entire process runs on a set of Phi cores just like on a multicore CPU.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GPUs are offload coprocessors, so can’t compare Phi vs. GPU apples-to-apples.  But we can get an idea at node level.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14607535"/>
              </p:ext>
            </p:extLst>
          </p:nvPr>
        </p:nvGraphicFramePr>
        <p:xfrm>
          <a:off x="2095500" y="155448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7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2158604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System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937320"/>
            <a:ext cx="5715000" cy="36625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2x10 core Intel Xeon E5-2650 v3</a:t>
            </a:r>
          </a:p>
          <a:p>
            <a:r>
              <a:rPr lang="en-US" sz="800" dirty="0" err="1">
                <a:solidFill>
                  <a:schemeClr val="accent1"/>
                </a:solidFill>
              </a:rPr>
              <a:t>C</a:t>
            </a:r>
            <a:r>
              <a:rPr lang="en-US" sz="800" dirty="0" err="1" smtClean="0">
                <a:solidFill>
                  <a:schemeClr val="accent1"/>
                </a:solidFill>
              </a:rPr>
              <a:t>onfig</a:t>
            </a:r>
            <a:r>
              <a:rPr lang="en-US" sz="800" dirty="0" smtClean="0">
                <a:solidFill>
                  <a:schemeClr val="accent1"/>
                </a:solidFill>
              </a:rPr>
              <a:t> file for Intel MPI: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auto:compact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20 ./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CASTLES.kokkos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</a:rPr>
              <a:t>Although cores are </a:t>
            </a:r>
            <a:r>
              <a:rPr lang="en-US" sz="800" dirty="0" err="1" smtClean="0">
                <a:solidFill>
                  <a:schemeClr val="accent1"/>
                </a:solidFill>
              </a:rPr>
              <a:t>hyperthreaded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(40 logical cores available), 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adding more processes does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not improve performance significantly.</a:t>
            </a: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dirty="0">
              <a:solidFill>
                <a:srgbClr val="FF6060"/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2x10 core Intel Xeon E5-2650 v3</a:t>
            </a: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+ 2 Kepler K40 GPUs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KokkosMaxBlock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12288</a:t>
            </a: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MPI </a:t>
            </a:r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as CASTLES Fortran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rgbClr val="92D050"/>
                </a:solidFill>
              </a:rPr>
              <a:t>One Knight’s Corner 5110P </a:t>
            </a:r>
            <a:r>
              <a:rPr lang="en-US" sz="800" dirty="0" smtClean="0">
                <a:solidFill>
                  <a:srgbClr val="92D050"/>
                </a:solidFill>
              </a:rPr>
              <a:t>(</a:t>
            </a:r>
            <a:r>
              <a:rPr lang="en-US" sz="800" dirty="0">
                <a:solidFill>
                  <a:srgbClr val="92D050"/>
                </a:solidFill>
              </a:rPr>
              <a:t>60 cores, 240 logical processors</a:t>
            </a:r>
            <a:r>
              <a:rPr lang="en-US" sz="800" dirty="0" smtClean="0">
                <a:solidFill>
                  <a:srgbClr val="92D050"/>
                </a:solidFill>
              </a:rPr>
              <a:t>).</a:t>
            </a:r>
          </a:p>
          <a:p>
            <a:r>
              <a:rPr lang="en-US" sz="800" dirty="0" err="1" smtClean="0">
                <a:solidFill>
                  <a:srgbClr val="92D050"/>
                </a:solidFill>
              </a:rPr>
              <a:t>KokkosMaxBlock</a:t>
            </a:r>
            <a:r>
              <a:rPr lang="en-US" sz="800" dirty="0" smtClean="0">
                <a:solidFill>
                  <a:srgbClr val="92D050"/>
                </a:solidFill>
              </a:rPr>
              <a:t> = 1024</a:t>
            </a:r>
            <a:endParaRPr lang="en-US" sz="800" dirty="0">
              <a:solidFill>
                <a:srgbClr val="92D050"/>
              </a:solidFill>
            </a:endParaRPr>
          </a:p>
          <a:p>
            <a:r>
              <a:rPr lang="en-US" sz="800" dirty="0" err="1">
                <a:solidFill>
                  <a:srgbClr val="92D050"/>
                </a:solidFill>
              </a:rPr>
              <a:t>Config</a:t>
            </a:r>
            <a:r>
              <a:rPr lang="en-US" sz="800" dirty="0">
                <a:solidFill>
                  <a:srgbClr val="92D050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I_MPI_PIN_DOMAIN=4:compact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4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-host mic0 –n 60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./</a:t>
            </a:r>
            <a:r>
              <a:rPr lang="en-US" sz="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CASTLES.knc</a:t>
            </a:r>
            <a:endParaRPr lang="en-US" sz="800" dirty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r>
              <a:rPr lang="en-US" sz="800" dirty="0">
                <a:solidFill>
                  <a:schemeClr val="accent6"/>
                </a:solidFill>
              </a:rPr>
              <a:t>One Knight’s Landing 7230 (64 cores, 256 logical processors), </a:t>
            </a:r>
            <a:r>
              <a:rPr lang="en-US" sz="800" dirty="0" smtClean="0">
                <a:solidFill>
                  <a:schemeClr val="accent6"/>
                </a:solidFill>
              </a:rPr>
              <a:t>flat memory mode, SNC-4 cluster mode</a:t>
            </a:r>
          </a:p>
          <a:p>
            <a:r>
              <a:rPr lang="en-US" sz="800" dirty="0" err="1" smtClean="0">
                <a:solidFill>
                  <a:schemeClr val="accent6"/>
                </a:solidFill>
              </a:rPr>
              <a:t>KokkosMaxBlock</a:t>
            </a:r>
            <a:r>
              <a:rPr lang="en-US" sz="800" dirty="0" smtClean="0">
                <a:solidFill>
                  <a:schemeClr val="accent6"/>
                </a:solidFill>
              </a:rPr>
              <a:t> = 1024</a:t>
            </a:r>
            <a:endParaRPr lang="en-US" sz="800" dirty="0">
              <a:solidFill>
                <a:schemeClr val="accent6"/>
              </a:solidFill>
            </a:endParaRPr>
          </a:p>
          <a:p>
            <a:r>
              <a:rPr lang="en-US" sz="800" dirty="0" err="1">
                <a:solidFill>
                  <a:schemeClr val="accent6"/>
                </a:solidFill>
              </a:rPr>
              <a:t>Config</a:t>
            </a:r>
            <a:r>
              <a:rPr lang="en-US" sz="800" dirty="0">
                <a:solidFill>
                  <a:schemeClr val="accent6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I_MPI_PIN_DOMAIN=1:compact 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1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256 –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4,5,6,7 ./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CASTLES.knl</a:t>
            </a:r>
            <a:endParaRPr lang="en-US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–m 4,5,6,7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enforces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first-touch allocation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in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onboard high-bandwidth memory.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I experimented with fewer MPI processes, bigger domains, and more </a:t>
            </a:r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OpenMP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threads, 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and found 256 procs with 1 thread/proc best.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37937549"/>
              </p:ext>
            </p:extLst>
          </p:nvPr>
        </p:nvGraphicFramePr>
        <p:xfrm>
          <a:off x="3314700" y="20955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" y="2998832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CASTLES: </a:t>
            </a:r>
            <a:r>
              <a:rPr lang="en-US" sz="2000" dirty="0" smtClean="0">
                <a:solidFill>
                  <a:schemeClr val="bg1"/>
                </a:solidFill>
              </a:rPr>
              <a:t>Cartesian Adaptive Solver Technology for Large Eddy Simulations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8" y="1307293"/>
            <a:ext cx="7179465" cy="3017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441073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CASTLES simulation of rotating detonation engine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(courtesy of Dr. Christopher </a:t>
            </a:r>
            <a:r>
              <a:rPr lang="en-US" sz="1400" dirty="0" err="1" smtClean="0">
                <a:solidFill>
                  <a:schemeClr val="bg1"/>
                </a:solidFill>
              </a:rPr>
              <a:t>Lietz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6113" y="487799"/>
            <a:ext cx="513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 high-order </a:t>
            </a:r>
            <a:r>
              <a:rPr lang="en-US" sz="1400" dirty="0" err="1">
                <a:solidFill>
                  <a:schemeClr val="bg1"/>
                </a:solidFill>
              </a:rPr>
              <a:t>Navier</a:t>
            </a:r>
            <a:r>
              <a:rPr lang="en-US" sz="1400" dirty="0">
                <a:solidFill>
                  <a:schemeClr val="bg1"/>
                </a:solidFill>
              </a:rPr>
              <a:t>-Stokes solver for turbulent </a:t>
            </a:r>
            <a:r>
              <a:rPr lang="en-US" sz="1400" dirty="0" smtClean="0">
                <a:solidFill>
                  <a:schemeClr val="bg1"/>
                </a:solidFill>
              </a:rPr>
              <a:t>combustion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Written in Fortran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MPI parallelism, but no intra-process parallelism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4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325663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rrays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of size NS*N that store </a:t>
            </a:r>
            <a:endParaRPr lang="en-US" sz="1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per-grid-point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data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4991100" y="2963157"/>
            <a:ext cx="342900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334000" y="2963157"/>
            <a:ext cx="336435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199" y="3396002"/>
            <a:ext cx="220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Several X-dependent loads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99" y="3394497"/>
            <a:ext cx="2286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Several Y-dependent loads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4229100" y="3028950"/>
            <a:ext cx="1143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4229100" y="3028950"/>
            <a:ext cx="14097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H="1" flipV="1">
            <a:off x="6629400" y="3028951"/>
            <a:ext cx="152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</p:cNvCxnSpPr>
          <p:nvPr/>
        </p:nvCxnSpPr>
        <p:spPr>
          <a:xfrm flipH="1" flipV="1">
            <a:off x="5105400" y="3028951"/>
            <a:ext cx="1676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241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7772400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Testing Parameters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82" y="614408"/>
            <a:ext cx="78918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Tesla K40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12 GB device memory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15 Kepler SMs</a:t>
            </a:r>
          </a:p>
          <a:p>
            <a:pPr lvl="1"/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Kepler architecture: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192 single-precision cores and 64 double-precision cores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100% occupancy = 2048 active threads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65,536 registers available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64KB L1 cache/shared memory per SM, configurable as either 48 KB L1 + 16 KB shared, 32 KB L1 + 32 KB shared, or 16 KB L1 + 32 KB shared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48 KB read-only cache (declare pointers with </a:t>
            </a:r>
            <a:r>
              <a:rPr lang="en-US" sz="1200" dirty="0" err="1" smtClean="0">
                <a:solidFill>
                  <a:schemeClr val="bg1"/>
                </a:solidFill>
              </a:rPr>
              <a:t>const</a:t>
            </a:r>
            <a:r>
              <a:rPr lang="en-US" sz="1200" dirty="0" smtClean="0">
                <a:solidFill>
                  <a:schemeClr val="bg1"/>
                </a:solidFill>
              </a:rPr>
              <a:t> __restrict__ to use this**)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Compiled with </a:t>
            </a:r>
            <a:r>
              <a:rPr lang="en-US" sz="1200" dirty="0" err="1" smtClean="0">
                <a:solidFill>
                  <a:schemeClr val="bg1"/>
                </a:solidFill>
              </a:rPr>
              <a:t>nvcc</a:t>
            </a:r>
            <a:r>
              <a:rPr lang="en-US" sz="1200" dirty="0" smtClean="0">
                <a:solidFill>
                  <a:schemeClr val="bg1"/>
                </a:solidFill>
              </a:rPr>
              <a:t> version 7.5, opt-in L1 caching, verbose to see register/local </a:t>
            </a:r>
            <a:r>
              <a:rPr lang="en-US" sz="1200" dirty="0">
                <a:solidFill>
                  <a:schemeClr val="bg1"/>
                </a:solidFill>
              </a:rPr>
              <a:t>mem use, targeting compute capability </a:t>
            </a:r>
            <a:r>
              <a:rPr lang="en-US" sz="1200" dirty="0" smtClean="0">
                <a:solidFill>
                  <a:schemeClr val="bg1"/>
                </a:solidFill>
              </a:rPr>
              <a:t>3.5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dlcm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=ca” –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v” –arch=sm_35 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kernels.cu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Runtime call to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cudaDeviceSetCacheConfig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(cudaFuncCachePreferL1)</a:t>
            </a:r>
            <a:r>
              <a:rPr lang="en-US" sz="1200" dirty="0" smtClean="0">
                <a:solidFill>
                  <a:schemeClr val="bg1"/>
                </a:solidFill>
              </a:rPr>
              <a:t> to set the 48 KB L1 + 16 KB shared option in case the compiler chooses to load via L1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timing purposes, I use N=2048*120, NS=64, 960 blocks, 256 threads/block.  On a K40 with 15 SMs, this is 8 full waves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Kernel wall times averaged over 100 trials.  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462915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In subsequent examples, I do not write “const.”  Although the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Kepler Tuning Guide</a:t>
            </a:r>
            <a:r>
              <a:rPr lang="en-US" sz="800" dirty="0" smtClean="0">
                <a:solidFill>
                  <a:schemeClr val="bg1"/>
                </a:solidFill>
              </a:rPr>
              <a:t>  is pretty adamant that writing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necessary to trigger loads via the 48 KB read-only cache, I found that for toy kernels presented here,  the compiler uses read-only cache even if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omitted.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.**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53" y="4629317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If we omit the “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800" dirty="0">
                <a:solidFill>
                  <a:srgbClr val="FF40FF"/>
                </a:solidFill>
                <a:latin typeface="Courier New" panose="02070309020205020404" pitchFamily="49" charset="0"/>
              </a:rPr>
              <a:t>pragma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unroll 1</a:t>
            </a:r>
            <a:r>
              <a:rPr lang="en-US" sz="800" dirty="0" smtClean="0">
                <a:solidFill>
                  <a:schemeClr val="bg1"/>
                </a:solidFill>
              </a:rPr>
              <a:t>”s and let the compiler unroll as it wishes, register use goes up (as expected), occupancy falls, and the “naïve” kernel’s performance worsens.  100% occupancy is not always essential, but  in this case, explicitly including the pragmas is better than relying on compiler heuristics.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>
                <a:solidFill>
                  <a:srgbClr val="FFC000"/>
                </a:solidFill>
              </a:rPr>
              <a:t>E</a:t>
            </a:r>
            <a:r>
              <a:rPr lang="en-US" sz="1000" b="1" dirty="0" smtClean="0">
                <a:solidFill>
                  <a:srgbClr val="FFC000"/>
                </a:solidFill>
              </a:rPr>
              <a:t>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866" y="3572530"/>
            <a:ext cx="429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“naïve” is strongly bandwidth-bound, and accesses are already coalesced.  What should we do?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255800318"/>
              </p:ext>
            </p:extLst>
          </p:nvPr>
        </p:nvGraphicFramePr>
        <p:xfrm>
          <a:off x="1655511" y="3004937"/>
          <a:ext cx="1447800" cy="16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Each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</p:spTree>
    <p:extLst>
      <p:ext uri="{BB962C8B-B14F-4D97-AF65-F5344CB8AC3E}">
        <p14:creationId xmlns:p14="http://schemas.microsoft.com/office/powerpoint/2010/main" val="20786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0400" y="590550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Control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573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Timestepping</a:t>
            </a:r>
            <a:endParaRPr lang="en-US" sz="2100" b="1" dirty="0"/>
          </a:p>
          <a:p>
            <a:r>
              <a:rPr lang="en-US" sz="1200" b="1" dirty="0"/>
              <a:t>Time derivatives for physical quantities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Geometry</a:t>
            </a:r>
          </a:p>
          <a:p>
            <a:pPr algn="ctr"/>
            <a:r>
              <a:rPr lang="en-US" sz="1200" b="1" dirty="0"/>
              <a:t>Handles spatial discretization</a:t>
            </a:r>
          </a:p>
          <a:p>
            <a:pPr algn="ctr"/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2573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System</a:t>
            </a:r>
          </a:p>
          <a:p>
            <a:pPr algn="ctr"/>
            <a:r>
              <a:rPr lang="en-US" sz="1200" b="1" dirty="0"/>
              <a:t>Specifies system of equations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Equations</a:t>
            </a:r>
          </a:p>
          <a:p>
            <a:pPr algn="ctr"/>
            <a:r>
              <a:rPr lang="en-US" sz="1200" b="1" dirty="0"/>
              <a:t>Physics-independent quantities</a:t>
            </a:r>
          </a:p>
          <a:p>
            <a:pPr algn="ctr"/>
            <a:endParaRPr lang="en-US" sz="2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509972"/>
            <a:ext cx="4114800" cy="128359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Physics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Turbulence models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Detailed chemical kinetics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Chung Viscosity Model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Peng-Robinson Equation of State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4000500" y="1276350"/>
            <a:ext cx="571500" cy="395246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4572000" y="1276350"/>
            <a:ext cx="685800" cy="407255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00500" y="1289421"/>
            <a:ext cx="571500" cy="139671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00500" y="2178863"/>
            <a:ext cx="1257300" cy="671483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>
            <a:off x="4000500" y="1935976"/>
            <a:ext cx="1257300" cy="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3" idx="0"/>
          </p:cNvCxnSpPr>
          <p:nvPr/>
        </p:nvCxnSpPr>
        <p:spPr>
          <a:xfrm>
            <a:off x="2628900" y="2278876"/>
            <a:ext cx="0" cy="31672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 flipH="1">
            <a:off x="4572000" y="3093233"/>
            <a:ext cx="685800" cy="4167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1"/>
          </p:cNvCxnSpPr>
          <p:nvPr/>
        </p:nvCxnSpPr>
        <p:spPr>
          <a:xfrm>
            <a:off x="4000500" y="2938503"/>
            <a:ext cx="1257300" cy="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Structure of CASTLES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406" y="34099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(in fact, for a typical CPU cache and modest values of NS like 64, the entire working set should easily fit in cache, and it’s not necessary to tile the loop at all.)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Pretty standard stuff…but </a:t>
            </a:r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o we expect this to work on a Kepler GPU?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2427048"/>
            <a:ext cx="2424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Each x-iteration now treats TILE_FACTOR y-iterations instead of just one.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TILE_FACTOR y-dependent loads should hit in cache on each iteration of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80157" y="1962150"/>
            <a:ext cx="692043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48200" y="1962150"/>
            <a:ext cx="831957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7357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1544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04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7800935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4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nvprof</a:t>
            </a:r>
            <a:r>
              <a:rPr lang="en-US" sz="1000" dirty="0" smtClean="0">
                <a:solidFill>
                  <a:schemeClr val="bg1"/>
                </a:solidFill>
              </a:rPr>
              <a:t> confirms poor hit rates (results for TILE_FACTOR 2 shown):**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::tiled:1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–metrics \</a:t>
            </a:r>
          </a:p>
          <a:p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Min        Max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0.85%      0.85%</a:t>
            </a:r>
            <a:endParaRPr lang="en-US" sz="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     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 Cache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0.65%      0.65%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4629150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As </a:t>
            </a:r>
            <a:r>
              <a:rPr lang="en-US" sz="800" dirty="0">
                <a:solidFill>
                  <a:schemeClr val="bg1"/>
                </a:solidFill>
              </a:rPr>
              <a:t>mentioned previously, the compiler appears to use read-only/texture cache for loads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I’m not sure why there are separate metrics to describe “read-only cache accesses” and “texture cache accesses” (it’s the same hardware).  </a:t>
            </a:r>
            <a:r>
              <a:rPr lang="en-US" sz="800" dirty="0" smtClean="0">
                <a:solidFill>
                  <a:schemeClr val="bg1"/>
                </a:solidFill>
              </a:rPr>
              <a:t>Perhaps </a:t>
            </a:r>
            <a:r>
              <a:rPr lang="en-US" sz="800" dirty="0">
                <a:solidFill>
                  <a:schemeClr val="bg1"/>
                </a:solidFill>
              </a:rPr>
              <a:t>some </a:t>
            </a:r>
            <a:r>
              <a:rPr lang="en-US" sz="800" dirty="0" err="1">
                <a:solidFill>
                  <a:schemeClr val="bg1"/>
                </a:solidFill>
              </a:rPr>
              <a:t>Cuda</a:t>
            </a:r>
            <a:r>
              <a:rPr lang="en-US" sz="800" dirty="0">
                <a:solidFill>
                  <a:schemeClr val="bg1"/>
                </a:solidFill>
              </a:rPr>
              <a:t> ninja can explain?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87862710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10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</p:spTree>
    <p:extLst>
      <p:ext uri="{BB962C8B-B14F-4D97-AF65-F5344CB8AC3E}">
        <p14:creationId xmlns:p14="http://schemas.microsoft.com/office/powerpoint/2010/main" val="3485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432435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517869415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61005436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324350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  </a:t>
            </a:r>
            <a:r>
              <a:rPr lang="en-US" sz="1000" b="1" dirty="0" smtClean="0">
                <a:solidFill>
                  <a:srgbClr val="FFFF00"/>
                </a:solidFill>
              </a:rPr>
              <a:t>Sweet spot at TILE_FACTOR 4, 12.5% occupancy can be explained by cache hits:</a:t>
            </a:r>
          </a:p>
          <a:p>
            <a:pPr algn="ctr"/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51474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vprof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::tiled_reduced_occupancy:4 --metrics 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achieved_occupancy,nc_cache_global_hit_rate,tex_cache_hit_rate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Achieved Occupancy    0.124771    0.124771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75.81%      75.81%</a:t>
            </a:r>
          </a:p>
        </p:txBody>
      </p:sp>
      <p:sp>
        <p:nvSpPr>
          <p:cNvPr id="2" name="Oval 1"/>
          <p:cNvSpPr/>
          <p:nvPr/>
        </p:nvSpPr>
        <p:spPr>
          <a:xfrm>
            <a:off x="6335863" y="2876550"/>
            <a:ext cx="685800" cy="33422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2537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On Kepler, local loads are cached in L1.  On Maxwell, L1/</a:t>
            </a:r>
            <a:r>
              <a:rPr lang="en-US" sz="800" dirty="0" err="1" smtClean="0">
                <a:solidFill>
                  <a:schemeClr val="bg1"/>
                </a:solidFill>
              </a:rPr>
              <a:t>tex</a:t>
            </a:r>
            <a:r>
              <a:rPr lang="en-US" sz="800" dirty="0" smtClean="0">
                <a:solidFill>
                  <a:schemeClr val="bg1"/>
                </a:solidFill>
              </a:rPr>
              <a:t> is a single unified cache, and local loads are cached in L2 only.  Therefore, I expect tiling with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local memory to be helpful on Kepler only.  Maxwell has separate hardware for shared memory, so you could try using thread-local </a:t>
            </a:r>
            <a:r>
              <a:rPr lang="en-US" sz="800" dirty="0" err="1" smtClean="0">
                <a:solidFill>
                  <a:schemeClr val="bg1"/>
                </a:solidFill>
              </a:rPr>
              <a:t>smem</a:t>
            </a:r>
            <a:r>
              <a:rPr lang="en-US" sz="800" dirty="0" smtClean="0">
                <a:solidFill>
                  <a:schemeClr val="bg1"/>
                </a:solidFill>
              </a:rPr>
              <a:t> arrays instead.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devblogs.nvidia.com/parallelforall/fast-dynamic-indexing-private-arrays-cuda/</a:t>
            </a:r>
            <a:r>
              <a:rPr lang="en-US" sz="800" dirty="0" smtClean="0">
                <a:solidFill>
                  <a:schemeClr val="bg1"/>
                </a:solidFill>
              </a:rPr>
              <a:t> for an in-depth discussion of where the compiler places thread-local arrays.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4"/>
              </a:rPr>
              <a:t>http://docs.nvidia.com/cuda/kepler-tuning-guide/#</a:t>
            </a:r>
            <a:r>
              <a:rPr lang="en-US" sz="800" dirty="0" smtClean="0">
                <a:solidFill>
                  <a:schemeClr val="bg1"/>
                </a:solidFill>
                <a:hlinkClick r:id="rId4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and </a:t>
            </a:r>
            <a:r>
              <a:rPr lang="en-US" sz="800" dirty="0">
                <a:solidFill>
                  <a:schemeClr val="bg1"/>
                </a:solidFill>
                <a:hlinkClick r:id="rId5"/>
              </a:rPr>
              <a:t>http://docs.nvidia.com/cuda/maxwell-tuning-guide/#</a:t>
            </a:r>
            <a:r>
              <a:rPr lang="en-US" sz="800" dirty="0" smtClean="0">
                <a:solidFill>
                  <a:schemeClr val="bg1"/>
                </a:solidFill>
                <a:hlinkClick r:id="rId5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for microarchitecture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22769"/>
            <a:ext cx="510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On Kepler, 48 </a:t>
            </a:r>
            <a:r>
              <a:rPr lang="en-US" sz="1000" dirty="0">
                <a:solidFill>
                  <a:schemeClr val="bg1"/>
                </a:solidFill>
              </a:rPr>
              <a:t>KB read-only cache and </a:t>
            </a:r>
            <a:r>
              <a:rPr lang="en-US" sz="1000" dirty="0" smtClean="0">
                <a:solidFill>
                  <a:schemeClr val="bg1"/>
                </a:solidFill>
              </a:rPr>
              <a:t>64 </a:t>
            </a:r>
            <a:r>
              <a:rPr lang="en-US" sz="1000" dirty="0">
                <a:solidFill>
                  <a:schemeClr val="bg1"/>
                </a:solidFill>
              </a:rPr>
              <a:t>KB </a:t>
            </a:r>
            <a:r>
              <a:rPr lang="en-US" sz="1000" dirty="0" smtClean="0">
                <a:solidFill>
                  <a:schemeClr val="bg1"/>
                </a:solidFill>
              </a:rPr>
              <a:t>L1+shared cache </a:t>
            </a:r>
            <a:r>
              <a:rPr lang="en-US" sz="1000" dirty="0">
                <a:solidFill>
                  <a:schemeClr val="bg1"/>
                </a:solidFill>
              </a:rPr>
              <a:t>are </a:t>
            </a:r>
            <a:r>
              <a:rPr lang="en-US" sz="1000" dirty="0" smtClean="0">
                <a:solidFill>
                  <a:schemeClr val="bg1"/>
                </a:solidFill>
              </a:rPr>
              <a:t>independent.  </a:t>
            </a:r>
            <a:r>
              <a:rPr lang="en-US" sz="1000" dirty="0">
                <a:solidFill>
                  <a:schemeClr val="bg1"/>
                </a:solidFill>
              </a:rPr>
              <a:t>Use both</a:t>
            </a:r>
            <a:r>
              <a:rPr lang="en-US" sz="1000" dirty="0" smtClean="0">
                <a:solidFill>
                  <a:schemeClr val="bg1"/>
                </a:solidFill>
              </a:rPr>
              <a:t>!  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L1)**</a:t>
            </a:r>
          </a:p>
        </p:txBody>
      </p:sp>
    </p:spTree>
    <p:extLst>
      <p:ext uri="{BB962C8B-B14F-4D97-AF65-F5344CB8AC3E}">
        <p14:creationId xmlns:p14="http://schemas.microsoft.com/office/powerpoint/2010/main" val="20702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637225"/>
            <a:ext cx="8153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C++ Framework.  Claims  “Performant cross platform parallelism”:  write once, compile for many architectures.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Parallel patterns </a:t>
            </a:r>
            <a:r>
              <a:rPr lang="en-US" sz="1400" dirty="0" smtClean="0">
                <a:solidFill>
                  <a:schemeClr val="bg1"/>
                </a:solidFill>
              </a:rPr>
              <a:t>(for, reduce, scan) accept </a:t>
            </a:r>
            <a:r>
              <a:rPr lang="en-US" sz="1400" b="1" dirty="0" smtClean="0">
                <a:solidFill>
                  <a:srgbClr val="FFFF00"/>
                </a:solidFill>
              </a:rPr>
              <a:t>user-defined </a:t>
            </a:r>
            <a:r>
              <a:rPr lang="en-US" sz="1400" b="1" dirty="0" err="1" smtClean="0">
                <a:solidFill>
                  <a:srgbClr val="FFFF00"/>
                </a:solidFill>
              </a:rPr>
              <a:t>functors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(like Thrust or Intel TBB)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for </a:t>
            </a:r>
            <a:r>
              <a:rPr lang="en-US" sz="1400" dirty="0" err="1" smtClean="0">
                <a:solidFill>
                  <a:schemeClr val="bg1"/>
                </a:solidFill>
              </a:rPr>
              <a:t>Nvidia</a:t>
            </a:r>
            <a:r>
              <a:rPr lang="en-US" sz="1400" dirty="0" smtClean="0">
                <a:solidFill>
                  <a:schemeClr val="bg1"/>
                </a:solidFill>
              </a:rPr>
              <a:t> GPU, Intel Xeon, Xeon Phi, IBM Power8, others.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“View” data structures </a:t>
            </a:r>
            <a:r>
              <a:rPr lang="en-US" sz="1400" dirty="0" smtClean="0">
                <a:solidFill>
                  <a:schemeClr val="bg1"/>
                </a:solidFill>
              </a:rPr>
              <a:t>provide optimal layout: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cache-order access when compiled for CPU, coalesced access when compiled for GPU.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Thrust offers similar multi-platform </a:t>
            </a:r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– but less low level control and does not abstract data layout.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Programming </a:t>
            </a:r>
            <a:r>
              <a:rPr lang="en-US" sz="1400" dirty="0">
                <a:solidFill>
                  <a:schemeClr val="bg1"/>
                </a:solidFill>
              </a:rPr>
              <a:t>Guide: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At </a:t>
            </a:r>
            <a:r>
              <a:rPr lang="en-US" sz="1400" dirty="0">
                <a:solidFill>
                  <a:schemeClr val="bg1"/>
                </a:solidFill>
              </a:rPr>
              <a:t>GTC 2017: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S7344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: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C++ Performance Portability Programming Model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S7253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Hierarchical Task-Data Parallelism for C++ HPC Applications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845615042"/>
              </p:ext>
            </p:extLst>
          </p:nvPr>
        </p:nvGraphicFramePr>
        <p:xfrm>
          <a:off x="5394960" y="2481079"/>
          <a:ext cx="3594600" cy="232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586216364"/>
              </p:ext>
            </p:extLst>
          </p:nvPr>
        </p:nvGraphicFramePr>
        <p:xfrm>
          <a:off x="5394960" y="263681"/>
          <a:ext cx="3593592" cy="209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714" y="4171950"/>
            <a:ext cx="467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Fast for TILE_FACTOR = 2!  L1 cache fields all y-dependent loads (100% hit rate)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Slower for TILE_FACTOR = 4 and 8.  </a:t>
            </a:r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dirty="0" smtClean="0">
                <a:solidFill>
                  <a:schemeClr val="bg1"/>
                </a:solidFill>
              </a:rPr>
              <a:t>it rate decreases.</a:t>
            </a: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6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9512" y="3534311"/>
            <a:ext cx="390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 practice I like this approach.  Helpful on Kepler, Maxwell, and Pascal.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At 50% occupancy you can use up to 64 registers (32 DP values) for tiling.  Unrolling by 2 or 4 is not too annoying for a few performance-limiting kernels.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…but don’t do it for all your kernels.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“Premature optimization is the root of all evil”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63001252"/>
              </p:ext>
            </p:extLst>
          </p:nvPr>
        </p:nvGraphicFramePr>
        <p:xfrm>
          <a:off x="5401093" y="426346"/>
          <a:ext cx="3666997" cy="306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41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 best so far!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Nvprof</a:t>
            </a:r>
            <a:r>
              <a:rPr lang="en-US" sz="1000" b="1" dirty="0" smtClean="0">
                <a:solidFill>
                  <a:srgbClr val="FFFF00"/>
                </a:solidFill>
              </a:rPr>
              <a:t> confirms:  high hit rates =&gt; fast kernel!!</a:t>
            </a: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95.39%,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tex_cache_hit_rate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25990502"/>
              </p:ext>
            </p:extLst>
          </p:nvPr>
        </p:nvGraphicFramePr>
        <p:xfrm>
          <a:off x="6325927" y="827835"/>
          <a:ext cx="2413960" cy="338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Enabling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in CASTLES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89535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CASTLES is a Cartesian solver written in Fortran 90.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Identify performance limiting subroutines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Port Fortran subroutines to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Optimize ported 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Minimally invasive integration of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with CASTLES </a:t>
            </a:r>
            <a:r>
              <a:rPr lang="en-US" dirty="0">
                <a:solidFill>
                  <a:schemeClr val="bg1"/>
                </a:solidFill>
              </a:rPr>
              <a:t>(“code surgery”)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Downside to cooperative:  need different memory layout.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80356"/>
            <a:ext cx="376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Kernel with each thread handling a grid point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87573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Cooperative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895350"/>
            <a:ext cx="3962399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output[N*(NS*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)+t]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895350"/>
            <a:ext cx="471875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output[NS*NS*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98541" y="3714750"/>
            <a:ext cx="3888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warp handles one grid point.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Fast index must be species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or </a:t>
            </a:r>
            <a:r>
              <a: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(they are symmetric)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for spatially local accesses by warps. 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chemeClr val="bg1"/>
                </a:solidFill>
              </a:rPr>
              <a:t> is chosen to be fastest, so that writes are coalesced.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LayoutRight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85148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Grid point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b="1" dirty="0" smtClean="0">
                <a:solidFill>
                  <a:srgbClr val="FFFF00"/>
                </a:solidFill>
              </a:rPr>
              <a:t> is fast index </a:t>
            </a:r>
            <a:r>
              <a:rPr lang="en-US" sz="1000" dirty="0" smtClean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output, ax, ay,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by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Consecutive threads handle consecutive grid points =&gt;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coalesced access.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LayoutLeft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2011680"/>
            <a:ext cx="932688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4938" y="2176272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2172675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656" y="2935224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2172695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8656" y="2770632"/>
            <a:ext cx="1088136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84137098"/>
              </p:ext>
            </p:extLst>
          </p:nvPr>
        </p:nvGraphicFramePr>
        <p:xfrm>
          <a:off x="390525" y="330367"/>
          <a:ext cx="836295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6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265" y="96857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Naïve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1170" y="573907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Unroll and jam by 2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76350"/>
            <a:ext cx="394473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&lt; NY; y++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895350"/>
            <a:ext cx="470732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ay_local0, ay_local1;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by_local0, 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NY;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1000" dirty="0" smtClean="0">
              <a:solidFill>
                <a:srgbClr val="FF6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265" y="3219995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On GPU, Views are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LayoutLeft</a:t>
            </a:r>
            <a:endParaRPr lang="en-US" sz="1400" dirty="0">
              <a:solidFill>
                <a:srgbClr val="FFFF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FF00"/>
                </a:solidFill>
              </a:rPr>
              <a:t> is fastest index)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1905001" y="2551177"/>
            <a:ext cx="486464" cy="668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V="1">
            <a:off x="2391465" y="2724151"/>
            <a:ext cx="304800" cy="4958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4145878"/>
            <a:ext cx="46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Order of </a:t>
            </a:r>
            <a:r>
              <a:rPr lang="en-US" sz="8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800" dirty="0" smtClean="0">
                <a:solidFill>
                  <a:srgbClr val="FFFF00"/>
                </a:solidFill>
              </a:rPr>
              <a:t> doesn’t matter much on GPU.  Writes are coalesced either way.</a:t>
            </a:r>
          </a:p>
          <a:p>
            <a:r>
              <a:rPr lang="en-US" sz="800" dirty="0">
                <a:solidFill>
                  <a:srgbClr val="FFFF00"/>
                </a:solidFill>
              </a:rPr>
              <a:t>N</a:t>
            </a:r>
            <a:r>
              <a:rPr lang="en-US" sz="800" dirty="0" smtClean="0">
                <a:solidFill>
                  <a:srgbClr val="FFFF00"/>
                </a:solidFill>
              </a:rPr>
              <a:t>oticeable (but minor) effect on performance: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800" dirty="0" smtClean="0">
                <a:solidFill>
                  <a:srgbClr val="FFFF00"/>
                </a:solidFill>
              </a:rPr>
              <a:t> before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makes naïve kernel slightly slower and </a:t>
            </a:r>
            <a:r>
              <a:rPr lang="en-US" sz="800" dirty="0" err="1" smtClean="0">
                <a:solidFill>
                  <a:srgbClr val="FFFF00"/>
                </a:solidFill>
              </a:rPr>
              <a:t>unroll+jam</a:t>
            </a:r>
            <a:r>
              <a:rPr lang="en-US" sz="800" dirty="0" smtClean="0">
                <a:solidFill>
                  <a:srgbClr val="FFFF00"/>
                </a:solidFill>
              </a:rPr>
              <a:t> slightly faster.  I’m not sure why…TLB issues? </a:t>
            </a:r>
          </a:p>
          <a:p>
            <a:r>
              <a:rPr lang="en-US" sz="800" dirty="0" smtClean="0">
                <a:solidFill>
                  <a:srgbClr val="FFFF00"/>
                </a:solidFill>
              </a:rPr>
              <a:t>I choose innermost loop index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as rightmost for later portability to CPU.  On CPU, Views become </a:t>
            </a:r>
            <a:r>
              <a:rPr lang="en-US" sz="800" dirty="0" err="1" smtClean="0">
                <a:solidFill>
                  <a:srgbClr val="FFFF00"/>
                </a:solidFill>
              </a:rPr>
              <a:t>LayoutRight</a:t>
            </a:r>
            <a:r>
              <a:rPr lang="en-US" sz="800" dirty="0" smtClean="0">
                <a:solidFill>
                  <a:srgbClr val="FFFF00"/>
                </a:solidFill>
              </a:rPr>
              <a:t>, rightmost index becomes fastest, and innermost loop can then </a:t>
            </a:r>
            <a:r>
              <a:rPr lang="en-US" sz="800" dirty="0" err="1" smtClean="0">
                <a:solidFill>
                  <a:srgbClr val="FFFF00"/>
                </a:solidFill>
              </a:rPr>
              <a:t>vectorize</a:t>
            </a:r>
            <a:r>
              <a:rPr lang="en-US" sz="800" dirty="0" smtClean="0">
                <a:solidFill>
                  <a:srgbClr val="FFFF00"/>
                </a:solidFill>
              </a:rPr>
              <a:t> with stride-1 writes.</a:t>
            </a:r>
          </a:p>
        </p:txBody>
      </p:sp>
      <p:cxnSp>
        <p:nvCxnSpPr>
          <p:cNvPr id="6" name="Straight Arrow Connector 5"/>
          <p:cNvCxnSpPr>
            <a:stCxn id="12" idx="0"/>
          </p:cNvCxnSpPr>
          <p:nvPr/>
        </p:nvCxnSpPr>
        <p:spPr>
          <a:xfrm flipV="1">
            <a:off x="5742562" y="3409950"/>
            <a:ext cx="582038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42562" y="3409950"/>
            <a:ext cx="878299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59536"/>
            <a:ext cx="5101661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 N/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member_type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team_member.team_size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ThreadVectorRange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NY ),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[&amp;](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y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438" y="511373"/>
            <a:ext cx="27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Warp team kernel**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399" y="383488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Views should now be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LayoutRight</a:t>
            </a:r>
            <a:r>
              <a:rPr lang="en-US" sz="1400" dirty="0" smtClean="0">
                <a:solidFill>
                  <a:srgbClr val="FFFF00"/>
                </a:solidFill>
              </a:rPr>
              <a:t>, even on GPU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(rightmost index fastest)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4495801" y="3499244"/>
            <a:ext cx="838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H="1" flipV="1">
            <a:off x="4876801" y="3499244"/>
            <a:ext cx="457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921264"/>
            <a:ext cx="191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Consecutive vector indices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map to consecutive threads in the warp, so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must be rightmost here for coalesced writes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57600" y="3493009"/>
            <a:ext cx="688594" cy="428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3999" y="3499244"/>
            <a:ext cx="457200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841248"/>
            <a:ext cx="151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969264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1124712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412" y="1733550"/>
            <a:ext cx="2073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Ranges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from 0 to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team_size-1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. </a:t>
            </a:r>
          </a:p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warp id within block.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1920240"/>
            <a:ext cx="114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block index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2038350"/>
            <a:ext cx="1219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1480" y="2479548"/>
            <a:ext cx="152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warp id.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81200" y="1874914"/>
            <a:ext cx="609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28800" y="2212848"/>
            <a:ext cx="762000" cy="3589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4789333"/>
            <a:ext cx="75334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the </a:t>
            </a:r>
            <a:r>
              <a:rPr lang="en-US" sz="800" dirty="0" err="1" smtClean="0">
                <a:solidFill>
                  <a:schemeClr val="bg1"/>
                </a:solidFill>
              </a:rPr>
              <a:t>Kokkos</a:t>
            </a:r>
            <a:r>
              <a:rPr lang="en-US" sz="800" dirty="0" smtClean="0">
                <a:solidFill>
                  <a:schemeClr val="bg1"/>
                </a:solidFill>
              </a:rPr>
              <a:t> Programming Guide 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 for </a:t>
            </a:r>
            <a:r>
              <a:rPr lang="en-US" sz="800" dirty="0">
                <a:solidFill>
                  <a:schemeClr val="bg1"/>
                </a:solidFill>
              </a:rPr>
              <a:t>details on team policies and hierarchical </a:t>
            </a:r>
            <a:r>
              <a:rPr lang="en-US" sz="800" dirty="0" smtClean="0">
                <a:solidFill>
                  <a:schemeClr val="bg1"/>
                </a:solidFill>
              </a:rPr>
              <a:t>parallelism. 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2221992"/>
            <a:ext cx="143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Hierarchical parallelism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>
            <a:stCxn id="40" idx="1"/>
          </p:cNvCxnSpPr>
          <p:nvPr/>
        </p:nvCxnSpPr>
        <p:spPr>
          <a:xfrm flipH="1" flipV="1">
            <a:off x="6522720" y="2343150"/>
            <a:ext cx="716280" cy="1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01024923"/>
              </p:ext>
            </p:extLst>
          </p:nvPr>
        </p:nvGraphicFramePr>
        <p:xfrm>
          <a:off x="2826178" y="438150"/>
          <a:ext cx="3491645" cy="404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Left Brace 3"/>
          <p:cNvSpPr/>
          <p:nvPr/>
        </p:nvSpPr>
        <p:spPr>
          <a:xfrm>
            <a:off x="2209800" y="1476654"/>
            <a:ext cx="533401" cy="443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" y="1476655"/>
            <a:ext cx="25146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is slower. 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Could be reduced occupancy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due to register pressure.  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version uses 38 registers/thread.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38*256 = 9728 registers/block,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65,536/9728 = 6.74 =&gt; only 6 blocks of 256 threads can be live on each Kepler SM.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smtClean="0">
                <a:solidFill>
                  <a:schemeClr val="accent1"/>
                </a:solidFill>
              </a:rPr>
              <a:t>Theoretical occupancy = 6*256/2048 = 75%.</a:t>
            </a:r>
          </a:p>
          <a:p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chieved_occupancy</a:t>
            </a:r>
            <a:r>
              <a:rPr lang="en-US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0.735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00800" y="2203704"/>
            <a:ext cx="304800" cy="24155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22037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Register pressure?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00800" y="3172968"/>
            <a:ext cx="183350" cy="76200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799" y="3087957"/>
            <a:ext cx="297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/>
                </a:solidFill>
              </a:rPr>
              <a:t>     I don’t know why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is faster!</a:t>
            </a:r>
          </a:p>
          <a:p>
            <a:endParaRPr lang="en-US" sz="1000" dirty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I know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version uses L1 instead of </a:t>
            </a:r>
          </a:p>
          <a:p>
            <a:r>
              <a:rPr lang="en-US" sz="1000" dirty="0" err="1" smtClean="0">
                <a:solidFill>
                  <a:schemeClr val="accent4"/>
                </a:solidFill>
              </a:rPr>
              <a:t>readonly</a:t>
            </a:r>
            <a:r>
              <a:rPr lang="en-US" sz="1000" dirty="0" smtClean="0">
                <a:solidFill>
                  <a:schemeClr val="accent4"/>
                </a:solidFill>
              </a:rPr>
              <a:t> cache though.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l1_cache_global_hit_rate = 91.65%,</a:t>
            </a:r>
          </a:p>
          <a:p>
            <a:r>
              <a:rPr lang="en-US" sz="10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0.00%</a:t>
            </a:r>
          </a:p>
          <a:p>
            <a:endParaRPr lang="en-US" sz="1000" dirty="0" smtClean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4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331"/>
            <a:ext cx="3069077" cy="3604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67200" y="1872555"/>
            <a:ext cx="4429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michael.carilli.ctr@us.af.mil</a:t>
            </a:r>
          </a:p>
          <a:p>
            <a:r>
              <a:rPr lang="en-US" sz="1400" u="sng" dirty="0" smtClean="0">
                <a:solidFill>
                  <a:schemeClr val="bg1"/>
                </a:solidFill>
              </a:rPr>
              <a:t>mcarilli@gmail.com</a:t>
            </a:r>
          </a:p>
          <a:p>
            <a:r>
              <a:rPr lang="en-US" sz="1400" u="sng" dirty="0">
                <a:solidFill>
                  <a:schemeClr val="bg1"/>
                </a:solidFill>
                <a:hlinkClick r:id="rId5"/>
              </a:rPr>
              <a:t>https://www.linkedin.com/in/mfcarilli</a:t>
            </a:r>
            <a:r>
              <a:rPr lang="en-US" sz="1400" u="sng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1400" u="sng" dirty="0" smtClean="0">
              <a:solidFill>
                <a:schemeClr val="bg1"/>
              </a:solidFill>
              <a:hlinkClick r:id="rId6"/>
            </a:endParaRPr>
          </a:p>
          <a:p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400" u="sng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github.com/mcarilli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(I’ll post runnable example code if/when it gets cleared for public release)</a:t>
            </a:r>
          </a:p>
        </p:txBody>
      </p:sp>
    </p:spTree>
    <p:extLst>
      <p:ext uri="{BB962C8B-B14F-4D97-AF65-F5344CB8AC3E}">
        <p14:creationId xmlns:p14="http://schemas.microsoft.com/office/powerpoint/2010/main" val="18302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53839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53839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Looks like those “</a:t>
            </a:r>
            <a:r>
              <a:rPr lang="en-US" sz="1400" b="1" dirty="0" err="1" smtClean="0">
                <a:solidFill>
                  <a:srgbClr val="FFFF00"/>
                </a:solidFill>
              </a:rPr>
              <a:t>preos</a:t>
            </a:r>
            <a:r>
              <a:rPr lang="en-US" sz="1400" b="1" dirty="0" smtClean="0">
                <a:solidFill>
                  <a:srgbClr val="FFFF00"/>
                </a:solidFill>
              </a:rPr>
              <a:t>” and “</a:t>
            </a:r>
            <a:r>
              <a:rPr lang="en-US" sz="1400" b="1" dirty="0" err="1" smtClean="0">
                <a:solidFill>
                  <a:srgbClr val="FFFF00"/>
                </a:solidFill>
              </a:rPr>
              <a:t>chung</a:t>
            </a:r>
            <a:r>
              <a:rPr lang="en-US" sz="1400" b="1" dirty="0" smtClean="0">
                <a:solidFill>
                  <a:srgbClr val="FFFF00"/>
                </a:solidFill>
              </a:rPr>
              <a:t>” routines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are </a:t>
            </a:r>
            <a:r>
              <a:rPr lang="en-US" sz="1400" b="1" dirty="0">
                <a:solidFill>
                  <a:srgbClr val="FFFF00"/>
                </a:solidFill>
              </a:rPr>
              <a:t>burning a lot </a:t>
            </a:r>
            <a:r>
              <a:rPr lang="en-US" sz="1400" b="1" dirty="0" smtClean="0">
                <a:solidFill>
                  <a:srgbClr val="FFFF00"/>
                </a:solidFill>
              </a:rPr>
              <a:t>of </a:t>
            </a:r>
            <a:r>
              <a:rPr lang="en-US" sz="1400" b="1" dirty="0">
                <a:solidFill>
                  <a:srgbClr val="FFFF00"/>
                </a:solidFill>
              </a:rPr>
              <a:t>time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231" y="133350"/>
            <a:ext cx="428936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 CPU profiling result (top down):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clone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start_thread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orte_progress_thread_engine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opal_libevent2021_event_base_loop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poll_dispatch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poll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48.54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MAIN__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48.45%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interfacetime_mp_maintimeexplicit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48.45% interfacetime_mp_rhstimessp34_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29.77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interfacegeom_mp_rhsgeomrescalc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15.46% interfacegeom_mp_rhsgeom3dresad1lr_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interfacesysinternal_mp_rhssysscalarupdiss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9.85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eosmodule_mp_eoscalcrhoh0fromtp_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eosmodule_mp_eosrhohfromtpprop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preosmodule_mp_preosrhohfromtpprop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5.18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eosmodule_mp_eosgammajacobianproperties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5.10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preosmodule_mp_preosgammajacobianproperties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13.90% interfacegeom_mp_rhsgeom3dviscres2_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13.84%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interfacesysexternal_mp_rhssysviscflux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13.32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preosmodule_mp_preosviscousfluxproperties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7.85%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chungtransmodule_mp_chungcalctransprop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3.27%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preosmodule_mp_preoscriticalstate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18.33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interfacegeom_mp_bcgeomsubin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interfaceeqnfluids_mp_bcfluidseqnsubin_velocity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preosmodule_mp_preoscalctfromhp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3.56% interfacesysexternal_mp_stepsys3dcalcqadd_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3.53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eosmodule_mp_eosthermalproperties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3.50%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preosmodule_mp_preosthermalproperties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52400" y="1156287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Peng-Robinson equation of state and Chung transport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30" y="895350"/>
            <a:ext cx="365644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Peng-Robinson Equation of State: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physical properties (density, enthalpy, etc.) for real gas mixtures at high pressure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Chung Transport Model: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transport properties (viscosity, thermal conductivity, mass diffusivity) for real gas mixtures at high pressure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Many underlying subroutines shared between Chung and P-R.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Properties are computed </a:t>
            </a:r>
            <a:r>
              <a:rPr lang="en-US" sz="1000" dirty="0">
                <a:solidFill>
                  <a:schemeClr val="bg1"/>
                </a:solidFill>
              </a:rPr>
              <a:t>individually per cell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or interpolated points at cell interfaces),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so </a:t>
            </a:r>
            <a:r>
              <a:rPr lang="en-US" sz="1000" b="1" dirty="0">
                <a:solidFill>
                  <a:srgbClr val="FFFF00"/>
                </a:solidFill>
              </a:rPr>
              <a:t>trivially </a:t>
            </a:r>
            <a:r>
              <a:rPr lang="en-US" sz="1000" b="1" dirty="0" smtClean="0">
                <a:solidFill>
                  <a:srgbClr val="FFFF00"/>
                </a:solidFill>
              </a:rPr>
              <a:t>parallel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Relatively small data transfer, lengthy computation </a:t>
            </a:r>
          </a:p>
          <a:p>
            <a:r>
              <a:rPr lang="en-US" sz="1000" b="1" dirty="0" smtClean="0">
                <a:solidFill>
                  <a:srgbClr val="FFFF00"/>
                </a:solidFill>
              </a:rPr>
              <a:t>=&gt; perfect for GPU offload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Input/output data scales linearly with number of species (NS)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Subroutines contain single loops, double loops, triple loops over NS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=&gt; runtime scales like a*NS + b*NS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+ c*NS</a:t>
            </a:r>
            <a:r>
              <a:rPr lang="en-US" sz="1000" baseline="30000" dirty="0" smtClean="0">
                <a:solidFill>
                  <a:schemeClr val="bg1"/>
                </a:solidFill>
              </a:rPr>
              <a:t>3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Occupies majority of CASTLES runtime for ns &gt;= 4ish </a:t>
            </a:r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03350"/>
              </p:ext>
            </p:extLst>
          </p:nvPr>
        </p:nvGraphicFramePr>
        <p:xfrm>
          <a:off x="4419600" y="666750"/>
          <a:ext cx="44958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3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L Theme 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984BB5519444D9FEB0167D2C82C0B" ma:contentTypeVersion="0" ma:contentTypeDescription="Create a new document." ma:contentTypeScope="" ma:versionID="59ff74a3d2838aa98967358a0ec6651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0FD97-6211-47C5-BC75-577FCEE6BFEA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B64B0D-8603-4628-BB3A-26161D26C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319BD7-B101-4E92-8FCB-EF8B367C86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16823</TotalTime>
  <Words>9857</Words>
  <Application>Microsoft Office PowerPoint</Application>
  <PresentationFormat>On-screen Show (16:9)</PresentationFormat>
  <Paragraphs>1498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Wingdings</vt:lpstr>
      <vt:lpstr>AFRL Theme 1</vt:lpstr>
      <vt:lpstr>Using Kokkos for Performant Cross-Platform Acceleration of Liquid Rocket Simulations</vt:lpstr>
      <vt:lpstr>PART 1:  Integrating Kokkos with CASTLES  What do you do when someone hands you 100,000 lines of Fortran and says  “make this run on anything?”  </vt:lpstr>
      <vt:lpstr>CASTLES: Cartesian Adaptive Solver Technology for Large Eddy Simulations</vt:lpstr>
      <vt:lpstr>PowerPoint Presentation</vt:lpstr>
      <vt:lpstr>What is Kokkos?</vt:lpstr>
      <vt:lpstr>Enabling Kokkos in CASTLES</vt:lpstr>
      <vt:lpstr>Identify critical subroutines – CPU profile</vt:lpstr>
      <vt:lpstr>Identify critical subroutines – CPU profile</vt:lpstr>
      <vt:lpstr>Peng-Robinson equation of state and Chung transport model</vt:lpstr>
      <vt:lpstr>Architecture of my Kokkos framework</vt:lpstr>
      <vt:lpstr>Architecture of my Kokkos framework</vt:lpstr>
      <vt:lpstr>Architecture of my Kokkos framework</vt:lpstr>
      <vt:lpstr>For modularity and consistency:  one subroutine-&gt;one kernel</vt:lpstr>
      <vt:lpstr>PowerPoint Presentation</vt:lpstr>
      <vt:lpstr>Integrating Kokkos with CASTLES:  Interface Functions</vt:lpstr>
      <vt:lpstr>Integrating Kokkos with CASTLES:  Interface Functions</vt:lpstr>
      <vt:lpstr>Data marshalling challenges</vt:lpstr>
      <vt:lpstr>Data marshalling challenges</vt:lpstr>
      <vt:lpstr>Data marshalling challenges</vt:lpstr>
      <vt:lpstr>Data marshalling challenges</vt:lpstr>
      <vt:lpstr>Data marshalling challenges</vt:lpstr>
      <vt:lpstr>Communicating Data</vt:lpstr>
      <vt:lpstr>Cluster-level concerns:  Multiple GPUs per node</vt:lpstr>
      <vt:lpstr>Cluster-level concerns:  Nvidia Multi-Process Service (MPS)</vt:lpstr>
      <vt:lpstr>PowerPoint Presentation</vt:lpstr>
      <vt:lpstr>PowerPoint Presentation</vt:lpstr>
      <vt:lpstr>PowerPoint Presentation</vt:lpstr>
      <vt:lpstr>PowerPoint Presentation</vt:lpstr>
      <vt:lpstr>PART 1:  Integrating Kokkos with CASTLES  What do you do when someone hands you 100,000 lines of Fortran and says  “make this run on anything?”  </vt:lpstr>
      <vt:lpstr>PowerPoint Presentation</vt:lpstr>
      <vt:lpstr>PowerPoint Presentation</vt:lpstr>
      <vt:lpstr>Testing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CPU-informed strategy:  tile the loop?</vt:lpstr>
      <vt:lpstr>Standard CPU-informed strategy:  tile the loop?</vt:lpstr>
      <vt:lpstr>Standard CPU-informed strategy:  tile the loop?</vt:lpstr>
      <vt:lpstr>Loop tiling on GPU</vt:lpstr>
      <vt:lpstr>Loop tiling on GPU</vt:lpstr>
      <vt:lpstr>Loop tiling on GPU</vt:lpstr>
      <vt:lpstr>Tile with reduced occupancy </vt:lpstr>
      <vt:lpstr>Tile with reduced occupancy </vt:lpstr>
      <vt:lpstr>Tile with reduced occupancy </vt:lpstr>
      <vt:lpstr>Tile with reduced occupancy </vt:lpstr>
      <vt:lpstr>Tile using both L1 and read-only cache</vt:lpstr>
      <vt:lpstr>Tile using both L1 and read-only cache</vt:lpstr>
      <vt:lpstr>Tile using both L1 and read-only cache</vt:lpstr>
      <vt:lpstr>Tile using both L1 and read-only cache</vt:lpstr>
      <vt:lpstr>Tile with explicit register use (“unroll-and-jam”)</vt:lpstr>
      <vt:lpstr>Tile with explicit register use (“unroll-and-jam”)</vt:lpstr>
      <vt:lpstr>Tile with explicit register use (“unroll-and-jam”)</vt:lpstr>
      <vt:lpstr>Tile with explicit register use (“unroll-and-jam”)</vt:lpstr>
      <vt:lpstr>Cooperative pattern</vt:lpstr>
      <vt:lpstr>Cooperative pattern</vt:lpstr>
      <vt:lpstr>Cooperative pattern</vt:lpstr>
      <vt:lpstr>Cooperative pattern best so far!</vt:lpstr>
      <vt:lpstr>Downside to cooperative:  need different memory layout.</vt:lpstr>
      <vt:lpstr>PowerPoint Presentation</vt:lpstr>
      <vt:lpstr>Kokkos versions</vt:lpstr>
      <vt:lpstr>Kokkos versions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Poeppleman;Darnell Diggs;Leslie S. Perkins</dc:creator>
  <cp:lastModifiedBy>CARILLI, MICHAEL F CTR USAF AFMC AFRL/RQRC</cp:lastModifiedBy>
  <cp:revision>832</cp:revision>
  <cp:lastPrinted>2016-01-08T16:16:28Z</cp:lastPrinted>
  <dcterms:created xsi:type="dcterms:W3CDTF">2014-06-24T15:20:58Z</dcterms:created>
  <dcterms:modified xsi:type="dcterms:W3CDTF">2017-09-06T17:30:35Z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2014-05-19T00:00:00Z</vt:filetime>
  </property>
  <property fmtid="{D5CDD505-2E9C-101B-9397-08002B2CF9AE}" pid="3" name="LastSaved">
    <vt:filetime>2014-06-24T00:00:00Z</vt:filetime>
  </property>
  <property fmtid="{D5CDD505-2E9C-101B-9397-08002B2CF9AE}" pid="4" name="ContentTypeId">
    <vt:lpwstr>0x010100D14984BB5519444D9FEB0167D2C82C0B</vt:lpwstr>
  </property>
  <property fmtid="{D5CDD505-2E9C-101B-9397-08002B2CF9AE}" pid="5" name="CC">
    <vt:lpwstr>true</vt:lpwstr>
  </property>
  <property fmtid="{D5CDD505-2E9C-101B-9397-08002B2CF9AE}" pid="6" name="CV">
    <vt:lpwstr>false</vt:lpwstr>
  </property>
  <property fmtid="{D5CDD505-2E9C-101B-9397-08002B2CF9AE}" pid="7" name="CZ">
    <vt:lpwstr>false</vt:lpwstr>
  </property>
  <property fmtid="{D5CDD505-2E9C-101B-9397-08002B2CF9AE}" pid="8" name="Action Officer">
    <vt:lpwstr/>
  </property>
  <property fmtid="{D5CDD505-2E9C-101B-9397-08002B2CF9AE}" pid="9" name="CA">
    <vt:lpwstr>false</vt:lpwstr>
  </property>
</Properties>
</file>