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37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41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4"/>
  </p:sldMasterIdLst>
  <p:notesMasterIdLst>
    <p:notesMasterId r:id="rId70"/>
  </p:notesMasterIdLst>
  <p:handoutMasterIdLst>
    <p:handoutMasterId r:id="rId71"/>
  </p:handoutMasterIdLst>
  <p:sldIdLst>
    <p:sldId id="519" r:id="rId5"/>
    <p:sldId id="555" r:id="rId6"/>
    <p:sldId id="629" r:id="rId7"/>
    <p:sldId id="582" r:id="rId8"/>
    <p:sldId id="558" r:id="rId9"/>
    <p:sldId id="566" r:id="rId10"/>
    <p:sldId id="611" r:id="rId11"/>
    <p:sldId id="577" r:id="rId12"/>
    <p:sldId id="578" r:id="rId13"/>
    <p:sldId id="588" r:id="rId14"/>
    <p:sldId id="609" r:id="rId15"/>
    <p:sldId id="610" r:id="rId16"/>
    <p:sldId id="585" r:id="rId17"/>
    <p:sldId id="584" r:id="rId18"/>
    <p:sldId id="589" r:id="rId19"/>
    <p:sldId id="623" r:id="rId20"/>
    <p:sldId id="579" r:id="rId21"/>
    <p:sldId id="634" r:id="rId22"/>
    <p:sldId id="633" r:id="rId23"/>
    <p:sldId id="637" r:id="rId24"/>
    <p:sldId id="638" r:id="rId25"/>
    <p:sldId id="580" r:id="rId26"/>
    <p:sldId id="576" r:id="rId27"/>
    <p:sldId id="570" r:id="rId28"/>
    <p:sldId id="583" r:id="rId29"/>
    <p:sldId id="613" r:id="rId30"/>
    <p:sldId id="614" r:id="rId31"/>
    <p:sldId id="615" r:id="rId32"/>
    <p:sldId id="630" r:id="rId33"/>
    <p:sldId id="593" r:id="rId34"/>
    <p:sldId id="631" r:id="rId35"/>
    <p:sldId id="571" r:id="rId36"/>
    <p:sldId id="560" r:id="rId37"/>
    <p:sldId id="596" r:id="rId38"/>
    <p:sldId id="608" r:id="rId39"/>
    <p:sldId id="616" r:id="rId40"/>
    <p:sldId id="607" r:id="rId41"/>
    <p:sldId id="561" r:id="rId42"/>
    <p:sldId id="621" r:id="rId43"/>
    <p:sldId id="597" r:id="rId44"/>
    <p:sldId id="562" r:id="rId45"/>
    <p:sldId id="622" r:id="rId46"/>
    <p:sldId id="598" r:id="rId47"/>
    <p:sldId id="563" r:id="rId48"/>
    <p:sldId id="632" r:id="rId49"/>
    <p:sldId id="599" r:id="rId50"/>
    <p:sldId id="592" r:id="rId51"/>
    <p:sldId id="565" r:id="rId52"/>
    <p:sldId id="617" r:id="rId53"/>
    <p:sldId id="600" r:id="rId54"/>
    <p:sldId id="601" r:id="rId55"/>
    <p:sldId id="574" r:id="rId56"/>
    <p:sldId id="602" r:id="rId57"/>
    <p:sldId id="618" r:id="rId58"/>
    <p:sldId id="603" r:id="rId59"/>
    <p:sldId id="591" r:id="rId60"/>
    <p:sldId id="604" r:id="rId61"/>
    <p:sldId id="619" r:id="rId62"/>
    <p:sldId id="605" r:id="rId63"/>
    <p:sldId id="620" r:id="rId64"/>
    <p:sldId id="575" r:id="rId65"/>
    <p:sldId id="624" r:id="rId66"/>
    <p:sldId id="628" r:id="rId67"/>
    <p:sldId id="627" r:id="rId68"/>
    <p:sldId id="556" r:id="rId69"/>
  </p:sldIdLst>
  <p:sldSz cx="9144000" cy="5143500" type="screen16x9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F27"/>
    <a:srgbClr val="B5E61D"/>
    <a:srgbClr val="404040"/>
    <a:srgbClr val="89E0FF"/>
    <a:srgbClr val="00E7F9"/>
    <a:srgbClr val="3333FF"/>
    <a:srgbClr val="33CCCC"/>
    <a:srgbClr val="122160"/>
    <a:srgbClr val="8080FF"/>
    <a:srgbClr val="FF6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6" autoAdjust="0"/>
    <p:restoredTop sz="96708" autoAdjust="0"/>
  </p:normalViewPr>
  <p:slideViewPr>
    <p:cSldViewPr>
      <p:cViewPr varScale="1">
        <p:scale>
          <a:sx n="142" d="100"/>
          <a:sy n="142" d="100"/>
        </p:scale>
        <p:origin x="102" y="1074"/>
      </p:cViewPr>
      <p:guideLst>
        <p:guide orient="horz" pos="216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" Type="http://schemas.openxmlformats.org/officeDocument/2006/relationships/slide" Target="slides/slide3.xml"/><Relationship Id="rId71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Cubic</a:t>
            </a:r>
            <a:r>
              <a:rPr lang="en-US" baseline="0" dirty="0" smtClean="0"/>
              <a:t> polynomial fits P-R scaling with number of chemical species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Runtime on GPU</c:v>
                </c:pt>
              </c:strCache>
            </c:strRef>
          </c:tx>
          <c:spPr>
            <a:ln w="38100" cap="rnd">
              <a:solidFill>
                <a:schemeClr val="accent2"/>
              </a:solidFill>
            </a:ln>
            <a:effectLst>
              <a:glow>
                <a:schemeClr val="accent2">
                  <a:alpha val="14000"/>
                </a:schemeClr>
              </a:glow>
            </a:effectLst>
          </c:spPr>
          <c:marker>
            <c:symbol val="none"/>
          </c:marker>
          <c:trendline>
            <c:spPr>
              <a:ln w="12700" cap="rnd">
                <a:solidFill>
                  <a:schemeClr val="accent1"/>
                </a:solidFill>
              </a:ln>
              <a:effectLst/>
            </c:spPr>
            <c:trendlineType val="poly"/>
            <c:order val="3"/>
            <c:dispRSqr val="1"/>
            <c:dispEq val="1"/>
            <c:trendlineLbl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lt1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cat>
            <c:numRef>
              <c:f>Sheet1!$A$2:$A$47</c:f>
              <c:numCache>
                <c:formatCode>General</c:formatCode>
                <c:ptCount val="4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  <c:pt idx="26">
                  <c:v>31</c:v>
                </c:pt>
                <c:pt idx="27">
                  <c:v>32</c:v>
                </c:pt>
                <c:pt idx="28">
                  <c:v>33</c:v>
                </c:pt>
                <c:pt idx="29">
                  <c:v>34</c:v>
                </c:pt>
                <c:pt idx="30">
                  <c:v>35</c:v>
                </c:pt>
                <c:pt idx="31">
                  <c:v>36</c:v>
                </c:pt>
                <c:pt idx="32">
                  <c:v>37</c:v>
                </c:pt>
                <c:pt idx="33">
                  <c:v>38</c:v>
                </c:pt>
                <c:pt idx="34">
                  <c:v>39</c:v>
                </c:pt>
                <c:pt idx="35">
                  <c:v>40</c:v>
                </c:pt>
                <c:pt idx="36">
                  <c:v>41</c:v>
                </c:pt>
                <c:pt idx="37">
                  <c:v>42</c:v>
                </c:pt>
                <c:pt idx="38">
                  <c:v>43</c:v>
                </c:pt>
                <c:pt idx="39">
                  <c:v>44</c:v>
                </c:pt>
                <c:pt idx="40">
                  <c:v>45</c:v>
                </c:pt>
                <c:pt idx="41">
                  <c:v>46</c:v>
                </c:pt>
                <c:pt idx="42">
                  <c:v>47</c:v>
                </c:pt>
                <c:pt idx="43">
                  <c:v>48</c:v>
                </c:pt>
                <c:pt idx="44">
                  <c:v>49</c:v>
                </c:pt>
                <c:pt idx="45">
                  <c:v>50</c:v>
                </c:pt>
              </c:numCache>
            </c:numRef>
          </c:cat>
          <c:val>
            <c:numRef>
              <c:f>Sheet1!$B$2:$B$47</c:f>
              <c:numCache>
                <c:formatCode>General</c:formatCode>
                <c:ptCount val="46"/>
                <c:pt idx="0">
                  <c:v>4.6585648148148152E-8</c:v>
                </c:pt>
                <c:pt idx="1">
                  <c:v>7.378472222222221E-8</c:v>
                </c:pt>
                <c:pt idx="2">
                  <c:v>1.0525173611111111E-7</c:v>
                </c:pt>
                <c:pt idx="3">
                  <c:v>1.4322916666666666E-7</c:v>
                </c:pt>
                <c:pt idx="4">
                  <c:v>1.877170138888889E-7</c:v>
                </c:pt>
                <c:pt idx="5">
                  <c:v>2.5933159722222222E-7</c:v>
                </c:pt>
                <c:pt idx="6">
                  <c:v>3.2443576388888892E-7</c:v>
                </c:pt>
                <c:pt idx="7">
                  <c:v>4.014756944444444E-7</c:v>
                </c:pt>
                <c:pt idx="8">
                  <c:v>4.8828125000000001E-7</c:v>
                </c:pt>
                <c:pt idx="9">
                  <c:v>6.2391493055555559E-7</c:v>
                </c:pt>
                <c:pt idx="10">
                  <c:v>7.36400462962963E-7</c:v>
                </c:pt>
                <c:pt idx="11">
                  <c:v>8.6588541666666668E-7</c:v>
                </c:pt>
                <c:pt idx="12">
                  <c:v>1.0058593750000001E-6</c:v>
                </c:pt>
                <c:pt idx="13">
                  <c:v>1.2261284722222222E-6</c:v>
                </c:pt>
                <c:pt idx="14">
                  <c:v>1.3997395833333333E-6</c:v>
                </c:pt>
                <c:pt idx="15">
                  <c:v>1.5914351851851851E-6</c:v>
                </c:pt>
                <c:pt idx="16">
                  <c:v>1.7939814814814814E-6</c:v>
                </c:pt>
                <c:pt idx="17">
                  <c:v>2.1158854166666666E-6</c:v>
                </c:pt>
                <c:pt idx="18">
                  <c:v>2.365451388888889E-6</c:v>
                </c:pt>
                <c:pt idx="19">
                  <c:v>2.6367187500000001E-6</c:v>
                </c:pt>
                <c:pt idx="20">
                  <c:v>2.9188368055555557E-6</c:v>
                </c:pt>
                <c:pt idx="21">
                  <c:v>3.3637152777777778E-6</c:v>
                </c:pt>
                <c:pt idx="22">
                  <c:v>3.6783854166666673E-6</c:v>
                </c:pt>
                <c:pt idx="23">
                  <c:v>4.0364583333333335E-6</c:v>
                </c:pt>
                <c:pt idx="24">
                  <c:v>4.4162326388888884E-6</c:v>
                </c:pt>
                <c:pt idx="25">
                  <c:v>5.0021701388888891E-6</c:v>
                </c:pt>
                <c:pt idx="26">
                  <c:v>5.4144965277777772E-6</c:v>
                </c:pt>
                <c:pt idx="27">
                  <c:v>5.8919270833333333E-6</c:v>
                </c:pt>
                <c:pt idx="28">
                  <c:v>6.3585069444444441E-6</c:v>
                </c:pt>
                <c:pt idx="29">
                  <c:v>7.0963541666666669E-6</c:v>
                </c:pt>
                <c:pt idx="30">
                  <c:v>7.6063368055555544E-6</c:v>
                </c:pt>
                <c:pt idx="31">
                  <c:v>8.1705729166666664E-6</c:v>
                </c:pt>
                <c:pt idx="32">
                  <c:v>8.7673611111111123E-6</c:v>
                </c:pt>
                <c:pt idx="33">
                  <c:v>9.6788194444444452E-6</c:v>
                </c:pt>
                <c:pt idx="34">
                  <c:v>1.0326244212962963E-5</c:v>
                </c:pt>
                <c:pt idx="35">
                  <c:v>1.1035156249999999E-5</c:v>
                </c:pt>
                <c:pt idx="36">
                  <c:v>1.1773003472222222E-5</c:v>
                </c:pt>
                <c:pt idx="37">
                  <c:v>1.2861689814814815E-5</c:v>
                </c:pt>
                <c:pt idx="38">
                  <c:v>1.3628472222222221E-5</c:v>
                </c:pt>
                <c:pt idx="39">
                  <c:v>1.4427806712962962E-5</c:v>
                </c:pt>
                <c:pt idx="40">
                  <c:v>1.533564814814815E-5</c:v>
                </c:pt>
                <c:pt idx="41">
                  <c:v>1.662326388888889E-5</c:v>
                </c:pt>
                <c:pt idx="42">
                  <c:v>1.755642361111111E-5</c:v>
                </c:pt>
                <c:pt idx="43">
                  <c:v>1.8532986111111111E-5</c:v>
                </c:pt>
                <c:pt idx="44">
                  <c:v>1.9661458333333333E-5</c:v>
                </c:pt>
                <c:pt idx="45">
                  <c:v>2.1238425925925926E-5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numRef>
              <c:f>Sheet1!$A$2:$A$47</c:f>
              <c:numCache>
                <c:formatCode>General</c:formatCode>
                <c:ptCount val="4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  <c:pt idx="26">
                  <c:v>31</c:v>
                </c:pt>
                <c:pt idx="27">
                  <c:v>32</c:v>
                </c:pt>
                <c:pt idx="28">
                  <c:v>33</c:v>
                </c:pt>
                <c:pt idx="29">
                  <c:v>34</c:v>
                </c:pt>
                <c:pt idx="30">
                  <c:v>35</c:v>
                </c:pt>
                <c:pt idx="31">
                  <c:v>36</c:v>
                </c:pt>
                <c:pt idx="32">
                  <c:v>37</c:v>
                </c:pt>
                <c:pt idx="33">
                  <c:v>38</c:v>
                </c:pt>
                <c:pt idx="34">
                  <c:v>39</c:v>
                </c:pt>
                <c:pt idx="35">
                  <c:v>40</c:v>
                </c:pt>
                <c:pt idx="36">
                  <c:v>41</c:v>
                </c:pt>
                <c:pt idx="37">
                  <c:v>42</c:v>
                </c:pt>
                <c:pt idx="38">
                  <c:v>43</c:v>
                </c:pt>
                <c:pt idx="39">
                  <c:v>44</c:v>
                </c:pt>
                <c:pt idx="40">
                  <c:v>45</c:v>
                </c:pt>
                <c:pt idx="41">
                  <c:v>46</c:v>
                </c:pt>
                <c:pt idx="42">
                  <c:v>47</c:v>
                </c:pt>
                <c:pt idx="43">
                  <c:v>48</c:v>
                </c:pt>
                <c:pt idx="44">
                  <c:v>49</c:v>
                </c:pt>
                <c:pt idx="45">
                  <c:v>50</c:v>
                </c:pt>
              </c:numCache>
            </c:numRef>
          </c:cat>
          <c:val>
            <c:numRef>
              <c:f>Sheet1!$C$2:$C$47</c:f>
              <c:numCache>
                <c:formatCode>General</c:formatCode>
                <c:ptCount val="46"/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1950720"/>
        <c:axId val="231951112"/>
      </c:lineChart>
      <c:catAx>
        <c:axId val="231950720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Number </a:t>
                </a:r>
                <a:r>
                  <a:rPr lang="en-US" dirty="0"/>
                  <a:t>of </a:t>
                </a:r>
                <a:r>
                  <a:rPr lang="en-US" dirty="0" smtClean="0"/>
                  <a:t>species (NS)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951112"/>
        <c:crosses val="autoZero"/>
        <c:auto val="1"/>
        <c:lblAlgn val="ctr"/>
        <c:lblOffset val="100"/>
        <c:noMultiLvlLbl val="0"/>
      </c:catAx>
      <c:valAx>
        <c:axId val="231951112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 dirty="0" smtClean="0"/>
                  <a:t>Seconds per grid point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950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1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Runtime vs. </a:t>
            </a:r>
          </a:p>
          <a:p>
            <a:pPr>
              <a:defRPr/>
            </a:pPr>
            <a:r>
              <a:rPr lang="en-US" dirty="0" smtClean="0"/>
              <a:t>Occupancy</a:t>
            </a:r>
            <a:endParaRPr lang="en-US" dirty="0"/>
          </a:p>
        </c:rich>
      </c:tx>
      <c:layout>
        <c:manualLayout>
          <c:xMode val="edge"/>
          <c:yMode val="edge"/>
          <c:x val="1.655511811023622E-2"/>
          <c:y val="0.1025781833147313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3230020816363472"/>
          <c:y val="8.5766755373270234E-2"/>
          <c:w val="0.75133066340845323"/>
          <c:h val="0.77027117198402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50% (4 KB smem/block)</c:v>
                </c:pt>
              </c:strCache>
            </c:strRef>
          </c:tx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miter lim="800000"/>
            </a:ln>
            <a:effectLst>
              <a:glow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 smtClean="0"/>
                      <a:t>2.50X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dirty="0" smtClean="0"/>
                      <a:t>.189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dirty="0" smtClean="0"/>
                      <a:t>.219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dirty="0" smtClean="0"/>
                      <a:t>.195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Naïve</c:v>
                </c:pt>
                <c:pt idx="1">
                  <c:v>TILE_FACTOR 2</c:v>
                </c:pt>
                <c:pt idx="2">
                  <c:v>TILE_FACTOR 4</c:v>
                </c:pt>
                <c:pt idx="3">
                  <c:v>TILE_FACTOR 8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1">
                  <c:v>0.189</c:v>
                </c:pt>
                <c:pt idx="2">
                  <c:v>0.219</c:v>
                </c:pt>
                <c:pt idx="3">
                  <c:v>0.19500000000000001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25% (8 KB smem/block)</c:v>
                </c:pt>
              </c:strCache>
            </c:strRef>
          </c:tx>
          <c:spPr>
            <a:solidFill>
              <a:schemeClr val="accent4"/>
            </a:solidFill>
            <a:ln w="9525" cap="flat" cmpd="sng" algn="ctr">
              <a:solidFill>
                <a:schemeClr val="accent4"/>
              </a:solidFill>
              <a:miter lim="800000"/>
            </a:ln>
            <a:effectLst>
              <a:glow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miter lim="800000"/>
              </a:ln>
              <a:effectLst>
                <a:glow>
                  <a:schemeClr val="accent2">
                    <a:satMod val="175000"/>
                    <a:alpha val="25000"/>
                  </a:schemeClr>
                </a:glow>
              </a:effectLst>
            </c:spPr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 smtClean="0"/>
                      <a:t>.138</a:t>
                    </a:r>
                    <a:r>
                      <a:rPr lang="en-US" baseline="0" dirty="0" smtClean="0"/>
                      <a:t> sec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dirty="0" smtClean="0"/>
                      <a:t>.255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dirty="0" smtClean="0"/>
                      <a:t>  .260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dirty="0" smtClean="0"/>
                      <a:t>.253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Naïve</c:v>
                </c:pt>
                <c:pt idx="1">
                  <c:v>TILE_FACTOR 2</c:v>
                </c:pt>
                <c:pt idx="2">
                  <c:v>TILE_FACTOR 4</c:v>
                </c:pt>
                <c:pt idx="3">
                  <c:v>TILE_FACTOR 8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0.13800000000000001</c:v>
                </c:pt>
                <c:pt idx="1">
                  <c:v>0.255</c:v>
                </c:pt>
                <c:pt idx="2">
                  <c:v>0.26</c:v>
                </c:pt>
                <c:pt idx="3">
                  <c:v>0.253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12.5% (16 KB smem/block)</c:v>
                </c:pt>
              </c:strCache>
            </c:strRef>
          </c:tx>
          <c:spPr>
            <a:solidFill>
              <a:schemeClr val="accent3"/>
            </a:solidFill>
            <a:ln w="9525" cap="flat" cmpd="sng" algn="ctr">
              <a:solidFill>
                <a:schemeClr val="accent3"/>
              </a:solidFill>
              <a:miter lim="800000"/>
            </a:ln>
            <a:effectLst>
              <a:glow>
                <a:schemeClr val="accent3">
                  <a:satMod val="175000"/>
                  <a:alpha val="25000"/>
                </a:schemeClr>
              </a:glow>
            </a:effectLst>
          </c:spPr>
          <c:invertIfNegative val="0"/>
          <c:dLbls>
            <c:dLbl>
              <c:idx val="1"/>
              <c:tx>
                <c:rich>
                  <a:bodyPr/>
                  <a:lstStyle/>
                  <a:p>
                    <a:r>
                      <a:rPr lang="en-US" dirty="0" smtClean="0"/>
                      <a:t>.173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dirty="0" smtClean="0"/>
                      <a:t>.127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dirty="0" smtClean="0"/>
                      <a:t>.210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Naïve</c:v>
                </c:pt>
                <c:pt idx="1">
                  <c:v>TILE_FACTOR 2</c:v>
                </c:pt>
                <c:pt idx="2">
                  <c:v>TILE_FACTOR 4</c:v>
                </c:pt>
                <c:pt idx="3">
                  <c:v>TILE_FACTOR 8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1">
                  <c:v>0.17299999999999999</c:v>
                </c:pt>
                <c:pt idx="2">
                  <c:v>0.127</c:v>
                </c:pt>
                <c:pt idx="3">
                  <c:v>0.21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309007536"/>
        <c:axId val="309007928"/>
      </c:barChart>
      <c:catAx>
        <c:axId val="309007536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9007928"/>
        <c:crosses val="autoZero"/>
        <c:auto val="1"/>
        <c:lblAlgn val="ctr"/>
        <c:lblOffset val="100"/>
        <c:noMultiLvlLbl val="0"/>
      </c:catAx>
      <c:valAx>
        <c:axId val="309007928"/>
        <c:scaling>
          <c:orientation val="minMax"/>
          <c:min val="0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09007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6.9965607747307455E-3"/>
          <c:y val="0.42793938884037497"/>
          <c:w val="0.21593537876730926"/>
          <c:h val="0.3684153581162243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Runtime vs. </a:t>
            </a:r>
          </a:p>
          <a:p>
            <a:pPr>
              <a:defRPr/>
            </a:pPr>
            <a:r>
              <a:rPr lang="en-US" dirty="0" smtClean="0"/>
              <a:t>Occupancy</a:t>
            </a:r>
            <a:endParaRPr lang="en-US" dirty="0"/>
          </a:p>
        </c:rich>
      </c:tx>
      <c:layout>
        <c:manualLayout>
          <c:xMode val="edge"/>
          <c:yMode val="edge"/>
          <c:x val="1.655511811023622E-2"/>
          <c:y val="0.1025781833147313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3230020816363472"/>
          <c:y val="8.5766755373270234E-2"/>
          <c:w val="0.75133066340845323"/>
          <c:h val="0.77027117198402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50% (4 KB smem/block)</c:v>
                </c:pt>
              </c:strCache>
            </c:strRef>
          </c:tx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miter lim="800000"/>
            </a:ln>
            <a:effectLst>
              <a:glow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 smtClean="0"/>
                      <a:t>2.50X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dirty="0" smtClean="0"/>
                      <a:t>.189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dirty="0" smtClean="0"/>
                      <a:t>.219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dirty="0" smtClean="0"/>
                      <a:t>.195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Naïve</c:v>
                </c:pt>
                <c:pt idx="1">
                  <c:v>TILE_FACTOR 2</c:v>
                </c:pt>
                <c:pt idx="2">
                  <c:v>TILE_FACTOR 4</c:v>
                </c:pt>
                <c:pt idx="3">
                  <c:v>TILE_FACTOR 8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1">
                  <c:v>0.189</c:v>
                </c:pt>
                <c:pt idx="2">
                  <c:v>0.219</c:v>
                </c:pt>
                <c:pt idx="3">
                  <c:v>0.19500000000000001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25% (8 KB smem/block)</c:v>
                </c:pt>
              </c:strCache>
            </c:strRef>
          </c:tx>
          <c:spPr>
            <a:solidFill>
              <a:schemeClr val="accent4"/>
            </a:solidFill>
            <a:ln w="9525" cap="flat" cmpd="sng" algn="ctr">
              <a:solidFill>
                <a:schemeClr val="accent4"/>
              </a:solidFill>
              <a:miter lim="800000"/>
            </a:ln>
            <a:effectLst>
              <a:glow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miter lim="800000"/>
              </a:ln>
              <a:effectLst>
                <a:glow>
                  <a:schemeClr val="accent2">
                    <a:satMod val="175000"/>
                    <a:alpha val="25000"/>
                  </a:schemeClr>
                </a:glow>
              </a:effectLst>
            </c:spPr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 smtClean="0"/>
                      <a:t>.138</a:t>
                    </a:r>
                    <a:r>
                      <a:rPr lang="en-US" baseline="0" dirty="0" smtClean="0"/>
                      <a:t> sec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dirty="0" smtClean="0"/>
                      <a:t>.255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dirty="0" smtClean="0"/>
                      <a:t>  .260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dirty="0" smtClean="0"/>
                      <a:t>.253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Naïve</c:v>
                </c:pt>
                <c:pt idx="1">
                  <c:v>TILE_FACTOR 2</c:v>
                </c:pt>
                <c:pt idx="2">
                  <c:v>TILE_FACTOR 4</c:v>
                </c:pt>
                <c:pt idx="3">
                  <c:v>TILE_FACTOR 8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0.13800000000000001</c:v>
                </c:pt>
                <c:pt idx="1">
                  <c:v>0.255</c:v>
                </c:pt>
                <c:pt idx="2">
                  <c:v>0.26</c:v>
                </c:pt>
                <c:pt idx="3">
                  <c:v>0.253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12.5% (16 KB smem/block)</c:v>
                </c:pt>
              </c:strCache>
            </c:strRef>
          </c:tx>
          <c:spPr>
            <a:solidFill>
              <a:schemeClr val="accent3"/>
            </a:solidFill>
            <a:ln w="9525" cap="flat" cmpd="sng" algn="ctr">
              <a:solidFill>
                <a:schemeClr val="accent3"/>
              </a:solidFill>
              <a:miter lim="800000"/>
            </a:ln>
            <a:effectLst>
              <a:glow>
                <a:schemeClr val="accent3">
                  <a:satMod val="175000"/>
                  <a:alpha val="25000"/>
                </a:schemeClr>
              </a:glow>
            </a:effectLst>
          </c:spPr>
          <c:invertIfNegative val="0"/>
          <c:dLbls>
            <c:dLbl>
              <c:idx val="1"/>
              <c:tx>
                <c:rich>
                  <a:bodyPr/>
                  <a:lstStyle/>
                  <a:p>
                    <a:r>
                      <a:rPr lang="en-US" dirty="0" smtClean="0"/>
                      <a:t>.173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dirty="0" smtClean="0"/>
                      <a:t>.127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dirty="0" smtClean="0"/>
                      <a:t>.210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Naïve</c:v>
                </c:pt>
                <c:pt idx="1">
                  <c:v>TILE_FACTOR 2</c:v>
                </c:pt>
                <c:pt idx="2">
                  <c:v>TILE_FACTOR 4</c:v>
                </c:pt>
                <c:pt idx="3">
                  <c:v>TILE_FACTOR 8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1">
                  <c:v>0.17299999999999999</c:v>
                </c:pt>
                <c:pt idx="2">
                  <c:v>0.127</c:v>
                </c:pt>
                <c:pt idx="3">
                  <c:v>0.21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309008712"/>
        <c:axId val="309009104"/>
      </c:barChart>
      <c:catAx>
        <c:axId val="309008712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9009104"/>
        <c:crosses val="autoZero"/>
        <c:auto val="1"/>
        <c:lblAlgn val="ctr"/>
        <c:lblOffset val="100"/>
        <c:noMultiLvlLbl val="0"/>
      </c:catAx>
      <c:valAx>
        <c:axId val="309009104"/>
        <c:scaling>
          <c:orientation val="minMax"/>
          <c:min val="0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09008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6.9965607747307455E-3"/>
          <c:y val="0.42793938884037497"/>
          <c:w val="0.21593537876730926"/>
          <c:h val="0.3684153581162243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 smtClean="0"/>
              <a:t>Tile</a:t>
            </a:r>
            <a:r>
              <a:rPr lang="en-US" sz="1400" baseline="0" dirty="0" smtClean="0"/>
              <a:t> with L1+Read-Only Runtimes</a:t>
            </a:r>
            <a:endParaRPr lang="en-US" sz="14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Runtime</c:v>
                </c:pt>
              </c:strCache>
            </c:strRef>
          </c:tx>
          <c:spPr>
            <a:solidFill>
              <a:schemeClr val="accent1"/>
            </a:solidFill>
            <a:ln w="9525" cap="flat" cmpd="sng" algn="ctr">
              <a:solidFill>
                <a:schemeClr val="accent1"/>
              </a:solidFill>
              <a:miter lim="800000"/>
            </a:ln>
            <a:effectLst>
              <a:glow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 w="9525" cap="flat" cmpd="sng" algn="ctr">
                <a:solidFill>
                  <a:schemeClr val="accent2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Pt>
            <c:idx val="2"/>
            <c:invertIfNegative val="0"/>
            <c:bubble3D val="0"/>
            <c:spPr>
              <a:solidFill>
                <a:schemeClr val="accent4"/>
              </a:solidFill>
              <a:ln w="9525" cap="flat" cmpd="sng" algn="ctr">
                <a:solidFill>
                  <a:schemeClr val="accent4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Pt>
            <c:idx val="3"/>
            <c:invertIfNegative val="0"/>
            <c:bubble3D val="0"/>
            <c:spPr>
              <a:solidFill>
                <a:schemeClr val="accent3"/>
              </a:solidFill>
              <a:ln w="9525" cap="flat" cmpd="sng" algn="ctr">
                <a:solidFill>
                  <a:schemeClr val="accent3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 smtClean="0"/>
                      <a:t>.138</a:t>
                    </a:r>
                    <a:r>
                      <a:rPr lang="en-US" baseline="0" dirty="0" smtClean="0"/>
                      <a:t> sec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dirty="0" smtClean="0"/>
                      <a:t>.093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dirty="0" smtClean="0"/>
                      <a:t>.347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dirty="0" smtClean="0"/>
                      <a:t>.293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Naïve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0.13800000000000001</c:v>
                </c:pt>
                <c:pt idx="1">
                  <c:v>9.2999999999999999E-2</c:v>
                </c:pt>
                <c:pt idx="2">
                  <c:v>0.34699999999999998</c:v>
                </c:pt>
                <c:pt idx="3">
                  <c:v>0.29299999999999998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309009888"/>
        <c:axId val="309010280"/>
      </c:barChart>
      <c:catAx>
        <c:axId val="309009888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9010280"/>
        <c:crosses val="autoZero"/>
        <c:auto val="1"/>
        <c:lblAlgn val="ctr"/>
        <c:lblOffset val="100"/>
        <c:noMultiLvlLbl val="0"/>
      </c:catAx>
      <c:valAx>
        <c:axId val="309010280"/>
        <c:scaling>
          <c:orientation val="minMax"/>
          <c:min val="0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09009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 smtClean="0"/>
              <a:t>l1_cache_local_hit_rate</a:t>
            </a:r>
            <a:endParaRPr lang="en-US" sz="14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9460295386044E-2"/>
          <c:y val="0.23667493779476093"/>
          <c:w val="0.9317461965978342"/>
          <c:h val="0.6067593926260702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Runtime</c:v>
                </c:pt>
              </c:strCache>
            </c:strRef>
          </c:tx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miter lim="800000"/>
            </a:ln>
            <a:effectLst>
              <a:glow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Pt>
            <c:idx val="1"/>
            <c:invertIfNegative val="0"/>
            <c:bubble3D val="0"/>
            <c:spPr>
              <a:solidFill>
                <a:schemeClr val="accent4"/>
              </a:solidFill>
              <a:ln w="9525" cap="flat" cmpd="sng" algn="ctr">
                <a:solidFill>
                  <a:schemeClr val="accent4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 w="9525" cap="flat" cmpd="sng" algn="ctr">
                <a:solidFill>
                  <a:schemeClr val="accent3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 w="9525" cap="flat" cmpd="sng" algn="ctr">
                <a:solidFill>
                  <a:schemeClr val="accent2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 smtClean="0"/>
                      <a:t>100%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dirty="0" smtClean="0"/>
                      <a:t>23.13</a:t>
                    </a:r>
                    <a:r>
                      <a:rPr lang="en-US" baseline="0" dirty="0" smtClean="0"/>
                      <a:t>%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dirty="0" smtClean="0"/>
                      <a:t>0.70%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smtClean="0"/>
                      <a:t>.114 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TILE_FACTOR 2</c:v>
                </c:pt>
                <c:pt idx="1">
                  <c:v>4</c:v>
                </c:pt>
                <c:pt idx="2">
                  <c:v>8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 formatCode="0%">
                  <c:v>0.99990000000000001</c:v>
                </c:pt>
                <c:pt idx="1">
                  <c:v>0.23130000000000001</c:v>
                </c:pt>
                <c:pt idx="2">
                  <c:v>7.0000000000000001E-3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309680112"/>
        <c:axId val="309680504"/>
      </c:barChart>
      <c:catAx>
        <c:axId val="309680112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9680504"/>
        <c:crosses val="autoZero"/>
        <c:auto val="1"/>
        <c:lblAlgn val="ctr"/>
        <c:lblOffset val="100"/>
        <c:noMultiLvlLbl val="0"/>
      </c:catAx>
      <c:valAx>
        <c:axId val="309680504"/>
        <c:scaling>
          <c:orientation val="minMax"/>
          <c:max val="1.05"/>
          <c:min val="0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309680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 smtClean="0"/>
              <a:t>Unroll</a:t>
            </a:r>
            <a:r>
              <a:rPr lang="en-US" sz="1400" baseline="0" dirty="0" smtClean="0"/>
              <a:t> and Jam Runtimes</a:t>
            </a:r>
            <a:endParaRPr lang="en-US" sz="14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Runtime</c:v>
                </c:pt>
              </c:strCache>
            </c:strRef>
          </c:tx>
          <c:spPr>
            <a:solidFill>
              <a:schemeClr val="accent1"/>
            </a:solidFill>
            <a:ln w="9525" cap="flat" cmpd="sng" algn="ctr">
              <a:solidFill>
                <a:schemeClr val="accent1"/>
              </a:solidFill>
              <a:miter lim="800000"/>
            </a:ln>
            <a:effectLst>
              <a:glow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 w="9525" cap="flat" cmpd="sng" algn="ctr">
                <a:solidFill>
                  <a:schemeClr val="accent2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Pt>
            <c:idx val="2"/>
            <c:invertIfNegative val="0"/>
            <c:bubble3D val="0"/>
            <c:spPr>
              <a:solidFill>
                <a:schemeClr val="accent4"/>
              </a:solidFill>
              <a:ln w="9525" cap="flat" cmpd="sng" algn="ctr">
                <a:solidFill>
                  <a:schemeClr val="accent4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Pt>
            <c:idx val="3"/>
            <c:invertIfNegative val="0"/>
            <c:bubble3D val="0"/>
            <c:spPr>
              <a:solidFill>
                <a:schemeClr val="accent3"/>
              </a:solidFill>
              <a:ln w="9525" cap="flat" cmpd="sng" algn="ctr">
                <a:solidFill>
                  <a:schemeClr val="accent3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 smtClean="0"/>
                      <a:t>.138</a:t>
                    </a:r>
                    <a:r>
                      <a:rPr lang="en-US" baseline="0" dirty="0" smtClean="0"/>
                      <a:t> sec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dirty="0" smtClean="0"/>
                      <a:t>.103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dirty="0" smtClean="0"/>
                      <a:t>.120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dirty="0" smtClean="0"/>
                      <a:t>.115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Naïve</c:v>
                </c:pt>
                <c:pt idx="1">
                  <c:v>UJ by 2</c:v>
                </c:pt>
                <c:pt idx="2">
                  <c:v>UJ by 4</c:v>
                </c:pt>
                <c:pt idx="3">
                  <c:v>UJ by 8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0.13800000000000001</c:v>
                </c:pt>
                <c:pt idx="1">
                  <c:v>0.10299999999999999</c:v>
                </c:pt>
                <c:pt idx="2">
                  <c:v>0.12</c:v>
                </c:pt>
                <c:pt idx="3">
                  <c:v>0.115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310170144"/>
        <c:axId val="310170536"/>
      </c:barChart>
      <c:catAx>
        <c:axId val="310170144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0170536"/>
        <c:crosses val="autoZero"/>
        <c:auto val="1"/>
        <c:lblAlgn val="ctr"/>
        <c:lblOffset val="100"/>
        <c:noMultiLvlLbl val="0"/>
      </c:catAx>
      <c:valAx>
        <c:axId val="310170536"/>
        <c:scaling>
          <c:orientation val="minMax"/>
          <c:min val="0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10170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 smtClean="0"/>
              <a:t>Warp</a:t>
            </a:r>
            <a:r>
              <a:rPr lang="en-US" sz="1400" baseline="0" dirty="0" smtClean="0"/>
              <a:t> Team</a:t>
            </a:r>
            <a:r>
              <a:rPr lang="en-US" sz="1400" dirty="0" smtClean="0"/>
              <a:t> </a:t>
            </a:r>
            <a:r>
              <a:rPr lang="en-US" sz="1400" baseline="0" dirty="0" smtClean="0"/>
              <a:t>Runtime</a:t>
            </a:r>
            <a:endParaRPr lang="en-US" sz="14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3292763757477346E-2"/>
          <c:y val="0.17730846227319988"/>
          <c:w val="0.81187385043662696"/>
          <c:h val="0.7309559348236779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Runtime</c:v>
                </c:pt>
              </c:strCache>
            </c:strRef>
          </c:tx>
          <c:spPr>
            <a:solidFill>
              <a:schemeClr val="accent1"/>
            </a:solidFill>
            <a:ln w="9525" cap="flat" cmpd="sng" algn="ctr">
              <a:solidFill>
                <a:schemeClr val="accent1"/>
              </a:solidFill>
              <a:miter lim="800000"/>
            </a:ln>
            <a:effectLst>
              <a:glow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 w="9525" cap="flat" cmpd="sng" algn="ctr">
                <a:solidFill>
                  <a:schemeClr val="accent2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 w="9525" cap="flat" cmpd="sng" algn="ctr">
                <a:solidFill>
                  <a:schemeClr val="accent3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 w="9525" cap="flat" cmpd="sng" algn="ctr">
                <a:solidFill>
                  <a:schemeClr val="accent4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 smtClean="0"/>
                      <a:t>.138</a:t>
                    </a:r>
                    <a:r>
                      <a:rPr lang="en-US" baseline="0" dirty="0" smtClean="0"/>
                      <a:t> sec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dirty="0" smtClean="0"/>
                      <a:t>.052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dirty="0" smtClean="0"/>
                      <a:t>.126 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smtClean="0"/>
                      <a:t>.114 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Naïve</c:v>
                </c:pt>
                <c:pt idx="1">
                  <c:v>Warp team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0.13800000000000001</c:v>
                </c:pt>
                <c:pt idx="1">
                  <c:v>5.1999999999999998E-2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310781112"/>
        <c:axId val="310781504"/>
      </c:barChart>
      <c:catAx>
        <c:axId val="310781112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0781504"/>
        <c:crosses val="autoZero"/>
        <c:auto val="1"/>
        <c:lblAlgn val="ctr"/>
        <c:lblOffset val="100"/>
        <c:noMultiLvlLbl val="0"/>
      </c:catAx>
      <c:valAx>
        <c:axId val="310781504"/>
        <c:scaling>
          <c:orientation val="minMax"/>
          <c:min val="0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10781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 smtClean="0"/>
              <a:t>Hall of fame</a:t>
            </a:r>
            <a:endParaRPr lang="en-US" sz="14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Runtime</c:v>
                </c:pt>
              </c:strCache>
            </c:strRef>
          </c:tx>
          <c:spPr>
            <a:solidFill>
              <a:schemeClr val="accent1"/>
            </a:solidFill>
            <a:ln w="9525" cap="flat" cmpd="sng" algn="ctr">
              <a:solidFill>
                <a:schemeClr val="accent1"/>
              </a:solidFill>
              <a:miter lim="800000"/>
            </a:ln>
            <a:effectLst>
              <a:glow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 w="9525" cap="flat" cmpd="sng" algn="ctr">
                <a:solidFill>
                  <a:schemeClr val="accent2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Pt>
            <c:idx val="2"/>
            <c:invertIfNegative val="0"/>
            <c:bubble3D val="0"/>
            <c:spPr>
              <a:solidFill>
                <a:schemeClr val="accent4"/>
              </a:solidFill>
              <a:ln w="9525" cap="flat" cmpd="sng" algn="ctr">
                <a:solidFill>
                  <a:schemeClr val="accent4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Pt>
            <c:idx val="3"/>
            <c:invertIfNegative val="0"/>
            <c:bubble3D val="0"/>
            <c:spPr>
              <a:solidFill>
                <a:schemeClr val="accent3"/>
              </a:solidFill>
              <a:ln w="9525" cap="flat" cmpd="sng" algn="ctr">
                <a:solidFill>
                  <a:schemeClr val="accent3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 w="9525" cap="flat" cmpd="sng" algn="ctr">
                <a:solidFill>
                  <a:schemeClr val="accent5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 w="9525" cap="flat" cmpd="sng" algn="ctr">
                <a:solidFill>
                  <a:schemeClr val="accent6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 smtClean="0"/>
                      <a:t>.138</a:t>
                    </a:r>
                    <a:r>
                      <a:rPr lang="en-US" baseline="0" dirty="0" smtClean="0"/>
                      <a:t> sec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dirty="0" smtClean="0"/>
                      <a:t>.196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dirty="0" smtClean="0"/>
                      <a:t>.127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dirty="0" smtClean="0"/>
                      <a:t>.093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 dirty="0" smtClean="0"/>
                      <a:t>.103</a:t>
                    </a:r>
                    <a:r>
                      <a:rPr lang="en-US" baseline="0" dirty="0" smtClean="0"/>
                      <a:t> 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tx>
                <c:rich>
                  <a:bodyPr/>
                  <a:lstStyle/>
                  <a:p>
                    <a:r>
                      <a:rPr lang="en-US" dirty="0" smtClean="0"/>
                      <a:t>.052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Naïve</c:v>
                </c:pt>
                <c:pt idx="1">
                  <c:v>Tiled, TILE_FACTOR 8</c:v>
                </c:pt>
                <c:pt idx="2">
                  <c:v>12.5% occupancy, TILE_FACTOR 4</c:v>
                </c:pt>
                <c:pt idx="3">
                  <c:v>Tiled using L1 and readonly, TILE_FACTOR 2</c:v>
                </c:pt>
                <c:pt idx="4">
                  <c:v>Unroll-and-jam by 2</c:v>
                </c:pt>
                <c:pt idx="5">
                  <c:v>Warp team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0.13800000000000001</c:v>
                </c:pt>
                <c:pt idx="1">
                  <c:v>0.19600000000000001</c:v>
                </c:pt>
                <c:pt idx="2">
                  <c:v>0.127</c:v>
                </c:pt>
                <c:pt idx="3">
                  <c:v>9.2999999999999999E-2</c:v>
                </c:pt>
                <c:pt idx="4">
                  <c:v>0.10299999999999999</c:v>
                </c:pt>
                <c:pt idx="5">
                  <c:v>5.1999999999999998E-2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311862352"/>
        <c:axId val="311862744"/>
      </c:barChart>
      <c:catAx>
        <c:axId val="311862352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1862744"/>
        <c:crosses val="autoZero"/>
        <c:auto val="1"/>
        <c:lblAlgn val="ctr"/>
        <c:lblOffset val="100"/>
        <c:noMultiLvlLbl val="0"/>
      </c:catAx>
      <c:valAx>
        <c:axId val="311862744"/>
        <c:scaling>
          <c:orientation val="minMax"/>
          <c:min val="0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11862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 smtClean="0"/>
              <a:t>Cuda</a:t>
            </a:r>
            <a:r>
              <a:rPr lang="en-US" baseline="0" dirty="0" smtClean="0"/>
              <a:t> vs. </a:t>
            </a:r>
            <a:r>
              <a:rPr lang="en-US" baseline="0" dirty="0" err="1" smtClean="0"/>
              <a:t>Kokkos</a:t>
            </a:r>
            <a:r>
              <a:rPr lang="en-US" baseline="0" dirty="0" smtClean="0"/>
              <a:t> runtimes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Cuda version</c:v>
                </c:pt>
              </c:strCache>
            </c:strRef>
          </c:tx>
          <c:spPr>
            <a:solidFill>
              <a:schemeClr val="bg1"/>
            </a:solidFill>
            <a:ln w="9525" cap="flat" cmpd="sng" algn="ctr">
              <a:solidFill>
                <a:schemeClr val="bg1"/>
              </a:solidFill>
              <a:miter lim="800000"/>
            </a:ln>
            <a:effectLst>
              <a:glow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 w="9525" cap="flat" cmpd="sng" algn="ctr">
                <a:solidFill>
                  <a:schemeClr val="accent2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Pt>
            <c:idx val="2"/>
            <c:invertIfNegative val="0"/>
            <c:bubble3D val="0"/>
            <c:spPr>
              <a:solidFill>
                <a:schemeClr val="accent4"/>
              </a:solidFill>
              <a:ln w="9525" cap="flat" cmpd="sng" algn="ctr">
                <a:solidFill>
                  <a:schemeClr val="accent4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 smtClean="0"/>
                      <a:t>.138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dirty="0" smtClean="0"/>
                      <a:t>.103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dirty="0" smtClean="0"/>
                      <a:t>.052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Naïve</c:v>
                </c:pt>
                <c:pt idx="1">
                  <c:v>Unroll-and-jam by 2</c:v>
                </c:pt>
                <c:pt idx="2">
                  <c:v>Warp team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0.13800000000000001</c:v>
                </c:pt>
                <c:pt idx="1">
                  <c:v>0.10299999999999999</c:v>
                </c:pt>
                <c:pt idx="2">
                  <c:v>5.1999999999999998E-2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Kokkos version</c:v>
                </c:pt>
              </c:strCache>
            </c:strRef>
          </c:tx>
          <c:spPr>
            <a:noFill/>
            <a:ln w="19050" cap="flat" cmpd="sng" algn="ctr">
              <a:solidFill>
                <a:schemeClr val="bg1"/>
              </a:solidFill>
              <a:miter lim="800000"/>
            </a:ln>
            <a:effectLst>
              <a:glow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dPt>
            <c:idx val="0"/>
            <c:invertIfNegative val="0"/>
            <c:bubble3D val="0"/>
            <c:spPr>
              <a:noFill/>
              <a:ln w="38100" cap="flat" cmpd="sng" algn="ctr">
                <a:solidFill>
                  <a:schemeClr val="accent1"/>
                </a:solidFill>
                <a:miter lim="800000"/>
              </a:ln>
              <a:effectLst>
                <a:glow>
                  <a:schemeClr val="accent2">
                    <a:satMod val="175000"/>
                    <a:alpha val="25000"/>
                  </a:schemeClr>
                </a:glow>
              </a:effectLst>
            </c:spPr>
          </c:dPt>
          <c:dPt>
            <c:idx val="1"/>
            <c:invertIfNegative val="0"/>
            <c:bubble3D val="0"/>
            <c:spPr>
              <a:noFill/>
              <a:ln w="38100" cap="flat" cmpd="sng" algn="ctr">
                <a:solidFill>
                  <a:schemeClr val="accent2"/>
                </a:solidFill>
                <a:miter lim="800000"/>
              </a:ln>
              <a:effectLst>
                <a:glow>
                  <a:schemeClr val="accent2">
                    <a:satMod val="175000"/>
                    <a:alpha val="25000"/>
                  </a:schemeClr>
                </a:glow>
              </a:effectLst>
            </c:spPr>
          </c:dPt>
          <c:dPt>
            <c:idx val="2"/>
            <c:invertIfNegative val="0"/>
            <c:bubble3D val="0"/>
            <c:spPr>
              <a:noFill/>
              <a:ln w="38100" cap="flat" cmpd="sng" algn="ctr">
                <a:solidFill>
                  <a:schemeClr val="accent4"/>
                </a:solidFill>
                <a:miter lim="800000"/>
              </a:ln>
              <a:effectLst>
                <a:glow>
                  <a:schemeClr val="accent2">
                    <a:satMod val="175000"/>
                    <a:alpha val="25000"/>
                  </a:schemeClr>
                </a:glow>
              </a:effectLst>
            </c:spPr>
          </c:dPt>
          <c:dLbls>
            <c:dLbl>
              <c:idx val="0"/>
              <c:tx>
                <c:rich>
                  <a:bodyPr/>
                  <a:lstStyle/>
                  <a:p>
                    <a:fld id="{C73D3A53-754D-48C3-BB1B-60270F1FD7F1}" type="VALUE">
                      <a:rPr lang="en-US" smtClean="0"/>
                      <a:pPr/>
                      <a:t>[VALUE]</a:t>
                    </a:fld>
                    <a:r>
                      <a:rPr lang="en-US" smtClean="0"/>
                      <a:t> sec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dirty="0" smtClean="0"/>
                      <a:t>.118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dirty="0" smtClean="0"/>
                      <a:t>.047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Naïve</c:v>
                </c:pt>
                <c:pt idx="1">
                  <c:v>Unroll-and-jam by 2</c:v>
                </c:pt>
                <c:pt idx="2">
                  <c:v>Warp team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0.17</c:v>
                </c:pt>
                <c:pt idx="1">
                  <c:v>0.11799999999999999</c:v>
                </c:pt>
                <c:pt idx="2">
                  <c:v>4.7E-2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15"/>
        <c:overlap val="-40"/>
        <c:axId val="311861176"/>
        <c:axId val="311863136"/>
      </c:barChart>
      <c:catAx>
        <c:axId val="311861176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1863136"/>
        <c:crosses val="autoZero"/>
        <c:auto val="1"/>
        <c:lblAlgn val="ctr"/>
        <c:lblOffset val="100"/>
        <c:noMultiLvlLbl val="0"/>
      </c:catAx>
      <c:valAx>
        <c:axId val="311863136"/>
        <c:scaling>
          <c:orientation val="minMax"/>
          <c:min val="0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11861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GPU* vs. Serial Fortran**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5 species</c:v>
                </c:pt>
              </c:strCache>
            </c:strRef>
          </c:tx>
          <c:spPr>
            <a:solidFill>
              <a:schemeClr val="accent1"/>
            </a:solidFill>
            <a:ln w="9525" cap="flat" cmpd="sng" algn="ctr">
              <a:solidFill>
                <a:schemeClr val="accent1"/>
              </a:solidFill>
              <a:miter lim="800000"/>
            </a:ln>
            <a:effectLst>
              <a:glow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 smtClean="0"/>
                      <a:t>32.6X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Fortran (Serial)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32.6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</c:v>
                </c:pt>
              </c:strCache>
            </c:strRef>
          </c:tx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miter lim="800000"/>
            </a:ln>
            <a:effectLst>
              <a:glow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 smtClean="0"/>
                      <a:t>24.6X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Fortran (Serial)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24.57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</c:v>
                </c:pt>
              </c:strCache>
            </c:strRef>
          </c:tx>
          <c:spPr>
            <a:solidFill>
              <a:schemeClr val="accent3"/>
            </a:solidFill>
            <a:ln w="9525" cap="flat" cmpd="sng" algn="ctr">
              <a:solidFill>
                <a:schemeClr val="accent3"/>
              </a:solidFill>
              <a:miter lim="800000"/>
            </a:ln>
            <a:effectLst>
              <a:glow rad="63500">
                <a:schemeClr val="accent3">
                  <a:satMod val="175000"/>
                  <a:alpha val="25000"/>
                </a:schemeClr>
              </a:glo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ln w="9525" cap="flat" cmpd="sng" algn="ctr">
                <a:solidFill>
                  <a:schemeClr val="accent3"/>
                </a:solidFill>
                <a:miter lim="800000"/>
              </a:ln>
              <a:effectLst>
                <a:glow>
                  <a:schemeClr val="accent3">
                    <a:satMod val="175000"/>
                    <a:alpha val="25000"/>
                  </a:schemeClr>
                </a:glow>
              </a:effectLst>
            </c:spPr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 smtClean="0"/>
                      <a:t>18.7X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Fortran (Serial)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18.739999999999998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50</c:v>
                </c:pt>
              </c:strCache>
            </c:strRef>
          </c:tx>
          <c:spPr>
            <a:solidFill>
              <a:schemeClr val="accent4"/>
            </a:solidFill>
            <a:ln w="9525" cap="flat" cmpd="sng" algn="ctr">
              <a:solidFill>
                <a:schemeClr val="accent4"/>
              </a:solidFill>
              <a:miter lim="800000"/>
            </a:ln>
            <a:effectLst>
              <a:glow>
                <a:schemeClr val="accent4">
                  <a:satMod val="175000"/>
                  <a:alpha val="25000"/>
                </a:schemeClr>
              </a:glow>
            </a:effectLst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 smtClean="0"/>
                      <a:t>15.5X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Fortran (Serial)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15.5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15"/>
        <c:overlap val="-40"/>
        <c:axId val="236048856"/>
        <c:axId val="236049248"/>
      </c:barChart>
      <c:catAx>
        <c:axId val="236048856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6049248"/>
        <c:crosses val="autoZero"/>
        <c:auto val="1"/>
        <c:lblAlgn val="ctr"/>
        <c:lblOffset val="100"/>
        <c:noMultiLvlLbl val="0"/>
      </c:catAx>
      <c:valAx>
        <c:axId val="236049248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236048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Speedup with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Kokkos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1st order</c:v>
                </c:pt>
              </c:strCache>
            </c:strRef>
          </c:tx>
          <c:spPr>
            <a:solidFill>
              <a:schemeClr val="accent1"/>
            </a:solidFill>
            <a:ln w="9525" cap="flat" cmpd="sng" algn="ctr">
              <a:solidFill>
                <a:schemeClr val="accent1"/>
              </a:solidFill>
              <a:miter lim="800000"/>
            </a:ln>
            <a:effectLst>
              <a:glow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 smtClean="0"/>
                      <a:t>2.50X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smtClean="0"/>
                      <a:t>2.59X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smtClean="0"/>
                      <a:t>2.77X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5 species</c:v>
                </c:pt>
                <c:pt idx="1">
                  <c:v>20 species</c:v>
                </c:pt>
                <c:pt idx="2">
                  <c:v>40 species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2.4971751412429382</c:v>
                </c:pt>
                <c:pt idx="1">
                  <c:v>2.5850340136054424</c:v>
                </c:pt>
                <c:pt idx="2">
                  <c:v>2.7704918032786887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9th order</c:v>
                </c:pt>
              </c:strCache>
            </c:strRef>
          </c:tx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miter lim="800000"/>
            </a:ln>
            <a:effectLst>
              <a:glow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smtClean="0"/>
                      <a:t>2.73X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smtClean="0"/>
                      <a:t>2.79X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dirty="0" smtClean="0"/>
                      <a:t>  2.83X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5 species</c:v>
                </c:pt>
                <c:pt idx="1">
                  <c:v>20 species</c:v>
                </c:pt>
                <c:pt idx="2">
                  <c:v>40 species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2.7345971563981042</c:v>
                </c:pt>
                <c:pt idx="1">
                  <c:v>2.7878787878787881</c:v>
                </c:pt>
                <c:pt idx="2">
                  <c:v>2.8258706467661692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235943080"/>
        <c:axId val="235943472"/>
      </c:barChart>
      <c:catAx>
        <c:axId val="235943080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5943472"/>
        <c:crosses val="autoZero"/>
        <c:auto val="1"/>
        <c:lblAlgn val="ctr"/>
        <c:lblOffset val="100"/>
        <c:noMultiLvlLbl val="0"/>
      </c:catAx>
      <c:valAx>
        <c:axId val="235943472"/>
        <c:scaling>
          <c:orientation val="minMax"/>
          <c:min val="0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35943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900" dirty="0" smtClean="0"/>
              <a:t>Test case:</a:t>
            </a:r>
            <a:r>
              <a:rPr lang="en-US" sz="900" baseline="0" dirty="0" smtClean="0"/>
              <a:t>  NS=5</a:t>
            </a:r>
            <a:r>
              <a:rPr lang="en-US" sz="900" dirty="0" smtClean="0"/>
              <a:t>, 16</a:t>
            </a:r>
            <a:r>
              <a:rPr lang="en-US" sz="900" baseline="30000" dirty="0" smtClean="0"/>
              <a:t>3</a:t>
            </a:r>
            <a:r>
              <a:rPr lang="en-US" sz="900" dirty="0" smtClean="0"/>
              <a:t> grid</a:t>
            </a:r>
            <a:r>
              <a:rPr lang="en-US" sz="900" baseline="0" dirty="0" smtClean="0"/>
              <a:t> points, </a:t>
            </a:r>
          </a:p>
          <a:p>
            <a:pPr>
              <a:defRPr/>
            </a:pPr>
            <a:r>
              <a:rPr lang="en-US" sz="900" baseline="0" dirty="0" smtClean="0"/>
              <a:t>50 </a:t>
            </a:r>
            <a:r>
              <a:rPr lang="en-US" sz="900" baseline="0" dirty="0" err="1" smtClean="0"/>
              <a:t>timesteps</a:t>
            </a:r>
            <a:endParaRPr lang="en-US" sz="9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1st order</c:v>
                </c:pt>
              </c:strCache>
            </c:strRef>
          </c:tx>
          <c:spPr>
            <a:solidFill>
              <a:schemeClr val="accent1"/>
            </a:solidFill>
            <a:ln w="9525" cap="flat" cmpd="sng" algn="ctr">
              <a:solidFill>
                <a:schemeClr val="accent1"/>
              </a:solidFill>
              <a:miter lim="800000"/>
            </a:ln>
            <a:effectLst>
              <a:glow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 w="9525" cap="flat" cmpd="sng" algn="ctr">
                <a:solidFill>
                  <a:schemeClr val="accent2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 smtClean="0"/>
                      <a:t>30.2</a:t>
                    </a:r>
                    <a:r>
                      <a:rPr lang="en-US" baseline="0" dirty="0" smtClean="0"/>
                      <a:t> 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dirty="0" smtClean="0"/>
                      <a:t>28.5</a:t>
                    </a:r>
                    <a:r>
                      <a:rPr lang="en-US" baseline="0" dirty="0" smtClean="0"/>
                      <a:t> 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smtClean="0"/>
                      <a:t>2.77X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CASTLES+Fortran (1 CPU)</c:v>
                </c:pt>
                <c:pt idx="1">
                  <c:v>CASTLES+Kokkos OpenMP (1 thread)**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30.2</c:v>
                </c:pt>
                <c:pt idx="1">
                  <c:v>28.5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235944256"/>
        <c:axId val="235944648"/>
      </c:barChart>
      <c:catAx>
        <c:axId val="235944256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5944648"/>
        <c:crosses val="autoZero"/>
        <c:auto val="1"/>
        <c:lblAlgn val="ctr"/>
        <c:lblOffset val="100"/>
        <c:noMultiLvlLbl val="0"/>
      </c:catAx>
      <c:valAx>
        <c:axId val="235944648"/>
        <c:scaling>
          <c:orientation val="minMax"/>
          <c:min val="0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35944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50" dirty="0" smtClean="0"/>
              <a:t>Runtime for</a:t>
            </a:r>
            <a:r>
              <a:rPr lang="en-US" sz="1050" baseline="0" dirty="0" smtClean="0"/>
              <a:t> fixed problem size 120</a:t>
            </a:r>
            <a:r>
              <a:rPr lang="en-US" sz="1050" baseline="30000" dirty="0" smtClean="0"/>
              <a:t>3</a:t>
            </a:r>
            <a:r>
              <a:rPr lang="en-US" sz="1050" baseline="0" dirty="0" smtClean="0"/>
              <a:t>, NS=5, 1</a:t>
            </a:r>
            <a:r>
              <a:rPr lang="en-US" sz="1050" baseline="30000" dirty="0" smtClean="0"/>
              <a:t>st</a:t>
            </a:r>
            <a:r>
              <a:rPr lang="en-US" sz="1050" baseline="0" dirty="0" smtClean="0"/>
              <a:t> order, 20 </a:t>
            </a:r>
            <a:r>
              <a:rPr lang="en-US" sz="1050" baseline="0" dirty="0" err="1" smtClean="0"/>
              <a:t>timesteps</a:t>
            </a:r>
            <a:r>
              <a:rPr lang="en-US" sz="1050" baseline="0" dirty="0" smtClean="0"/>
              <a:t>  </a:t>
            </a:r>
            <a:endParaRPr lang="en-US" sz="105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Runtime</c:v>
                </c:pt>
              </c:strCache>
            </c:strRef>
          </c:tx>
          <c:spPr>
            <a:solidFill>
              <a:schemeClr val="accent1"/>
            </a:solidFill>
            <a:ln w="9525" cap="flat" cmpd="sng" algn="ctr">
              <a:solidFill>
                <a:schemeClr val="accent1"/>
              </a:solidFill>
              <a:miter lim="800000"/>
            </a:ln>
            <a:effectLst>
              <a:glow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Pt>
            <c:idx val="1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9525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Pt>
            <c:idx val="2"/>
            <c:invertIfNegative val="0"/>
            <c:bubble3D val="0"/>
            <c:spPr>
              <a:solidFill>
                <a:srgbClr val="92D050"/>
              </a:solidFill>
              <a:ln w="9525" cap="flat" cmpd="sng" algn="ctr">
                <a:solidFill>
                  <a:srgbClr val="92D050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Pt>
            <c:idx val="3"/>
            <c:invertIfNegative val="0"/>
            <c:bubble3D val="0"/>
            <c:spPr>
              <a:solidFill>
                <a:schemeClr val="accent6"/>
              </a:solidFill>
              <a:ln w="9525" cap="flat" cmpd="sng" algn="ctr">
                <a:solidFill>
                  <a:schemeClr val="accent6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 w="9525" cap="flat" cmpd="sng" algn="ctr">
                <a:solidFill>
                  <a:schemeClr val="accent5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 w="9525" cap="flat" cmpd="sng" algn="ctr">
                <a:solidFill>
                  <a:schemeClr val="accent6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baseline="0" dirty="0" smtClean="0"/>
                      <a:t>200 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dirty="0" smtClean="0"/>
                      <a:t>67 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dirty="0" smtClean="0"/>
                      <a:t>726 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dirty="0" smtClean="0"/>
                      <a:t>151 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 smtClean="0"/>
                      <a:t>.106 s</a:t>
                    </a:r>
                    <a:r>
                      <a:rPr lang="en-US" baseline="0" smtClean="0"/>
                      <a:t> 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tx>
                <c:rich>
                  <a:bodyPr/>
                  <a:lstStyle/>
                  <a:p>
                    <a:r>
                      <a:rPr lang="en-US" smtClean="0"/>
                      <a:t>.052</a:t>
                    </a:r>
                    <a:r>
                      <a:rPr lang="en-US" baseline="0" smtClean="0"/>
                      <a:t> 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CASTLES Fortran:   20 CPU cores</c:v>
                </c:pt>
                <c:pt idx="1">
                  <c:v>CASTLES+Kokkos:  20 CPU cores + 2 GPUs</c:v>
                </c:pt>
                <c:pt idx="2">
                  <c:v>CASTLES+Kokkos:  Xeon Phi Knight's Corner</c:v>
                </c:pt>
                <c:pt idx="3">
                  <c:v>CASTLES+Kokkos:  Xeon Phi Knight's Landing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200</c:v>
                </c:pt>
                <c:pt idx="1">
                  <c:v>68</c:v>
                </c:pt>
                <c:pt idx="2">
                  <c:v>726</c:v>
                </c:pt>
                <c:pt idx="3">
                  <c:v>151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236836480"/>
        <c:axId val="236836872"/>
      </c:barChart>
      <c:catAx>
        <c:axId val="236836480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6836872"/>
        <c:crosses val="autoZero"/>
        <c:auto val="1"/>
        <c:lblAlgn val="ctr"/>
        <c:lblOffset val="100"/>
        <c:noMultiLvlLbl val="0"/>
      </c:catAx>
      <c:valAx>
        <c:axId val="236836872"/>
        <c:scaling>
          <c:orientation val="minMax"/>
          <c:min val="0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368364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50" dirty="0" smtClean="0"/>
              <a:t>Runtime for</a:t>
            </a:r>
            <a:r>
              <a:rPr lang="en-US" sz="1050" baseline="0" dirty="0" smtClean="0"/>
              <a:t> fixed problem size 120</a:t>
            </a:r>
            <a:r>
              <a:rPr lang="en-US" sz="1050" baseline="30000" dirty="0" smtClean="0"/>
              <a:t>3</a:t>
            </a:r>
            <a:r>
              <a:rPr lang="en-US" sz="1050" baseline="0" dirty="0" smtClean="0"/>
              <a:t>, NS=5, 1</a:t>
            </a:r>
            <a:r>
              <a:rPr lang="en-US" sz="1050" baseline="30000" dirty="0" smtClean="0"/>
              <a:t>st</a:t>
            </a:r>
            <a:r>
              <a:rPr lang="en-US" sz="1050" baseline="0" dirty="0" smtClean="0"/>
              <a:t> order, 20 </a:t>
            </a:r>
            <a:r>
              <a:rPr lang="en-US" sz="1050" baseline="0" dirty="0" err="1" smtClean="0"/>
              <a:t>timesteps</a:t>
            </a:r>
            <a:r>
              <a:rPr lang="en-US" sz="1050" baseline="0" dirty="0" smtClean="0"/>
              <a:t>  </a:t>
            </a:r>
            <a:endParaRPr lang="en-US" sz="105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Runtime</c:v>
                </c:pt>
              </c:strCache>
            </c:strRef>
          </c:tx>
          <c:spPr>
            <a:solidFill>
              <a:schemeClr val="accent1"/>
            </a:solidFill>
            <a:ln w="9525" cap="flat" cmpd="sng" algn="ctr">
              <a:solidFill>
                <a:schemeClr val="accent1"/>
              </a:solidFill>
              <a:miter lim="800000"/>
            </a:ln>
            <a:effectLst>
              <a:glow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Pt>
            <c:idx val="1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9525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Pt>
            <c:idx val="2"/>
            <c:invertIfNegative val="0"/>
            <c:bubble3D val="0"/>
            <c:spPr>
              <a:solidFill>
                <a:srgbClr val="92D050"/>
              </a:solidFill>
              <a:ln w="9525" cap="flat" cmpd="sng" algn="ctr">
                <a:solidFill>
                  <a:srgbClr val="92D050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Pt>
            <c:idx val="3"/>
            <c:invertIfNegative val="0"/>
            <c:bubble3D val="0"/>
            <c:spPr>
              <a:solidFill>
                <a:schemeClr val="accent6"/>
              </a:solidFill>
              <a:ln w="9525" cap="flat" cmpd="sng" algn="ctr">
                <a:solidFill>
                  <a:schemeClr val="accent6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 w="9525" cap="flat" cmpd="sng" algn="ctr">
                <a:solidFill>
                  <a:schemeClr val="accent5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 w="9525" cap="flat" cmpd="sng" algn="ctr">
                <a:solidFill>
                  <a:schemeClr val="accent6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baseline="0" dirty="0" smtClean="0"/>
                      <a:t>200 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dirty="0" smtClean="0"/>
                      <a:t>67 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dirty="0" smtClean="0"/>
                      <a:t>726 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dirty="0" smtClean="0"/>
                      <a:t>151 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 smtClean="0"/>
                      <a:t>.106 s</a:t>
                    </a:r>
                    <a:r>
                      <a:rPr lang="en-US" baseline="0" smtClean="0"/>
                      <a:t> 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tx>
                <c:rich>
                  <a:bodyPr/>
                  <a:lstStyle/>
                  <a:p>
                    <a:r>
                      <a:rPr lang="en-US" smtClean="0"/>
                      <a:t>.052</a:t>
                    </a:r>
                    <a:r>
                      <a:rPr lang="en-US" baseline="0" smtClean="0"/>
                      <a:t> 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CASTLES Fortran:   20 CPU cores</c:v>
                </c:pt>
                <c:pt idx="1">
                  <c:v>CASTLES+Kokkos:  20 CPU cores + 2 GPUs</c:v>
                </c:pt>
                <c:pt idx="2">
                  <c:v>CASTLES+Kokkos:  Xeon Phi Knight's Corner</c:v>
                </c:pt>
                <c:pt idx="3">
                  <c:v>CASTLES+Kokkos:  Xeon Phi Knight's Landing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200</c:v>
                </c:pt>
                <c:pt idx="1">
                  <c:v>68</c:v>
                </c:pt>
                <c:pt idx="2">
                  <c:v>726</c:v>
                </c:pt>
                <c:pt idx="3">
                  <c:v>151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236837656"/>
        <c:axId val="236838048"/>
      </c:barChart>
      <c:catAx>
        <c:axId val="236837656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6838048"/>
        <c:crosses val="autoZero"/>
        <c:auto val="1"/>
        <c:lblAlgn val="ctr"/>
        <c:lblOffset val="100"/>
        <c:noMultiLvlLbl val="0"/>
      </c:catAx>
      <c:valAx>
        <c:axId val="236838048"/>
        <c:scaling>
          <c:orientation val="minMax"/>
          <c:min val="0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36837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aseline="0" dirty="0" smtClean="0"/>
              <a:t>Runtime</a:t>
            </a:r>
            <a:endParaRPr lang="en-US" sz="1400" dirty="0"/>
          </a:p>
        </c:rich>
      </c:tx>
      <c:layout>
        <c:manualLayout>
          <c:xMode val="edge"/>
          <c:yMode val="edge"/>
          <c:x val="0.25651263986738498"/>
          <c:y val="2.308755090168702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084900742948128"/>
          <c:y val="0.31437802981330615"/>
          <c:w val="0.76431741679408605"/>
          <c:h val="0.5145970682029650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Runtime</c:v>
                </c:pt>
              </c:strCache>
            </c:strRef>
          </c:tx>
          <c:spPr>
            <a:solidFill>
              <a:schemeClr val="accent1"/>
            </a:solidFill>
            <a:ln w="9525" cap="flat" cmpd="sng" algn="ctr">
              <a:solidFill>
                <a:schemeClr val="accent1"/>
              </a:solidFill>
              <a:miter lim="800000"/>
            </a:ln>
            <a:effectLst>
              <a:glow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 w="9525" cap="flat" cmpd="sng" algn="ctr">
                <a:solidFill>
                  <a:schemeClr val="accent2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 w="9525" cap="flat" cmpd="sng" algn="ctr">
                <a:solidFill>
                  <a:schemeClr val="accent3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 w="9525" cap="flat" cmpd="sng" algn="ctr">
                <a:solidFill>
                  <a:schemeClr val="accent4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Lbls>
            <c:dLbl>
              <c:idx val="0"/>
              <c:layout>
                <c:manualLayout>
                  <c:x val="-1.7543859649122848E-2"/>
                  <c:y val="1.5391700601124684E-2"/>
                </c:manualLayout>
              </c:layout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l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 smtClean="0"/>
                      <a:t>.138</a:t>
                    </a:r>
                    <a:r>
                      <a:rPr lang="en-US" baseline="0" dirty="0" smtClean="0"/>
                      <a:t> sec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lt1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51885964912280702"/>
                      <c:h val="0.24796029668411868"/>
                    </c:manualLayout>
                  </c15:layout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dirty="0" smtClean="0"/>
                      <a:t>.052 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dirty="0" smtClean="0"/>
                      <a:t>.126 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smtClean="0"/>
                      <a:t>.114 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Naïve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0.13800000000000001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238913432"/>
        <c:axId val="238913824"/>
      </c:barChart>
      <c:catAx>
        <c:axId val="238913432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8913824"/>
        <c:crosses val="autoZero"/>
        <c:auto val="1"/>
        <c:lblAlgn val="ctr"/>
        <c:lblOffset val="100"/>
        <c:noMultiLvlLbl val="0"/>
      </c:catAx>
      <c:valAx>
        <c:axId val="238913824"/>
        <c:scaling>
          <c:orientation val="minMax"/>
          <c:min val="0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38913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 smtClean="0"/>
              <a:t>Tiled Loop </a:t>
            </a:r>
            <a:r>
              <a:rPr lang="en-US" sz="1400" baseline="0" dirty="0" smtClean="0"/>
              <a:t>Runtimes</a:t>
            </a:r>
            <a:endParaRPr lang="en-US" sz="14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Runtime</c:v>
                </c:pt>
              </c:strCache>
            </c:strRef>
          </c:tx>
          <c:spPr>
            <a:solidFill>
              <a:schemeClr val="accent1"/>
            </a:solidFill>
            <a:ln w="9525" cap="flat" cmpd="sng" algn="ctr">
              <a:solidFill>
                <a:schemeClr val="accent1"/>
              </a:solidFill>
              <a:miter lim="800000"/>
            </a:ln>
            <a:effectLst>
              <a:glow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 w="9525" cap="flat" cmpd="sng" algn="ctr">
                <a:solidFill>
                  <a:schemeClr val="accent2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Pt>
            <c:idx val="2"/>
            <c:invertIfNegative val="0"/>
            <c:bubble3D val="0"/>
            <c:spPr>
              <a:solidFill>
                <a:schemeClr val="accent4"/>
              </a:solidFill>
              <a:ln w="9525" cap="flat" cmpd="sng" algn="ctr">
                <a:solidFill>
                  <a:schemeClr val="accent4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Pt>
            <c:idx val="3"/>
            <c:invertIfNegative val="0"/>
            <c:bubble3D val="0"/>
            <c:spPr>
              <a:solidFill>
                <a:schemeClr val="accent3"/>
              </a:solidFill>
              <a:ln w="9525" cap="flat" cmpd="sng" algn="ctr">
                <a:solidFill>
                  <a:schemeClr val="accent3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 smtClean="0"/>
                      <a:t>.138</a:t>
                    </a:r>
                    <a:r>
                      <a:rPr lang="en-US" baseline="0" dirty="0" smtClean="0"/>
                      <a:t> sec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dirty="0" smtClean="0"/>
                      <a:t>.217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dirty="0" smtClean="0"/>
                      <a:t>.207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dirty="0" smtClean="0"/>
                      <a:t>.196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Naïve</c:v>
                </c:pt>
                <c:pt idx="1">
                  <c:v>TILE_FACTOR 2</c:v>
                </c:pt>
                <c:pt idx="2">
                  <c:v>4</c:v>
                </c:pt>
                <c:pt idx="3">
                  <c:v>8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0.13800000000000001</c:v>
                </c:pt>
                <c:pt idx="1">
                  <c:v>0.217</c:v>
                </c:pt>
                <c:pt idx="2">
                  <c:v>0.20699999999999999</c:v>
                </c:pt>
                <c:pt idx="3">
                  <c:v>0.19600000000000001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238915392"/>
        <c:axId val="238915784"/>
      </c:barChart>
      <c:catAx>
        <c:axId val="238915392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8915784"/>
        <c:crosses val="autoZero"/>
        <c:auto val="1"/>
        <c:lblAlgn val="ctr"/>
        <c:lblOffset val="100"/>
        <c:noMultiLvlLbl val="0"/>
      </c:catAx>
      <c:valAx>
        <c:axId val="238915784"/>
        <c:scaling>
          <c:orientation val="minMax"/>
          <c:min val="0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38915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 smtClean="0"/>
              <a:t>Tiled Loop </a:t>
            </a:r>
            <a:r>
              <a:rPr lang="en-US" sz="1400" baseline="0" dirty="0" smtClean="0"/>
              <a:t>Runtimes</a:t>
            </a:r>
            <a:endParaRPr lang="en-US" sz="14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Runtime</c:v>
                </c:pt>
              </c:strCache>
            </c:strRef>
          </c:tx>
          <c:spPr>
            <a:solidFill>
              <a:schemeClr val="accent1"/>
            </a:solidFill>
            <a:ln w="9525" cap="flat" cmpd="sng" algn="ctr">
              <a:solidFill>
                <a:schemeClr val="accent1"/>
              </a:solidFill>
              <a:miter lim="800000"/>
            </a:ln>
            <a:effectLst>
              <a:glow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 w="9525" cap="flat" cmpd="sng" algn="ctr">
                <a:solidFill>
                  <a:schemeClr val="accent2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Pt>
            <c:idx val="2"/>
            <c:invertIfNegative val="0"/>
            <c:bubble3D val="0"/>
            <c:spPr>
              <a:solidFill>
                <a:schemeClr val="accent4"/>
              </a:solidFill>
              <a:ln w="9525" cap="flat" cmpd="sng" algn="ctr">
                <a:solidFill>
                  <a:schemeClr val="accent4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Pt>
            <c:idx val="3"/>
            <c:invertIfNegative val="0"/>
            <c:bubble3D val="0"/>
            <c:spPr>
              <a:solidFill>
                <a:schemeClr val="accent3"/>
              </a:solidFill>
              <a:ln w="9525" cap="flat" cmpd="sng" algn="ctr">
                <a:solidFill>
                  <a:schemeClr val="accent3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 smtClean="0"/>
                      <a:t>.138</a:t>
                    </a:r>
                    <a:r>
                      <a:rPr lang="en-US" baseline="0" dirty="0" smtClean="0"/>
                      <a:t> sec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dirty="0" smtClean="0"/>
                      <a:t>.217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dirty="0" smtClean="0"/>
                      <a:t>.207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dirty="0" smtClean="0"/>
                      <a:t>.196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Naïve</c:v>
                </c:pt>
                <c:pt idx="1">
                  <c:v>TILE_FACTOR 2</c:v>
                </c:pt>
                <c:pt idx="2">
                  <c:v>4</c:v>
                </c:pt>
                <c:pt idx="3">
                  <c:v>8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0.13800000000000001</c:v>
                </c:pt>
                <c:pt idx="1">
                  <c:v>0.217</c:v>
                </c:pt>
                <c:pt idx="2">
                  <c:v>0.20699999999999999</c:v>
                </c:pt>
                <c:pt idx="3">
                  <c:v>0.19600000000000001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238916568"/>
        <c:axId val="238916960"/>
      </c:barChart>
      <c:catAx>
        <c:axId val="238916568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8916960"/>
        <c:crosses val="autoZero"/>
        <c:auto val="1"/>
        <c:lblAlgn val="ctr"/>
        <c:lblOffset val="100"/>
        <c:noMultiLvlLbl val="0"/>
      </c:catAx>
      <c:valAx>
        <c:axId val="238916960"/>
        <c:scaling>
          <c:orientation val="minMax"/>
          <c:min val="0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38916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7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319" cy="465242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886" y="0"/>
            <a:ext cx="3038319" cy="465242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r">
              <a:defRPr sz="1200"/>
            </a:lvl1pPr>
          </a:lstStyle>
          <a:p>
            <a:fld id="{229AB76C-9D69-4CB6-A7CE-28594F670489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054"/>
            <a:ext cx="3038319" cy="465242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886" y="8829054"/>
            <a:ext cx="3038319" cy="465242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r">
              <a:defRPr sz="1200"/>
            </a:lvl1pPr>
          </a:lstStyle>
          <a:p>
            <a:fld id="{513B14EF-0817-4BA5-B7CD-120E22CCB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8301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67" tIns="46584" rIns="93167" bIns="4658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1344" y="0"/>
            <a:ext cx="3037840" cy="464820"/>
          </a:xfrm>
          <a:prstGeom prst="rect">
            <a:avLst/>
          </a:prstGeom>
        </p:spPr>
        <p:txBody>
          <a:bodyPr vert="horz" lIns="93167" tIns="46584" rIns="93167" bIns="46584" rtlCol="0"/>
          <a:lstStyle>
            <a:lvl1pPr algn="r">
              <a:defRPr sz="1200"/>
            </a:lvl1pPr>
          </a:lstStyle>
          <a:p>
            <a:fld id="{BF145B17-EAAB-4A56-8C11-EDCA2DF870A3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67" tIns="46584" rIns="93167" bIns="4658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67" tIns="46584" rIns="93167" bIns="4658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429"/>
            <a:ext cx="3037840" cy="464820"/>
          </a:xfrm>
          <a:prstGeom prst="rect">
            <a:avLst/>
          </a:prstGeom>
        </p:spPr>
        <p:txBody>
          <a:bodyPr vert="horz" lIns="93167" tIns="46584" rIns="93167" bIns="4658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1344" y="8829429"/>
            <a:ext cx="3037840" cy="464820"/>
          </a:xfrm>
          <a:prstGeom prst="rect">
            <a:avLst/>
          </a:prstGeom>
        </p:spPr>
        <p:txBody>
          <a:bodyPr vert="horz" lIns="93167" tIns="46584" rIns="93167" bIns="46584" rtlCol="0" anchor="b"/>
          <a:lstStyle>
            <a:lvl1pPr algn="r">
              <a:defRPr sz="1200"/>
            </a:lvl1pPr>
          </a:lstStyle>
          <a:p>
            <a:fld id="{8C936D4A-D866-4DB9-B98F-EEB1C317E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460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36D4A-D866-4DB9-B98F-EEB1C317E7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081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3950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9453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7203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6839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5514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1909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1631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5679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07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860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8643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2289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0353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9464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8029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9887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2848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7700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5741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0981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315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7760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2269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5981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5582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0729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12150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8337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42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2624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43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98005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44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70021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45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332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4607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46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10640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47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69579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48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79920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49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29303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50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74088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51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77803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52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85570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53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02769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54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22292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55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121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48810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56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30267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57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84069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58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20102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59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56534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60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72031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61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00427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62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72706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63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96961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64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75925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65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198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79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1676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6329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63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4800600" y="2343150"/>
            <a:ext cx="4038600" cy="857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>
              <a:spcBef>
                <a:spcPct val="0"/>
              </a:spcBef>
              <a:buFontTx/>
              <a:buNone/>
              <a:defRPr/>
            </a:pPr>
            <a:endParaRPr lang="en-US" sz="2000" b="1" i="0" dirty="0">
              <a:effectLst/>
              <a:latin typeface="Arial" pitchFamily="34" charset="0"/>
            </a:endParaRPr>
          </a:p>
        </p:txBody>
      </p:sp>
      <p:sp>
        <p:nvSpPr>
          <p:cNvPr id="16" name="Content Placeholder 3"/>
          <p:cNvSpPr>
            <a:spLocks noGrp="1"/>
          </p:cNvSpPr>
          <p:nvPr>
            <p:ph sz="half" idx="10" hasCustomPrompt="1"/>
          </p:nvPr>
        </p:nvSpPr>
        <p:spPr>
          <a:xfrm>
            <a:off x="914400" y="3082489"/>
            <a:ext cx="4038600" cy="400050"/>
          </a:xfrm>
          <a:prstGeom prst="rect">
            <a:avLst/>
          </a:prstGeom>
        </p:spPr>
        <p:txBody>
          <a:bodyPr anchor="ctr" anchorCtr="0"/>
          <a:lstStyle>
            <a:lvl1pPr algn="r">
              <a:buNone/>
              <a:defRPr sz="1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000" b="1">
                <a:latin typeface="Arial" pitchFamily="34" charset="0"/>
                <a:cs typeface="Arial" pitchFamily="34" charset="0"/>
              </a:defRPr>
            </a:lvl3pPr>
            <a:lvl4pPr>
              <a:defRPr sz="1800" b="1">
                <a:latin typeface="Arial" pitchFamily="34" charset="0"/>
                <a:cs typeface="Arial" pitchFamily="34" charset="0"/>
              </a:defRPr>
            </a:lvl4pPr>
            <a:lvl5pPr>
              <a:defRPr sz="1600" b="1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Date: DD MM YYYY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914400" y="1657350"/>
            <a:ext cx="4038600" cy="1257300"/>
          </a:xfrm>
          <a:prstGeom prst="rect">
            <a:avLst/>
          </a:prstGeom>
        </p:spPr>
        <p:txBody>
          <a:bodyPr anchor="ctr" anchorCtr="0"/>
          <a:lstStyle>
            <a:lvl1pPr algn="r"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000" b="1">
                <a:latin typeface="Arial" pitchFamily="34" charset="0"/>
                <a:cs typeface="Arial" pitchFamily="34" charset="0"/>
              </a:defRPr>
            </a:lvl3pPr>
            <a:lvl4pPr>
              <a:defRPr sz="1800" b="1">
                <a:latin typeface="Arial" pitchFamily="34" charset="0"/>
                <a:cs typeface="Arial" pitchFamily="34" charset="0"/>
              </a:defRPr>
            </a:lvl4pPr>
            <a:lvl5pPr>
              <a:defRPr sz="1600" b="1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Name, Rank, Office Symbol,   Air Force Research Laboratory (each on separate lines)</a:t>
            </a:r>
          </a:p>
          <a:p>
            <a:pPr lvl="0"/>
            <a:endParaRPr 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>
          <a:xfrm>
            <a:off x="1600200" y="119546"/>
            <a:ext cx="7007871" cy="857251"/>
          </a:xfrm>
          <a:prstGeom prst="rect">
            <a:avLst/>
          </a:prstGeom>
        </p:spPr>
        <p:txBody>
          <a:bodyPr anchor="ctr" anchorCtr="0"/>
          <a:lstStyle>
            <a:lvl1pPr algn="l">
              <a:defRPr sz="2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Briefing Title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04" y="126812"/>
            <a:ext cx="993796" cy="92093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504950"/>
            <a:ext cx="3352800" cy="2124837"/>
          </a:xfrm>
          <a:prstGeom prst="rect">
            <a:avLst/>
          </a:prstGeom>
          <a:effectLst>
            <a:outerShdw blurRad="50800" dist="1143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/>
          <p:cNvSpPr txBox="1"/>
          <p:nvPr userDrawn="1"/>
        </p:nvSpPr>
        <p:spPr>
          <a:xfrm>
            <a:off x="381000" y="4952547"/>
            <a:ext cx="83820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>
                <a:solidFill>
                  <a:srgbClr val="77A4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DISTRIBUTION A:  Approved for public release; distribution </a:t>
            </a:r>
            <a:r>
              <a:rPr lang="en-US" sz="600" b="1" dirty="0" smtClean="0">
                <a:solidFill>
                  <a:srgbClr val="77A4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unlimited.</a:t>
            </a:r>
            <a:r>
              <a:rPr lang="en-US" sz="600" b="1" baseline="0" dirty="0" smtClean="0">
                <a:solidFill>
                  <a:srgbClr val="77A4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Public Affairs Clearance Number 17207</a:t>
            </a:r>
            <a:endParaRPr lang="en-US" sz="400" b="1" dirty="0">
              <a:solidFill>
                <a:srgbClr val="77A4B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566"/>
          <a:stretch/>
        </p:blipFill>
        <p:spPr>
          <a:xfrm>
            <a:off x="7848600" y="4552950"/>
            <a:ext cx="1059560" cy="533400"/>
          </a:xfrm>
          <a:prstGeom prst="rect">
            <a:avLst/>
          </a:prstGeom>
          <a:effectLst>
            <a:outerShdw blurRad="50800" dist="63500" dir="2700000" algn="tl" rotWithShape="0">
              <a:prstClr val="black">
                <a:alpha val="76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Header"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566"/>
          <a:stretch/>
        </p:blipFill>
        <p:spPr>
          <a:xfrm>
            <a:off x="7848600" y="4552950"/>
            <a:ext cx="1059560" cy="533400"/>
          </a:xfrm>
          <a:prstGeom prst="rect">
            <a:avLst/>
          </a:prstGeom>
          <a:effectLst>
            <a:outerShdw blurRad="50800" dist="63500" dir="2700000" algn="tl" rotWithShape="0">
              <a:prstClr val="black">
                <a:alpha val="76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4300"/>
            <a:ext cx="9144000" cy="800100"/>
          </a:xfrm>
          <a:prstGeom prst="rect">
            <a:avLst/>
          </a:prstGeom>
        </p:spPr>
        <p:txBody>
          <a:bodyPr anchor="ctr" anchorCtr="0"/>
          <a:lstStyle>
            <a:lvl1pPr>
              <a:defRPr sz="3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>
            <a:lvl1pPr marL="457200" indent="-190500" defTabSz="893763">
              <a:lnSpc>
                <a:spcPct val="120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539750" algn="l"/>
              </a:tabLst>
              <a:defRPr sz="2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692150" indent="-234950">
              <a:buFont typeface="Arial" pitchFamily="34" charset="0"/>
              <a:buChar char="•"/>
              <a:defRPr sz="2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1149350" indent="-234950">
              <a:buFont typeface="Arial" pitchFamily="34" charset="0"/>
              <a:buChar char="•"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buFont typeface="Arial" pitchFamily="34" charset="0"/>
              <a:buChar char="•"/>
              <a:defRPr sz="1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566"/>
          <a:stretch/>
        </p:blipFill>
        <p:spPr>
          <a:xfrm>
            <a:off x="7848600" y="4552950"/>
            <a:ext cx="1059560" cy="533400"/>
          </a:xfrm>
          <a:prstGeom prst="rect">
            <a:avLst/>
          </a:prstGeom>
          <a:effectLst>
            <a:outerShdw blurRad="50800" dist="63500" dir="2700000" algn="tl" rotWithShape="0">
              <a:prstClr val="black">
                <a:alpha val="76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89" y="114300"/>
            <a:ext cx="9144000" cy="800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189" y="114300"/>
            <a:ext cx="9144000" cy="800100"/>
          </a:xfrm>
          <a:prstGeom prst="rect">
            <a:avLst/>
          </a:prstGeom>
        </p:spPr>
        <p:txBody>
          <a:bodyPr anchor="ctr" anchorCtr="0"/>
          <a:lstStyle>
            <a:lvl1pPr>
              <a:defRPr sz="3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1657350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1657350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57200" y="2914650"/>
            <a:ext cx="4038600" cy="1657350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4648200" y="2914650"/>
            <a:ext cx="4038600" cy="1657350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566"/>
          <a:stretch/>
        </p:blipFill>
        <p:spPr>
          <a:xfrm>
            <a:off x="7848600" y="4552950"/>
            <a:ext cx="1059560" cy="533400"/>
          </a:xfrm>
          <a:prstGeom prst="rect">
            <a:avLst/>
          </a:prstGeom>
          <a:effectLst>
            <a:outerShdw blurRad="50800" dist="63500" dir="2700000" algn="tl" rotWithShape="0">
              <a:prstClr val="black">
                <a:alpha val="76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89" y="114300"/>
            <a:ext cx="9144000" cy="800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189" y="114300"/>
            <a:ext cx="9144000" cy="800100"/>
          </a:xfrm>
          <a:prstGeom prst="rect">
            <a:avLst/>
          </a:prstGeom>
        </p:spPr>
        <p:txBody>
          <a:bodyPr anchor="ctr" anchorCtr="0"/>
          <a:lstStyle>
            <a:lvl1pPr>
              <a:defRPr sz="3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566"/>
          <a:stretch/>
        </p:blipFill>
        <p:spPr>
          <a:xfrm>
            <a:off x="7848600" y="4552950"/>
            <a:ext cx="1059560" cy="533400"/>
          </a:xfrm>
          <a:prstGeom prst="rect">
            <a:avLst/>
          </a:prstGeom>
          <a:effectLst>
            <a:outerShdw blurRad="50800" dist="63500" dir="2700000" algn="tl" rotWithShape="0">
              <a:prstClr val="black">
                <a:alpha val="76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89" y="114300"/>
            <a:ext cx="9144000" cy="800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566"/>
          <a:stretch/>
        </p:blipFill>
        <p:spPr>
          <a:xfrm>
            <a:off x="7848600" y="4552950"/>
            <a:ext cx="1059560" cy="533400"/>
          </a:xfrm>
          <a:prstGeom prst="rect">
            <a:avLst/>
          </a:prstGeom>
          <a:effectLst>
            <a:outerShdw blurRad="50800" dist="63500" dir="2700000" algn="tl" rotWithShape="0">
              <a:prstClr val="black">
                <a:alpha val="76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221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2E05AB5E-D4A2-42CA-8011-598BAE4F3F95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DCE260F-56CD-4593-B1F7-577C44298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94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 txBox="1">
            <a:spLocks/>
          </p:cNvSpPr>
          <p:nvPr userDrawn="1"/>
        </p:nvSpPr>
        <p:spPr>
          <a:xfrm>
            <a:off x="8686800" y="4933950"/>
            <a:ext cx="533400" cy="24622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en-US" sz="700" b="1" kern="120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FFBCD4-CDE3-43D6-962B-98D857783DA4}" type="slidenum">
              <a:rPr lang="en-US" sz="1000" b="0" smtClean="0"/>
              <a:pPr algn="r"/>
              <a:t>‹#›</a:t>
            </a:fld>
            <a:endParaRPr lang="en-US" sz="1000" b="0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381000" y="4952547"/>
            <a:ext cx="83820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>
                <a:solidFill>
                  <a:srgbClr val="77A4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DISTRIBUTION A:  Approved for public release; distribution </a:t>
            </a:r>
            <a:r>
              <a:rPr lang="en-US" sz="600" b="1" dirty="0" smtClean="0">
                <a:solidFill>
                  <a:srgbClr val="77A4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unlimited</a:t>
            </a:r>
            <a:endParaRPr lang="en-US" sz="400" b="1" dirty="0">
              <a:solidFill>
                <a:srgbClr val="77A4B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7" r:id="rId4"/>
    <p:sldLayoutId id="2147483688" r:id="rId5"/>
    <p:sldLayoutId id="2147483689" r:id="rId6"/>
    <p:sldLayoutId id="2147483679" r:id="rId7"/>
    <p:sldLayoutId id="2147483690" r:id="rId8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on-demand.gputechconf.com/gtc/2016/presentation/s6142-jiri-kraus-multi-gpu-programming-mpi.pdf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nvidia.com/cuda/kepler-tuning-guide/#read-only-data-cache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on-demand.gputechconf.com/gtc/2015/presentation/S5376-Tony-Scudiero.pdf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on-demand.gputechconf.com/gtc/2015/presentation/S5376-Tony-Scudiero.pdf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logs.nvidia.com/parallelforall/fast-dynamic-indexing-private-arrays-cuda/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docs.nvidia.com/cuda/maxwell-tuning-guide/#l1-cache" TargetMode="External"/><Relationship Id="rId4" Type="http://schemas.openxmlformats.org/officeDocument/2006/relationships/hyperlink" Target="http://docs.nvidia.com/cuda/kepler-tuning-guide/#l1-cache" TargetMode="Externa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kkos/kokkos/blob/master/doc/Kokkos_PG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kkos/kokkos/blob/master/doc/Kokkos_PG.pdf" TargetMode="Externa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mcarilli" TargetMode="External"/><Relationship Id="rId5" Type="http://schemas.openxmlformats.org/officeDocument/2006/relationships/hyperlink" Target="https://www.linkedin.com/in/mfcarilli/" TargetMode="Externa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 smtClean="0"/>
              <a:t>May 8, 2017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sz="1400" dirty="0" smtClean="0"/>
              <a:t>Dr. Michael </a:t>
            </a:r>
            <a:r>
              <a:rPr lang="en-US" sz="1400" dirty="0" err="1" smtClean="0"/>
              <a:t>Carilli</a:t>
            </a:r>
            <a:endParaRPr lang="en-US" sz="1400" dirty="0"/>
          </a:p>
          <a:p>
            <a:r>
              <a:rPr lang="en-US" sz="1400" dirty="0" smtClean="0"/>
              <a:t>Contractor, ERC Incorporated</a:t>
            </a:r>
          </a:p>
          <a:p>
            <a:r>
              <a:rPr lang="en-US" sz="1400" dirty="0" smtClean="0"/>
              <a:t>RQRC</a:t>
            </a:r>
          </a:p>
          <a:p>
            <a:r>
              <a:rPr lang="en-US" sz="1400" dirty="0" smtClean="0"/>
              <a:t>AFRL-West</a:t>
            </a:r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Using </a:t>
            </a:r>
            <a:r>
              <a:rPr lang="en-US" sz="2400" dirty="0" err="1" smtClean="0"/>
              <a:t>Kokkos</a:t>
            </a:r>
            <a:r>
              <a:rPr lang="en-US" sz="2400" dirty="0" smtClean="0"/>
              <a:t> for Performant Cross-Platform Acceleration of Liquid Rocket Simulations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8989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0587" y="935000"/>
            <a:ext cx="2484874" cy="246221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  <a:cs typeface="Courier New" panose="02070309020205020404" pitchFamily="49" charset="0"/>
              </a:rPr>
              <a:t>Frame</a:t>
            </a:r>
            <a:endParaRPr lang="en-US" sz="1000" b="1" dirty="0">
              <a:solidFill>
                <a:schemeClr val="bg1">
                  <a:lumMod val="9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0587" y="1169495"/>
            <a:ext cx="2484874" cy="40011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92D050"/>
                </a:solidFill>
              </a:rPr>
              <a:t>// Owns and allocates </a:t>
            </a:r>
            <a:r>
              <a:rPr lang="en-US" sz="1000" dirty="0" err="1" smtClean="0">
                <a:solidFill>
                  <a:srgbClr val="92D050"/>
                </a:solidFill>
              </a:rPr>
              <a:t>TVProperties</a:t>
            </a:r>
            <a:r>
              <a:rPr lang="en-US" sz="1000" dirty="0" smtClean="0">
                <a:solidFill>
                  <a:srgbClr val="92D050"/>
                </a:solidFill>
              </a:rPr>
              <a:t> object</a:t>
            </a:r>
            <a:endParaRPr lang="en-US" sz="1000" dirty="0">
              <a:solidFill>
                <a:srgbClr val="92D050"/>
              </a:solidFill>
            </a:endParaRPr>
          </a:p>
          <a:p>
            <a:r>
              <a:rPr lang="en-US" sz="1000" dirty="0" err="1" smtClean="0">
                <a:solidFill>
                  <a:schemeClr val="bg1"/>
                </a:solidFill>
              </a:rPr>
              <a:t>TVProperties</a:t>
            </a:r>
            <a:r>
              <a:rPr lang="en-US" sz="1000" dirty="0" smtClean="0">
                <a:solidFill>
                  <a:schemeClr val="bg1"/>
                </a:solidFill>
              </a:rPr>
              <a:t>* </a:t>
            </a:r>
            <a:r>
              <a:rPr lang="en-US" sz="1000" dirty="0" err="1" smtClean="0">
                <a:solidFill>
                  <a:schemeClr val="bg1"/>
                </a:solidFill>
              </a:rPr>
              <a:t>tvproperties</a:t>
            </a:r>
            <a:r>
              <a:rPr lang="en-US" sz="1000" dirty="0" smtClean="0">
                <a:solidFill>
                  <a:schemeClr val="bg1"/>
                </a:solidFill>
              </a:rPr>
              <a:t>;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587" y="1547526"/>
            <a:ext cx="2484874" cy="861774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92D050"/>
                </a:solidFill>
              </a:rPr>
              <a:t>// Controls </a:t>
            </a:r>
            <a:r>
              <a:rPr lang="en-US" sz="1000" dirty="0" err="1" smtClean="0">
                <a:solidFill>
                  <a:srgbClr val="92D050"/>
                </a:solidFill>
              </a:rPr>
              <a:t>Kokkos</a:t>
            </a:r>
            <a:r>
              <a:rPr lang="en-US" sz="1000" dirty="0" smtClean="0">
                <a:solidFill>
                  <a:srgbClr val="92D050"/>
                </a:solidFill>
              </a:rPr>
              <a:t> initialization/finalization</a:t>
            </a:r>
          </a:p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void initialize(…);</a:t>
            </a:r>
          </a:p>
          <a:p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v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oid finalize(…);</a:t>
            </a:r>
          </a:p>
          <a:p>
            <a:endParaRPr lang="en-US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</a:rPr>
              <a:t>TVProperties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* </a:t>
            </a:r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</a:rPr>
              <a:t>gettvproperties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();</a:t>
            </a:r>
            <a:endParaRPr lang="en-US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12679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9136810" cy="400050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Architecture of my </a:t>
            </a:r>
            <a:r>
              <a:rPr lang="en-US" sz="2000" dirty="0" err="1" smtClean="0">
                <a:solidFill>
                  <a:schemeClr val="bg1"/>
                </a:solidFill>
              </a:rPr>
              <a:t>Kokkos</a:t>
            </a:r>
            <a:r>
              <a:rPr lang="en-US" sz="2000" dirty="0" smtClean="0">
                <a:solidFill>
                  <a:schemeClr val="bg1"/>
                </a:solidFill>
              </a:rPr>
              <a:t> framework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28800" y="514350"/>
            <a:ext cx="548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Designed for minimally-invasive operation alongside large Fortran code.</a:t>
            </a: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6200" y="2889468"/>
            <a:ext cx="26293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Everything is controlled from Fortran through a single lightweight global Frame object.</a:t>
            </a:r>
          </a:p>
          <a:p>
            <a:pPr algn="ctr"/>
            <a:endParaRPr lang="en-US" sz="1400" dirty="0">
              <a:solidFill>
                <a:schemeClr val="bg1"/>
              </a:solidFill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Kernel launches and data </a:t>
            </a:r>
            <a:r>
              <a:rPr lang="en-US" sz="1400" dirty="0" err="1" smtClean="0">
                <a:solidFill>
                  <a:schemeClr val="bg1"/>
                </a:solidFill>
              </a:rPr>
              <a:t>comms</a:t>
            </a:r>
            <a:r>
              <a:rPr lang="en-US" sz="1400" dirty="0" smtClean="0">
                <a:solidFill>
                  <a:schemeClr val="bg1"/>
                </a:solidFill>
              </a:rPr>
              <a:t> are referred to </a:t>
            </a:r>
            <a:r>
              <a:rPr lang="en-US" sz="1400" dirty="0" err="1" smtClean="0">
                <a:solidFill>
                  <a:schemeClr val="bg1"/>
                </a:solidFill>
              </a:rPr>
              <a:t>TVProperties</a:t>
            </a:r>
            <a:r>
              <a:rPr lang="en-US" sz="1400" dirty="0" smtClean="0">
                <a:solidFill>
                  <a:schemeClr val="bg1"/>
                </a:solidFill>
              </a:rPr>
              <a:t>* owned by Frame.</a:t>
            </a:r>
          </a:p>
          <a:p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118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0587" y="935000"/>
            <a:ext cx="2484874" cy="246221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  <a:cs typeface="Courier New" panose="02070309020205020404" pitchFamily="49" charset="0"/>
              </a:rPr>
              <a:t>Frame</a:t>
            </a:r>
            <a:endParaRPr lang="en-US" sz="1000" b="1" dirty="0">
              <a:solidFill>
                <a:schemeClr val="bg1">
                  <a:lumMod val="9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0587" y="1169495"/>
            <a:ext cx="2484874" cy="40011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92D050"/>
                </a:solidFill>
              </a:rPr>
              <a:t>// Owns and allocates </a:t>
            </a:r>
            <a:r>
              <a:rPr lang="en-US" sz="1000" dirty="0" err="1" smtClean="0">
                <a:solidFill>
                  <a:srgbClr val="92D050"/>
                </a:solidFill>
              </a:rPr>
              <a:t>TVProperties</a:t>
            </a:r>
            <a:r>
              <a:rPr lang="en-US" sz="1000" dirty="0" smtClean="0">
                <a:solidFill>
                  <a:srgbClr val="92D050"/>
                </a:solidFill>
              </a:rPr>
              <a:t> object</a:t>
            </a:r>
            <a:endParaRPr lang="en-US" sz="1000" dirty="0">
              <a:solidFill>
                <a:srgbClr val="92D050"/>
              </a:solidFill>
            </a:endParaRPr>
          </a:p>
          <a:p>
            <a:r>
              <a:rPr lang="en-US" sz="1000" dirty="0" err="1" smtClean="0">
                <a:solidFill>
                  <a:schemeClr val="bg1"/>
                </a:solidFill>
              </a:rPr>
              <a:t>TVProperties</a:t>
            </a:r>
            <a:r>
              <a:rPr lang="en-US" sz="1000" dirty="0" smtClean="0">
                <a:solidFill>
                  <a:schemeClr val="bg1"/>
                </a:solidFill>
              </a:rPr>
              <a:t>* </a:t>
            </a:r>
            <a:r>
              <a:rPr lang="en-US" sz="1000" dirty="0" err="1" smtClean="0">
                <a:solidFill>
                  <a:schemeClr val="bg1"/>
                </a:solidFill>
              </a:rPr>
              <a:t>tvproperties</a:t>
            </a:r>
            <a:r>
              <a:rPr lang="en-US" sz="1000" dirty="0" smtClean="0">
                <a:solidFill>
                  <a:schemeClr val="bg1"/>
                </a:solidFill>
              </a:rPr>
              <a:t>;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587" y="1547526"/>
            <a:ext cx="2484874" cy="861774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92D050"/>
                </a:solidFill>
              </a:rPr>
              <a:t>// Controls </a:t>
            </a:r>
            <a:r>
              <a:rPr lang="en-US" sz="1000" dirty="0" err="1" smtClean="0">
                <a:solidFill>
                  <a:srgbClr val="92D050"/>
                </a:solidFill>
              </a:rPr>
              <a:t>Kokkos</a:t>
            </a:r>
            <a:r>
              <a:rPr lang="en-US" sz="1000" dirty="0" smtClean="0">
                <a:solidFill>
                  <a:srgbClr val="92D050"/>
                </a:solidFill>
              </a:rPr>
              <a:t> initialization/finalization</a:t>
            </a:r>
          </a:p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void initialize(…);</a:t>
            </a:r>
          </a:p>
          <a:p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v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oid finalize(…);</a:t>
            </a:r>
          </a:p>
          <a:p>
            <a:endParaRPr lang="en-US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</a:rPr>
              <a:t>TVProperties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* </a:t>
            </a:r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</a:rPr>
              <a:t>gettvproperties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();</a:t>
            </a:r>
            <a:endParaRPr lang="en-US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12679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9136810" cy="400050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Architecture of my </a:t>
            </a:r>
            <a:r>
              <a:rPr lang="en-US" sz="2000" dirty="0" err="1" smtClean="0">
                <a:solidFill>
                  <a:schemeClr val="bg1"/>
                </a:solidFill>
              </a:rPr>
              <a:t>Kokkos</a:t>
            </a:r>
            <a:r>
              <a:rPr lang="en-US" sz="2000" dirty="0" smtClean="0">
                <a:solidFill>
                  <a:schemeClr val="bg1"/>
                </a:solidFill>
              </a:rPr>
              <a:t> framework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28800" y="514350"/>
            <a:ext cx="548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Designed for minimally-invasive operation alongside large Fortran code.</a:t>
            </a: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93450" y="935000"/>
            <a:ext cx="2866427" cy="400110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err="1" smtClean="0">
                <a:solidFill>
                  <a:schemeClr val="bg1">
                    <a:lumMod val="95000"/>
                  </a:schemeClr>
                </a:solidFill>
                <a:cs typeface="Courier New" panose="02070309020205020404" pitchFamily="49" charset="0"/>
              </a:rPr>
              <a:t>TVProperties</a:t>
            </a:r>
            <a:endParaRPr lang="en-US" sz="1000" b="1" dirty="0" smtClean="0">
              <a:solidFill>
                <a:schemeClr val="bg1">
                  <a:lumMod val="95000"/>
                </a:schemeClr>
              </a:solidFill>
              <a:cs typeface="Courier New" panose="02070309020205020404" pitchFamily="49" charset="0"/>
            </a:endParaRPr>
          </a:p>
          <a:p>
            <a:pPr algn="ctr"/>
            <a:endParaRPr lang="en-US" sz="1000" b="1" dirty="0">
              <a:solidFill>
                <a:schemeClr val="bg1">
                  <a:lumMod val="9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93448" y="1167868"/>
            <a:ext cx="2866429" cy="55399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92D050"/>
                </a:solidFill>
              </a:rPr>
              <a:t>// Owns and allocates </a:t>
            </a:r>
            <a:r>
              <a:rPr lang="en-US" sz="1000" dirty="0" err="1" smtClean="0">
                <a:solidFill>
                  <a:srgbClr val="92D050"/>
                </a:solidFill>
              </a:rPr>
              <a:t>TVImpl</a:t>
            </a:r>
            <a:r>
              <a:rPr lang="en-US" sz="1000" dirty="0" smtClean="0">
                <a:solidFill>
                  <a:srgbClr val="92D050"/>
                </a:solidFill>
              </a:rPr>
              <a:t> object</a:t>
            </a:r>
          </a:p>
          <a:p>
            <a:r>
              <a:rPr lang="en-US" sz="1000" dirty="0" err="1" smtClean="0">
                <a:solidFill>
                  <a:schemeClr val="bg1"/>
                </a:solidFill>
              </a:rPr>
              <a:t>TVImpl</a:t>
            </a:r>
            <a:r>
              <a:rPr lang="en-US" sz="1000" dirty="0" smtClean="0">
                <a:solidFill>
                  <a:schemeClr val="bg1"/>
                </a:solidFill>
              </a:rPr>
              <a:t>* </a:t>
            </a:r>
            <a:r>
              <a:rPr lang="en-US" sz="1000" dirty="0" err="1" smtClean="0">
                <a:solidFill>
                  <a:schemeClr val="bg1"/>
                </a:solidFill>
              </a:rPr>
              <a:t>impl</a:t>
            </a:r>
            <a:r>
              <a:rPr lang="en-US" sz="1000" dirty="0" smtClean="0">
                <a:solidFill>
                  <a:schemeClr val="bg1"/>
                </a:solidFill>
              </a:rPr>
              <a:t>;</a:t>
            </a:r>
          </a:p>
          <a:p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93448" y="1570485"/>
            <a:ext cx="2866429" cy="2246769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92D050"/>
                </a:solidFill>
              </a:rPr>
              <a:t>// Public member functions to communicate data</a:t>
            </a:r>
          </a:p>
          <a:p>
            <a:r>
              <a:rPr lang="en-US" sz="1000" dirty="0" smtClean="0">
                <a:solidFill>
                  <a:srgbClr val="92D050"/>
                </a:solidFill>
              </a:rPr>
              <a:t>// to/from Views in </a:t>
            </a:r>
            <a:r>
              <a:rPr lang="en-US" sz="1000" dirty="0" err="1" smtClean="0">
                <a:solidFill>
                  <a:srgbClr val="92D050"/>
                </a:solidFill>
              </a:rPr>
              <a:t>TVImpl</a:t>
            </a:r>
            <a:endParaRPr lang="en-US" sz="1000" dirty="0" smtClean="0">
              <a:solidFill>
                <a:srgbClr val="92D050"/>
              </a:solidFill>
            </a:endParaRPr>
          </a:p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void </a:t>
            </a:r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</a:rPr>
              <a:t>populateInputStripe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(…);</a:t>
            </a:r>
          </a:p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void </a:t>
            </a:r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</a:rPr>
              <a:t>populateOutputStripe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(…);</a:t>
            </a:r>
          </a:p>
          <a:p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v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oid </a:t>
            </a:r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</a:rPr>
              <a:t>populateprEOSSharedData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(…);</a:t>
            </a:r>
          </a:p>
          <a:p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v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oid </a:t>
            </a:r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</a:rPr>
              <a:t>populatechungSharedData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(…);</a:t>
            </a:r>
          </a:p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…</a:t>
            </a:r>
          </a:p>
          <a:p>
            <a:endParaRPr lang="en-US" sz="100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000" dirty="0" smtClean="0">
                <a:solidFill>
                  <a:srgbClr val="92D050"/>
                </a:solidFill>
              </a:rPr>
              <a:t>// Public member functions to launch collections of </a:t>
            </a:r>
          </a:p>
          <a:p>
            <a:r>
              <a:rPr lang="en-US" sz="1000" dirty="0" smtClean="0">
                <a:solidFill>
                  <a:srgbClr val="92D050"/>
                </a:solidFill>
              </a:rPr>
              <a:t>// kernels </a:t>
            </a:r>
          </a:p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void </a:t>
            </a:r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</a:rPr>
              <a:t>prEOSThermalProperties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(…);</a:t>
            </a:r>
          </a:p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void </a:t>
            </a:r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</a:rPr>
              <a:t>prEOSViscousProperties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(…);</a:t>
            </a:r>
          </a:p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void </a:t>
            </a:r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</a:rPr>
              <a:t>eosGammaJacobianProperties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(…);</a:t>
            </a:r>
          </a:p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…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6200" y="2889468"/>
            <a:ext cx="26293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Everything is controlled from Fortran through a single lightweight global Frame object.</a:t>
            </a:r>
          </a:p>
          <a:p>
            <a:pPr algn="ctr"/>
            <a:endParaRPr lang="en-US" sz="1400" dirty="0">
              <a:solidFill>
                <a:schemeClr val="bg1"/>
              </a:solidFill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Kernel launches and data </a:t>
            </a:r>
            <a:r>
              <a:rPr lang="en-US" sz="1400" dirty="0" err="1" smtClean="0">
                <a:solidFill>
                  <a:schemeClr val="bg1"/>
                </a:solidFill>
              </a:rPr>
              <a:t>comms</a:t>
            </a:r>
            <a:r>
              <a:rPr lang="en-US" sz="1400" dirty="0" smtClean="0">
                <a:solidFill>
                  <a:schemeClr val="bg1"/>
                </a:solidFill>
              </a:rPr>
              <a:t> are referred to </a:t>
            </a:r>
            <a:r>
              <a:rPr lang="en-US" sz="1400" dirty="0" err="1" smtClean="0">
                <a:solidFill>
                  <a:schemeClr val="bg1"/>
                </a:solidFill>
              </a:rPr>
              <a:t>TVProperties</a:t>
            </a:r>
            <a:r>
              <a:rPr lang="en-US" sz="1400" dirty="0" smtClean="0">
                <a:solidFill>
                  <a:schemeClr val="bg1"/>
                </a:solidFill>
              </a:rPr>
              <a:t>* owned by Frame.</a:t>
            </a:r>
          </a:p>
          <a:p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591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0587" y="935000"/>
            <a:ext cx="2484874" cy="246221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  <a:cs typeface="Courier New" panose="02070309020205020404" pitchFamily="49" charset="0"/>
              </a:rPr>
              <a:t>Frame</a:t>
            </a:r>
            <a:endParaRPr lang="en-US" sz="1000" b="1" dirty="0">
              <a:solidFill>
                <a:schemeClr val="bg1">
                  <a:lumMod val="9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0587" y="1169495"/>
            <a:ext cx="2484874" cy="40011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92D050"/>
                </a:solidFill>
              </a:rPr>
              <a:t>// Owns and allocates </a:t>
            </a:r>
            <a:r>
              <a:rPr lang="en-US" sz="1000" dirty="0" err="1" smtClean="0">
                <a:solidFill>
                  <a:srgbClr val="92D050"/>
                </a:solidFill>
              </a:rPr>
              <a:t>TVProperties</a:t>
            </a:r>
            <a:r>
              <a:rPr lang="en-US" sz="1000" dirty="0" smtClean="0">
                <a:solidFill>
                  <a:srgbClr val="92D050"/>
                </a:solidFill>
              </a:rPr>
              <a:t> object</a:t>
            </a:r>
            <a:endParaRPr lang="en-US" sz="1000" dirty="0">
              <a:solidFill>
                <a:srgbClr val="92D050"/>
              </a:solidFill>
            </a:endParaRPr>
          </a:p>
          <a:p>
            <a:r>
              <a:rPr lang="en-US" sz="1000" dirty="0" err="1" smtClean="0">
                <a:solidFill>
                  <a:schemeClr val="bg1"/>
                </a:solidFill>
              </a:rPr>
              <a:t>TVProperties</a:t>
            </a:r>
            <a:r>
              <a:rPr lang="en-US" sz="1000" dirty="0" smtClean="0">
                <a:solidFill>
                  <a:schemeClr val="bg1"/>
                </a:solidFill>
              </a:rPr>
              <a:t>* </a:t>
            </a:r>
            <a:r>
              <a:rPr lang="en-US" sz="1000" dirty="0" err="1" smtClean="0">
                <a:solidFill>
                  <a:schemeClr val="bg1"/>
                </a:solidFill>
              </a:rPr>
              <a:t>tvproperties</a:t>
            </a:r>
            <a:r>
              <a:rPr lang="en-US" sz="1000" dirty="0" smtClean="0">
                <a:solidFill>
                  <a:schemeClr val="bg1"/>
                </a:solidFill>
              </a:rPr>
              <a:t>;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587" y="1547526"/>
            <a:ext cx="2484874" cy="861774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92D050"/>
                </a:solidFill>
              </a:rPr>
              <a:t>// Controls </a:t>
            </a:r>
            <a:r>
              <a:rPr lang="en-US" sz="1000" dirty="0" err="1" smtClean="0">
                <a:solidFill>
                  <a:srgbClr val="92D050"/>
                </a:solidFill>
              </a:rPr>
              <a:t>Kokkos</a:t>
            </a:r>
            <a:r>
              <a:rPr lang="en-US" sz="1000" dirty="0" smtClean="0">
                <a:solidFill>
                  <a:srgbClr val="92D050"/>
                </a:solidFill>
              </a:rPr>
              <a:t> initialization/finalization</a:t>
            </a:r>
          </a:p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void initialize(…);</a:t>
            </a:r>
          </a:p>
          <a:p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v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oid finalize(…);</a:t>
            </a:r>
          </a:p>
          <a:p>
            <a:endParaRPr lang="en-US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</a:rPr>
              <a:t>TVProperties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* </a:t>
            </a:r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</a:rPr>
              <a:t>gettvproperties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();</a:t>
            </a:r>
            <a:endParaRPr lang="en-US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12679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9136810" cy="400050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Architecture of my </a:t>
            </a:r>
            <a:r>
              <a:rPr lang="en-US" sz="2000" dirty="0" err="1" smtClean="0">
                <a:solidFill>
                  <a:schemeClr val="bg1"/>
                </a:solidFill>
              </a:rPr>
              <a:t>Kokkos</a:t>
            </a:r>
            <a:r>
              <a:rPr lang="en-US" sz="2000" dirty="0" smtClean="0">
                <a:solidFill>
                  <a:schemeClr val="bg1"/>
                </a:solidFill>
              </a:rPr>
              <a:t> framework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28800" y="514350"/>
            <a:ext cx="548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Designed for minimally-invasive operation alongside large Fortran code.</a:t>
            </a: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93450" y="935000"/>
            <a:ext cx="2866427" cy="400110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err="1" smtClean="0">
                <a:solidFill>
                  <a:schemeClr val="bg1">
                    <a:lumMod val="95000"/>
                  </a:schemeClr>
                </a:solidFill>
                <a:cs typeface="Courier New" panose="02070309020205020404" pitchFamily="49" charset="0"/>
              </a:rPr>
              <a:t>TVProperties</a:t>
            </a:r>
            <a:endParaRPr lang="en-US" sz="1000" b="1" dirty="0" smtClean="0">
              <a:solidFill>
                <a:schemeClr val="bg1">
                  <a:lumMod val="95000"/>
                </a:schemeClr>
              </a:solidFill>
              <a:cs typeface="Courier New" panose="02070309020205020404" pitchFamily="49" charset="0"/>
            </a:endParaRPr>
          </a:p>
          <a:p>
            <a:pPr algn="ctr"/>
            <a:endParaRPr lang="en-US" sz="1000" b="1" dirty="0">
              <a:solidFill>
                <a:schemeClr val="bg1">
                  <a:lumMod val="9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93448" y="1167868"/>
            <a:ext cx="2866429" cy="55399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92D050"/>
                </a:solidFill>
              </a:rPr>
              <a:t>// Owns and allocates </a:t>
            </a:r>
            <a:r>
              <a:rPr lang="en-US" sz="1000" dirty="0" err="1" smtClean="0">
                <a:solidFill>
                  <a:srgbClr val="92D050"/>
                </a:solidFill>
              </a:rPr>
              <a:t>TVImpl</a:t>
            </a:r>
            <a:r>
              <a:rPr lang="en-US" sz="1000" dirty="0" smtClean="0">
                <a:solidFill>
                  <a:srgbClr val="92D050"/>
                </a:solidFill>
              </a:rPr>
              <a:t> object</a:t>
            </a:r>
          </a:p>
          <a:p>
            <a:r>
              <a:rPr lang="en-US" sz="1000" dirty="0" err="1" smtClean="0">
                <a:solidFill>
                  <a:schemeClr val="bg1"/>
                </a:solidFill>
              </a:rPr>
              <a:t>TVImpl</a:t>
            </a:r>
            <a:r>
              <a:rPr lang="en-US" sz="1000" dirty="0" smtClean="0">
                <a:solidFill>
                  <a:schemeClr val="bg1"/>
                </a:solidFill>
              </a:rPr>
              <a:t>* </a:t>
            </a:r>
            <a:r>
              <a:rPr lang="en-US" sz="1000" dirty="0" err="1" smtClean="0">
                <a:solidFill>
                  <a:schemeClr val="bg1"/>
                </a:solidFill>
              </a:rPr>
              <a:t>impl</a:t>
            </a:r>
            <a:r>
              <a:rPr lang="en-US" sz="1000" dirty="0" smtClean="0">
                <a:solidFill>
                  <a:schemeClr val="bg1"/>
                </a:solidFill>
              </a:rPr>
              <a:t>;</a:t>
            </a:r>
          </a:p>
          <a:p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93448" y="1570485"/>
            <a:ext cx="2866429" cy="2246769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92D050"/>
                </a:solidFill>
              </a:rPr>
              <a:t>// Public member functions to communicate data</a:t>
            </a:r>
          </a:p>
          <a:p>
            <a:r>
              <a:rPr lang="en-US" sz="1000" dirty="0" smtClean="0">
                <a:solidFill>
                  <a:srgbClr val="92D050"/>
                </a:solidFill>
              </a:rPr>
              <a:t>// to/from Views in </a:t>
            </a:r>
            <a:r>
              <a:rPr lang="en-US" sz="1000" dirty="0" err="1" smtClean="0">
                <a:solidFill>
                  <a:srgbClr val="92D050"/>
                </a:solidFill>
              </a:rPr>
              <a:t>TVImpl</a:t>
            </a:r>
            <a:endParaRPr lang="en-US" sz="1000" dirty="0" smtClean="0">
              <a:solidFill>
                <a:srgbClr val="92D050"/>
              </a:solidFill>
            </a:endParaRPr>
          </a:p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void </a:t>
            </a:r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</a:rPr>
              <a:t>populateInputStripe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(…);</a:t>
            </a:r>
          </a:p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void </a:t>
            </a:r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</a:rPr>
              <a:t>populateOutputStripe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(…);</a:t>
            </a:r>
          </a:p>
          <a:p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v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oid </a:t>
            </a:r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</a:rPr>
              <a:t>populateprEOSSharedData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(…);</a:t>
            </a:r>
          </a:p>
          <a:p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v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oid </a:t>
            </a:r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</a:rPr>
              <a:t>populatechungSharedData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(…);</a:t>
            </a:r>
          </a:p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…</a:t>
            </a:r>
          </a:p>
          <a:p>
            <a:endParaRPr lang="en-US" sz="100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000" dirty="0" smtClean="0">
                <a:solidFill>
                  <a:srgbClr val="92D050"/>
                </a:solidFill>
              </a:rPr>
              <a:t>// Public member functions to launch collections of </a:t>
            </a:r>
          </a:p>
          <a:p>
            <a:r>
              <a:rPr lang="en-US" sz="1000" dirty="0" smtClean="0">
                <a:solidFill>
                  <a:srgbClr val="92D050"/>
                </a:solidFill>
              </a:rPr>
              <a:t>// kernels </a:t>
            </a:r>
          </a:p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void </a:t>
            </a:r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</a:rPr>
              <a:t>prEOSThermalProperties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(…);</a:t>
            </a:r>
          </a:p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void </a:t>
            </a:r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</a:rPr>
              <a:t>prEOSViscousProperties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(…);</a:t>
            </a:r>
          </a:p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void </a:t>
            </a:r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</a:rPr>
              <a:t>eosGammaJacobianProperties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(…);</a:t>
            </a:r>
          </a:p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…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881576" y="935000"/>
            <a:ext cx="2948724" cy="400110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err="1" smtClean="0">
                <a:solidFill>
                  <a:schemeClr val="bg1">
                    <a:lumMod val="95000"/>
                  </a:schemeClr>
                </a:solidFill>
                <a:cs typeface="Courier New" panose="02070309020205020404" pitchFamily="49" charset="0"/>
              </a:rPr>
              <a:t>TVImpl</a:t>
            </a:r>
            <a:endParaRPr lang="en-US" sz="1000" b="1" dirty="0" smtClean="0">
              <a:solidFill>
                <a:schemeClr val="bg1">
                  <a:lumMod val="95000"/>
                </a:schemeClr>
              </a:solidFill>
              <a:cs typeface="Courier New" panose="02070309020205020404" pitchFamily="49" charset="0"/>
            </a:endParaRPr>
          </a:p>
          <a:p>
            <a:pPr algn="ctr"/>
            <a:endParaRPr lang="en-US" sz="1000" b="1" dirty="0">
              <a:solidFill>
                <a:schemeClr val="bg1">
                  <a:lumMod val="9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81576" y="1167868"/>
            <a:ext cx="2948724" cy="317009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92D050"/>
                </a:solidFill>
              </a:rPr>
              <a:t>// Contains members of </a:t>
            </a:r>
            <a:r>
              <a:rPr lang="en-US" sz="1000" dirty="0" err="1" smtClean="0">
                <a:solidFill>
                  <a:srgbClr val="92D050"/>
                </a:solidFill>
              </a:rPr>
              <a:t>TVProperties</a:t>
            </a:r>
            <a:r>
              <a:rPr lang="en-US" sz="1000" dirty="0" smtClean="0">
                <a:solidFill>
                  <a:srgbClr val="92D050"/>
                </a:solidFill>
              </a:rPr>
              <a:t> that don’t need</a:t>
            </a:r>
          </a:p>
          <a:p>
            <a:r>
              <a:rPr lang="en-US" sz="1000" dirty="0" smtClean="0">
                <a:solidFill>
                  <a:srgbClr val="92D050"/>
                </a:solidFill>
              </a:rPr>
              <a:t>// external visibility (</a:t>
            </a:r>
            <a:r>
              <a:rPr lang="en-US" sz="1000" dirty="0" err="1" smtClean="0">
                <a:solidFill>
                  <a:srgbClr val="92D050"/>
                </a:solidFill>
              </a:rPr>
              <a:t>pimpl</a:t>
            </a:r>
            <a:r>
              <a:rPr lang="en-US" sz="1000" dirty="0" smtClean="0">
                <a:solidFill>
                  <a:srgbClr val="92D050"/>
                </a:solidFill>
              </a:rPr>
              <a:t> idiom)</a:t>
            </a:r>
          </a:p>
          <a:p>
            <a:r>
              <a:rPr lang="en-US" sz="1000" dirty="0" smtClean="0">
                <a:solidFill>
                  <a:srgbClr val="92D050"/>
                </a:solidFill>
              </a:rPr>
              <a:t>// Owns and allocates </a:t>
            </a:r>
            <a:r>
              <a:rPr lang="en-US" sz="1000" dirty="0" err="1" smtClean="0">
                <a:solidFill>
                  <a:srgbClr val="92D050"/>
                </a:solidFill>
              </a:rPr>
              <a:t>Kokkos</a:t>
            </a:r>
            <a:r>
              <a:rPr lang="en-US" sz="1000" dirty="0" smtClean="0">
                <a:solidFill>
                  <a:srgbClr val="92D050"/>
                </a:solidFill>
              </a:rPr>
              <a:t> Views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View1DType T;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View1DType P;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View1DType Yi;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…(several dozen of these)</a:t>
            </a:r>
            <a:endParaRPr lang="en-US" sz="1000" dirty="0">
              <a:solidFill>
                <a:schemeClr val="bg1"/>
              </a:solidFill>
            </a:endParaRP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rgbClr val="92D050"/>
                </a:solidFill>
              </a:rPr>
              <a:t>// Owns </a:t>
            </a:r>
            <a:r>
              <a:rPr lang="en-US" sz="1000" dirty="0" err="1" smtClean="0">
                <a:solidFill>
                  <a:srgbClr val="92D050"/>
                </a:solidFill>
              </a:rPr>
              <a:t>std</a:t>
            </a:r>
            <a:r>
              <a:rPr lang="en-US" sz="1000" dirty="0" smtClean="0">
                <a:solidFill>
                  <a:srgbClr val="92D050"/>
                </a:solidFill>
              </a:rPr>
              <a:t>::</a:t>
            </a:r>
            <a:r>
              <a:rPr lang="en-US" sz="1000" dirty="0" err="1" smtClean="0">
                <a:solidFill>
                  <a:srgbClr val="92D050"/>
                </a:solidFill>
              </a:rPr>
              <a:t>unordered_maps</a:t>
            </a:r>
            <a:r>
              <a:rPr lang="en-US" sz="1000" dirty="0" smtClean="0">
                <a:solidFill>
                  <a:srgbClr val="92D050"/>
                </a:solidFill>
              </a:rPr>
              <a:t> to launch kernels</a:t>
            </a:r>
          </a:p>
          <a:p>
            <a:r>
              <a:rPr lang="en-US" sz="1000" dirty="0" smtClean="0">
                <a:solidFill>
                  <a:srgbClr val="92D050"/>
                </a:solidFill>
              </a:rPr>
              <a:t>// and communicate data by name</a:t>
            </a:r>
          </a:p>
          <a:p>
            <a:r>
              <a:rPr lang="en-US" sz="1000" dirty="0" err="1" smtClean="0">
                <a:solidFill>
                  <a:schemeClr val="bg1"/>
                </a:solidFill>
              </a:rPr>
              <a:t>unordered_map</a:t>
            </a:r>
            <a:r>
              <a:rPr lang="en-US" sz="1000" dirty="0" smtClean="0">
                <a:solidFill>
                  <a:schemeClr val="bg1"/>
                </a:solidFill>
              </a:rPr>
              <a:t>&lt;string,View1DType&gt;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smtClean="0">
                <a:solidFill>
                  <a:schemeClr val="bg1"/>
                </a:solidFill>
              </a:rPr>
              <a:t>       select1DViewByName;</a:t>
            </a:r>
          </a:p>
          <a:p>
            <a:r>
              <a:rPr lang="en-US" sz="1000" dirty="0" err="1" smtClean="0">
                <a:solidFill>
                  <a:schemeClr val="bg1"/>
                </a:solidFill>
              </a:rPr>
              <a:t>unordered_map</a:t>
            </a:r>
            <a:r>
              <a:rPr lang="en-US" sz="1000" dirty="0" smtClean="0">
                <a:solidFill>
                  <a:schemeClr val="bg1"/>
                </a:solidFill>
              </a:rPr>
              <a:t>&lt;string,View2DType&gt;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smtClean="0">
                <a:solidFill>
                  <a:schemeClr val="bg1"/>
                </a:solidFill>
              </a:rPr>
              <a:t>       select2DViewByName;</a:t>
            </a:r>
          </a:p>
          <a:p>
            <a:r>
              <a:rPr lang="en-US" sz="1000" dirty="0" smtClean="0">
                <a:solidFill>
                  <a:srgbClr val="92D050"/>
                </a:solidFill>
              </a:rPr>
              <a:t>// Owns Launcher for </a:t>
            </a:r>
            <a:r>
              <a:rPr lang="en-US" sz="1000" dirty="0">
                <a:solidFill>
                  <a:srgbClr val="92D050"/>
                </a:solidFill>
              </a:rPr>
              <a:t>each </a:t>
            </a:r>
            <a:r>
              <a:rPr lang="en-US" sz="1000" dirty="0" smtClean="0">
                <a:solidFill>
                  <a:srgbClr val="92D050"/>
                </a:solidFill>
              </a:rPr>
              <a:t>kernel</a:t>
            </a:r>
            <a:endParaRPr lang="en-US" sz="1000" dirty="0">
              <a:solidFill>
                <a:srgbClr val="92D050"/>
              </a:solidFill>
            </a:endParaRPr>
          </a:p>
          <a:p>
            <a:r>
              <a:rPr lang="en-US" sz="1000" dirty="0">
                <a:solidFill>
                  <a:schemeClr val="bg1"/>
                </a:solidFill>
              </a:rPr>
              <a:t>// </a:t>
            </a:r>
            <a:r>
              <a:rPr lang="en-US" sz="1000" dirty="0" smtClean="0">
                <a:solidFill>
                  <a:schemeClr val="bg1"/>
                </a:solidFill>
              </a:rPr>
              <a:t>(lightweight wrapper with </a:t>
            </a:r>
            <a:r>
              <a:rPr lang="en-US" sz="1000" dirty="0">
                <a:solidFill>
                  <a:schemeClr val="bg1"/>
                </a:solidFill>
              </a:rPr>
              <a:t>string </a:t>
            </a:r>
            <a:r>
              <a:rPr lang="en-US" sz="1000" dirty="0" smtClean="0">
                <a:solidFill>
                  <a:schemeClr val="bg1"/>
                </a:solidFill>
              </a:rPr>
              <a:t>identifier,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// inherits </a:t>
            </a:r>
            <a:r>
              <a:rPr lang="en-US" sz="1000" dirty="0">
                <a:solidFill>
                  <a:schemeClr val="bg1"/>
                </a:solidFill>
              </a:rPr>
              <a:t>common timing routines </a:t>
            </a:r>
            <a:r>
              <a:rPr lang="en-US" sz="1000" dirty="0" smtClean="0">
                <a:solidFill>
                  <a:schemeClr val="bg1"/>
                </a:solidFill>
              </a:rPr>
              <a:t>from 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// </a:t>
            </a:r>
            <a:r>
              <a:rPr lang="en-US" sz="1000" dirty="0" err="1" smtClean="0">
                <a:solidFill>
                  <a:schemeClr val="bg1"/>
                </a:solidFill>
              </a:rPr>
              <a:t>LauncherBase</a:t>
            </a:r>
            <a:r>
              <a:rPr lang="en-US" sz="1000" dirty="0">
                <a:solidFill>
                  <a:schemeClr val="bg1"/>
                </a:solidFill>
              </a:rPr>
              <a:t>)</a:t>
            </a:r>
            <a:endParaRPr lang="en-US" sz="1000" dirty="0" smtClean="0">
              <a:solidFill>
                <a:schemeClr val="bg1"/>
              </a:solidFill>
            </a:endParaRPr>
          </a:p>
          <a:p>
            <a:r>
              <a:rPr lang="en-US" sz="1000" dirty="0" err="1">
                <a:solidFill>
                  <a:schemeClr val="bg1"/>
                </a:solidFill>
              </a:rPr>
              <a:t>unordered_map</a:t>
            </a:r>
            <a:r>
              <a:rPr lang="en-US" sz="1000" dirty="0">
                <a:solidFill>
                  <a:schemeClr val="bg1"/>
                </a:solidFill>
              </a:rPr>
              <a:t>&lt;</a:t>
            </a:r>
            <a:r>
              <a:rPr lang="en-US" sz="1000" dirty="0" err="1">
                <a:solidFill>
                  <a:schemeClr val="bg1"/>
                </a:solidFill>
              </a:rPr>
              <a:t>string,LauncherBase</a:t>
            </a:r>
            <a:r>
              <a:rPr lang="en-US" sz="1000" dirty="0" smtClean="0">
                <a:solidFill>
                  <a:schemeClr val="bg1"/>
                </a:solidFill>
              </a:rPr>
              <a:t>*&gt; </a:t>
            </a:r>
            <a:r>
              <a:rPr lang="en-US" sz="1000" dirty="0">
                <a:solidFill>
                  <a:schemeClr val="bg1"/>
                </a:solidFill>
              </a:rPr>
              <a:t>launchers;</a:t>
            </a:r>
          </a:p>
          <a:p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881985" y="4184078"/>
            <a:ext cx="2948315" cy="246221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v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oid </a:t>
            </a:r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</a:rPr>
              <a:t>safeLaunch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(…);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6200" y="2889468"/>
            <a:ext cx="26293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Everything is controlled from Fortran through a single lightweight global Frame object.</a:t>
            </a:r>
          </a:p>
          <a:p>
            <a:pPr algn="ctr"/>
            <a:endParaRPr lang="en-US" sz="1400" dirty="0">
              <a:solidFill>
                <a:schemeClr val="bg1"/>
              </a:solidFill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Kernel launches and data </a:t>
            </a:r>
            <a:r>
              <a:rPr lang="en-US" sz="1400" dirty="0" err="1" smtClean="0">
                <a:solidFill>
                  <a:schemeClr val="bg1"/>
                </a:solidFill>
              </a:rPr>
              <a:t>comms</a:t>
            </a:r>
            <a:r>
              <a:rPr lang="en-US" sz="1400" dirty="0" smtClean="0">
                <a:solidFill>
                  <a:schemeClr val="bg1"/>
                </a:solidFill>
              </a:rPr>
              <a:t> are referred to </a:t>
            </a:r>
            <a:r>
              <a:rPr lang="en-US" sz="1400" dirty="0" err="1" smtClean="0">
                <a:solidFill>
                  <a:schemeClr val="bg1"/>
                </a:solidFill>
              </a:rPr>
              <a:t>TVProperties</a:t>
            </a:r>
            <a:r>
              <a:rPr lang="en-US" sz="1400" dirty="0" smtClean="0">
                <a:solidFill>
                  <a:schemeClr val="bg1"/>
                </a:solidFill>
              </a:rPr>
              <a:t>* owned by Frame.</a:t>
            </a:r>
          </a:p>
          <a:p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72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7"/>
          <p:cNvSpPr txBox="1">
            <a:spLocks/>
          </p:cNvSpPr>
          <p:nvPr/>
        </p:nvSpPr>
        <p:spPr>
          <a:xfrm>
            <a:off x="337752" y="1152064"/>
            <a:ext cx="5322125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7" y="2514662"/>
            <a:ext cx="3335724" cy="42221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9136810" cy="400050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For modularity and consistency:  one subroutine-&gt;one kernel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62100" y="4263293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There are roughly 50 of these that serve as building blocks.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4269" y="566841"/>
            <a:ext cx="3187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Fortran subroutine: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Operates on a single grid point at a time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25243" y="1006813"/>
            <a:ext cx="4104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</a:rPr>
              <a:t>Kokkos</a:t>
            </a:r>
            <a:r>
              <a:rPr lang="en-US" sz="1400" dirty="0" smtClean="0">
                <a:solidFill>
                  <a:schemeClr val="bg1"/>
                </a:solidFill>
              </a:rPr>
              <a:t> kernel launch: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cs typeface="Courier New" panose="02070309020205020404" pitchFamily="49" charset="0"/>
              </a:rPr>
              <a:t>Operates on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nActivePoints</a:t>
            </a:r>
            <a:r>
              <a:rPr lang="en-US" sz="1400" dirty="0">
                <a:solidFill>
                  <a:schemeClr val="bg1"/>
                </a:solidFill>
                <a:cs typeface="Courier New" panose="02070309020205020404" pitchFamily="49" charset="0"/>
              </a:rPr>
              <a:t> grid points in </a:t>
            </a:r>
            <a:r>
              <a:rPr lang="en-US" sz="14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parallel</a:t>
            </a:r>
            <a:endParaRPr lang="en-US" sz="1400" dirty="0">
              <a:solidFill>
                <a:schemeClr val="bg1"/>
              </a:solidFill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93532" y="3580552"/>
            <a:ext cx="41054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>
                <a:solidFill>
                  <a:srgbClr val="FFFF00"/>
                </a:solidFill>
              </a:rPr>
              <a:t>Kokkos</a:t>
            </a:r>
            <a:r>
              <a:rPr lang="en-US" sz="1000" dirty="0" smtClean="0">
                <a:solidFill>
                  <a:srgbClr val="FFFF00"/>
                </a:solidFill>
              </a:rPr>
              <a:t> Views,</a:t>
            </a:r>
          </a:p>
          <a:p>
            <a:pPr algn="ctr"/>
            <a:r>
              <a:rPr lang="en-US" sz="1000" dirty="0" smtClean="0">
                <a:solidFill>
                  <a:srgbClr val="FFFF00"/>
                </a:solidFill>
              </a:rPr>
              <a:t>captured by value from members of </a:t>
            </a:r>
            <a:r>
              <a:rPr lang="en-US" sz="1000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TVImpl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ctr"/>
            <a:r>
              <a:rPr lang="en-US" sz="1000" dirty="0" smtClean="0">
                <a:solidFill>
                  <a:srgbClr val="FFFF00"/>
                </a:solidFill>
              </a:rPr>
              <a:t>(View copy constructor is a lightweight shallow copy)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90942" y="2213013"/>
            <a:ext cx="3907998" cy="116955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arallel_for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tvimpl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nActivePoints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KOKKOS_LAMBDA(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t )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c(t) =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rho(t)*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(t)/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( rho(t)*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rhoP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(t)*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(t)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+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rhoT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(t)*( </a:t>
            </a:r>
            <a:r>
              <a:rPr lang="en-US" sz="1000" dirty="0" smtClean="0">
                <a:solidFill>
                  <a:srgbClr val="FF6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-rho(t)*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(t) ) ) )</a:t>
            </a:r>
          </a:p>
          <a:p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); </a:t>
            </a:r>
            <a:endParaRPr lang="en-US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2749" y="1152064"/>
            <a:ext cx="4191782" cy="178510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ure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subroutine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prEOSCalcSoundSpeed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( rho,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rhop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rhoT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 )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useGENKindDefs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only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endParaRPr lang="en-US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:: rho,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rhop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rhoT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:: c</a:t>
            </a:r>
          </a:p>
          <a:p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 = </a:t>
            </a:r>
            <a:r>
              <a:rPr lang="en-US" sz="1000" dirty="0" err="1" smtClean="0">
                <a:solidFill>
                  <a:srgbClr val="33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rho*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( rho*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rhop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rhot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*( </a:t>
            </a:r>
            <a:r>
              <a:rPr lang="en-US" sz="1000" dirty="0" smtClean="0">
                <a:solidFill>
                  <a:srgbClr val="FF6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1.0_dp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-rho*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 ) )</a:t>
            </a:r>
          </a:p>
          <a:p>
            <a:endParaRPr lang="en-US" sz="100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prEOSCalcSoundSpeed</a:t>
            </a:r>
            <a:endParaRPr lang="en-US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86851" y="1697510"/>
            <a:ext cx="1066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FFFF00"/>
                </a:solidFill>
              </a:rPr>
              <a:t>Parallel pattern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96966" y="2876550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FFFF00"/>
                </a:solidFill>
              </a:rPr>
              <a:t>User-defined </a:t>
            </a:r>
            <a:r>
              <a:rPr lang="en-US" sz="1000" dirty="0" err="1" smtClean="0">
                <a:solidFill>
                  <a:srgbClr val="FFFF00"/>
                </a:solidFill>
              </a:rPr>
              <a:t>functor</a:t>
            </a:r>
            <a:r>
              <a:rPr lang="en-US" sz="1000" dirty="0" smtClean="0">
                <a:solidFill>
                  <a:srgbClr val="FFFF00"/>
                </a:solidFill>
              </a:rPr>
              <a:t> (lambda)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086600" y="1726232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FFFF00"/>
                </a:solidFill>
              </a:rPr>
              <a:t>Parallel work index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</p:txBody>
      </p:sp>
      <p:cxnSp>
        <p:nvCxnSpPr>
          <p:cNvPr id="8" name="Straight Arrow Connector 7"/>
          <p:cNvCxnSpPr>
            <a:stCxn id="13" idx="2"/>
          </p:cNvCxnSpPr>
          <p:nvPr/>
        </p:nvCxnSpPr>
        <p:spPr>
          <a:xfrm>
            <a:off x="5620251" y="1943731"/>
            <a:ext cx="39626" cy="32321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0" idx="2"/>
          </p:cNvCxnSpPr>
          <p:nvPr/>
        </p:nvCxnSpPr>
        <p:spPr>
          <a:xfrm flipH="1">
            <a:off x="7446073" y="1972453"/>
            <a:ext cx="288227" cy="46634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0"/>
          </p:cNvCxnSpPr>
          <p:nvPr/>
        </p:nvCxnSpPr>
        <p:spPr>
          <a:xfrm flipH="1" flipV="1">
            <a:off x="6400800" y="3181350"/>
            <a:ext cx="445436" cy="39920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6" idx="0"/>
          </p:cNvCxnSpPr>
          <p:nvPr/>
        </p:nvCxnSpPr>
        <p:spPr>
          <a:xfrm flipV="1">
            <a:off x="6846236" y="3181350"/>
            <a:ext cx="392764" cy="39920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eft Brace 1"/>
          <p:cNvSpPr/>
          <p:nvPr/>
        </p:nvSpPr>
        <p:spPr>
          <a:xfrm>
            <a:off x="4797398" y="2514430"/>
            <a:ext cx="507833" cy="743853"/>
          </a:xfrm>
          <a:prstGeom prst="leftBrac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4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Chart 30"/>
          <p:cNvGraphicFramePr/>
          <p:nvPr>
            <p:extLst>
              <p:ext uri="{D42A27DB-BD31-4B8C-83A1-F6EECF244321}">
                <p14:modId xmlns:p14="http://schemas.microsoft.com/office/powerpoint/2010/main" val="3888160634"/>
              </p:ext>
            </p:extLst>
          </p:nvPr>
        </p:nvGraphicFramePr>
        <p:xfrm>
          <a:off x="272328" y="633394"/>
          <a:ext cx="4748948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203596" y="118872"/>
            <a:ext cx="8736806" cy="41549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GPU Speedups for Standalone Peng-Robinson</a:t>
            </a:r>
          </a:p>
        </p:txBody>
      </p:sp>
      <p:sp>
        <p:nvSpPr>
          <p:cNvPr id="3" name="Rectangle 2"/>
          <p:cNvSpPr/>
          <p:nvPr/>
        </p:nvSpPr>
        <p:spPr>
          <a:xfrm>
            <a:off x="2079872" y="4705350"/>
            <a:ext cx="12234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* </a:t>
            </a:r>
            <a:r>
              <a:rPr lang="en-US" sz="1000" b="1" dirty="0" err="1" smtClean="0">
                <a:solidFill>
                  <a:schemeClr val="bg1"/>
                </a:solidFill>
              </a:rPr>
              <a:t>Nvidia</a:t>
            </a:r>
            <a:r>
              <a:rPr lang="en-US" sz="1000" b="1" dirty="0" smtClean="0">
                <a:solidFill>
                  <a:schemeClr val="bg1"/>
                </a:solidFill>
              </a:rPr>
              <a:t> </a:t>
            </a:r>
            <a:r>
              <a:rPr lang="en-US" sz="1000" b="1" dirty="0">
                <a:solidFill>
                  <a:schemeClr val="bg1"/>
                </a:solidFill>
              </a:rPr>
              <a:t>Kepler K40</a:t>
            </a:r>
            <a:endParaRPr lang="en-US" sz="1000" dirty="0"/>
          </a:p>
        </p:txBody>
      </p:sp>
      <p:sp>
        <p:nvSpPr>
          <p:cNvPr id="4" name="Rectangle 3"/>
          <p:cNvSpPr/>
          <p:nvPr/>
        </p:nvSpPr>
        <p:spPr>
          <a:xfrm>
            <a:off x="5120527" y="4705350"/>
            <a:ext cx="1749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** Intel </a:t>
            </a:r>
            <a:r>
              <a:rPr lang="en-US" sz="1000" b="1" dirty="0">
                <a:solidFill>
                  <a:schemeClr val="bg1"/>
                </a:solidFill>
              </a:rPr>
              <a:t>Xeon E5-2620 v3 CPU</a:t>
            </a:r>
            <a:endParaRPr 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5230259" y="1373416"/>
            <a:ext cx="3577942" cy="224676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Good </a:t>
            </a:r>
            <a:r>
              <a:rPr lang="en-US" sz="1400" dirty="0">
                <a:solidFill>
                  <a:schemeClr val="bg1"/>
                </a:solidFill>
              </a:rPr>
              <a:t>speedups overall.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GPU </a:t>
            </a:r>
            <a:r>
              <a:rPr lang="en-US" sz="1400" dirty="0" smtClean="0">
                <a:solidFill>
                  <a:schemeClr val="bg1"/>
                </a:solidFill>
              </a:rPr>
              <a:t>speedup is better for fewer species (NS)</a:t>
            </a: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</a:rPr>
              <a:t>S</a:t>
            </a:r>
            <a:r>
              <a:rPr lang="en-US" sz="1400" dirty="0" smtClean="0">
                <a:solidFill>
                  <a:schemeClr val="bg1"/>
                </a:solidFill>
              </a:rPr>
              <a:t>maller </a:t>
            </a:r>
            <a:r>
              <a:rPr lang="en-US" sz="1400" dirty="0">
                <a:solidFill>
                  <a:schemeClr val="bg1"/>
                </a:solidFill>
              </a:rPr>
              <a:t>per-thread data set =&gt; </a:t>
            </a:r>
            <a:r>
              <a:rPr lang="en-US" sz="1400" dirty="0" smtClean="0">
                <a:solidFill>
                  <a:schemeClr val="bg1"/>
                </a:solidFill>
              </a:rPr>
              <a:t>improved </a:t>
            </a:r>
            <a:r>
              <a:rPr lang="en-US" sz="1400" dirty="0">
                <a:solidFill>
                  <a:schemeClr val="bg1"/>
                </a:solidFill>
              </a:rPr>
              <a:t>cache hit rates on GPU</a:t>
            </a:r>
          </a:p>
          <a:p>
            <a:pPr marL="257175" indent="-257175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</a:rPr>
              <a:t>Smaller inner loops =&gt; vectorization less efficient on </a:t>
            </a:r>
            <a:r>
              <a:rPr lang="en-US" sz="1400" dirty="0" smtClean="0">
                <a:solidFill>
                  <a:schemeClr val="bg1"/>
                </a:solidFill>
              </a:rPr>
              <a:t>CPU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(a combination of GPU doing better and CPU doing a bit worse)</a:t>
            </a:r>
          </a:p>
        </p:txBody>
      </p:sp>
    </p:spTree>
    <p:extLst>
      <p:ext uri="{BB962C8B-B14F-4D97-AF65-F5344CB8AC3E}">
        <p14:creationId xmlns:p14="http://schemas.microsoft.com/office/powerpoint/2010/main" val="2900331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161869" y="2539556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9136810" cy="400050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Integrating </a:t>
            </a:r>
            <a:r>
              <a:rPr lang="en-US" sz="2000" dirty="0" err="1" smtClean="0">
                <a:solidFill>
                  <a:schemeClr val="bg1"/>
                </a:solidFill>
              </a:rPr>
              <a:t>Kokkos</a:t>
            </a:r>
            <a:r>
              <a:rPr lang="en-US" sz="2000" dirty="0" smtClean="0">
                <a:solidFill>
                  <a:schemeClr val="bg1"/>
                </a:solidFill>
              </a:rPr>
              <a:t> with CASTLES:  Interface Functions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71438" y="475628"/>
            <a:ext cx="76867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C++ Interface functions (callable from Fortran) tell Frame object to initialize/finalize </a:t>
            </a:r>
            <a:r>
              <a:rPr lang="en-US" sz="1000" dirty="0" err="1" smtClean="0">
                <a:solidFill>
                  <a:schemeClr val="bg1"/>
                </a:solidFill>
              </a:rPr>
              <a:t>Kokkos</a:t>
            </a:r>
            <a:r>
              <a:rPr lang="en-US" sz="1000" dirty="0" smtClean="0">
                <a:solidFill>
                  <a:schemeClr val="bg1"/>
                </a:solidFill>
              </a:rPr>
              <a:t>, launch collections of kernels, or communicate data.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1869" y="1352550"/>
            <a:ext cx="4495800" cy="19389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xtern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6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“C”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frame_initialize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_(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device_id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nGridPoints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ns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nq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iTurb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frame.initialize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device_id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GPU device to select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nGridPoints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Chunk size for </a:t>
            </a:r>
            <a:r>
              <a:rPr lang="en-US" sz="1000" dirty="0" err="1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Kokkos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launches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ns,         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000" dirty="0" err="1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chemical species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nq,         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Utility values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iTurb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  <a:endParaRPr lang="en-US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1869" y="3790950"/>
            <a:ext cx="4800600" cy="116955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xtern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6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“C”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frame_tvproperties_eosthermalandviscousproperties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_(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nActivePoints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frame.gettvproperties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()-&gt;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eosThermalAndViscousProperties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     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nActivePoints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35718" y="3922752"/>
            <a:ext cx="4032082" cy="5539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33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000" dirty="0" smtClean="0">
                <a:solidFill>
                  <a:srgbClr val="33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frame_tvproperties_eosthermalandviscousproperties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endParaRPr lang="en-US" sz="100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( %VAL(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NumThisStripe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 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9600" y="840116"/>
            <a:ext cx="37624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Interface function to initialize </a:t>
            </a:r>
            <a:r>
              <a:rPr lang="en-US" sz="1000" dirty="0" err="1" smtClean="0">
                <a:solidFill>
                  <a:schemeClr val="bg1"/>
                </a:solidFill>
              </a:rPr>
              <a:t>Kokkos</a:t>
            </a:r>
            <a:r>
              <a:rPr lang="en-US" sz="1000" dirty="0" smtClean="0">
                <a:solidFill>
                  <a:schemeClr val="bg1"/>
                </a:solidFill>
              </a:rPr>
              <a:t> and allocate storage                                                     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9534" y="3486150"/>
            <a:ext cx="45052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Interface function to launch collection of kernels for thermal and viscous properties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22737" y="3639153"/>
            <a:ext cx="16580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Corresponding Fortran call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962469" y="1765744"/>
            <a:ext cx="4032082" cy="116955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 Compute </a:t>
            </a:r>
            <a:r>
              <a:rPr lang="en-US" sz="1000" dirty="0" err="1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KokkosDeviceID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MPI </a:t>
            </a:r>
            <a:r>
              <a:rPr lang="en-US" sz="1000" dirty="0" err="1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rank%num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devices</a:t>
            </a:r>
          </a:p>
          <a:p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 </a:t>
            </a:r>
            <a:r>
              <a:rPr lang="en-US" sz="1000" dirty="0" err="1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devices is supplied by input file</a:t>
            </a:r>
          </a:p>
          <a:p>
            <a:r>
              <a:rPr lang="en-US" sz="1000" dirty="0" smtClean="0">
                <a:solidFill>
                  <a:srgbClr val="33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frame_initialize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%VAL(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KokkosDeviceID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%VAL(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KokkosMaxBlock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),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endParaRPr lang="en-US" sz="100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%VAL(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nspe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),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endParaRPr lang="en-US" sz="100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%VAL( nq ),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endParaRPr lang="en-US" sz="100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%VAL(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iTurbType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 )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222737" y="1482145"/>
            <a:ext cx="16580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Corresponding Fortran call</a:t>
            </a:r>
          </a:p>
        </p:txBody>
      </p:sp>
    </p:spTree>
    <p:extLst>
      <p:ext uri="{BB962C8B-B14F-4D97-AF65-F5344CB8AC3E}">
        <p14:creationId xmlns:p14="http://schemas.microsoft.com/office/powerpoint/2010/main" val="547244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161869" y="2539556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9136810" cy="400050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Integrating </a:t>
            </a:r>
            <a:r>
              <a:rPr lang="en-US" sz="2000" dirty="0" err="1" smtClean="0">
                <a:solidFill>
                  <a:schemeClr val="bg1"/>
                </a:solidFill>
              </a:rPr>
              <a:t>Kokkos</a:t>
            </a:r>
            <a:r>
              <a:rPr lang="en-US" sz="2000" dirty="0" smtClean="0">
                <a:solidFill>
                  <a:schemeClr val="bg1"/>
                </a:solidFill>
              </a:rPr>
              <a:t> with CASTLES:  Interface Functions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71438" y="475628"/>
            <a:ext cx="76867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C++ Interface functions (callable from Fortran) tell Frame object to initialize/finalize </a:t>
            </a:r>
            <a:r>
              <a:rPr lang="en-US" sz="1000" dirty="0" err="1" smtClean="0">
                <a:solidFill>
                  <a:schemeClr val="bg1"/>
                </a:solidFill>
              </a:rPr>
              <a:t>Kokkos</a:t>
            </a:r>
            <a:r>
              <a:rPr lang="en-US" sz="1000" dirty="0" smtClean="0">
                <a:solidFill>
                  <a:schemeClr val="bg1"/>
                </a:solidFill>
              </a:rPr>
              <a:t>, launch collections of kernels, or communicate data.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1869" y="1352550"/>
            <a:ext cx="4495800" cy="19389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xtern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6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“C”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frame_initialize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_(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device_id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nGridPoints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ns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nq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iTurb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frame.initialize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device_id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GPU device to select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nGridPoints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Chunk size for </a:t>
            </a:r>
            <a:r>
              <a:rPr lang="en-US" sz="1000" dirty="0" err="1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Kokkos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launches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ns,         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000" dirty="0" err="1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chemical species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nq,         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Utility values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iTurb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  <a:endParaRPr lang="en-US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1869" y="3790950"/>
            <a:ext cx="4800600" cy="116955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xtern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6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“C”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frame_tvproperties_eosthermalandviscousproperties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_(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nActivePoints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frame.gettvproperties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()-&gt;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eosThermalAndViscousProperties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     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nActivePoints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35718" y="3922752"/>
            <a:ext cx="4032082" cy="5539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33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000" dirty="0" smtClean="0">
                <a:solidFill>
                  <a:srgbClr val="33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frame_tvproperties_eosthermalandviscousproperties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endParaRPr lang="en-US" sz="100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( %VAL(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NumThisStripe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 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9600" y="840116"/>
            <a:ext cx="37624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Interface function to initialize </a:t>
            </a:r>
            <a:r>
              <a:rPr lang="en-US" sz="1000" dirty="0" err="1" smtClean="0">
                <a:solidFill>
                  <a:schemeClr val="bg1"/>
                </a:solidFill>
              </a:rPr>
              <a:t>Kokkos</a:t>
            </a:r>
            <a:r>
              <a:rPr lang="en-US" sz="1000" dirty="0" smtClean="0">
                <a:solidFill>
                  <a:schemeClr val="bg1"/>
                </a:solidFill>
              </a:rPr>
              <a:t> and allocate storage                                                     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9534" y="3486150"/>
            <a:ext cx="45052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Interface function to launch collection of kernels for thermal and viscous properties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22737" y="3639153"/>
            <a:ext cx="16580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Corresponding Fortran call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962469" y="1765744"/>
            <a:ext cx="4032082" cy="116955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 Compute </a:t>
            </a:r>
            <a:r>
              <a:rPr lang="en-US" sz="1000" dirty="0" err="1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KokkosDeviceID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MPI </a:t>
            </a:r>
            <a:r>
              <a:rPr lang="en-US" sz="1000" dirty="0" err="1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rank%num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devices</a:t>
            </a:r>
          </a:p>
          <a:p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 </a:t>
            </a:r>
            <a:r>
              <a:rPr lang="en-US" sz="1000" dirty="0" err="1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devices is supplied by input file</a:t>
            </a:r>
          </a:p>
          <a:p>
            <a:r>
              <a:rPr lang="en-US" sz="1000" dirty="0" smtClean="0">
                <a:solidFill>
                  <a:srgbClr val="33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frame_initialize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%VAL(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KokkosDeviceID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%VAL(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KokkosMaxBlock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),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endParaRPr lang="en-US" sz="100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%VAL(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nspe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),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endParaRPr lang="en-US" sz="100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%VAL( nq ),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endParaRPr lang="en-US" sz="100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%VAL(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iTurbType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 )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222737" y="1482145"/>
            <a:ext cx="16580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Corresponding Fortran call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-30225" y="1046304"/>
            <a:ext cx="2362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FFFF00"/>
                </a:solidFill>
              </a:rPr>
              <a:t>Disallow name mangling by C++ compiler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06206" y="1046136"/>
            <a:ext cx="2362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FFFF00"/>
                </a:solidFill>
              </a:rPr>
              <a:t>Trailing _ expected by Fortran linker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762000" y="1239834"/>
            <a:ext cx="0" cy="14630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743200" y="1276350"/>
            <a:ext cx="0" cy="20579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35118" y="1392234"/>
            <a:ext cx="795528" cy="164592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279489" y="3130349"/>
            <a:ext cx="15115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FFFF00"/>
                </a:solidFill>
              </a:rPr>
              <a:t>Pass integers by value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312664" y="2724912"/>
            <a:ext cx="1349912" cy="164592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5867400" y="2898648"/>
            <a:ext cx="0" cy="28346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79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337752" y="1152064"/>
            <a:ext cx="5322125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9136810" cy="400050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Data marshalling challenges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0943" y="666750"/>
            <a:ext cx="891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FF00"/>
                </a:solidFill>
              </a:rPr>
              <a:t>Challenge #1:  </a:t>
            </a:r>
          </a:p>
          <a:p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en-US" sz="1400" dirty="0" err="1">
                <a:solidFill>
                  <a:schemeClr val="bg1"/>
                </a:solidFill>
              </a:rPr>
              <a:t>Kokkos</a:t>
            </a:r>
            <a:r>
              <a:rPr lang="en-US" sz="1400" dirty="0">
                <a:solidFill>
                  <a:schemeClr val="bg1"/>
                </a:solidFill>
              </a:rPr>
              <a:t> launches need enough parallel work (enough grid points) to saturate GPU</a:t>
            </a:r>
            <a:r>
              <a:rPr lang="en-US" sz="1400" dirty="0" smtClean="0">
                <a:solidFill>
                  <a:schemeClr val="bg1"/>
                </a:solidFill>
              </a:rPr>
              <a:t>.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87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337752" y="1152064"/>
            <a:ext cx="5322125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9136810" cy="400050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Data marshalling challenges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0943" y="666750"/>
            <a:ext cx="89154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FF00"/>
                </a:solidFill>
              </a:rPr>
              <a:t>Challenge #1:  </a:t>
            </a:r>
          </a:p>
          <a:p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en-US" sz="1400" dirty="0" err="1">
                <a:solidFill>
                  <a:schemeClr val="bg1"/>
                </a:solidFill>
              </a:rPr>
              <a:t>Kokkos</a:t>
            </a:r>
            <a:r>
              <a:rPr lang="en-US" sz="1400" dirty="0">
                <a:solidFill>
                  <a:schemeClr val="bg1"/>
                </a:solidFill>
              </a:rPr>
              <a:t> launches need enough parallel work (enough grid points) to saturate GPU.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b="1" dirty="0">
                <a:solidFill>
                  <a:srgbClr val="FFFF00"/>
                </a:solidFill>
              </a:rPr>
              <a:t>Solution:</a:t>
            </a:r>
          </a:p>
          <a:p>
            <a:r>
              <a:rPr lang="en-US" sz="1400" dirty="0">
                <a:solidFill>
                  <a:schemeClr val="bg1"/>
                </a:solidFill>
              </a:rPr>
              <a:t>	Ensure availability of </a:t>
            </a:r>
            <a:r>
              <a:rPr lang="en-US" sz="1400" dirty="0" smtClean="0">
                <a:solidFill>
                  <a:schemeClr val="bg1"/>
                </a:solidFill>
              </a:rPr>
              <a:t>this process’ entire </a:t>
            </a:r>
            <a:r>
              <a:rPr lang="en-US" sz="1400" dirty="0">
                <a:solidFill>
                  <a:schemeClr val="bg1"/>
                </a:solidFill>
              </a:rPr>
              <a:t>block of data </a:t>
            </a:r>
            <a:r>
              <a:rPr lang="en-US" sz="1400" dirty="0" smtClean="0">
                <a:solidFill>
                  <a:schemeClr val="bg1"/>
                </a:solidFill>
              </a:rPr>
              <a:t>where </a:t>
            </a:r>
            <a:r>
              <a:rPr lang="en-US" sz="1400" dirty="0" err="1">
                <a:solidFill>
                  <a:schemeClr val="bg1"/>
                </a:solidFill>
              </a:rPr>
              <a:t>Kokkos</a:t>
            </a:r>
            <a:r>
              <a:rPr lang="en-US" sz="1400" dirty="0">
                <a:solidFill>
                  <a:schemeClr val="bg1"/>
                </a:solidFill>
              </a:rPr>
              <a:t> interface functions </a:t>
            </a:r>
            <a:r>
              <a:rPr lang="en-US" sz="1400" dirty="0" smtClean="0">
                <a:solidFill>
                  <a:schemeClr val="bg1"/>
                </a:solidFill>
              </a:rPr>
              <a:t>are </a:t>
            </a:r>
            <a:r>
              <a:rPr lang="en-US" sz="1400" dirty="0">
                <a:solidFill>
                  <a:schemeClr val="bg1"/>
                </a:solidFill>
              </a:rPr>
              <a:t>called</a:t>
            </a:r>
            <a:r>
              <a:rPr lang="en-US" sz="14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</a:t>
            </a:r>
          </a:p>
          <a:p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en-US" sz="1400" dirty="0" smtClean="0">
                <a:solidFill>
                  <a:schemeClr val="bg1"/>
                </a:solidFill>
              </a:rPr>
              <a:t>Restructuring </a:t>
            </a:r>
            <a:r>
              <a:rPr lang="en-US" sz="1400" dirty="0">
                <a:solidFill>
                  <a:schemeClr val="bg1"/>
                </a:solidFill>
              </a:rPr>
              <a:t>some Fortran calling functions was required, but minimal </a:t>
            </a:r>
            <a:r>
              <a:rPr lang="en-US" sz="1400" dirty="0" smtClean="0">
                <a:solidFill>
                  <a:schemeClr val="bg1"/>
                </a:solidFill>
              </a:rPr>
              <a:t>impact </a:t>
            </a:r>
            <a:r>
              <a:rPr lang="en-US" sz="1400" dirty="0">
                <a:solidFill>
                  <a:schemeClr val="bg1"/>
                </a:solidFill>
              </a:rPr>
              <a:t>to code overall</a:t>
            </a:r>
            <a:r>
              <a:rPr lang="en-US" sz="1400" dirty="0" smtClean="0">
                <a:solidFill>
                  <a:schemeClr val="bg1"/>
                </a:solidFill>
              </a:rPr>
              <a:t>.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337752" y="1152064"/>
            <a:ext cx="5322125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9136810" cy="400050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Data marshalling challenges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0943" y="666750"/>
            <a:ext cx="8915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00"/>
                </a:solidFill>
              </a:rPr>
              <a:t>Challenge #2:  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	Block size handled by each process may change between </a:t>
            </a:r>
            <a:r>
              <a:rPr lang="en-US" sz="1400" dirty="0" err="1" smtClean="0">
                <a:solidFill>
                  <a:schemeClr val="bg1"/>
                </a:solidFill>
              </a:rPr>
              <a:t>timesteps</a:t>
            </a:r>
            <a:r>
              <a:rPr lang="en-US" sz="1400" dirty="0" smtClean="0">
                <a:solidFill>
                  <a:schemeClr val="bg1"/>
                </a:solidFill>
              </a:rPr>
              <a:t>, due to adaptive mesh refinement.  	Prefer not to reallocate </a:t>
            </a:r>
            <a:r>
              <a:rPr lang="en-US" sz="1400" dirty="0" err="1" smtClean="0">
                <a:solidFill>
                  <a:schemeClr val="bg1"/>
                </a:solidFill>
              </a:rPr>
              <a:t>Kokkos</a:t>
            </a:r>
            <a:r>
              <a:rPr lang="en-US" sz="1400" dirty="0" smtClean="0">
                <a:solidFill>
                  <a:schemeClr val="bg1"/>
                </a:solidFill>
              </a:rPr>
              <a:t> data structures, or worse, exhaust GPU memory.</a:t>
            </a:r>
          </a:p>
        </p:txBody>
      </p:sp>
    </p:spTree>
    <p:extLst>
      <p:ext uri="{BB962C8B-B14F-4D97-AF65-F5344CB8AC3E}">
        <p14:creationId xmlns:p14="http://schemas.microsoft.com/office/powerpoint/2010/main" val="2194852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1371600" y="972313"/>
            <a:ext cx="6400800" cy="116317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63500">
            <a:solidFill>
              <a:srgbClr val="89E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rgbClr val="FFFF00"/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1219200" y="971325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687998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676401" y="1013396"/>
            <a:ext cx="5791199" cy="1204910"/>
          </a:xfrm>
          <a:prstGeom prst="rect">
            <a:avLst/>
          </a:prstGeom>
        </p:spPr>
        <p:txBody>
          <a:bodyPr/>
          <a:lstStyle/>
          <a:p>
            <a:r>
              <a:rPr lang="en-US" sz="2000" b="1" dirty="0" smtClean="0">
                <a:solidFill>
                  <a:schemeClr val="bg1"/>
                </a:solidFill>
                <a:latin typeface="+mn-lt"/>
              </a:rPr>
              <a:t>PART 1:  Integrating </a:t>
            </a:r>
            <a:r>
              <a:rPr lang="en-US" sz="2000" b="1" dirty="0" err="1" smtClean="0">
                <a:solidFill>
                  <a:schemeClr val="bg1"/>
                </a:solidFill>
                <a:latin typeface="+mn-lt"/>
              </a:rPr>
              <a:t>Kokkos</a:t>
            </a:r>
            <a:r>
              <a:rPr lang="en-US" sz="2000" b="1" dirty="0" smtClean="0">
                <a:solidFill>
                  <a:schemeClr val="bg1"/>
                </a:solidFill>
                <a:latin typeface="+mn-lt"/>
              </a:rPr>
              <a:t> with CASTLES</a:t>
            </a:r>
            <a:br>
              <a:rPr lang="en-US" sz="2000" b="1" dirty="0" smtClean="0">
                <a:solidFill>
                  <a:schemeClr val="bg1"/>
                </a:solidFill>
                <a:latin typeface="+mn-lt"/>
              </a:rPr>
            </a:br>
            <a:r>
              <a:rPr lang="en-US" sz="1400" b="1" dirty="0" smtClean="0">
                <a:solidFill>
                  <a:schemeClr val="bg1"/>
                </a:solidFill>
                <a:latin typeface="+mn-lt"/>
              </a:rPr>
              <a:t/>
            </a:r>
            <a:br>
              <a:rPr lang="en-US" sz="1400" b="1" dirty="0" smtClean="0">
                <a:solidFill>
                  <a:schemeClr val="bg1"/>
                </a:solidFill>
                <a:latin typeface="+mn-lt"/>
              </a:rPr>
            </a:br>
            <a:r>
              <a:rPr lang="en-US" sz="1400" dirty="0" smtClean="0">
                <a:solidFill>
                  <a:schemeClr val="bg1"/>
                </a:solidFill>
                <a:latin typeface="+mn-lt"/>
              </a:rPr>
              <a:t>What do you do when someone hands you 100,000 lines of Fortran and says </a:t>
            </a:r>
            <a:br>
              <a:rPr lang="en-US" sz="1400" dirty="0" smtClean="0">
                <a:solidFill>
                  <a:schemeClr val="bg1"/>
                </a:solidFill>
                <a:latin typeface="+mn-lt"/>
              </a:rPr>
            </a:br>
            <a:r>
              <a:rPr lang="en-US" sz="1400" dirty="0" smtClean="0">
                <a:solidFill>
                  <a:schemeClr val="bg1"/>
                </a:solidFill>
                <a:latin typeface="+mn-lt"/>
              </a:rPr>
              <a:t>“make this run on anything?”</a:t>
            </a:r>
            <a:r>
              <a:rPr lang="en-US" sz="14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</a:rPr>
              <a:t/>
            </a:r>
            <a:br>
              <a:rPr lang="en-US" sz="2000" b="1" dirty="0" smtClean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Title 2"/>
          <p:cNvSpPr txBox="1">
            <a:spLocks/>
          </p:cNvSpPr>
          <p:nvPr/>
        </p:nvSpPr>
        <p:spPr>
          <a:xfrm>
            <a:off x="2590800" y="3346518"/>
            <a:ext cx="4953000" cy="45107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</a:rPr>
              <a:t/>
            </a:r>
            <a:br>
              <a:rPr lang="en-US" sz="2000" b="1" dirty="0" smtClean="0">
                <a:solidFill>
                  <a:schemeClr val="bg1"/>
                </a:solidFill>
              </a:rPr>
            </a:br>
            <a:r>
              <a:rPr lang="en-US" sz="2000" b="1" dirty="0" smtClean="0">
                <a:solidFill>
                  <a:schemeClr val="bg1"/>
                </a:solidFill>
              </a:rPr>
              <a:t/>
            </a:r>
            <a:br>
              <a:rPr lang="en-US" sz="2000" b="1" dirty="0" smtClean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371600" y="2668886"/>
            <a:ext cx="6400800" cy="116317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rgbClr val="FFFF00"/>
              </a:solidFill>
            </a:endParaRPr>
          </a:p>
        </p:txBody>
      </p:sp>
      <p:sp>
        <p:nvSpPr>
          <p:cNvPr id="22" name="Title 2"/>
          <p:cNvSpPr txBox="1">
            <a:spLocks/>
          </p:cNvSpPr>
          <p:nvPr/>
        </p:nvSpPr>
        <p:spPr>
          <a:xfrm>
            <a:off x="1676401" y="2709969"/>
            <a:ext cx="5791199" cy="120491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bg1"/>
                </a:solidFill>
              </a:rPr>
              <a:t>PART 2:  GPU-specific kernel optimizations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How do I make per-grid-point </a:t>
            </a:r>
            <a:r>
              <a:rPr lang="en-US" sz="1400" dirty="0" smtClean="0">
                <a:solidFill>
                  <a:schemeClr val="bg1"/>
                </a:solidFill>
              </a:rPr>
              <a:t>nested </a:t>
            </a:r>
            <a:r>
              <a:rPr lang="en-US" sz="1400" dirty="0">
                <a:solidFill>
                  <a:schemeClr val="bg1"/>
                </a:solidFill>
              </a:rPr>
              <a:t>loops blazing fast?</a:t>
            </a:r>
          </a:p>
          <a:p>
            <a:r>
              <a:rPr lang="en-US" sz="1400" dirty="0">
                <a:solidFill>
                  <a:schemeClr val="bg1"/>
                </a:solidFill>
              </a:rPr>
              <a:t>Highly general/easily transferrable to other applications.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457200" y="1297286"/>
            <a:ext cx="762000" cy="381000"/>
          </a:xfrm>
          <a:prstGeom prst="rightArrow">
            <a:avLst/>
          </a:prstGeom>
          <a:solidFill>
            <a:srgbClr val="89E0FF"/>
          </a:solidFill>
          <a:ln>
            <a:solidFill>
              <a:srgbClr val="89E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6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337752" y="1152064"/>
            <a:ext cx="5322125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9136810" cy="400050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Data marshalling challenges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0943" y="666750"/>
            <a:ext cx="8915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00"/>
                </a:solidFill>
              </a:rPr>
              <a:t>Challenge #2:  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	Block size handled by each process may change between </a:t>
            </a:r>
            <a:r>
              <a:rPr lang="en-US" sz="1400" dirty="0" err="1" smtClean="0">
                <a:solidFill>
                  <a:schemeClr val="bg1"/>
                </a:solidFill>
              </a:rPr>
              <a:t>timesteps</a:t>
            </a:r>
            <a:r>
              <a:rPr lang="en-US" sz="1400" dirty="0" smtClean="0">
                <a:solidFill>
                  <a:schemeClr val="bg1"/>
                </a:solidFill>
              </a:rPr>
              <a:t>, due to adaptive mesh refinement.  	Prefer not to reallocate </a:t>
            </a:r>
            <a:r>
              <a:rPr lang="en-US" sz="1400" dirty="0" err="1" smtClean="0">
                <a:solidFill>
                  <a:schemeClr val="bg1"/>
                </a:solidFill>
              </a:rPr>
              <a:t>Kokkos</a:t>
            </a:r>
            <a:r>
              <a:rPr lang="en-US" sz="1400" dirty="0" smtClean="0">
                <a:solidFill>
                  <a:schemeClr val="bg1"/>
                </a:solidFill>
              </a:rPr>
              <a:t> data structures, or worse, exhaust GPU memory.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400" b="1" dirty="0" smtClean="0">
                <a:solidFill>
                  <a:srgbClr val="FFFF00"/>
                </a:solidFill>
              </a:rPr>
              <a:t>Solution: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	Launch </a:t>
            </a:r>
            <a:r>
              <a:rPr lang="en-US" sz="1400" dirty="0" err="1" smtClean="0">
                <a:solidFill>
                  <a:schemeClr val="bg1"/>
                </a:solidFill>
              </a:rPr>
              <a:t>Kokkos</a:t>
            </a:r>
            <a:r>
              <a:rPr lang="en-US" sz="1400" dirty="0" smtClean="0">
                <a:solidFill>
                  <a:schemeClr val="bg1"/>
                </a:solidFill>
              </a:rPr>
              <a:t> computations via a loop over this process’ block in chunks of </a:t>
            </a:r>
            <a:r>
              <a:rPr lang="en-US" sz="1400" dirty="0" err="1" smtClean="0">
                <a:solidFill>
                  <a:schemeClr val="bg1"/>
                </a:solidFill>
              </a:rPr>
              <a:t>largeish</a:t>
            </a:r>
            <a:r>
              <a:rPr lang="en-US" sz="1400" dirty="0" smtClean="0">
                <a:solidFill>
                  <a:schemeClr val="bg1"/>
                </a:solidFill>
              </a:rPr>
              <a:t> but fixed size 	“</a:t>
            </a:r>
            <a:r>
              <a:rPr lang="en-US" sz="1400" dirty="0" err="1" smtClean="0">
                <a:solidFill>
                  <a:schemeClr val="bg1"/>
                </a:solidFill>
              </a:rPr>
              <a:t>KokkosMaxBlock</a:t>
            </a:r>
            <a:r>
              <a:rPr lang="en-US" sz="1400" dirty="0" smtClean="0">
                <a:solidFill>
                  <a:schemeClr val="bg1"/>
                </a:solidFill>
              </a:rPr>
              <a:t>.”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endParaRPr lang="en-US" sz="1000" dirty="0">
              <a:solidFill>
                <a:schemeClr val="bg1"/>
              </a:solidFill>
            </a:endParaRP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endParaRPr lang="en-US" sz="1000" dirty="0">
              <a:solidFill>
                <a:schemeClr val="bg1"/>
              </a:solidFill>
            </a:endParaRP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endParaRPr lang="en-US" sz="1000" dirty="0">
              <a:solidFill>
                <a:schemeClr val="bg1"/>
              </a:solidFill>
            </a:endParaRP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endParaRPr lang="en-US" sz="1000" dirty="0">
              <a:solidFill>
                <a:schemeClr val="bg1"/>
              </a:solidFill>
            </a:endParaRP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endParaRPr lang="en-US" sz="1000" dirty="0">
              <a:solidFill>
                <a:schemeClr val="bg1"/>
              </a:solidFill>
            </a:endParaRP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endParaRPr lang="en-US" sz="1000" dirty="0">
              <a:solidFill>
                <a:schemeClr val="bg1"/>
              </a:solidFill>
            </a:endParaRP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endParaRPr lang="en-US" sz="1000" dirty="0" smtClean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186" y="2266950"/>
            <a:ext cx="1828800" cy="1828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00" y="2620089"/>
            <a:ext cx="9203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B5E61D"/>
                </a:solidFill>
              </a:rPr>
              <a:t>Fringe points</a:t>
            </a:r>
            <a:endParaRPr lang="en-US" sz="1000" dirty="0">
              <a:solidFill>
                <a:srgbClr val="B5E61D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868680" y="2743200"/>
            <a:ext cx="274320" cy="0"/>
          </a:xfrm>
          <a:prstGeom prst="straightConnector1">
            <a:avLst/>
          </a:prstGeom>
          <a:ln>
            <a:solidFill>
              <a:srgbClr val="B5E61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28054" y="4123944"/>
            <a:ext cx="2712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FF7F27"/>
                </a:solidFill>
              </a:rPr>
              <a:t>Compute for first contiguous non-fringe chunk</a:t>
            </a:r>
            <a:endParaRPr lang="en-US" sz="1000" dirty="0">
              <a:solidFill>
                <a:srgbClr val="FF7F27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50790" y="4123944"/>
            <a:ext cx="16424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FF7F27"/>
                </a:solidFill>
              </a:rPr>
              <a:t>Compute for second chunk</a:t>
            </a:r>
            <a:endParaRPr lang="en-US" sz="1000" dirty="0">
              <a:solidFill>
                <a:srgbClr val="FF7F27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238376" y="4123943"/>
            <a:ext cx="16424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FF7F27"/>
                </a:solidFill>
              </a:rPr>
              <a:t>Compute remainder</a:t>
            </a:r>
            <a:endParaRPr lang="en-US" sz="1000" dirty="0">
              <a:solidFill>
                <a:srgbClr val="FF7F27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266038"/>
            <a:ext cx="1828800" cy="18288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" y="2267712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20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337752" y="1152064"/>
            <a:ext cx="5322125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9136810" cy="400050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Data marshalling challenges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0943" y="666750"/>
            <a:ext cx="89154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00"/>
                </a:solidFill>
              </a:rPr>
              <a:t>Challenge #2:  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	Block size handled by each process may change between </a:t>
            </a:r>
            <a:r>
              <a:rPr lang="en-US" sz="1400" dirty="0" err="1" smtClean="0">
                <a:solidFill>
                  <a:schemeClr val="bg1"/>
                </a:solidFill>
              </a:rPr>
              <a:t>timesteps</a:t>
            </a:r>
            <a:r>
              <a:rPr lang="en-US" sz="1400" dirty="0" smtClean="0">
                <a:solidFill>
                  <a:schemeClr val="bg1"/>
                </a:solidFill>
              </a:rPr>
              <a:t>, due to adaptive mesh refinement.  	Prefer not to reallocate </a:t>
            </a:r>
            <a:r>
              <a:rPr lang="en-US" sz="1400" dirty="0" err="1" smtClean="0">
                <a:solidFill>
                  <a:schemeClr val="bg1"/>
                </a:solidFill>
              </a:rPr>
              <a:t>Kokkos</a:t>
            </a:r>
            <a:r>
              <a:rPr lang="en-US" sz="1400" dirty="0" smtClean="0">
                <a:solidFill>
                  <a:schemeClr val="bg1"/>
                </a:solidFill>
              </a:rPr>
              <a:t> data structures, or worse, exhaust GPU memory.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400" b="1" dirty="0" smtClean="0">
                <a:solidFill>
                  <a:srgbClr val="FFFF00"/>
                </a:solidFill>
              </a:rPr>
              <a:t>Solution: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	Launch </a:t>
            </a:r>
            <a:r>
              <a:rPr lang="en-US" sz="1400" dirty="0" err="1" smtClean="0">
                <a:solidFill>
                  <a:schemeClr val="bg1"/>
                </a:solidFill>
              </a:rPr>
              <a:t>Kokkos</a:t>
            </a:r>
            <a:r>
              <a:rPr lang="en-US" sz="1400" dirty="0" smtClean="0">
                <a:solidFill>
                  <a:schemeClr val="bg1"/>
                </a:solidFill>
              </a:rPr>
              <a:t> computations via a loop over this process’ block in chunks of </a:t>
            </a:r>
            <a:r>
              <a:rPr lang="en-US" sz="1400" dirty="0" err="1" smtClean="0">
                <a:solidFill>
                  <a:schemeClr val="bg1"/>
                </a:solidFill>
              </a:rPr>
              <a:t>largeish</a:t>
            </a:r>
            <a:r>
              <a:rPr lang="en-US" sz="1400" dirty="0" smtClean="0">
                <a:solidFill>
                  <a:schemeClr val="bg1"/>
                </a:solidFill>
              </a:rPr>
              <a:t> but fixed size 	“</a:t>
            </a:r>
            <a:r>
              <a:rPr lang="en-US" sz="1400" dirty="0" err="1" smtClean="0">
                <a:solidFill>
                  <a:schemeClr val="bg1"/>
                </a:solidFill>
              </a:rPr>
              <a:t>KokkosMaxBlock</a:t>
            </a:r>
            <a:r>
              <a:rPr lang="en-US" sz="1400" dirty="0" smtClean="0">
                <a:solidFill>
                  <a:schemeClr val="bg1"/>
                </a:solidFill>
              </a:rPr>
              <a:t>.”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endParaRPr lang="en-US" sz="1000" dirty="0">
              <a:solidFill>
                <a:schemeClr val="bg1"/>
              </a:solidFill>
            </a:endParaRP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endParaRPr lang="en-US" sz="1000" dirty="0">
              <a:solidFill>
                <a:schemeClr val="bg1"/>
              </a:solidFill>
            </a:endParaRP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endParaRPr lang="en-US" sz="1000" dirty="0">
              <a:solidFill>
                <a:schemeClr val="bg1"/>
              </a:solidFill>
            </a:endParaRP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endParaRPr lang="en-US" sz="1000" dirty="0">
              <a:solidFill>
                <a:schemeClr val="bg1"/>
              </a:solidFill>
            </a:endParaRP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endParaRPr lang="en-US" sz="1000" dirty="0">
              <a:solidFill>
                <a:schemeClr val="bg1"/>
              </a:solidFill>
            </a:endParaRP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endParaRPr lang="en-US" sz="1000" dirty="0">
              <a:solidFill>
                <a:schemeClr val="bg1"/>
              </a:solidFill>
            </a:endParaRP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	</a:t>
            </a:r>
            <a:r>
              <a:rPr lang="en-US" sz="1000" dirty="0" err="1" smtClean="0">
                <a:solidFill>
                  <a:schemeClr val="bg1"/>
                </a:solidFill>
              </a:rPr>
              <a:t>KokkosMaxBlock</a:t>
            </a:r>
            <a:r>
              <a:rPr lang="en-US" sz="1000" dirty="0" smtClean="0">
                <a:solidFill>
                  <a:schemeClr val="bg1"/>
                </a:solidFill>
              </a:rPr>
              <a:t> is a tuning parameter in input file, large enough that one chunk’s launch should saturate GPU when </a:t>
            </a:r>
          </a:p>
          <a:p>
            <a:r>
              <a:rPr lang="en-US" sz="1000" dirty="0">
                <a:solidFill>
                  <a:schemeClr val="bg1"/>
                </a:solidFill>
              </a:rPr>
              <a:t>	</a:t>
            </a:r>
            <a:r>
              <a:rPr lang="en-US" sz="1000" dirty="0" smtClean="0">
                <a:solidFill>
                  <a:schemeClr val="bg1"/>
                </a:solidFill>
              </a:rPr>
              <a:t>10-20 processes are sharing the GPU via </a:t>
            </a:r>
            <a:r>
              <a:rPr lang="en-US" sz="1000" dirty="0" err="1" smtClean="0">
                <a:solidFill>
                  <a:schemeClr val="bg1"/>
                </a:solidFill>
              </a:rPr>
              <a:t>Nvidia</a:t>
            </a:r>
            <a:r>
              <a:rPr lang="en-US" sz="1000" dirty="0" smtClean="0">
                <a:solidFill>
                  <a:schemeClr val="bg1"/>
                </a:solidFill>
              </a:rPr>
              <a:t> Multi-Process Service.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	</a:t>
            </a:r>
            <a:r>
              <a:rPr lang="en-US" sz="1000" dirty="0" err="1" smtClean="0">
                <a:solidFill>
                  <a:schemeClr val="bg1"/>
                </a:solidFill>
              </a:rPr>
              <a:t>KokkosMaxBlock</a:t>
            </a:r>
            <a:r>
              <a:rPr lang="en-US" sz="1000" dirty="0" smtClean="0">
                <a:solidFill>
                  <a:schemeClr val="bg1"/>
                </a:solidFill>
              </a:rPr>
              <a:t> = 8192 or 12288 usually gives good </a:t>
            </a:r>
            <a:r>
              <a:rPr lang="en-US" sz="1000" dirty="0" smtClean="0">
                <a:solidFill>
                  <a:schemeClr val="bg1"/>
                </a:solidFill>
              </a:rPr>
              <a:t>performance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smtClean="0">
                <a:solidFill>
                  <a:schemeClr val="bg1"/>
                </a:solidFill>
              </a:rPr>
              <a:t>on K40.</a:t>
            </a:r>
            <a:endParaRPr lang="en-US" sz="1000" dirty="0" smtClean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186" y="2266950"/>
            <a:ext cx="1828800" cy="1828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00" y="2620089"/>
            <a:ext cx="9203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B5E61D"/>
                </a:solidFill>
              </a:rPr>
              <a:t>Fringe points</a:t>
            </a:r>
            <a:endParaRPr lang="en-US" sz="1000" dirty="0">
              <a:solidFill>
                <a:srgbClr val="B5E61D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868680" y="2743200"/>
            <a:ext cx="274320" cy="0"/>
          </a:xfrm>
          <a:prstGeom prst="straightConnector1">
            <a:avLst/>
          </a:prstGeom>
          <a:ln>
            <a:solidFill>
              <a:srgbClr val="B5E61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28054" y="4123944"/>
            <a:ext cx="2712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FF7F27"/>
                </a:solidFill>
              </a:rPr>
              <a:t>Compute for first contiguous non-fringe chunk</a:t>
            </a:r>
            <a:endParaRPr lang="en-US" sz="1000" dirty="0">
              <a:solidFill>
                <a:srgbClr val="FF7F27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50790" y="4123944"/>
            <a:ext cx="16424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FF7F27"/>
                </a:solidFill>
              </a:rPr>
              <a:t>Compute for second chunk</a:t>
            </a:r>
            <a:endParaRPr lang="en-US" sz="1000" dirty="0">
              <a:solidFill>
                <a:srgbClr val="FF7F27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238376" y="4123943"/>
            <a:ext cx="16424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FF7F27"/>
                </a:solidFill>
              </a:rPr>
              <a:t>Compute remainder</a:t>
            </a:r>
            <a:endParaRPr lang="en-US" sz="1000" dirty="0">
              <a:solidFill>
                <a:srgbClr val="FF7F27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266038"/>
            <a:ext cx="1828800" cy="18288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" y="2267712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0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9136810" cy="400050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Communicating Data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5118" y="438150"/>
            <a:ext cx="8722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Data communication must translate between 4D Fortran pointers (</a:t>
            </a:r>
            <a:r>
              <a:rPr lang="en-US" sz="1000" dirty="0" err="1" smtClean="0">
                <a:solidFill>
                  <a:schemeClr val="bg1"/>
                </a:solidFill>
              </a:rPr>
              <a:t>x,y,z,dataindx</a:t>
            </a:r>
            <a:r>
              <a:rPr lang="en-US" sz="1000" dirty="0" smtClean="0">
                <a:solidFill>
                  <a:schemeClr val="bg1"/>
                </a:solidFill>
              </a:rPr>
              <a:t>) and </a:t>
            </a:r>
            <a:r>
              <a:rPr lang="en-US" sz="1000" dirty="0" err="1" smtClean="0">
                <a:solidFill>
                  <a:schemeClr val="bg1"/>
                </a:solidFill>
              </a:rPr>
              <a:t>Kokkos</a:t>
            </a:r>
            <a:r>
              <a:rPr lang="en-US" sz="1000" dirty="0" smtClean="0">
                <a:solidFill>
                  <a:schemeClr val="bg1"/>
                </a:solidFill>
              </a:rPr>
              <a:t> Views. For some computations, a halo of fringe points must be ignored.</a:t>
            </a:r>
            <a:endParaRPr lang="en-US" sz="1000" dirty="0">
              <a:solidFill>
                <a:schemeClr val="bg1"/>
              </a:solidFill>
            </a:endParaRPr>
          </a:p>
          <a:p>
            <a:endParaRPr lang="en-US" sz="1400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200" y="3638550"/>
            <a:ext cx="8534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Fortran &lt;-&gt; C++ communication works as follows:</a:t>
            </a: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dirty="0" smtClean="0">
                <a:solidFill>
                  <a:schemeClr val="bg1"/>
                </a:solidFill>
              </a:rPr>
              <a:t>C++ framework receives double* from Fortran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 smtClean="0">
                <a:solidFill>
                  <a:schemeClr val="bg1"/>
                </a:solidFill>
              </a:rPr>
              <a:t>Iterates linearly through </a:t>
            </a:r>
            <a:r>
              <a:rPr lang="en-US" sz="1000" dirty="0" err="1" smtClean="0">
                <a:solidFill>
                  <a:schemeClr val="bg1"/>
                </a:solidFill>
              </a:rPr>
              <a:t>x,y,z</a:t>
            </a:r>
            <a:r>
              <a:rPr lang="en-US" sz="1000" dirty="0" smtClean="0">
                <a:solidFill>
                  <a:schemeClr val="bg1"/>
                </a:solidFill>
              </a:rPr>
              <a:t> values.  Extracts volume of data to Views, skipping fringe </a:t>
            </a:r>
            <a:r>
              <a:rPr lang="en-US" sz="1000" dirty="0" smtClean="0">
                <a:solidFill>
                  <a:schemeClr val="bg1"/>
                </a:solidFill>
              </a:rPr>
              <a:t>points if desired</a:t>
            </a:r>
            <a:endParaRPr lang="en-US" sz="1000" dirty="0" smtClean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dirty="0" smtClean="0">
                <a:solidFill>
                  <a:schemeClr val="bg1"/>
                </a:solidFill>
              </a:rPr>
              <a:t>In Views, </a:t>
            </a:r>
            <a:r>
              <a:rPr lang="en-US" sz="1000" dirty="0" err="1" smtClean="0">
                <a:solidFill>
                  <a:schemeClr val="bg1"/>
                </a:solidFill>
              </a:rPr>
              <a:t>x,y,z</a:t>
            </a:r>
            <a:r>
              <a:rPr lang="en-US" sz="1000" dirty="0" smtClean="0">
                <a:solidFill>
                  <a:schemeClr val="bg1"/>
                </a:solidFill>
              </a:rPr>
              <a:t> indices are flattened into a single parallel-work index, t.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 smtClean="0">
                <a:solidFill>
                  <a:schemeClr val="bg1"/>
                </a:solidFill>
              </a:rPr>
              <a:t>After computation, reverse the process, copying data from Views back into double* storage with data layout expected by Fortran.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C++ framework must know </a:t>
            </a:r>
            <a:r>
              <a:rPr lang="en-US" sz="1000" dirty="0" err="1" smtClean="0">
                <a:solidFill>
                  <a:schemeClr val="bg1"/>
                </a:solidFill>
              </a:rPr>
              <a:t>xdim</a:t>
            </a:r>
            <a:r>
              <a:rPr lang="en-US" sz="1000" dirty="0" smtClean="0">
                <a:solidFill>
                  <a:schemeClr val="bg1"/>
                </a:solidFill>
              </a:rPr>
              <a:t>, </a:t>
            </a:r>
            <a:r>
              <a:rPr lang="en-US" sz="1000" dirty="0" err="1" smtClean="0">
                <a:solidFill>
                  <a:schemeClr val="bg1"/>
                </a:solidFill>
              </a:rPr>
              <a:t>ydim</a:t>
            </a:r>
            <a:r>
              <a:rPr lang="en-US" sz="1000" dirty="0" smtClean="0">
                <a:solidFill>
                  <a:schemeClr val="bg1"/>
                </a:solidFill>
              </a:rPr>
              <a:t>, </a:t>
            </a:r>
            <a:r>
              <a:rPr lang="en-US" sz="1000" dirty="0" err="1" smtClean="0">
                <a:solidFill>
                  <a:schemeClr val="bg1"/>
                </a:solidFill>
              </a:rPr>
              <a:t>zdim</a:t>
            </a:r>
            <a:r>
              <a:rPr lang="en-US" sz="1000" dirty="0" smtClean="0">
                <a:solidFill>
                  <a:schemeClr val="bg1"/>
                </a:solidFill>
              </a:rPr>
              <a:t>, and fringe boundaries to unpack and repack data.  No free lunch here.  Annoying indexing.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02972" y="1387675"/>
            <a:ext cx="3688628" cy="163121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 Name tag of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destination View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</a:t>
            </a:r>
            <a:r>
              <a:rPr lang="en-US" sz="1000" dirty="0" smtClean="0">
                <a:solidFill>
                  <a:srgbClr val="33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000" dirty="0" smtClean="0">
                <a:solidFill>
                  <a:srgbClr val="FF6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“Q”</a:t>
            </a:r>
            <a:r>
              <a:rPr lang="en-US" sz="10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000" dirty="0" smtClean="0">
                <a:solidFill>
                  <a:srgbClr val="33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FF6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000" dirty="0" smtClean="0">
              <a:solidFill>
                <a:srgbClr val="808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33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frame_castles_populateinputstripe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tag,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Q,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 4D Fortran pointer, source of copy</a:t>
            </a:r>
          </a:p>
          <a:p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%VAL(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NumX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), %VAL(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NumY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), %VAL(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NumZ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),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%VAL(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SptX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), %VAL(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EptX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),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%VAL(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SptY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), %VAL(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EptY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),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%VAL(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SptZ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), %VAL(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EptZ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),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%VAL(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SptData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), %VAL(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EptData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),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%VAL(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SptStripe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), %VAL(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EptStripe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 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2400" y="928576"/>
            <a:ext cx="5029200" cy="270843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xtern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6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“C”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frame_castles_populateinputstripe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_( </a:t>
            </a:r>
          </a:p>
          <a:p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onst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char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name[</a:t>
            </a:r>
            <a:r>
              <a:rPr lang="en-US" sz="1000" dirty="0" smtClean="0">
                <a:solidFill>
                  <a:srgbClr val="FF6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000" dirty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Name tag of destination View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ouble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data,</a:t>
            </a:r>
            <a:r>
              <a:rPr lang="en-US" sz="1000" dirty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// Source pointer (from Fortran)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nx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ny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nz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Dims of block (including fringes)</a:t>
            </a:r>
          </a:p>
          <a:p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SptX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EptX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  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Fringe boundaries in x-direction</a:t>
            </a:r>
          </a:p>
          <a:p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SptY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EptY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  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“                    y-direction</a:t>
            </a:r>
          </a:p>
          <a:p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SptZ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EptZ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  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“                    z-direction</a:t>
            </a:r>
          </a:p>
          <a:p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SptData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         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000" dirty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 data </a:t>
            </a:r>
            <a:r>
              <a:rPr lang="en-US" sz="1000" dirty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region (slowest index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EptData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// End of data region</a:t>
            </a:r>
          </a:p>
          <a:p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stripeStart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     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Start and end of selected </a:t>
            </a:r>
            <a:r>
              <a:rPr lang="en-US" sz="1000" dirty="0" err="1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x,y,z</a:t>
            </a:r>
            <a:endParaRPr lang="en-US" sz="1000" dirty="0" smtClean="0">
              <a:solidFill>
                <a:srgbClr val="808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stripeEnd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// stripe; used when looping over block</a:t>
            </a:r>
          </a:p>
          <a:p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// in chunks (stripes) of fixed size</a:t>
            </a:r>
            <a:endParaRPr lang="en-US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frame.gettvproperties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()-&gt;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populateInputStripe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name,    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data,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nz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SptX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EptX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SptY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EptY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SptZ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EptZ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SptData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EptData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stripeStart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stripeEnd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  <a:endParaRPr lang="en-US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53638" y="66675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C++ interface function</a:t>
            </a:r>
            <a:endParaRPr lang="en-US" sz="1000" dirty="0">
              <a:solidFill>
                <a:schemeClr val="bg1"/>
              </a:solidFill>
            </a:endParaRPr>
          </a:p>
          <a:p>
            <a:endParaRPr lang="en-US" sz="1400" dirty="0" smtClean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33128" y="1123950"/>
            <a:ext cx="1801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Corresponding Fortran call</a:t>
            </a:r>
            <a:endParaRPr lang="en-US" sz="1000" dirty="0">
              <a:solidFill>
                <a:schemeClr val="bg1"/>
              </a:solidFill>
            </a:endParaRPr>
          </a:p>
          <a:p>
            <a:endParaRPr lang="en-US" sz="1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76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3319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381000" y="706534"/>
            <a:ext cx="3167448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28601" y="4629150"/>
            <a:ext cx="4038600" cy="304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** Minor </a:t>
            </a:r>
            <a:r>
              <a:rPr lang="en-US" sz="800" dirty="0">
                <a:solidFill>
                  <a:schemeClr val="bg1"/>
                </a:solidFill>
              </a:rPr>
              <a:t>Caveat:  </a:t>
            </a:r>
            <a:r>
              <a:rPr lang="en-US" sz="800" dirty="0" smtClean="0">
                <a:solidFill>
                  <a:schemeClr val="bg1"/>
                </a:solidFill>
              </a:rPr>
              <a:t>If </a:t>
            </a:r>
            <a:r>
              <a:rPr lang="en-US" sz="800" dirty="0">
                <a:solidFill>
                  <a:schemeClr val="bg1"/>
                </a:solidFill>
              </a:rPr>
              <a:t>MPI process is bound to a specific set of cores, </a:t>
            </a:r>
            <a:r>
              <a:rPr lang="en-US" sz="800" dirty="0" err="1">
                <a:solidFill>
                  <a:schemeClr val="bg1"/>
                </a:solidFill>
              </a:rPr>
              <a:t>Kokkos</a:t>
            </a:r>
            <a:r>
              <a:rPr lang="en-US" sz="800" dirty="0">
                <a:solidFill>
                  <a:schemeClr val="bg1"/>
                </a:solidFill>
              </a:rPr>
              <a:t> does not try to select the optimally hardware co-located </a:t>
            </a:r>
            <a:r>
              <a:rPr lang="en-US" sz="800" dirty="0" smtClean="0">
                <a:solidFill>
                  <a:schemeClr val="bg1"/>
                </a:solidFill>
              </a:rPr>
              <a:t>GPU (this </a:t>
            </a:r>
            <a:r>
              <a:rPr lang="en-US" sz="800" dirty="0">
                <a:solidFill>
                  <a:schemeClr val="bg1"/>
                </a:solidFill>
              </a:rPr>
              <a:t>may have changed since last I checked).</a:t>
            </a:r>
          </a:p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9136810" cy="400050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Cluster-level concerns:  Multiple GPUs per node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9" name="Title 2"/>
          <p:cNvSpPr txBox="1">
            <a:spLocks/>
          </p:cNvSpPr>
          <p:nvPr/>
        </p:nvSpPr>
        <p:spPr>
          <a:xfrm>
            <a:off x="145211" y="1200150"/>
            <a:ext cx="4495800" cy="300246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Standalone </a:t>
            </a:r>
            <a:r>
              <a:rPr lang="en-US" sz="1200" dirty="0" err="1" smtClean="0">
                <a:solidFill>
                  <a:schemeClr val="bg1"/>
                </a:solidFill>
              </a:rPr>
              <a:t>Kokkos</a:t>
            </a:r>
            <a:r>
              <a:rPr lang="en-US" sz="1200" dirty="0" smtClean="0">
                <a:solidFill>
                  <a:schemeClr val="bg1"/>
                </a:solidFill>
              </a:rPr>
              <a:t> application:</a:t>
            </a:r>
          </a:p>
          <a:p>
            <a:pPr algn="l"/>
            <a:endParaRPr lang="en-US" sz="1200" dirty="0" smtClean="0">
              <a:solidFill>
                <a:schemeClr val="bg1"/>
              </a:solidFill>
            </a:endParaRPr>
          </a:p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Within code:</a:t>
            </a:r>
            <a:endParaRPr lang="en-US" sz="1200" dirty="0">
              <a:solidFill>
                <a:schemeClr val="bg1"/>
              </a:solidFill>
            </a:endParaRPr>
          </a:p>
          <a:p>
            <a:pPr algn="l"/>
            <a:endParaRPr lang="en-US" sz="1200" dirty="0" smtClean="0">
              <a:solidFill>
                <a:schemeClr val="bg1"/>
              </a:solidFill>
            </a:endParaRPr>
          </a:p>
          <a:p>
            <a:pPr algn="l"/>
            <a:endParaRPr lang="en-US" sz="1200" dirty="0">
              <a:solidFill>
                <a:schemeClr val="bg1"/>
              </a:solidFill>
            </a:endParaRPr>
          </a:p>
          <a:p>
            <a:pPr algn="l"/>
            <a:endParaRPr lang="en-US" sz="1200" dirty="0" smtClean="0">
              <a:solidFill>
                <a:schemeClr val="bg1"/>
              </a:solidFill>
            </a:endParaRPr>
          </a:p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To run:</a:t>
            </a:r>
          </a:p>
          <a:p>
            <a:pPr algn="l"/>
            <a:endParaRPr lang="en-US" sz="1200" dirty="0">
              <a:solidFill>
                <a:schemeClr val="bg1"/>
              </a:solidFill>
            </a:endParaRPr>
          </a:p>
          <a:p>
            <a:pPr algn="l"/>
            <a:endParaRPr lang="en-US" sz="1200" dirty="0" smtClean="0">
              <a:solidFill>
                <a:schemeClr val="bg1"/>
              </a:solidFill>
            </a:endParaRPr>
          </a:p>
          <a:p>
            <a:pPr algn="l"/>
            <a:endParaRPr lang="en-US" sz="1200" dirty="0">
              <a:solidFill>
                <a:schemeClr val="bg1"/>
              </a:solidFill>
            </a:endParaRPr>
          </a:p>
          <a:p>
            <a:pPr algn="l"/>
            <a:endParaRPr lang="en-US" sz="1200" dirty="0" smtClean="0">
              <a:solidFill>
                <a:schemeClr val="bg1"/>
              </a:solidFill>
            </a:endParaRPr>
          </a:p>
          <a:p>
            <a:pPr algn="l"/>
            <a:r>
              <a:rPr lang="en-US" sz="1200" dirty="0" err="1" smtClean="0">
                <a:solidFill>
                  <a:schemeClr val="bg1"/>
                </a:solidFill>
              </a:rPr>
              <a:t>Kokkos</a:t>
            </a:r>
            <a:r>
              <a:rPr lang="en-US" sz="1200" dirty="0" smtClean="0">
                <a:solidFill>
                  <a:schemeClr val="bg1"/>
                </a:solidFill>
              </a:rPr>
              <a:t> will detect available GPUs and assign MPI ranks to GPUs round robin.**</a:t>
            </a: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4419600" y="742950"/>
            <a:ext cx="4495800" cy="375387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My application (embedded within a big Fortran code):</a:t>
            </a:r>
          </a:p>
          <a:p>
            <a:pPr algn="l"/>
            <a:endParaRPr lang="en-US" sz="1200" dirty="0">
              <a:solidFill>
                <a:schemeClr val="bg1"/>
              </a:solidFill>
            </a:endParaRPr>
          </a:p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Pass </a:t>
            </a:r>
            <a:r>
              <a:rPr lang="en-US" sz="1200" dirty="0" err="1" smtClean="0">
                <a:solidFill>
                  <a:schemeClr val="bg1"/>
                </a:solidFill>
              </a:rPr>
              <a:t>num</a:t>
            </a:r>
            <a:r>
              <a:rPr lang="en-US" sz="1200" dirty="0" smtClean="0">
                <a:solidFill>
                  <a:schemeClr val="bg1"/>
                </a:solidFill>
              </a:rPr>
              <a:t> GPU devices per node in Fortran input file:</a:t>
            </a:r>
          </a:p>
          <a:p>
            <a:pPr algn="l"/>
            <a:endParaRPr lang="en-US" sz="1200" dirty="0">
              <a:solidFill>
                <a:schemeClr val="bg1"/>
              </a:solidFill>
            </a:endParaRPr>
          </a:p>
          <a:p>
            <a:pPr algn="l"/>
            <a:endParaRPr lang="en-US" sz="1200" dirty="0" smtClean="0">
              <a:solidFill>
                <a:schemeClr val="bg1"/>
              </a:solidFill>
            </a:endParaRPr>
          </a:p>
          <a:p>
            <a:pPr algn="l"/>
            <a:endParaRPr lang="en-US" sz="1200" dirty="0" smtClean="0">
              <a:solidFill>
                <a:schemeClr val="bg1"/>
              </a:solidFill>
            </a:endParaRPr>
          </a:p>
          <a:p>
            <a:pPr algn="l"/>
            <a:endParaRPr lang="en-US" sz="1200" dirty="0">
              <a:solidFill>
                <a:schemeClr val="bg1"/>
              </a:solidFill>
            </a:endParaRPr>
          </a:p>
          <a:p>
            <a:pPr algn="l"/>
            <a:endParaRPr lang="en-US" sz="1200" dirty="0">
              <a:solidFill>
                <a:schemeClr val="bg1"/>
              </a:solidFill>
            </a:endParaRPr>
          </a:p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Within Fortran,  compute device to use as (MPI </a:t>
            </a:r>
            <a:r>
              <a:rPr lang="en-US" sz="1200" dirty="0" err="1" smtClean="0">
                <a:solidFill>
                  <a:schemeClr val="bg1"/>
                </a:solidFill>
              </a:rPr>
              <a:t>rank%num</a:t>
            </a:r>
            <a:r>
              <a:rPr lang="en-US" sz="1200" dirty="0" smtClean="0">
                <a:solidFill>
                  <a:schemeClr val="bg1"/>
                </a:solidFill>
              </a:rPr>
              <a:t> devices):</a:t>
            </a:r>
          </a:p>
          <a:p>
            <a:pPr algn="l"/>
            <a:endParaRPr lang="en-US" sz="1200" dirty="0" smtClean="0">
              <a:solidFill>
                <a:schemeClr val="bg1"/>
              </a:solidFill>
            </a:endParaRPr>
          </a:p>
          <a:p>
            <a:pPr algn="l"/>
            <a:endParaRPr lang="en-US" sz="1200" dirty="0">
              <a:solidFill>
                <a:schemeClr val="bg1"/>
              </a:solidFill>
            </a:endParaRPr>
          </a:p>
          <a:p>
            <a:pPr algn="l"/>
            <a:endParaRPr lang="en-US" sz="1200" dirty="0">
              <a:solidFill>
                <a:schemeClr val="bg1"/>
              </a:solidFill>
            </a:endParaRPr>
          </a:p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…and call the interface function to initialize </a:t>
            </a:r>
            <a:r>
              <a:rPr lang="en-US" sz="1200" dirty="0" err="1" smtClean="0">
                <a:solidFill>
                  <a:schemeClr val="bg1"/>
                </a:solidFill>
              </a:rPr>
              <a:t>Kokkos</a:t>
            </a:r>
            <a:r>
              <a:rPr lang="en-US" sz="1200" dirty="0" smtClean="0">
                <a:solidFill>
                  <a:schemeClr val="bg1"/>
                </a:solidFill>
              </a:rPr>
              <a:t>:</a:t>
            </a:r>
          </a:p>
          <a:p>
            <a:pPr algn="l"/>
            <a:endParaRPr lang="en-US" sz="1200" dirty="0" smtClean="0">
              <a:solidFill>
                <a:schemeClr val="bg1"/>
              </a:solidFill>
            </a:endParaRPr>
          </a:p>
          <a:p>
            <a:pPr algn="l"/>
            <a:endParaRPr lang="en-US" sz="1200" dirty="0" smtClean="0">
              <a:solidFill>
                <a:schemeClr val="bg1"/>
              </a:solidFill>
            </a:endParaRPr>
          </a:p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Finally, within C++ </a:t>
            </a:r>
            <a:r>
              <a:rPr lang="en-US" sz="1200" dirty="0" err="1">
                <a:solidFill>
                  <a:schemeClr val="bg1"/>
                </a:solidFill>
              </a:rPr>
              <a:t>f</a:t>
            </a:r>
            <a:r>
              <a:rPr lang="en-US" sz="1200" dirty="0" err="1" smtClean="0">
                <a:solidFill>
                  <a:schemeClr val="bg1"/>
                </a:solidFill>
              </a:rPr>
              <a:t>rame.initialize</a:t>
            </a:r>
            <a:r>
              <a:rPr lang="en-US" sz="1200" dirty="0" smtClean="0">
                <a:solidFill>
                  <a:schemeClr val="bg1"/>
                </a:solidFill>
              </a:rPr>
              <a:t>():</a:t>
            </a:r>
          </a:p>
          <a:p>
            <a:pPr algn="l"/>
            <a:endParaRPr lang="en-US" sz="1200" dirty="0" smtClean="0">
              <a:solidFill>
                <a:schemeClr val="bg1"/>
              </a:solidFill>
            </a:endParaRPr>
          </a:p>
          <a:p>
            <a:pPr algn="l"/>
            <a:endParaRPr lang="en-US" sz="1200" dirty="0">
              <a:solidFill>
                <a:schemeClr val="bg1"/>
              </a:solidFill>
            </a:endParaRPr>
          </a:p>
          <a:p>
            <a:pPr algn="l"/>
            <a:endParaRPr lang="en-US" sz="1200" dirty="0" smtClean="0">
              <a:solidFill>
                <a:schemeClr val="bg1"/>
              </a:solidFill>
            </a:endParaRPr>
          </a:p>
          <a:p>
            <a:pPr algn="l"/>
            <a:endParaRPr lang="en-US" sz="1200" dirty="0">
              <a:solidFill>
                <a:schemeClr val="bg1"/>
              </a:solidFill>
            </a:endParaRPr>
          </a:p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No need for arguments to executable.</a:t>
            </a:r>
            <a:endParaRPr lang="en-US" sz="1200" dirty="0">
              <a:solidFill>
                <a:schemeClr val="bg1"/>
              </a:solidFill>
            </a:endParaRPr>
          </a:p>
          <a:p>
            <a:pPr algn="l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9736" y="1828800"/>
            <a:ext cx="3718864" cy="2462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Kokkos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::initialize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char*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);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6121" y="2571407"/>
            <a:ext cx="3024539" cy="4001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-n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numprocs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./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myKokkosApp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    --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kokkos-ndevices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 </a:t>
            </a:r>
            <a:endParaRPr lang="en-US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08576" y="1352550"/>
            <a:ext cx="1905219" cy="7078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KokkosInputs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KokkosNumDevices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...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608576" y="2441448"/>
            <a:ext cx="4173924" cy="4001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33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000" dirty="0" smtClean="0">
                <a:solidFill>
                  <a:srgbClr val="33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MPI_COMM_RANK( MPI_COMM_WORLD, rank,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ierror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KokkosDeviceID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33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rank,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KokkosNumDevices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</p:txBody>
      </p:sp>
      <p:sp>
        <p:nvSpPr>
          <p:cNvPr id="6" name="Rectangle 5"/>
          <p:cNvSpPr/>
          <p:nvPr/>
        </p:nvSpPr>
        <p:spPr>
          <a:xfrm>
            <a:off x="4609509" y="3749040"/>
            <a:ext cx="2629492" cy="55399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Kokkos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InitArguments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args.device_id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KokkosDeviceID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Kokkos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::initialize(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</p:txBody>
      </p:sp>
      <p:sp>
        <p:nvSpPr>
          <p:cNvPr id="7" name="Rectangle 6"/>
          <p:cNvSpPr/>
          <p:nvPr/>
        </p:nvSpPr>
        <p:spPr>
          <a:xfrm>
            <a:off x="4609509" y="3181350"/>
            <a:ext cx="4191000" cy="2462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33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frame_initialize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%VAL(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KokkosDeviceID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), ... )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6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3319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381000" y="706534"/>
            <a:ext cx="3167448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9136810" cy="400050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Cluster-level concerns:  </a:t>
            </a:r>
            <a:r>
              <a:rPr lang="en-US" sz="2000" dirty="0" err="1" smtClean="0">
                <a:solidFill>
                  <a:schemeClr val="bg1"/>
                </a:solidFill>
              </a:rPr>
              <a:t>Nvidia</a:t>
            </a:r>
            <a:r>
              <a:rPr lang="en-US" sz="2000" dirty="0" smtClean="0">
                <a:solidFill>
                  <a:schemeClr val="bg1"/>
                </a:solidFill>
              </a:rPr>
              <a:t> Multi-Process Service (MPS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253653" y="525430"/>
            <a:ext cx="4569460" cy="59223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>
                <a:solidFill>
                  <a:schemeClr val="bg1"/>
                </a:solidFill>
              </a:rPr>
              <a:t>Without MPS: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Each MPI process has its own CUDA context.  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Multi-process profile shows one process at a time using a given GPU.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5216105" y="625331"/>
            <a:ext cx="3657600" cy="4000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>
                <a:solidFill>
                  <a:schemeClr val="bg1"/>
                </a:solidFill>
              </a:rPr>
              <a:t>With MPS: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Multiple processes can share a given GPU simultaneously.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3714750"/>
            <a:ext cx="70866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Better utilization and dramatic speedup for my application, and easy to use 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(just run  </a:t>
            </a:r>
            <a:r>
              <a:rPr lang="en-US" sz="12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nvidia</a:t>
            </a:r>
            <a:r>
              <a:rPr lang="en-US" sz="1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cuda</a:t>
            </a:r>
            <a:r>
              <a:rPr lang="en-US" sz="1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mps</a:t>
            </a:r>
            <a:r>
              <a:rPr lang="en-US" sz="1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-control –d</a:t>
            </a:r>
            <a:r>
              <a:rPr lang="en-US" sz="1400" dirty="0" smtClean="0">
                <a:solidFill>
                  <a:schemeClr val="bg1"/>
                </a:solidFill>
              </a:rPr>
              <a:t>  on each compute node to start the daemons).</a:t>
            </a: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See </a:t>
            </a:r>
            <a:r>
              <a:rPr lang="en-US" sz="1400" dirty="0" smtClean="0">
                <a:solidFill>
                  <a:schemeClr val="accent5"/>
                </a:solidFill>
                <a:hlinkClick r:id="rId3"/>
              </a:rPr>
              <a:t>http</a:t>
            </a:r>
            <a:r>
              <a:rPr lang="en-US" sz="1400" dirty="0">
                <a:solidFill>
                  <a:schemeClr val="accent5"/>
                </a:solidFill>
                <a:hlinkClick r:id="rId3"/>
              </a:rPr>
              <a:t>://</a:t>
            </a:r>
            <a:r>
              <a:rPr lang="en-US" sz="1400" dirty="0" smtClean="0">
                <a:solidFill>
                  <a:schemeClr val="accent5"/>
                </a:solidFill>
                <a:hlinkClick r:id="rId3"/>
              </a:rPr>
              <a:t>on-demand.gputechconf.com/gtc/2016/presentation/s6142-jiri-kraus-multi-gpu-programming-mpi.pdf</a:t>
            </a:r>
            <a:r>
              <a:rPr lang="en-US" sz="1400" dirty="0" smtClean="0">
                <a:solidFill>
                  <a:schemeClr val="accent5"/>
                </a:solidFill>
              </a:rPr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34" y="1188841"/>
            <a:ext cx="4715666" cy="140817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188841"/>
            <a:ext cx="3879011" cy="1405439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2947497" y="2266950"/>
            <a:ext cx="481503" cy="2477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307696" y="1910835"/>
            <a:ext cx="481503" cy="2477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2"/>
          <p:cNvSpPr txBox="1">
            <a:spLocks/>
          </p:cNvSpPr>
          <p:nvPr/>
        </p:nvSpPr>
        <p:spPr>
          <a:xfrm>
            <a:off x="753528" y="2772444"/>
            <a:ext cx="3678843" cy="54656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>
                <a:solidFill>
                  <a:schemeClr val="bg1"/>
                </a:solidFill>
              </a:rPr>
              <a:t>Kernels from different processes do not overlap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>
            <a:endCxn id="17" idx="4"/>
          </p:cNvCxnSpPr>
          <p:nvPr/>
        </p:nvCxnSpPr>
        <p:spPr>
          <a:xfrm flipV="1">
            <a:off x="3429000" y="2158547"/>
            <a:ext cx="119448" cy="6138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3188248" y="2508828"/>
            <a:ext cx="240752" cy="2636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162800" y="1580417"/>
            <a:ext cx="457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itle 2"/>
          <p:cNvSpPr txBox="1">
            <a:spLocks/>
          </p:cNvSpPr>
          <p:nvPr/>
        </p:nvSpPr>
        <p:spPr>
          <a:xfrm>
            <a:off x="5205483" y="2772443"/>
            <a:ext cx="3678843" cy="54656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>
                <a:solidFill>
                  <a:schemeClr val="bg1"/>
                </a:solidFill>
              </a:rPr>
              <a:t>Kernels from different processes overlap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For small NS, turning on MPS makes overall application up to </a:t>
            </a:r>
            <a:r>
              <a:rPr lang="en-US" sz="1400" b="1" dirty="0" smtClean="0">
                <a:solidFill>
                  <a:srgbClr val="FFFF00"/>
                </a:solidFill>
              </a:rPr>
              <a:t>3X faster</a:t>
            </a:r>
          </a:p>
        </p:txBody>
      </p:sp>
    </p:spTree>
    <p:extLst>
      <p:ext uri="{BB962C8B-B14F-4D97-AF65-F5344CB8AC3E}">
        <p14:creationId xmlns:p14="http://schemas.microsoft.com/office/powerpoint/2010/main" val="47633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3596" y="56053"/>
            <a:ext cx="8736806" cy="41549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GPU Speedup of Overall </a:t>
            </a:r>
            <a:r>
              <a:rPr lang="en-US" sz="2000" dirty="0" err="1">
                <a:solidFill>
                  <a:schemeClr val="bg1"/>
                </a:solidFill>
              </a:rPr>
              <a:t>CASTLES+Kokkos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02820" y="1094928"/>
            <a:ext cx="3171481" cy="28931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Production-style runs:</a:t>
            </a:r>
          </a:p>
          <a:p>
            <a:r>
              <a:rPr lang="en-US" sz="1400" dirty="0">
                <a:solidFill>
                  <a:schemeClr val="bg1"/>
                </a:solidFill>
              </a:rPr>
              <a:t>40 MPI ranks on 2 nodes.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pPr marL="257175" indent="-257175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</a:rPr>
              <a:t>CASTLES Fortran uses 20 CPUs/node only.</a:t>
            </a:r>
          </a:p>
          <a:p>
            <a:pPr marL="257175" indent="-257175">
              <a:buFont typeface="Wingdings" panose="05000000000000000000" pitchFamily="2" charset="2"/>
              <a:buChar char="§"/>
            </a:pPr>
            <a:r>
              <a:rPr lang="en-US" sz="1400" dirty="0" err="1">
                <a:solidFill>
                  <a:schemeClr val="bg1"/>
                </a:solidFill>
              </a:rPr>
              <a:t>CASTLES+Kokkos</a:t>
            </a:r>
            <a:r>
              <a:rPr lang="en-US" sz="1400" dirty="0">
                <a:solidFill>
                  <a:schemeClr val="bg1"/>
                </a:solidFill>
              </a:rPr>
              <a:t> uses 20 CPUs + 2 GPUs/node. </a:t>
            </a:r>
            <a:endParaRPr lang="en-US" sz="1400" dirty="0" smtClean="0">
              <a:solidFill>
                <a:schemeClr val="bg1"/>
              </a:solidFill>
            </a:endParaRPr>
          </a:p>
          <a:p>
            <a:pPr marL="257175" indent="-257175"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bg1"/>
                </a:solidFill>
              </a:rPr>
              <a:t>Speedup computed as (CASTLES Fortran runtime)/(</a:t>
            </a:r>
            <a:r>
              <a:rPr lang="en-US" sz="1400" dirty="0" err="1" smtClean="0">
                <a:solidFill>
                  <a:schemeClr val="bg1"/>
                </a:solidFill>
              </a:rPr>
              <a:t>Castles+Kokkos</a:t>
            </a:r>
            <a:r>
              <a:rPr lang="en-US" sz="1400" dirty="0" smtClean="0">
                <a:solidFill>
                  <a:schemeClr val="bg1"/>
                </a:solidFill>
              </a:rPr>
              <a:t> runtime)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2.5-3.0X </a:t>
            </a:r>
            <a:r>
              <a:rPr lang="en-US" sz="1400" dirty="0">
                <a:solidFill>
                  <a:schemeClr val="bg1"/>
                </a:solidFill>
              </a:rPr>
              <a:t>consistently observed across range of desirable problem parameters.</a:t>
            </a: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968512417"/>
              </p:ext>
            </p:extLst>
          </p:nvPr>
        </p:nvGraphicFramePr>
        <p:xfrm>
          <a:off x="600203" y="627224"/>
          <a:ext cx="4787045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8911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3596" y="56053"/>
            <a:ext cx="8736806" cy="41549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</a:rPr>
              <a:t>Kokkos</a:t>
            </a:r>
            <a:r>
              <a:rPr lang="en-US" sz="2000" dirty="0" smtClean="0">
                <a:solidFill>
                  <a:schemeClr val="bg1"/>
                </a:solidFill>
              </a:rPr>
              <a:t> on CPU matches Fortran on CPU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68597" y="2474952"/>
            <a:ext cx="6806804" cy="55399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Often, naively porting Fortran to C++ </a:t>
            </a:r>
            <a:r>
              <a:rPr lang="en-US" sz="1000" dirty="0" smtClean="0">
                <a:solidFill>
                  <a:schemeClr val="bg1"/>
                </a:solidFill>
              </a:rPr>
              <a:t>results </a:t>
            </a:r>
            <a:r>
              <a:rPr lang="en-US" sz="1000" dirty="0">
                <a:solidFill>
                  <a:schemeClr val="bg1"/>
                </a:solidFill>
              </a:rPr>
              <a:t>in a slowdown (e.g. compiler has a harder time optimizing/</a:t>
            </a:r>
            <a:r>
              <a:rPr lang="en-US" sz="1000" dirty="0" err="1">
                <a:solidFill>
                  <a:schemeClr val="bg1"/>
                </a:solidFill>
              </a:rPr>
              <a:t>vectorizing</a:t>
            </a:r>
            <a:r>
              <a:rPr lang="en-US" sz="1000" dirty="0">
                <a:solidFill>
                  <a:schemeClr val="bg1"/>
                </a:solidFill>
              </a:rPr>
              <a:t> loops</a:t>
            </a:r>
            <a:r>
              <a:rPr lang="en-US" sz="1000" dirty="0" smtClean="0">
                <a:solidFill>
                  <a:schemeClr val="bg1"/>
                </a:solidFill>
              </a:rPr>
              <a:t>). 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Need to use hardware-specific (Intel) compiler and manually tweak vector pragmas for some in-kernel loops, but in the end </a:t>
            </a:r>
          </a:p>
          <a:p>
            <a:r>
              <a:rPr lang="en-US" sz="1000" b="1" dirty="0" err="1" smtClean="0">
                <a:solidFill>
                  <a:srgbClr val="FFFF00"/>
                </a:solidFill>
              </a:rPr>
              <a:t>Kokkos</a:t>
            </a:r>
            <a:r>
              <a:rPr lang="en-US" sz="1000" b="1" dirty="0" smtClean="0">
                <a:solidFill>
                  <a:srgbClr val="FFFF00"/>
                </a:solidFill>
              </a:rPr>
              <a:t> C++ is as fast as original Fortran.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68597" y="437372"/>
            <a:ext cx="5029200" cy="24622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Can the </a:t>
            </a:r>
            <a:r>
              <a:rPr lang="en-US" sz="1000" dirty="0" err="1" smtClean="0">
                <a:solidFill>
                  <a:schemeClr val="bg1"/>
                </a:solidFill>
              </a:rPr>
              <a:t>Kokkos</a:t>
            </a:r>
            <a:r>
              <a:rPr lang="en-US" sz="1000" dirty="0" smtClean="0">
                <a:solidFill>
                  <a:schemeClr val="bg1"/>
                </a:solidFill>
              </a:rPr>
              <a:t>-enabled codebase compile for CPU as well as GPU, with good performance?</a:t>
            </a:r>
          </a:p>
        </p:txBody>
      </p:sp>
      <p:sp>
        <p:nvSpPr>
          <p:cNvPr id="6" name="Rectangle 5"/>
          <p:cNvSpPr/>
          <p:nvPr/>
        </p:nvSpPr>
        <p:spPr>
          <a:xfrm>
            <a:off x="5862393" y="3181350"/>
            <a:ext cx="2672007" cy="10772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KOKKOS_LAMBDA( </a:t>
            </a:r>
            <a:r>
              <a:rPr lang="en-US" sz="8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const</a:t>
            </a:r>
            <a:r>
              <a:rPr lang="en-US" sz="8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 </a:t>
            </a:r>
            <a:r>
              <a:rPr lang="en-US" sz="8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8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&amp; t )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{ </a:t>
            </a:r>
          </a:p>
          <a:p>
            <a:r>
              <a:rPr lang="en-US" sz="8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    #</a:t>
            </a:r>
            <a:r>
              <a:rPr lang="en-US" sz="800" dirty="0" err="1" smtClean="0">
                <a:solidFill>
                  <a:srgbClr val="FF40FF"/>
                </a:solidFill>
                <a:latin typeface="Courier New" panose="02070309020205020404" pitchFamily="49" charset="0"/>
              </a:rPr>
              <a:t>ifdef</a:t>
            </a:r>
            <a:r>
              <a:rPr lang="en-US" sz="8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 KOKKOS_HAVE_CUDA</a:t>
            </a:r>
            <a:endParaRPr lang="en-US" sz="8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8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8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…GPU-optimal code goes here…</a:t>
            </a:r>
          </a:p>
          <a:p>
            <a:r>
              <a:rPr lang="en-US" sz="8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8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8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#else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…</a:t>
            </a:r>
            <a:r>
              <a:rPr lang="en-US" sz="800" dirty="0">
                <a:solidFill>
                  <a:srgbClr val="FFFFFF"/>
                </a:solidFill>
                <a:latin typeface="Courier New" panose="02070309020205020404" pitchFamily="49" charset="0"/>
              </a:rPr>
              <a:t>CPU-optimal code goes here</a:t>
            </a:r>
            <a:r>
              <a:rPr lang="en-US" sz="8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…</a:t>
            </a:r>
            <a:endParaRPr lang="en-US" sz="800" dirty="0" smtClean="0">
              <a:solidFill>
                <a:srgbClr val="FF40FF"/>
              </a:solidFill>
              <a:latin typeface="Courier New" panose="02070309020205020404" pitchFamily="49" charset="0"/>
            </a:endParaRPr>
          </a:p>
          <a:p>
            <a:r>
              <a:rPr lang="en-US" sz="8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    #</a:t>
            </a:r>
            <a:r>
              <a:rPr lang="en-US" sz="800" dirty="0" err="1" smtClean="0">
                <a:solidFill>
                  <a:srgbClr val="FF40FF"/>
                </a:solidFill>
                <a:latin typeface="Courier New" panose="02070309020205020404" pitchFamily="49" charset="0"/>
              </a:rPr>
              <a:t>endif</a:t>
            </a:r>
            <a:endParaRPr lang="en-US" sz="8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8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7644" y="3201709"/>
            <a:ext cx="5497356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000" b="1" dirty="0">
                <a:solidFill>
                  <a:srgbClr val="FFFF00"/>
                </a:solidFill>
              </a:rPr>
              <a:t>To compile for CPU, just change arguments to </a:t>
            </a:r>
            <a:r>
              <a:rPr lang="en-US" sz="1000" b="1" dirty="0" err="1" smtClean="0">
                <a:solidFill>
                  <a:srgbClr val="FFFF00"/>
                </a:solidFill>
              </a:rPr>
              <a:t>makefile</a:t>
            </a:r>
            <a:r>
              <a:rPr lang="en-US" sz="1000" b="1" dirty="0">
                <a:solidFill>
                  <a:srgbClr val="FFFF00"/>
                </a:solidFill>
              </a:rPr>
              <a:t> </a:t>
            </a:r>
            <a:r>
              <a:rPr lang="en-US" sz="1000" b="1" dirty="0" smtClean="0">
                <a:solidFill>
                  <a:srgbClr val="FFFF00"/>
                </a:solidFill>
              </a:rPr>
              <a:t>(see </a:t>
            </a:r>
            <a:r>
              <a:rPr lang="en-US" sz="1000" b="1" dirty="0" err="1" smtClean="0">
                <a:solidFill>
                  <a:srgbClr val="FFFF00"/>
                </a:solidFill>
              </a:rPr>
              <a:t>Kokkos</a:t>
            </a:r>
            <a:r>
              <a:rPr lang="en-US" sz="1000" b="1" dirty="0" smtClean="0">
                <a:solidFill>
                  <a:srgbClr val="FFFF00"/>
                </a:solidFill>
              </a:rPr>
              <a:t> documentation).</a:t>
            </a:r>
          </a:p>
          <a:p>
            <a:endParaRPr lang="en-US" sz="1000" b="1" dirty="0">
              <a:solidFill>
                <a:srgbClr val="92D050"/>
              </a:solidFill>
            </a:endParaRPr>
          </a:p>
          <a:p>
            <a:r>
              <a:rPr lang="en-US" sz="1000" dirty="0" err="1" smtClean="0">
                <a:solidFill>
                  <a:schemeClr val="bg1"/>
                </a:solidFill>
              </a:rPr>
              <a:t>nvcc</a:t>
            </a:r>
            <a:r>
              <a:rPr lang="en-US" sz="1000" dirty="0" smtClean="0">
                <a:solidFill>
                  <a:schemeClr val="bg1"/>
                </a:solidFill>
              </a:rPr>
              <a:t> ignores Intel pragmas.  </a:t>
            </a:r>
            <a:r>
              <a:rPr lang="en-US" sz="1000" dirty="0" err="1" smtClean="0">
                <a:solidFill>
                  <a:schemeClr val="bg1"/>
                </a:solidFill>
              </a:rPr>
              <a:t>Kokkos</a:t>
            </a:r>
            <a:r>
              <a:rPr lang="en-US" sz="1000" dirty="0" smtClean="0">
                <a:solidFill>
                  <a:schemeClr val="bg1"/>
                </a:solidFill>
              </a:rPr>
              <a:t>-enabled </a:t>
            </a:r>
            <a:r>
              <a:rPr lang="en-US" sz="1000" dirty="0">
                <a:solidFill>
                  <a:schemeClr val="bg1"/>
                </a:solidFill>
              </a:rPr>
              <a:t>source code is (almost entirely) same as used for GPU</a:t>
            </a:r>
            <a:r>
              <a:rPr lang="en-US" sz="1000" dirty="0" smtClean="0">
                <a:solidFill>
                  <a:schemeClr val="bg1"/>
                </a:solidFill>
              </a:rPr>
              <a:t>.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Only two kernels needed moderately divergent code for good performance on both CPU and GPU.  </a:t>
            </a:r>
          </a:p>
          <a:p>
            <a:r>
              <a:rPr lang="en-US" sz="1000" dirty="0" err="1" smtClean="0">
                <a:solidFill>
                  <a:schemeClr val="bg1"/>
                </a:solidFill>
              </a:rPr>
              <a:t>Kokkos</a:t>
            </a:r>
            <a:r>
              <a:rPr lang="en-US" sz="1000" dirty="0" smtClean="0">
                <a:solidFill>
                  <a:schemeClr val="bg1"/>
                </a:solidFill>
              </a:rPr>
              <a:t> build system provides pragmas to select different code when compiling for different hardware.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6800" y="4515159"/>
            <a:ext cx="6172200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b="1" dirty="0" err="1" smtClean="0">
                <a:solidFill>
                  <a:srgbClr val="FFFF00"/>
                </a:solidFill>
              </a:rPr>
              <a:t>Kokkos</a:t>
            </a:r>
            <a:r>
              <a:rPr lang="en-US" sz="1400" b="1" dirty="0" smtClean="0">
                <a:solidFill>
                  <a:srgbClr val="FFFF00"/>
                </a:solidFill>
              </a:rPr>
              <a:t> promise of “performant cross-platform parallelism” more or less fulfilled. </a:t>
            </a:r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323453654"/>
              </p:ext>
            </p:extLst>
          </p:nvPr>
        </p:nvGraphicFramePr>
        <p:xfrm>
          <a:off x="2057400" y="742950"/>
          <a:ext cx="2671257" cy="16578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728657" y="2100221"/>
            <a:ext cx="3043743" cy="21544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**KMP_AFFINITY=compact,1,granularity=core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5486400" y="3790950"/>
            <a:ext cx="533400" cy="1524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81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3596" y="56053"/>
            <a:ext cx="8736806" cy="41549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Node level performance + comparison with Xeon Phi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47800" y="438894"/>
            <a:ext cx="6248400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000" b="1" dirty="0" err="1" smtClean="0">
                <a:solidFill>
                  <a:srgbClr val="FFFF00"/>
                </a:solidFill>
              </a:rPr>
              <a:t>Kokkos</a:t>
            </a:r>
            <a:r>
              <a:rPr lang="en-US" sz="1000" b="1" dirty="0" smtClean="0">
                <a:solidFill>
                  <a:srgbClr val="FFFF00"/>
                </a:solidFill>
              </a:rPr>
              <a:t> runs on Xeon Phis in native mode</a:t>
            </a:r>
            <a:r>
              <a:rPr lang="en-US" sz="1000" dirty="0">
                <a:solidFill>
                  <a:srgbClr val="FFFF00"/>
                </a:solidFill>
              </a:rPr>
              <a:t>.</a:t>
            </a:r>
            <a:r>
              <a:rPr lang="en-US" sz="1000" dirty="0" smtClean="0">
                <a:solidFill>
                  <a:srgbClr val="FFFF00"/>
                </a:solidFill>
              </a:rPr>
              <a:t> 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000" dirty="0" err="1" smtClean="0">
                <a:solidFill>
                  <a:schemeClr val="bg1"/>
                </a:solidFill>
              </a:rPr>
              <a:t>MPI+Kokkos</a:t>
            </a:r>
            <a:r>
              <a:rPr lang="en-US" sz="1000" dirty="0" smtClean="0">
                <a:solidFill>
                  <a:schemeClr val="bg1"/>
                </a:solidFill>
              </a:rPr>
              <a:t> processes see Phi cores as additional CPU cores.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000" dirty="0" err="1" smtClean="0">
                <a:solidFill>
                  <a:schemeClr val="bg1"/>
                </a:solidFill>
              </a:rPr>
              <a:t>Kokkos</a:t>
            </a:r>
            <a:r>
              <a:rPr lang="en-US" sz="1000" dirty="0" smtClean="0">
                <a:solidFill>
                  <a:schemeClr val="bg1"/>
                </a:solidFill>
              </a:rPr>
              <a:t> computations are not offloaded GPU-style. 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000" dirty="0" smtClean="0">
                <a:solidFill>
                  <a:schemeClr val="bg1"/>
                </a:solidFill>
              </a:rPr>
              <a:t>Entire process runs on a set of Phi cores just like on a multicore CPU.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GPUs are offload coprocessors, so can’t compare Phi vs. GPU apples-to-apples.  But we can get an idea at node level.</a:t>
            </a:r>
            <a:endParaRPr lang="en-US" sz="1000" dirty="0">
              <a:solidFill>
                <a:schemeClr val="bg1"/>
              </a:solidFill>
            </a:endParaRPr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3214607535"/>
              </p:ext>
            </p:extLst>
          </p:nvPr>
        </p:nvGraphicFramePr>
        <p:xfrm>
          <a:off x="2095500" y="1554480"/>
          <a:ext cx="4953000" cy="25319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8271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3596" y="56053"/>
            <a:ext cx="2158604" cy="41549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System details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" y="937320"/>
            <a:ext cx="5715000" cy="366254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800" dirty="0" smtClean="0">
                <a:solidFill>
                  <a:schemeClr val="accent1"/>
                </a:solidFill>
              </a:rPr>
              <a:t>2x10 core Intel Xeon E5-2650 v3</a:t>
            </a:r>
          </a:p>
          <a:p>
            <a:r>
              <a:rPr lang="en-US" sz="800" dirty="0" err="1">
                <a:solidFill>
                  <a:schemeClr val="accent1"/>
                </a:solidFill>
              </a:rPr>
              <a:t>C</a:t>
            </a:r>
            <a:r>
              <a:rPr lang="en-US" sz="800" dirty="0" err="1" smtClean="0">
                <a:solidFill>
                  <a:schemeClr val="accent1"/>
                </a:solidFill>
              </a:rPr>
              <a:t>onfig</a:t>
            </a:r>
            <a:r>
              <a:rPr lang="en-US" sz="800" dirty="0" smtClean="0">
                <a:solidFill>
                  <a:schemeClr val="accent1"/>
                </a:solidFill>
              </a:rPr>
              <a:t> file for Intel MPI:</a:t>
            </a:r>
          </a:p>
          <a:p>
            <a:r>
              <a:rPr lang="en-US" sz="8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8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genv</a:t>
            </a:r>
            <a:r>
              <a:rPr lang="en-US" sz="8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I_MPI_PIN_DOMAIN=</a:t>
            </a:r>
            <a:r>
              <a:rPr lang="en-US" sz="8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auto:compact</a:t>
            </a:r>
            <a:endParaRPr lang="en-US" sz="800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-n 20 ./</a:t>
            </a:r>
            <a:r>
              <a:rPr lang="en-US" sz="8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CASTLES.kokkos</a:t>
            </a:r>
            <a:endParaRPr lang="en-US" sz="800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smtClean="0">
                <a:solidFill>
                  <a:schemeClr val="accent1"/>
                </a:solidFill>
              </a:rPr>
              <a:t>Although cores are </a:t>
            </a:r>
            <a:r>
              <a:rPr lang="en-US" sz="800" dirty="0" err="1" smtClean="0">
                <a:solidFill>
                  <a:schemeClr val="accent1"/>
                </a:solidFill>
              </a:rPr>
              <a:t>hyperthreaded</a:t>
            </a:r>
            <a:r>
              <a:rPr lang="en-US" sz="800" dirty="0">
                <a:solidFill>
                  <a:schemeClr val="accent1"/>
                </a:solidFill>
              </a:rPr>
              <a:t> </a:t>
            </a:r>
            <a:r>
              <a:rPr lang="en-US" sz="800" dirty="0" smtClean="0">
                <a:solidFill>
                  <a:schemeClr val="accent1"/>
                </a:solidFill>
              </a:rPr>
              <a:t>(40 logical cores available), </a:t>
            </a:r>
          </a:p>
          <a:p>
            <a:r>
              <a:rPr lang="en-US" sz="800" dirty="0" smtClean="0">
                <a:solidFill>
                  <a:schemeClr val="accent1"/>
                </a:solidFill>
              </a:rPr>
              <a:t>adding more processes does</a:t>
            </a:r>
            <a:r>
              <a:rPr lang="en-US" sz="800" dirty="0">
                <a:solidFill>
                  <a:schemeClr val="accent1"/>
                </a:solidFill>
              </a:rPr>
              <a:t> </a:t>
            </a:r>
            <a:r>
              <a:rPr lang="en-US" sz="800" dirty="0" smtClean="0">
                <a:solidFill>
                  <a:schemeClr val="accent1"/>
                </a:solidFill>
              </a:rPr>
              <a:t>not improve performance significantly.</a:t>
            </a:r>
          </a:p>
          <a:p>
            <a:endParaRPr lang="en-US" sz="800" dirty="0" smtClean="0">
              <a:solidFill>
                <a:schemeClr val="accent1"/>
              </a:solidFill>
            </a:endParaRPr>
          </a:p>
          <a:p>
            <a:endParaRPr lang="en-US" sz="800" dirty="0">
              <a:solidFill>
                <a:srgbClr val="FF6060"/>
              </a:solidFill>
            </a:endParaRPr>
          </a:p>
          <a:p>
            <a:r>
              <a:rPr lang="en-US" sz="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2x10 core Intel Xeon E5-2650 v3</a:t>
            </a:r>
          </a:p>
          <a:p>
            <a:r>
              <a:rPr lang="en-US" sz="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+ 2 Kepler K40 GPUs</a:t>
            </a:r>
            <a:r>
              <a:rPr lang="en-US" sz="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r>
              <a:rPr lang="en-US" sz="8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KokkosMaxBlock</a:t>
            </a:r>
            <a:r>
              <a:rPr lang="en-US" sz="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= 12288</a:t>
            </a:r>
            <a:endParaRPr lang="en-US" sz="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sz="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Same MPI </a:t>
            </a:r>
            <a:r>
              <a:rPr lang="en-US" sz="8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config</a:t>
            </a:r>
            <a:r>
              <a:rPr lang="en-US" sz="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as CASTLES Fortran</a:t>
            </a:r>
            <a:r>
              <a:rPr lang="en-US" sz="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endParaRPr lang="en-US" sz="8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sz="800" dirty="0">
                <a:solidFill>
                  <a:srgbClr val="92D050"/>
                </a:solidFill>
              </a:rPr>
              <a:t>One Knight’s Corner 5110P </a:t>
            </a:r>
            <a:r>
              <a:rPr lang="en-US" sz="800" dirty="0" smtClean="0">
                <a:solidFill>
                  <a:srgbClr val="92D050"/>
                </a:solidFill>
              </a:rPr>
              <a:t>(</a:t>
            </a:r>
            <a:r>
              <a:rPr lang="en-US" sz="800" dirty="0">
                <a:solidFill>
                  <a:srgbClr val="92D050"/>
                </a:solidFill>
              </a:rPr>
              <a:t>60 cores, 240 logical processors</a:t>
            </a:r>
            <a:r>
              <a:rPr lang="en-US" sz="800" dirty="0" smtClean="0">
                <a:solidFill>
                  <a:srgbClr val="92D050"/>
                </a:solidFill>
              </a:rPr>
              <a:t>).</a:t>
            </a:r>
          </a:p>
          <a:p>
            <a:r>
              <a:rPr lang="en-US" sz="800" dirty="0" err="1" smtClean="0">
                <a:solidFill>
                  <a:srgbClr val="92D050"/>
                </a:solidFill>
              </a:rPr>
              <a:t>KokkosMaxBlock</a:t>
            </a:r>
            <a:r>
              <a:rPr lang="en-US" sz="800" dirty="0" smtClean="0">
                <a:solidFill>
                  <a:srgbClr val="92D050"/>
                </a:solidFill>
              </a:rPr>
              <a:t> = 1024</a:t>
            </a:r>
            <a:endParaRPr lang="en-US" sz="800" dirty="0">
              <a:solidFill>
                <a:srgbClr val="92D050"/>
              </a:solidFill>
            </a:endParaRPr>
          </a:p>
          <a:p>
            <a:r>
              <a:rPr lang="en-US" sz="800" dirty="0" err="1">
                <a:solidFill>
                  <a:srgbClr val="92D050"/>
                </a:solidFill>
              </a:rPr>
              <a:t>Config</a:t>
            </a:r>
            <a:r>
              <a:rPr lang="en-US" sz="800" dirty="0">
                <a:solidFill>
                  <a:srgbClr val="92D050"/>
                </a:solidFill>
              </a:rPr>
              <a:t> file for Intel MPI:</a:t>
            </a:r>
          </a:p>
          <a:p>
            <a:r>
              <a:rPr lang="en-US" sz="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8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genv</a:t>
            </a:r>
            <a:r>
              <a:rPr lang="en-US" sz="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I_MPI_PIN_DOMAIN=4:compact –</a:t>
            </a:r>
            <a:r>
              <a:rPr lang="en-US" sz="8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genv</a:t>
            </a:r>
            <a:r>
              <a:rPr lang="en-US" sz="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OMP_NUM_THREADS 4</a:t>
            </a:r>
          </a:p>
          <a:p>
            <a:r>
              <a:rPr lang="en-US" sz="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-host mic0 –n 60 –</a:t>
            </a:r>
            <a:r>
              <a:rPr lang="en-US" sz="8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sz="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KMP_AFFINITY=</a:t>
            </a:r>
            <a:r>
              <a:rPr lang="en-US" sz="8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compact,granularity</a:t>
            </a:r>
            <a:r>
              <a:rPr lang="en-US" sz="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=core ./</a:t>
            </a:r>
            <a:r>
              <a:rPr lang="en-US" sz="8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CASTLES.knc</a:t>
            </a:r>
            <a:endParaRPr lang="en-US" sz="800" dirty="0">
              <a:solidFill>
                <a:srgbClr val="92D050"/>
              </a:solidFill>
            </a:endParaRPr>
          </a:p>
          <a:p>
            <a:endParaRPr lang="en-US" sz="800" dirty="0" smtClean="0">
              <a:solidFill>
                <a:srgbClr val="92D050"/>
              </a:solidFill>
            </a:endParaRPr>
          </a:p>
          <a:p>
            <a:endParaRPr lang="en-US" sz="800" dirty="0" smtClean="0">
              <a:solidFill>
                <a:schemeClr val="accent1"/>
              </a:solidFill>
            </a:endParaRPr>
          </a:p>
          <a:p>
            <a:r>
              <a:rPr lang="en-US" sz="800" dirty="0">
                <a:solidFill>
                  <a:schemeClr val="accent6"/>
                </a:solidFill>
              </a:rPr>
              <a:t>One Knight’s Landing 7230 (64 cores, 256 logical processors), </a:t>
            </a:r>
            <a:r>
              <a:rPr lang="en-US" sz="800" dirty="0" smtClean="0">
                <a:solidFill>
                  <a:schemeClr val="accent6"/>
                </a:solidFill>
              </a:rPr>
              <a:t>flat memory mode, SNC-4 cluster mode</a:t>
            </a:r>
          </a:p>
          <a:p>
            <a:r>
              <a:rPr lang="en-US" sz="800" dirty="0" err="1" smtClean="0">
                <a:solidFill>
                  <a:schemeClr val="accent6"/>
                </a:solidFill>
              </a:rPr>
              <a:t>KokkosMaxBlock</a:t>
            </a:r>
            <a:r>
              <a:rPr lang="en-US" sz="800" dirty="0" smtClean="0">
                <a:solidFill>
                  <a:schemeClr val="accent6"/>
                </a:solidFill>
              </a:rPr>
              <a:t> = 1024</a:t>
            </a:r>
            <a:endParaRPr lang="en-US" sz="800" dirty="0">
              <a:solidFill>
                <a:schemeClr val="accent6"/>
              </a:solidFill>
            </a:endParaRPr>
          </a:p>
          <a:p>
            <a:r>
              <a:rPr lang="en-US" sz="800" dirty="0" err="1">
                <a:solidFill>
                  <a:schemeClr val="accent6"/>
                </a:solidFill>
              </a:rPr>
              <a:t>Config</a:t>
            </a:r>
            <a:r>
              <a:rPr lang="en-US" sz="800" dirty="0">
                <a:solidFill>
                  <a:schemeClr val="accent6"/>
                </a:solidFill>
              </a:rPr>
              <a:t> file for Intel MPI:</a:t>
            </a:r>
          </a:p>
          <a:p>
            <a:r>
              <a:rPr lang="en-US" sz="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8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genv</a:t>
            </a:r>
            <a:r>
              <a:rPr lang="en-US" sz="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I_MPI_PIN_DOMAIN=1:compact -</a:t>
            </a:r>
            <a:r>
              <a:rPr lang="en-US" sz="8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genv</a:t>
            </a:r>
            <a:r>
              <a:rPr lang="en-US" sz="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OMP_NUM_THREADS 1</a:t>
            </a:r>
          </a:p>
          <a:p>
            <a:r>
              <a:rPr lang="en-US" sz="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-n 256 –</a:t>
            </a:r>
            <a:r>
              <a:rPr lang="en-US" sz="8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sz="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KMP_AFFINITY=</a:t>
            </a:r>
            <a:r>
              <a:rPr lang="en-US" sz="8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compact,granularity</a:t>
            </a:r>
            <a:r>
              <a:rPr lang="en-US" sz="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=core </a:t>
            </a:r>
            <a:r>
              <a:rPr lang="en-US" sz="8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numactl</a:t>
            </a:r>
            <a:r>
              <a:rPr lang="en-US" sz="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–m 4,5,6,7 ./</a:t>
            </a:r>
            <a:r>
              <a:rPr lang="en-US" sz="8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CASTLES.knl</a:t>
            </a:r>
            <a:endParaRPr lang="en-US" sz="8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err="1">
                <a:solidFill>
                  <a:schemeClr val="accent6"/>
                </a:solidFill>
                <a:cs typeface="Courier New" panose="02070309020205020404" pitchFamily="49" charset="0"/>
              </a:rPr>
              <a:t>Numactl</a:t>
            </a:r>
            <a:r>
              <a:rPr lang="en-US" sz="800" dirty="0">
                <a:solidFill>
                  <a:schemeClr val="accent6"/>
                </a:solidFill>
                <a:cs typeface="Courier New" panose="02070309020205020404" pitchFamily="49" charset="0"/>
              </a:rPr>
              <a:t> –m 4,5,6,7 </a:t>
            </a:r>
            <a:r>
              <a:rPr lang="en-US" sz="800" dirty="0" smtClean="0">
                <a:solidFill>
                  <a:schemeClr val="accent6"/>
                </a:solidFill>
                <a:cs typeface="Courier New" panose="02070309020205020404" pitchFamily="49" charset="0"/>
              </a:rPr>
              <a:t>enforces </a:t>
            </a:r>
            <a:r>
              <a:rPr lang="en-US" sz="800" dirty="0">
                <a:solidFill>
                  <a:schemeClr val="accent6"/>
                </a:solidFill>
                <a:cs typeface="Courier New" panose="02070309020205020404" pitchFamily="49" charset="0"/>
              </a:rPr>
              <a:t>first-touch allocation </a:t>
            </a:r>
            <a:r>
              <a:rPr lang="en-US" sz="800" dirty="0" smtClean="0">
                <a:solidFill>
                  <a:schemeClr val="accent6"/>
                </a:solidFill>
                <a:cs typeface="Courier New" panose="02070309020205020404" pitchFamily="49" charset="0"/>
              </a:rPr>
              <a:t>in </a:t>
            </a:r>
            <a:r>
              <a:rPr lang="en-US" sz="800" dirty="0">
                <a:solidFill>
                  <a:schemeClr val="accent6"/>
                </a:solidFill>
                <a:cs typeface="Courier New" panose="02070309020205020404" pitchFamily="49" charset="0"/>
              </a:rPr>
              <a:t>onboard high-bandwidth memory.</a:t>
            </a:r>
          </a:p>
          <a:p>
            <a:r>
              <a:rPr lang="en-US" sz="800" dirty="0">
                <a:solidFill>
                  <a:schemeClr val="accent6"/>
                </a:solidFill>
                <a:cs typeface="Courier New" panose="02070309020205020404" pitchFamily="49" charset="0"/>
              </a:rPr>
              <a:t>I experimented with fewer MPI processes, bigger domains, and more </a:t>
            </a:r>
            <a:r>
              <a:rPr lang="en-US" sz="800" dirty="0" err="1">
                <a:solidFill>
                  <a:schemeClr val="accent6"/>
                </a:solidFill>
                <a:cs typeface="Courier New" panose="02070309020205020404" pitchFamily="49" charset="0"/>
              </a:rPr>
              <a:t>OpenMP</a:t>
            </a:r>
            <a:r>
              <a:rPr lang="en-US" sz="800" dirty="0">
                <a:solidFill>
                  <a:schemeClr val="accent6"/>
                </a:solidFill>
                <a:cs typeface="Courier New" panose="02070309020205020404" pitchFamily="49" charset="0"/>
              </a:rPr>
              <a:t> threads, </a:t>
            </a:r>
          </a:p>
          <a:p>
            <a:r>
              <a:rPr lang="en-US" sz="800" dirty="0">
                <a:solidFill>
                  <a:schemeClr val="accent6"/>
                </a:solidFill>
                <a:cs typeface="Courier New" panose="02070309020205020404" pitchFamily="49" charset="0"/>
              </a:rPr>
              <a:t>and found 256 procs with 1 thread/proc best.</a:t>
            </a:r>
            <a:r>
              <a:rPr lang="en-US" sz="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800" dirty="0">
              <a:solidFill>
                <a:schemeClr val="accent1"/>
              </a:solidFill>
            </a:endParaRPr>
          </a:p>
        </p:txBody>
      </p:sp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3937937549"/>
              </p:ext>
            </p:extLst>
          </p:nvPr>
        </p:nvGraphicFramePr>
        <p:xfrm>
          <a:off x="3314700" y="209550"/>
          <a:ext cx="4953000" cy="25319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1689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1371600" y="972313"/>
            <a:ext cx="6400800" cy="116317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rgbClr val="FFFF00"/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1219200" y="971325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687998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676401" y="1013396"/>
            <a:ext cx="5791199" cy="1204910"/>
          </a:xfrm>
          <a:prstGeom prst="rect">
            <a:avLst/>
          </a:prstGeom>
        </p:spPr>
        <p:txBody>
          <a:bodyPr/>
          <a:lstStyle/>
          <a:p>
            <a:r>
              <a:rPr lang="en-US" sz="2000" b="1" dirty="0" smtClean="0">
                <a:solidFill>
                  <a:schemeClr val="bg1"/>
                </a:solidFill>
                <a:latin typeface="+mn-lt"/>
              </a:rPr>
              <a:t>PART 1:  Integrating </a:t>
            </a:r>
            <a:r>
              <a:rPr lang="en-US" sz="2000" b="1" dirty="0" err="1" smtClean="0">
                <a:solidFill>
                  <a:schemeClr val="bg1"/>
                </a:solidFill>
                <a:latin typeface="+mn-lt"/>
              </a:rPr>
              <a:t>Kokkos</a:t>
            </a:r>
            <a:r>
              <a:rPr lang="en-US" sz="2000" b="1" dirty="0" smtClean="0">
                <a:solidFill>
                  <a:schemeClr val="bg1"/>
                </a:solidFill>
                <a:latin typeface="+mn-lt"/>
              </a:rPr>
              <a:t> with CASTLES</a:t>
            </a:r>
            <a:br>
              <a:rPr lang="en-US" sz="2000" b="1" dirty="0" smtClean="0">
                <a:solidFill>
                  <a:schemeClr val="bg1"/>
                </a:solidFill>
                <a:latin typeface="+mn-lt"/>
              </a:rPr>
            </a:br>
            <a:r>
              <a:rPr lang="en-US" sz="1400" b="1" dirty="0" smtClean="0">
                <a:solidFill>
                  <a:schemeClr val="bg1"/>
                </a:solidFill>
                <a:latin typeface="+mn-lt"/>
              </a:rPr>
              <a:t/>
            </a:r>
            <a:br>
              <a:rPr lang="en-US" sz="1400" b="1" dirty="0" smtClean="0">
                <a:solidFill>
                  <a:schemeClr val="bg1"/>
                </a:solidFill>
                <a:latin typeface="+mn-lt"/>
              </a:rPr>
            </a:br>
            <a:r>
              <a:rPr lang="en-US" sz="1400" dirty="0" smtClean="0">
                <a:solidFill>
                  <a:schemeClr val="bg1"/>
                </a:solidFill>
                <a:latin typeface="+mn-lt"/>
              </a:rPr>
              <a:t>What do you do when someone hands you 100,000 lines of Fortran and says </a:t>
            </a:r>
            <a:br>
              <a:rPr lang="en-US" sz="1400" dirty="0" smtClean="0">
                <a:solidFill>
                  <a:schemeClr val="bg1"/>
                </a:solidFill>
                <a:latin typeface="+mn-lt"/>
              </a:rPr>
            </a:br>
            <a:r>
              <a:rPr lang="en-US" sz="1400" dirty="0" smtClean="0">
                <a:solidFill>
                  <a:schemeClr val="bg1"/>
                </a:solidFill>
                <a:latin typeface="+mn-lt"/>
              </a:rPr>
              <a:t>“make this run on anything?”</a:t>
            </a:r>
            <a:r>
              <a:rPr lang="en-US" sz="14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</a:rPr>
              <a:t/>
            </a:r>
            <a:br>
              <a:rPr lang="en-US" sz="2000" b="1" dirty="0" smtClean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Title 2"/>
          <p:cNvSpPr txBox="1">
            <a:spLocks/>
          </p:cNvSpPr>
          <p:nvPr/>
        </p:nvSpPr>
        <p:spPr>
          <a:xfrm>
            <a:off x="2590800" y="3346518"/>
            <a:ext cx="4953000" cy="45107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</a:rPr>
              <a:t/>
            </a:r>
            <a:br>
              <a:rPr lang="en-US" sz="2000" b="1" dirty="0" smtClean="0">
                <a:solidFill>
                  <a:schemeClr val="bg1"/>
                </a:solidFill>
              </a:rPr>
            </a:br>
            <a:r>
              <a:rPr lang="en-US" sz="2000" b="1" dirty="0" smtClean="0">
                <a:solidFill>
                  <a:schemeClr val="bg1"/>
                </a:solidFill>
              </a:rPr>
              <a:t/>
            </a:r>
            <a:br>
              <a:rPr lang="en-US" sz="2000" b="1" dirty="0" smtClean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371600" y="2668886"/>
            <a:ext cx="6400800" cy="116317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63500">
            <a:solidFill>
              <a:srgbClr val="89E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rgbClr val="FFFF00"/>
              </a:solidFill>
            </a:endParaRPr>
          </a:p>
        </p:txBody>
      </p:sp>
      <p:sp>
        <p:nvSpPr>
          <p:cNvPr id="22" name="Title 2"/>
          <p:cNvSpPr txBox="1">
            <a:spLocks/>
          </p:cNvSpPr>
          <p:nvPr/>
        </p:nvSpPr>
        <p:spPr>
          <a:xfrm>
            <a:off x="1676401" y="2709969"/>
            <a:ext cx="5791199" cy="120491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bg1"/>
                </a:solidFill>
              </a:rPr>
              <a:t>PART 2:  GPU-specific kernel optimizations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How do I make per-grid-point </a:t>
            </a:r>
            <a:r>
              <a:rPr lang="en-US" sz="1400" dirty="0" smtClean="0">
                <a:solidFill>
                  <a:schemeClr val="bg1"/>
                </a:solidFill>
              </a:rPr>
              <a:t>nested </a:t>
            </a:r>
            <a:r>
              <a:rPr lang="en-US" sz="1400" dirty="0">
                <a:solidFill>
                  <a:schemeClr val="bg1"/>
                </a:solidFill>
              </a:rPr>
              <a:t>loops blazing fast?</a:t>
            </a:r>
          </a:p>
          <a:p>
            <a:r>
              <a:rPr lang="en-US" sz="1400" dirty="0">
                <a:solidFill>
                  <a:schemeClr val="bg1"/>
                </a:solidFill>
              </a:rPr>
              <a:t>Highly general/easily transferrable to other applications.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457200" y="2998832"/>
            <a:ext cx="762000" cy="381000"/>
          </a:xfrm>
          <a:prstGeom prst="rightArrow">
            <a:avLst/>
          </a:prstGeom>
          <a:solidFill>
            <a:srgbClr val="89E0FF"/>
          </a:solidFill>
          <a:ln>
            <a:solidFill>
              <a:srgbClr val="89E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47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337752" y="1152064"/>
            <a:ext cx="5322125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9136810" cy="800100"/>
          </a:xfrm>
          <a:prstGeom prst="rect">
            <a:avLst/>
          </a:prstGeom>
        </p:spPr>
        <p:txBody>
          <a:bodyPr/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CASTLES: </a:t>
            </a:r>
            <a:r>
              <a:rPr lang="en-US" sz="2000" dirty="0" smtClean="0">
                <a:solidFill>
                  <a:schemeClr val="bg1"/>
                </a:solidFill>
              </a:rPr>
              <a:t>Cartesian Adaptive Solver Technology for Large Eddy Simulations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268" y="1307293"/>
            <a:ext cx="7179465" cy="301705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57400" y="4410730"/>
            <a:ext cx="502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CASTLES simulation of rotating detonation engine 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(courtesy of Dr. Christopher </a:t>
            </a:r>
            <a:r>
              <a:rPr lang="en-US" sz="1400" dirty="0" err="1" smtClean="0">
                <a:solidFill>
                  <a:schemeClr val="bg1"/>
                </a:solidFill>
              </a:rPr>
              <a:t>Lietz</a:t>
            </a:r>
            <a:r>
              <a:rPr lang="en-US" sz="1400" dirty="0" smtClean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" name="Rectangle 1"/>
          <p:cNvSpPr/>
          <p:nvPr/>
        </p:nvSpPr>
        <p:spPr>
          <a:xfrm>
            <a:off x="2006113" y="487799"/>
            <a:ext cx="51317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</a:rPr>
              <a:t>A high-order </a:t>
            </a:r>
            <a:r>
              <a:rPr lang="en-US" sz="1400" dirty="0" err="1">
                <a:solidFill>
                  <a:schemeClr val="bg1"/>
                </a:solidFill>
              </a:rPr>
              <a:t>Navier</a:t>
            </a:r>
            <a:r>
              <a:rPr lang="en-US" sz="1400" dirty="0">
                <a:solidFill>
                  <a:schemeClr val="bg1"/>
                </a:solidFill>
              </a:rPr>
              <a:t>-Stokes solver for turbulent </a:t>
            </a:r>
            <a:r>
              <a:rPr lang="en-US" sz="1400" dirty="0" smtClean="0">
                <a:solidFill>
                  <a:schemeClr val="bg1"/>
                </a:solidFill>
              </a:rPr>
              <a:t>combustion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bg1"/>
                </a:solidFill>
              </a:rPr>
              <a:t>Written in Fortran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bg1"/>
                </a:solidFill>
              </a:rPr>
              <a:t>MPI parallelism, but no intra-process parallelism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86455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7"/>
          <p:cNvSpPr txBox="1">
            <a:spLocks/>
          </p:cNvSpPr>
          <p:nvPr/>
        </p:nvSpPr>
        <p:spPr>
          <a:xfrm>
            <a:off x="337752" y="1152064"/>
            <a:ext cx="5322125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908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47800" y="4019550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“Embarrassingly parallel,” and inner loops are simple…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but achieving high performance is an interesting problem!</a:t>
            </a:r>
            <a:endParaRPr lang="en-US" sz="1400" b="1" dirty="0" smtClean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43001" y="2130552"/>
            <a:ext cx="6096000" cy="86177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// </a:t>
            </a:r>
            <a:r>
              <a:rPr lang="en-US" sz="1000" dirty="0">
                <a:solidFill>
                  <a:srgbClr val="8080FF"/>
                </a:solidFill>
                <a:latin typeface="Courier New" panose="02070309020205020404" pitchFamily="49" charset="0"/>
              </a:rPr>
              <a:t>Loop over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N grid </a:t>
            </a:r>
            <a:r>
              <a:rPr lang="en-US" sz="1000" dirty="0">
                <a:solidFill>
                  <a:srgbClr val="8080FF"/>
                </a:solidFill>
                <a:latin typeface="Courier New" panose="02070309020205020404" pitchFamily="49" charset="0"/>
              </a:rPr>
              <a:t>points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(trivially parallel)</a:t>
            </a:r>
            <a:endParaRPr lang="en-US" sz="1000" dirty="0" smtClean="0">
              <a:solidFill>
                <a:srgbClr val="FFFF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t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t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t++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    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y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y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y++ )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// NS ~ up to 50ish</a:t>
            </a:r>
          </a:p>
          <a:p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 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x = </a:t>
            </a:r>
            <a:r>
              <a:rPr lang="en-US" sz="1000" dirty="0" smtClean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; x &lt; NS; x++ )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output[N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*(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NS*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y+x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)+t] =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ax[x*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]*ay[y*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+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]*by[y*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];</a:t>
            </a:r>
          </a:p>
        </p:txBody>
      </p:sp>
      <p:sp>
        <p:nvSpPr>
          <p:cNvPr id="7" name="Rectangle 6"/>
          <p:cNvSpPr/>
          <p:nvPr/>
        </p:nvSpPr>
        <p:spPr>
          <a:xfrm>
            <a:off x="1447800" y="627043"/>
            <a:ext cx="7543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P-R and Chung involve nested inner loops over chemical species NS (can be 50 or more).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Independent calculations for each grid point.</a:t>
            </a: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T</a:t>
            </a:r>
            <a:r>
              <a:rPr lang="en-US" sz="1400" dirty="0" smtClean="0">
                <a:solidFill>
                  <a:schemeClr val="bg1"/>
                </a:solidFill>
              </a:rPr>
              <a:t>oy example (shown as serial loop over grid points):</a:t>
            </a:r>
          </a:p>
        </p:txBody>
      </p:sp>
      <p:sp>
        <p:nvSpPr>
          <p:cNvPr id="22" name="Title 2"/>
          <p:cNvSpPr txBox="1">
            <a:spLocks/>
          </p:cNvSpPr>
          <p:nvPr/>
        </p:nvSpPr>
        <p:spPr>
          <a:xfrm>
            <a:off x="1" y="114300"/>
            <a:ext cx="9136810" cy="44083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smtClean="0">
                <a:solidFill>
                  <a:schemeClr val="bg1"/>
                </a:solidFill>
              </a:rPr>
              <a:t>Bandwidth-Bound Per-Grid-Point Inner Loops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19600" y="3256638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+mj-lt"/>
              </a:rPr>
              <a:t>A</a:t>
            </a:r>
            <a:r>
              <a:rPr lang="en-US" sz="1000" b="1" dirty="0" smtClean="0">
                <a:solidFill>
                  <a:schemeClr val="bg1"/>
                </a:solidFill>
                <a:latin typeface="+mj-lt"/>
              </a:rPr>
              <a:t>rrays </a:t>
            </a:r>
            <a:r>
              <a:rPr lang="en-US" sz="1000" b="1" dirty="0">
                <a:solidFill>
                  <a:schemeClr val="bg1"/>
                </a:solidFill>
                <a:latin typeface="+mj-lt"/>
              </a:rPr>
              <a:t>of size NS*N that store </a:t>
            </a:r>
            <a:endParaRPr lang="en-US" sz="1000" b="1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sz="1000" b="1" dirty="0" smtClean="0">
                <a:solidFill>
                  <a:schemeClr val="bg1"/>
                </a:solidFill>
                <a:latin typeface="+mj-lt"/>
              </a:rPr>
              <a:t>per-grid-point </a:t>
            </a:r>
            <a:r>
              <a:rPr lang="en-US" sz="1000" b="1" dirty="0">
                <a:solidFill>
                  <a:schemeClr val="bg1"/>
                </a:solidFill>
                <a:latin typeface="+mj-lt"/>
              </a:rPr>
              <a:t>input </a:t>
            </a:r>
            <a:r>
              <a:rPr lang="en-US" sz="1000" b="1" dirty="0" smtClean="0">
                <a:solidFill>
                  <a:schemeClr val="bg1"/>
                </a:solidFill>
                <a:latin typeface="+mj-lt"/>
              </a:rPr>
              <a:t>data</a:t>
            </a:r>
            <a:endParaRPr lang="en-US" sz="10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5" name="Straight Arrow Connector 4"/>
          <p:cNvCxnSpPr>
            <a:stCxn id="3" idx="0"/>
          </p:cNvCxnSpPr>
          <p:nvPr/>
        </p:nvCxnSpPr>
        <p:spPr>
          <a:xfrm flipH="1" flipV="1">
            <a:off x="4991100" y="2963157"/>
            <a:ext cx="342900" cy="29348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" idx="0"/>
          </p:cNvCxnSpPr>
          <p:nvPr/>
        </p:nvCxnSpPr>
        <p:spPr>
          <a:xfrm flipV="1">
            <a:off x="5334000" y="2963157"/>
            <a:ext cx="336435" cy="29348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221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7"/>
          <p:cNvSpPr txBox="1">
            <a:spLocks/>
          </p:cNvSpPr>
          <p:nvPr/>
        </p:nvSpPr>
        <p:spPr>
          <a:xfrm>
            <a:off x="337752" y="1152064"/>
            <a:ext cx="5322125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908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47800" y="4019550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“Embarrassingly parallel,” and inner loops are simple…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but achieving high performance is an interesting problem!</a:t>
            </a:r>
            <a:endParaRPr lang="en-US" sz="1400" b="1" dirty="0" smtClean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43001" y="2130552"/>
            <a:ext cx="6096000" cy="86177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// </a:t>
            </a:r>
            <a:r>
              <a:rPr lang="en-US" sz="1000" dirty="0">
                <a:solidFill>
                  <a:srgbClr val="8080FF"/>
                </a:solidFill>
                <a:latin typeface="Courier New" panose="02070309020205020404" pitchFamily="49" charset="0"/>
              </a:rPr>
              <a:t>Loop over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N grid </a:t>
            </a:r>
            <a:r>
              <a:rPr lang="en-US" sz="1000" dirty="0">
                <a:solidFill>
                  <a:srgbClr val="8080FF"/>
                </a:solidFill>
                <a:latin typeface="Courier New" panose="02070309020205020404" pitchFamily="49" charset="0"/>
              </a:rPr>
              <a:t>points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(trivially parallel)</a:t>
            </a:r>
            <a:endParaRPr lang="en-US" sz="1000" dirty="0" smtClean="0">
              <a:solidFill>
                <a:srgbClr val="FFFF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t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t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t++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    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y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y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y++ )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// NS ~ up to 50ish</a:t>
            </a:r>
          </a:p>
          <a:p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 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x = </a:t>
            </a:r>
            <a:r>
              <a:rPr lang="en-US" sz="1000" dirty="0" smtClean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; x &lt; NS; x++ )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output[N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*(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NS*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y+x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)+t] =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ax[x*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]*ay[y*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+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]*by[y*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];</a:t>
            </a:r>
          </a:p>
        </p:txBody>
      </p:sp>
      <p:sp>
        <p:nvSpPr>
          <p:cNvPr id="7" name="Rectangle 6"/>
          <p:cNvSpPr/>
          <p:nvPr/>
        </p:nvSpPr>
        <p:spPr>
          <a:xfrm>
            <a:off x="1447800" y="627043"/>
            <a:ext cx="7543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P-R and Chung involve nested inner loops over chemical species NS (can be 50 or more).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Independent calculations for each grid point.</a:t>
            </a: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T</a:t>
            </a:r>
            <a:r>
              <a:rPr lang="en-US" sz="1400" dirty="0" smtClean="0">
                <a:solidFill>
                  <a:schemeClr val="bg1"/>
                </a:solidFill>
              </a:rPr>
              <a:t>oy example (shown as serial loop over grid points):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24199" y="3396002"/>
            <a:ext cx="22098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C000"/>
                </a:solidFill>
              </a:rPr>
              <a:t>Several X-dependent loads</a:t>
            </a:r>
            <a:endParaRPr lang="en-US" sz="1000" b="1" dirty="0">
              <a:solidFill>
                <a:srgbClr val="FFC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38799" y="3394497"/>
            <a:ext cx="22860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92D050"/>
                </a:solidFill>
              </a:rPr>
              <a:t>Several Y-dependent loads</a:t>
            </a:r>
            <a:endParaRPr lang="en-US" sz="1000" b="1" dirty="0">
              <a:solidFill>
                <a:srgbClr val="92D050"/>
              </a:solidFill>
            </a:endParaRPr>
          </a:p>
        </p:txBody>
      </p:sp>
      <p:cxnSp>
        <p:nvCxnSpPr>
          <p:cNvPr id="16" name="Straight Arrow Connector 15"/>
          <p:cNvCxnSpPr>
            <a:stCxn id="9" idx="0"/>
          </p:cNvCxnSpPr>
          <p:nvPr/>
        </p:nvCxnSpPr>
        <p:spPr>
          <a:xfrm flipV="1">
            <a:off x="4229100" y="3028950"/>
            <a:ext cx="114300" cy="36705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0"/>
          </p:cNvCxnSpPr>
          <p:nvPr/>
        </p:nvCxnSpPr>
        <p:spPr>
          <a:xfrm flipV="1">
            <a:off x="4229100" y="3028950"/>
            <a:ext cx="1409700" cy="36705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0"/>
          </p:cNvCxnSpPr>
          <p:nvPr/>
        </p:nvCxnSpPr>
        <p:spPr>
          <a:xfrm flipH="1" flipV="1">
            <a:off x="6629400" y="3028951"/>
            <a:ext cx="152400" cy="36554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5" idx="0"/>
          </p:cNvCxnSpPr>
          <p:nvPr/>
        </p:nvCxnSpPr>
        <p:spPr>
          <a:xfrm flipH="1" flipV="1">
            <a:off x="5105400" y="3028951"/>
            <a:ext cx="1676400" cy="36554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873241" y="2773223"/>
            <a:ext cx="713362" cy="179527"/>
          </a:xfrm>
          <a:prstGeom prst="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562600" y="2773223"/>
            <a:ext cx="713362" cy="179527"/>
          </a:xfrm>
          <a:prstGeom prst="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324600" y="2773223"/>
            <a:ext cx="713362" cy="179527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648200" y="2773223"/>
            <a:ext cx="713362" cy="179527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2"/>
          <p:cNvSpPr txBox="1">
            <a:spLocks/>
          </p:cNvSpPr>
          <p:nvPr/>
        </p:nvSpPr>
        <p:spPr>
          <a:xfrm>
            <a:off x="1" y="114300"/>
            <a:ext cx="9136810" cy="44083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smtClean="0">
                <a:solidFill>
                  <a:schemeClr val="bg1"/>
                </a:solidFill>
              </a:rPr>
              <a:t>Bandwidth-Bound Per-Grid-Point Inner Loops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0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337752" y="1152064"/>
            <a:ext cx="5322125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7772400" y="25908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9136810" cy="440832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Testing Parameters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2482" y="614408"/>
            <a:ext cx="7891847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Tesla K40 GPU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bg1"/>
                </a:solidFill>
              </a:rPr>
              <a:t>12 GB device memory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bg1"/>
                </a:solidFill>
              </a:rPr>
              <a:t>15 Kepler SMs</a:t>
            </a:r>
          </a:p>
          <a:p>
            <a:pPr lvl="1"/>
            <a:endParaRPr lang="en-US" sz="1200" dirty="0" smtClean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Kepler architecture: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bg1"/>
                </a:solidFill>
              </a:rPr>
              <a:t>192 single-precision cores and 64 double-precision cores per SM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bg1"/>
                </a:solidFill>
              </a:rPr>
              <a:t>100% occupancy = 2048 active threads per SM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bg1"/>
                </a:solidFill>
              </a:rPr>
              <a:t>65,536 registers available per SM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bg1"/>
                </a:solidFill>
              </a:rPr>
              <a:t>64KB L1 cache/shared memory per SM, configurable as either 48 KB L1 + 16 KB shared, 32 KB L1 + 32 KB shared, or 16 KB L1 + 32 KB shared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bg1"/>
                </a:solidFill>
              </a:rPr>
              <a:t>48 KB read-only cache (declare pointers with </a:t>
            </a:r>
            <a:r>
              <a:rPr lang="en-US" sz="1200" dirty="0" err="1" smtClean="0">
                <a:solidFill>
                  <a:schemeClr val="bg1"/>
                </a:solidFill>
              </a:rPr>
              <a:t>const</a:t>
            </a:r>
            <a:r>
              <a:rPr lang="en-US" sz="1200" dirty="0" smtClean="0">
                <a:solidFill>
                  <a:schemeClr val="bg1"/>
                </a:solidFill>
              </a:rPr>
              <a:t> __restrict__ to use this**)</a:t>
            </a:r>
          </a:p>
          <a:p>
            <a:endParaRPr lang="en-US" sz="1200" dirty="0" smtClean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Compiled with </a:t>
            </a:r>
            <a:r>
              <a:rPr lang="en-US" sz="1200" dirty="0" err="1" smtClean="0">
                <a:solidFill>
                  <a:schemeClr val="bg1"/>
                </a:solidFill>
              </a:rPr>
              <a:t>nvcc</a:t>
            </a:r>
            <a:r>
              <a:rPr lang="en-US" sz="1200" dirty="0" smtClean="0">
                <a:solidFill>
                  <a:schemeClr val="bg1"/>
                </a:solidFill>
              </a:rPr>
              <a:t> version 7.5, opt-in L1 caching, verbose to see register/local </a:t>
            </a:r>
            <a:r>
              <a:rPr lang="en-US" sz="1200" dirty="0">
                <a:solidFill>
                  <a:schemeClr val="bg1"/>
                </a:solidFill>
              </a:rPr>
              <a:t>mem use, targeting compute capability </a:t>
            </a:r>
            <a:r>
              <a:rPr lang="en-US" sz="1200" dirty="0" smtClean="0">
                <a:solidFill>
                  <a:schemeClr val="bg1"/>
                </a:solidFill>
              </a:rPr>
              <a:t>3.5</a:t>
            </a:r>
          </a:p>
          <a:p>
            <a:r>
              <a:rPr lang="en-US" sz="12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nvcc</a:t>
            </a:r>
            <a:r>
              <a:rPr lang="en-US" sz="1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2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Xptxas</a:t>
            </a:r>
            <a:r>
              <a:rPr lang="en-US" sz="1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=“-</a:t>
            </a:r>
            <a:r>
              <a:rPr lang="en-US" sz="12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dlcm</a:t>
            </a:r>
            <a:r>
              <a:rPr lang="en-US" sz="1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=ca” –</a:t>
            </a:r>
            <a:r>
              <a:rPr lang="en-US" sz="12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Xptxas</a:t>
            </a:r>
            <a:r>
              <a:rPr lang="en-US" sz="1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=“-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v” –arch=sm_35 </a:t>
            </a:r>
            <a:r>
              <a:rPr lang="en-US" sz="1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kernels.cu</a:t>
            </a:r>
            <a:endParaRPr lang="en-US" sz="1200" dirty="0" smtClean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Runtime call to </a:t>
            </a:r>
            <a:r>
              <a:rPr lang="en-US" sz="12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cudaDeviceSetCacheConfig</a:t>
            </a:r>
            <a:r>
              <a:rPr lang="en-US" sz="1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(cudaFuncCachePreferL1)</a:t>
            </a:r>
            <a:r>
              <a:rPr lang="en-US" sz="1200" dirty="0" smtClean="0">
                <a:solidFill>
                  <a:schemeClr val="bg1"/>
                </a:solidFill>
              </a:rPr>
              <a:t> to set the 48 KB L1 + 16 KB shared option in case the compiler chooses to load via L1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For timing purposes, I use N=2048*120, NS=64, 960 blocks, 256 threads/block.  On a K40 with 15 SMs, this is 8 full waves</a:t>
            </a:r>
            <a:r>
              <a:rPr lang="en-US" sz="1200" dirty="0" smtClean="0">
                <a:solidFill>
                  <a:schemeClr val="bg1"/>
                </a:solidFill>
              </a:rPr>
              <a:t>.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Kernel wall times averaged over 100 trials.  </a:t>
            </a:r>
            <a:endParaRPr lang="en-US" sz="1200" b="1" dirty="0">
              <a:solidFill>
                <a:schemeClr val="bg1"/>
              </a:solidFill>
            </a:endParaRP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endParaRPr lang="en-US" sz="1400" dirty="0" smtClean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9600" y="4629150"/>
            <a:ext cx="6324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** In subsequent examples, I do not write “const.”  Although the </a:t>
            </a:r>
            <a:r>
              <a:rPr lang="en-US" sz="800" dirty="0" smtClean="0">
                <a:solidFill>
                  <a:schemeClr val="bg1"/>
                </a:solidFill>
                <a:hlinkClick r:id="rId3"/>
              </a:rPr>
              <a:t>Kepler Tuning Guide</a:t>
            </a:r>
            <a:r>
              <a:rPr lang="en-US" sz="800" dirty="0" smtClean="0">
                <a:solidFill>
                  <a:schemeClr val="bg1"/>
                </a:solidFill>
              </a:rPr>
              <a:t>  is pretty adamant that writing “</a:t>
            </a:r>
            <a:r>
              <a:rPr lang="en-US" sz="800" dirty="0" err="1" smtClean="0">
                <a:solidFill>
                  <a:schemeClr val="bg1"/>
                </a:solidFill>
              </a:rPr>
              <a:t>const</a:t>
            </a:r>
            <a:r>
              <a:rPr lang="en-US" sz="800" dirty="0" smtClean="0">
                <a:solidFill>
                  <a:schemeClr val="bg1"/>
                </a:solidFill>
              </a:rPr>
              <a:t>” is necessary to trigger loads via the 48 KB read-only cache, I found that for toy kernels presented here,  the compiler uses read-only cache even if “</a:t>
            </a:r>
            <a:r>
              <a:rPr lang="en-US" sz="800" dirty="0" err="1" smtClean="0">
                <a:solidFill>
                  <a:schemeClr val="bg1"/>
                </a:solidFill>
              </a:rPr>
              <a:t>const</a:t>
            </a:r>
            <a:r>
              <a:rPr lang="en-US" sz="800" dirty="0" smtClean="0">
                <a:solidFill>
                  <a:schemeClr val="bg1"/>
                </a:solidFill>
              </a:rPr>
              <a:t>” is omitted.</a:t>
            </a:r>
            <a:endParaRPr lang="en-US" sz="8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46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7"/>
          <p:cNvSpPr txBox="1">
            <a:spLocks/>
          </p:cNvSpPr>
          <p:nvPr/>
        </p:nvSpPr>
        <p:spPr>
          <a:xfrm>
            <a:off x="337752" y="889661"/>
            <a:ext cx="5322125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5812" y="555070"/>
            <a:ext cx="8239614" cy="178510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__global__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naive(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 __restrict__ ax,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 __restrict__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          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 __restrict__ ay,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 __restrict__ by,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 __restrict__ output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{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// Ordinarily we might wrap this in a grid </a:t>
            </a:r>
            <a:r>
              <a:rPr lang="en-US" sz="1000" dirty="0">
                <a:solidFill>
                  <a:srgbClr val="8080FF"/>
                </a:solidFill>
                <a:latin typeface="Courier New" panose="02070309020205020404" pitchFamily="49" charset="0"/>
              </a:rPr>
              <a:t>stride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loop…omitted to save space.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 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t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threadIdx.x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blockIdx.x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*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blockDim.x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    #</a:t>
            </a:r>
            <a:r>
              <a:rPr lang="en-US" sz="1000" dirty="0">
                <a:solidFill>
                  <a:srgbClr val="FF40FF"/>
                </a:solidFill>
                <a:latin typeface="Courier New" panose="02070309020205020404" pitchFamily="49" charset="0"/>
              </a:rPr>
              <a:t>pragma unroll </a:t>
            </a:r>
            <a:r>
              <a:rPr lang="en-US" sz="1000" dirty="0" smtClean="0">
                <a:solidFill>
                  <a:srgbClr val="FF6060"/>
                </a:solidFill>
                <a:latin typeface="Courier New" panose="02070309020205020404" pitchFamily="49" charset="0"/>
              </a:rPr>
              <a:t>1 </a:t>
            </a:r>
            <a:r>
              <a:rPr lang="en-US" sz="1000" dirty="0">
                <a:solidFill>
                  <a:srgbClr val="8080FF"/>
                </a:solidFill>
                <a:latin typeface="Courier New" panose="02070309020205020404" pitchFamily="49" charset="0"/>
              </a:rPr>
              <a:t>// Disallow compiler unrolling so we know what’s happening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.**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y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y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y++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#pragma </a:t>
            </a:r>
            <a:r>
              <a:rPr lang="en-US" sz="1000" dirty="0">
                <a:solidFill>
                  <a:srgbClr val="FF40FF"/>
                </a:solidFill>
                <a:latin typeface="Courier New" panose="02070309020205020404" pitchFamily="49" charset="0"/>
              </a:rPr>
              <a:t>unroll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1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x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x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x++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output[N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*(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NS*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y+x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)+t] =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ax[x*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]*ay[y*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 +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]*by[y*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253" y="4629317"/>
            <a:ext cx="76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** If we omit the “</a:t>
            </a:r>
            <a:r>
              <a:rPr lang="en-US" sz="8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#</a:t>
            </a:r>
            <a:r>
              <a:rPr lang="en-US" sz="800" dirty="0">
                <a:solidFill>
                  <a:srgbClr val="FF40FF"/>
                </a:solidFill>
                <a:latin typeface="Courier New" panose="02070309020205020404" pitchFamily="49" charset="0"/>
              </a:rPr>
              <a:t>pragma </a:t>
            </a:r>
            <a:r>
              <a:rPr lang="en-US" sz="8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unroll 1</a:t>
            </a:r>
            <a:r>
              <a:rPr lang="en-US" sz="800" dirty="0" smtClean="0">
                <a:solidFill>
                  <a:schemeClr val="bg1"/>
                </a:solidFill>
              </a:rPr>
              <a:t>”s and let the compiler unroll as it wishes, register use goes up (as expected), occupancy falls, and the “naïve” kernel’s performance worsens.  100% occupancy is not always essential, but  in this case, explicitly including the pragmas is better than relying on compiler heuristics.</a:t>
            </a:r>
            <a:endParaRPr lang="en-US" sz="800" b="1" dirty="0" smtClean="0">
              <a:solidFill>
                <a:schemeClr val="bg1"/>
              </a:solidFill>
            </a:endParaRPr>
          </a:p>
        </p:txBody>
      </p:sp>
      <p:sp>
        <p:nvSpPr>
          <p:cNvPr id="26" name="Title 2"/>
          <p:cNvSpPr txBox="1">
            <a:spLocks/>
          </p:cNvSpPr>
          <p:nvPr/>
        </p:nvSpPr>
        <p:spPr>
          <a:xfrm>
            <a:off x="1" y="114300"/>
            <a:ext cx="9136810" cy="44083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solidFill>
                  <a:schemeClr val="bg1"/>
                </a:solidFill>
              </a:rPr>
              <a:t>Naïve </a:t>
            </a:r>
            <a:r>
              <a:rPr lang="en-US" sz="2000" dirty="0" err="1" smtClean="0">
                <a:solidFill>
                  <a:schemeClr val="bg1"/>
                </a:solidFill>
              </a:rPr>
              <a:t>Cuda</a:t>
            </a:r>
            <a:r>
              <a:rPr lang="en-US" sz="2000" dirty="0" smtClean="0">
                <a:solidFill>
                  <a:schemeClr val="bg1"/>
                </a:solidFill>
              </a:rPr>
              <a:t> Kernel – one thread per grid point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75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7"/>
          <p:cNvSpPr txBox="1">
            <a:spLocks/>
          </p:cNvSpPr>
          <p:nvPr/>
        </p:nvSpPr>
        <p:spPr>
          <a:xfrm>
            <a:off x="337752" y="889661"/>
            <a:ext cx="5322125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5812" y="555070"/>
            <a:ext cx="8239614" cy="178510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__global__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naive(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 __restrict__ ax,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 __restrict__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          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 __restrict__ ay,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 __restrict__ by,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 __restrict__ output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{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// Ordinarily we might wrap this in a grid </a:t>
            </a:r>
            <a:r>
              <a:rPr lang="en-US" sz="1000" dirty="0">
                <a:solidFill>
                  <a:srgbClr val="8080FF"/>
                </a:solidFill>
                <a:latin typeface="Courier New" panose="02070309020205020404" pitchFamily="49" charset="0"/>
              </a:rPr>
              <a:t>stride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loop…omitted to save space.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 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t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threadIdx.x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blockIdx.x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*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blockDim.x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    #</a:t>
            </a:r>
            <a:r>
              <a:rPr lang="en-US" sz="1000" dirty="0">
                <a:solidFill>
                  <a:srgbClr val="FF40FF"/>
                </a:solidFill>
                <a:latin typeface="Courier New" panose="02070309020205020404" pitchFamily="49" charset="0"/>
              </a:rPr>
              <a:t>pragma unroll </a:t>
            </a:r>
            <a:r>
              <a:rPr lang="en-US" sz="1000" dirty="0" smtClean="0">
                <a:solidFill>
                  <a:srgbClr val="FF6060"/>
                </a:solidFill>
                <a:latin typeface="Courier New" panose="02070309020205020404" pitchFamily="49" charset="0"/>
              </a:rPr>
              <a:t>1 </a:t>
            </a:r>
            <a:r>
              <a:rPr lang="en-US" sz="1000" dirty="0">
                <a:solidFill>
                  <a:srgbClr val="8080FF"/>
                </a:solidFill>
                <a:latin typeface="Courier New" panose="02070309020205020404" pitchFamily="49" charset="0"/>
              </a:rPr>
              <a:t>// Disallow compiler unrolling so we know what’s happening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.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y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y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y++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#pragma </a:t>
            </a:r>
            <a:r>
              <a:rPr lang="en-US" sz="1000" dirty="0">
                <a:solidFill>
                  <a:srgbClr val="FF40FF"/>
                </a:solidFill>
                <a:latin typeface="Courier New" panose="02070309020205020404" pitchFamily="49" charset="0"/>
              </a:rPr>
              <a:t>unroll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1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x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x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x++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output[N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*(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NS*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y+x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)+t] =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ax[x*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]*ay[y*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 +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]*by[y*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0929" y="2340174"/>
            <a:ext cx="33909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    Grid point index “t” is fast index for coalescing</a:t>
            </a:r>
          </a:p>
        </p:txBody>
      </p:sp>
      <p:sp>
        <p:nvSpPr>
          <p:cNvPr id="26" name="Title 2"/>
          <p:cNvSpPr txBox="1">
            <a:spLocks/>
          </p:cNvSpPr>
          <p:nvPr/>
        </p:nvSpPr>
        <p:spPr>
          <a:xfrm>
            <a:off x="1" y="114300"/>
            <a:ext cx="9136810" cy="44083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solidFill>
                  <a:schemeClr val="bg1"/>
                </a:solidFill>
              </a:rPr>
              <a:t>Naïve </a:t>
            </a:r>
            <a:r>
              <a:rPr lang="en-US" sz="2000" dirty="0" err="1" smtClean="0">
                <a:solidFill>
                  <a:schemeClr val="bg1"/>
                </a:solidFill>
              </a:rPr>
              <a:t>Cuda</a:t>
            </a:r>
            <a:r>
              <a:rPr lang="en-US" sz="2000" dirty="0" smtClean="0">
                <a:solidFill>
                  <a:schemeClr val="bg1"/>
                </a:solidFill>
              </a:rPr>
              <a:t> Kernel – one thread per grid point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362200" y="2144492"/>
            <a:ext cx="245811" cy="21390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64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7"/>
          <p:cNvSpPr txBox="1">
            <a:spLocks/>
          </p:cNvSpPr>
          <p:nvPr/>
        </p:nvSpPr>
        <p:spPr>
          <a:xfrm>
            <a:off x="337752" y="889661"/>
            <a:ext cx="5322125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5812" y="555070"/>
            <a:ext cx="8239614" cy="178510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__global__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naive(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 __restrict__ ax,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 __restrict__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          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 __restrict__ ay,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 __restrict__ by,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 __restrict__ output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{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// Ordinarily we might wrap this in a grid </a:t>
            </a:r>
            <a:r>
              <a:rPr lang="en-US" sz="1000" dirty="0">
                <a:solidFill>
                  <a:srgbClr val="8080FF"/>
                </a:solidFill>
                <a:latin typeface="Courier New" panose="02070309020205020404" pitchFamily="49" charset="0"/>
              </a:rPr>
              <a:t>stride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loop…omitted to save space.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 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t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threadIdx.x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blockIdx.x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*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blockDim.x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    #</a:t>
            </a:r>
            <a:r>
              <a:rPr lang="en-US" sz="1000" dirty="0">
                <a:solidFill>
                  <a:srgbClr val="FF40FF"/>
                </a:solidFill>
                <a:latin typeface="Courier New" panose="02070309020205020404" pitchFamily="49" charset="0"/>
              </a:rPr>
              <a:t>pragma unroll </a:t>
            </a:r>
            <a:r>
              <a:rPr lang="en-US" sz="1000" dirty="0" smtClean="0">
                <a:solidFill>
                  <a:srgbClr val="FF6060"/>
                </a:solidFill>
                <a:latin typeface="Courier New" panose="02070309020205020404" pitchFamily="49" charset="0"/>
              </a:rPr>
              <a:t>1 </a:t>
            </a:r>
            <a:r>
              <a:rPr lang="en-US" sz="1000" dirty="0">
                <a:solidFill>
                  <a:srgbClr val="8080FF"/>
                </a:solidFill>
                <a:latin typeface="Courier New" panose="02070309020205020404" pitchFamily="49" charset="0"/>
              </a:rPr>
              <a:t>// Disallow compiler unrolling so we know what’s happening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.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y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y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y++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#pragma </a:t>
            </a:r>
            <a:r>
              <a:rPr lang="en-US" sz="1000" dirty="0">
                <a:solidFill>
                  <a:srgbClr val="FF40FF"/>
                </a:solidFill>
                <a:latin typeface="Courier New" panose="02070309020205020404" pitchFamily="49" charset="0"/>
              </a:rPr>
              <a:t>unroll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1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x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x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x++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output[N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*(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NS*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y+x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)+t] =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ax[x*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]*ay[y*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 +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]*by[y*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0929" y="2340174"/>
            <a:ext cx="33909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    Grid point index “t” is fast index for coalescing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94839" y="2332225"/>
            <a:ext cx="4920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92D050"/>
                </a:solidFill>
              </a:rPr>
              <a:t>y</a:t>
            </a:r>
            <a:r>
              <a:rPr lang="en-US" sz="1000" b="1" dirty="0" smtClean="0">
                <a:solidFill>
                  <a:srgbClr val="92D050"/>
                </a:solidFill>
              </a:rPr>
              <a:t>-dependent loads should hit in cache (or be promoted to registers) during loop over x. </a:t>
            </a:r>
          </a:p>
          <a:p>
            <a:r>
              <a:rPr lang="en-US" sz="1000" b="1" dirty="0" smtClean="0">
                <a:solidFill>
                  <a:srgbClr val="92D050"/>
                </a:solidFill>
              </a:rPr>
              <a:t>I find that manually hoisting y-loads to a register does not affect performance.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362200" y="2144492"/>
            <a:ext cx="245811" cy="21390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4157253" y="2148058"/>
            <a:ext cx="127158" cy="210343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421105" y="2148060"/>
            <a:ext cx="221522" cy="210341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le 2"/>
          <p:cNvSpPr txBox="1">
            <a:spLocks/>
          </p:cNvSpPr>
          <p:nvPr/>
        </p:nvSpPr>
        <p:spPr>
          <a:xfrm>
            <a:off x="1" y="114300"/>
            <a:ext cx="9136810" cy="44083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solidFill>
                  <a:schemeClr val="bg1"/>
                </a:solidFill>
              </a:rPr>
              <a:t>Naïve </a:t>
            </a:r>
            <a:r>
              <a:rPr lang="en-US" sz="2000" dirty="0" err="1" smtClean="0">
                <a:solidFill>
                  <a:schemeClr val="bg1"/>
                </a:solidFill>
              </a:rPr>
              <a:t>Cuda</a:t>
            </a:r>
            <a:r>
              <a:rPr lang="en-US" sz="2000" dirty="0" smtClean="0">
                <a:solidFill>
                  <a:schemeClr val="bg1"/>
                </a:solidFill>
              </a:rPr>
              <a:t> Kernel – one thread per grid point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423159" y="1965460"/>
            <a:ext cx="713362" cy="179527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746759" y="1962150"/>
            <a:ext cx="713362" cy="179527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92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7"/>
          <p:cNvSpPr txBox="1">
            <a:spLocks/>
          </p:cNvSpPr>
          <p:nvPr/>
        </p:nvSpPr>
        <p:spPr>
          <a:xfrm>
            <a:off x="337752" y="889661"/>
            <a:ext cx="5322125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5812" y="555070"/>
            <a:ext cx="8239614" cy="178510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__global__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naive(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 __restrict__ ax,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 __restrict__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          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 __restrict__ ay,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 __restrict__ by,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 __restrict__ output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{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// Ordinarily we might wrap this in a grid </a:t>
            </a:r>
            <a:r>
              <a:rPr lang="en-US" sz="1000" dirty="0">
                <a:solidFill>
                  <a:srgbClr val="8080FF"/>
                </a:solidFill>
                <a:latin typeface="Courier New" panose="02070309020205020404" pitchFamily="49" charset="0"/>
              </a:rPr>
              <a:t>stride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loop…omitted to save space.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 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t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threadIdx.x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blockIdx.x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*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blockDim.x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    #</a:t>
            </a:r>
            <a:r>
              <a:rPr lang="en-US" sz="1000" dirty="0">
                <a:solidFill>
                  <a:srgbClr val="FF40FF"/>
                </a:solidFill>
                <a:latin typeface="Courier New" panose="02070309020205020404" pitchFamily="49" charset="0"/>
              </a:rPr>
              <a:t>pragma unroll </a:t>
            </a:r>
            <a:r>
              <a:rPr lang="en-US" sz="1000" dirty="0" smtClean="0">
                <a:solidFill>
                  <a:srgbClr val="FF6060"/>
                </a:solidFill>
                <a:latin typeface="Courier New" panose="02070309020205020404" pitchFamily="49" charset="0"/>
              </a:rPr>
              <a:t>1 </a:t>
            </a:r>
            <a:r>
              <a:rPr lang="en-US" sz="1000" dirty="0">
                <a:solidFill>
                  <a:srgbClr val="8080FF"/>
                </a:solidFill>
                <a:latin typeface="Courier New" panose="02070309020205020404" pitchFamily="49" charset="0"/>
              </a:rPr>
              <a:t>// Disallow compiler unrolling so we know what’s happening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.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y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y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y++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#pragma </a:t>
            </a:r>
            <a:r>
              <a:rPr lang="en-US" sz="1000" dirty="0">
                <a:solidFill>
                  <a:srgbClr val="FF40FF"/>
                </a:solidFill>
                <a:latin typeface="Courier New" panose="02070309020205020404" pitchFamily="49" charset="0"/>
              </a:rPr>
              <a:t>unroll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1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x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x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x++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output[N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*(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NS*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y+x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)+t] =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ax[x*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]*ay[y*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 +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]*by[y*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0929" y="2340174"/>
            <a:ext cx="33909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    Grid point index “t” is fast index for coalescing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94839" y="2332225"/>
            <a:ext cx="492056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92D050"/>
                </a:solidFill>
              </a:rPr>
              <a:t>y</a:t>
            </a:r>
            <a:r>
              <a:rPr lang="en-US" sz="1000" b="1" dirty="0" smtClean="0">
                <a:solidFill>
                  <a:srgbClr val="92D050"/>
                </a:solidFill>
              </a:rPr>
              <a:t>-dependent loads should hit in cache (or be promoted to registers) during loop over x. </a:t>
            </a:r>
          </a:p>
          <a:p>
            <a:r>
              <a:rPr lang="en-US" sz="1000" b="1" dirty="0" smtClean="0">
                <a:solidFill>
                  <a:srgbClr val="92D050"/>
                </a:solidFill>
              </a:rPr>
              <a:t>I find that manually hoisting y-loads to a register does not affect performance.</a:t>
            </a:r>
          </a:p>
          <a:p>
            <a:r>
              <a:rPr lang="en-US" sz="1000" b="1" dirty="0" smtClean="0">
                <a:solidFill>
                  <a:srgbClr val="92D050"/>
                </a:solidFill>
              </a:rPr>
              <a:t> </a:t>
            </a:r>
          </a:p>
          <a:p>
            <a:r>
              <a:rPr lang="en-US" sz="1000" b="1" dirty="0">
                <a:solidFill>
                  <a:srgbClr val="FFC000"/>
                </a:solidFill>
              </a:rPr>
              <a:t>E</a:t>
            </a:r>
            <a:r>
              <a:rPr lang="en-US" sz="1000" b="1" dirty="0" smtClean="0">
                <a:solidFill>
                  <a:srgbClr val="FFC000"/>
                </a:solidFill>
              </a:rPr>
              <a:t>ach x-load is used only once per outer y-loop iteration.</a:t>
            </a:r>
          </a:p>
          <a:p>
            <a:r>
              <a:rPr lang="en-US" sz="1000" b="1" dirty="0" smtClean="0">
                <a:solidFill>
                  <a:srgbClr val="FFC000"/>
                </a:solidFill>
              </a:rPr>
              <a:t>Probably won’t hit in cache on the next outer y-loop iteration.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4157253" y="2148058"/>
            <a:ext cx="127158" cy="210343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421105" y="2148060"/>
            <a:ext cx="221522" cy="210341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le 2"/>
          <p:cNvSpPr txBox="1">
            <a:spLocks/>
          </p:cNvSpPr>
          <p:nvPr/>
        </p:nvSpPr>
        <p:spPr>
          <a:xfrm>
            <a:off x="1" y="114300"/>
            <a:ext cx="9136810" cy="44083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solidFill>
                  <a:schemeClr val="bg1"/>
                </a:solidFill>
              </a:rPr>
              <a:t>Naïve </a:t>
            </a:r>
            <a:r>
              <a:rPr lang="en-US" sz="2000" dirty="0" err="1" smtClean="0">
                <a:solidFill>
                  <a:schemeClr val="bg1"/>
                </a:solidFill>
              </a:rPr>
              <a:t>Cuda</a:t>
            </a:r>
            <a:r>
              <a:rPr lang="en-US" sz="2000" dirty="0" smtClean="0">
                <a:solidFill>
                  <a:schemeClr val="bg1"/>
                </a:solidFill>
              </a:rPr>
              <a:t> Kernel – one thread per grid point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71800" y="1965461"/>
            <a:ext cx="713362" cy="179527"/>
          </a:xfrm>
          <a:prstGeom prst="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661159" y="1962150"/>
            <a:ext cx="713362" cy="179527"/>
          </a:xfrm>
          <a:prstGeom prst="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423159" y="1965460"/>
            <a:ext cx="713362" cy="179527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746759" y="1962150"/>
            <a:ext cx="713362" cy="179527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362200" y="2144492"/>
            <a:ext cx="245811" cy="21390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39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7"/>
          <p:cNvSpPr txBox="1">
            <a:spLocks/>
          </p:cNvSpPr>
          <p:nvPr/>
        </p:nvSpPr>
        <p:spPr>
          <a:xfrm>
            <a:off x="337752" y="889661"/>
            <a:ext cx="5322125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45866" y="3572530"/>
            <a:ext cx="4293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Kernel “naïve” is strongly bandwidth-bound, and accesses are already coalesced.  What should we do?</a:t>
            </a:r>
            <a:endParaRPr lang="en-US" sz="1400" b="1" dirty="0" smtClean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5812" y="555070"/>
            <a:ext cx="8239614" cy="178510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__global__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naive(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 __restrict__ ax,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 __restrict__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          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 __restrict__ ay,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 __restrict__ by,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 __restrict__ output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{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// Ordinarily we might wrap this in a grid </a:t>
            </a:r>
            <a:r>
              <a:rPr lang="en-US" sz="1000" dirty="0">
                <a:solidFill>
                  <a:srgbClr val="8080FF"/>
                </a:solidFill>
                <a:latin typeface="Courier New" panose="02070309020205020404" pitchFamily="49" charset="0"/>
              </a:rPr>
              <a:t>stride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loop…omitted to save space.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 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t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threadIdx.x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blockIdx.x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*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blockDim.x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    #</a:t>
            </a:r>
            <a:r>
              <a:rPr lang="en-US" sz="1000" dirty="0">
                <a:solidFill>
                  <a:srgbClr val="FF40FF"/>
                </a:solidFill>
                <a:latin typeface="Courier New" panose="02070309020205020404" pitchFamily="49" charset="0"/>
              </a:rPr>
              <a:t>pragma unroll </a:t>
            </a:r>
            <a:r>
              <a:rPr lang="en-US" sz="1000" dirty="0" smtClean="0">
                <a:solidFill>
                  <a:srgbClr val="FF6060"/>
                </a:solidFill>
                <a:latin typeface="Courier New" panose="02070309020205020404" pitchFamily="49" charset="0"/>
              </a:rPr>
              <a:t>1 </a:t>
            </a:r>
            <a:r>
              <a:rPr lang="en-US" sz="1000" dirty="0">
                <a:solidFill>
                  <a:srgbClr val="8080FF"/>
                </a:solidFill>
                <a:latin typeface="Courier New" panose="02070309020205020404" pitchFamily="49" charset="0"/>
              </a:rPr>
              <a:t>// Disallow compiler unrolling so we know what’s happening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.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y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y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y++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#pragma </a:t>
            </a:r>
            <a:r>
              <a:rPr lang="en-US" sz="1000" dirty="0">
                <a:solidFill>
                  <a:srgbClr val="FF40FF"/>
                </a:solidFill>
                <a:latin typeface="Courier New" panose="02070309020205020404" pitchFamily="49" charset="0"/>
              </a:rPr>
              <a:t>unroll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1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x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x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x++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output[N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*(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NS*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y+x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)+t] =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ax[x*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]*ay[y*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 +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]*by[y*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0929" y="2340174"/>
            <a:ext cx="33909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    Grid point index “t” is fast index for coalescing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4157253" y="2148058"/>
            <a:ext cx="127158" cy="210343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421105" y="2148060"/>
            <a:ext cx="221522" cy="210341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le 2"/>
          <p:cNvSpPr txBox="1">
            <a:spLocks/>
          </p:cNvSpPr>
          <p:nvPr/>
        </p:nvSpPr>
        <p:spPr>
          <a:xfrm>
            <a:off x="1" y="114300"/>
            <a:ext cx="9136810" cy="44083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solidFill>
                  <a:schemeClr val="bg1"/>
                </a:solidFill>
              </a:rPr>
              <a:t>Naïve </a:t>
            </a:r>
            <a:r>
              <a:rPr lang="en-US" sz="2000" dirty="0" err="1" smtClean="0">
                <a:solidFill>
                  <a:schemeClr val="bg1"/>
                </a:solidFill>
              </a:rPr>
              <a:t>Cuda</a:t>
            </a:r>
            <a:r>
              <a:rPr lang="en-US" sz="2000" dirty="0" smtClean="0">
                <a:solidFill>
                  <a:schemeClr val="bg1"/>
                </a:solidFill>
              </a:rPr>
              <a:t> Kernel – one thread per grid point</a:t>
            </a:r>
            <a:endParaRPr lang="en-US" sz="2000" dirty="0">
              <a:solidFill>
                <a:schemeClr val="bg1"/>
              </a:solidFill>
            </a:endParaRPr>
          </a:p>
        </p:txBody>
      </p:sp>
      <p:graphicFrame>
        <p:nvGraphicFramePr>
          <p:cNvPr id="20" name="Chart 19"/>
          <p:cNvGraphicFramePr/>
          <p:nvPr>
            <p:extLst>
              <p:ext uri="{D42A27DB-BD31-4B8C-83A1-F6EECF244321}">
                <p14:modId xmlns:p14="http://schemas.microsoft.com/office/powerpoint/2010/main" val="2255800318"/>
              </p:ext>
            </p:extLst>
          </p:nvPr>
        </p:nvGraphicFramePr>
        <p:xfrm>
          <a:off x="1655511" y="3004937"/>
          <a:ext cx="1447800" cy="165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Rectangle 15"/>
          <p:cNvSpPr/>
          <p:nvPr/>
        </p:nvSpPr>
        <p:spPr>
          <a:xfrm>
            <a:off x="2971800" y="1965461"/>
            <a:ext cx="713362" cy="179527"/>
          </a:xfrm>
          <a:prstGeom prst="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661159" y="1962150"/>
            <a:ext cx="713362" cy="179527"/>
          </a:xfrm>
          <a:prstGeom prst="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423159" y="1965460"/>
            <a:ext cx="713362" cy="179527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746759" y="1962150"/>
            <a:ext cx="713362" cy="179527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994839" y="2332225"/>
            <a:ext cx="492056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92D050"/>
                </a:solidFill>
              </a:rPr>
              <a:t>y</a:t>
            </a:r>
            <a:r>
              <a:rPr lang="en-US" sz="1000" b="1" dirty="0" smtClean="0">
                <a:solidFill>
                  <a:srgbClr val="92D050"/>
                </a:solidFill>
              </a:rPr>
              <a:t>-dependent loads should hit in cache (or be promoted to registers) during loop over x. </a:t>
            </a:r>
          </a:p>
          <a:p>
            <a:r>
              <a:rPr lang="en-US" sz="1000" b="1" dirty="0" smtClean="0">
                <a:solidFill>
                  <a:srgbClr val="92D050"/>
                </a:solidFill>
              </a:rPr>
              <a:t>I find that manually hoisting y-loads to a register does not affect performance.</a:t>
            </a:r>
          </a:p>
          <a:p>
            <a:r>
              <a:rPr lang="en-US" sz="1000" b="1" dirty="0" smtClean="0">
                <a:solidFill>
                  <a:srgbClr val="92D050"/>
                </a:solidFill>
              </a:rPr>
              <a:t> </a:t>
            </a:r>
          </a:p>
          <a:p>
            <a:r>
              <a:rPr lang="en-US" sz="1000" b="1" dirty="0" smtClean="0">
                <a:solidFill>
                  <a:srgbClr val="FFC000"/>
                </a:solidFill>
              </a:rPr>
              <a:t>Each x-load is used only once per outer y-loop iteration.</a:t>
            </a:r>
          </a:p>
          <a:p>
            <a:r>
              <a:rPr lang="en-US" sz="1000" b="1" dirty="0" smtClean="0">
                <a:solidFill>
                  <a:srgbClr val="FFC000"/>
                </a:solidFill>
              </a:rPr>
              <a:t>Probably won’t hit in cache on the next outer y-loop iteration.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2362200" y="2144492"/>
            <a:ext cx="245811" cy="21390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032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9136810" cy="428685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Standard CPU-informed strategy:  tile the loop?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48219" y="1123950"/>
            <a:ext cx="6324600" cy="86177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endParaRPr lang="en-US" sz="1000" dirty="0" smtClean="0">
              <a:solidFill>
                <a:srgbClr val="FFFF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+= TILE_FACTOR )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x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x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x++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y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y &lt;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TILE_FACTOR; y++ )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output[N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*(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NS*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y+x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)+t] =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ax[x*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]*ay[y*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 +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]*by[y*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58406" y="694788"/>
            <a:ext cx="762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Recall why loop tiling helps on CPU:</a:t>
            </a:r>
          </a:p>
        </p:txBody>
      </p:sp>
    </p:spTree>
    <p:extLst>
      <p:ext uri="{BB962C8B-B14F-4D97-AF65-F5344CB8AC3E}">
        <p14:creationId xmlns:p14="http://schemas.microsoft.com/office/powerpoint/2010/main" val="2078617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9136810" cy="428685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Standard CPU-informed strategy:  tile the loop?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48219" y="1123950"/>
            <a:ext cx="6324600" cy="86177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endParaRPr lang="en-US" sz="1000" dirty="0" smtClean="0">
              <a:solidFill>
                <a:srgbClr val="FFFF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+= TILE_FACTOR )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x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x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x++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y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y &lt;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TILE_FACTOR; y++ )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output[N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*(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NS*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y+x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)+t] =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ax[x*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]*ay[y*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 +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]*by[y*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81200" y="2430512"/>
            <a:ext cx="228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C000"/>
                </a:solidFill>
              </a:rPr>
              <a:t>X-dependent loads should hit in cache for the inner y-loop, and be reused TILE_FACTOR times</a:t>
            </a:r>
          </a:p>
          <a:p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>
            <a:stCxn id="9" idx="0"/>
          </p:cNvCxnSpPr>
          <p:nvPr/>
        </p:nvCxnSpPr>
        <p:spPr>
          <a:xfrm flipV="1">
            <a:off x="3124200" y="1962150"/>
            <a:ext cx="547181" cy="46836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0"/>
          </p:cNvCxnSpPr>
          <p:nvPr/>
        </p:nvCxnSpPr>
        <p:spPr>
          <a:xfrm flipV="1">
            <a:off x="3124200" y="1978224"/>
            <a:ext cx="2057400" cy="45228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58406" y="694788"/>
            <a:ext cx="762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Recall why loop tiling helps on CPU: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477638" y="1765560"/>
            <a:ext cx="713362" cy="179527"/>
          </a:xfrm>
          <a:prstGeom prst="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151933" y="1762249"/>
            <a:ext cx="713362" cy="179527"/>
          </a:xfrm>
          <a:prstGeom prst="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200400" y="590550"/>
            <a:ext cx="2743200" cy="685800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/>
              <a:t>Control API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257300" y="1593076"/>
            <a:ext cx="2743200" cy="685800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 err="1"/>
              <a:t>Timestepping</a:t>
            </a:r>
            <a:endParaRPr lang="en-US" sz="2100" b="1" dirty="0"/>
          </a:p>
          <a:p>
            <a:r>
              <a:rPr lang="en-US" sz="1200" b="1" dirty="0"/>
              <a:t>Time derivatives for physical quantities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257800" y="1593076"/>
            <a:ext cx="2743200" cy="685800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b="1" dirty="0"/>
          </a:p>
          <a:p>
            <a:pPr algn="ctr"/>
            <a:r>
              <a:rPr lang="en-US" sz="2100" b="1" dirty="0"/>
              <a:t>Geometry</a:t>
            </a:r>
          </a:p>
          <a:p>
            <a:pPr algn="ctr"/>
            <a:r>
              <a:rPr lang="en-US" sz="1200" b="1" dirty="0"/>
              <a:t>Handles spatial discretization</a:t>
            </a:r>
          </a:p>
          <a:p>
            <a:pPr algn="ctr"/>
            <a:endParaRPr lang="en-US" sz="21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1257300" y="2595603"/>
            <a:ext cx="2743200" cy="685800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/>
              <a:t>System</a:t>
            </a:r>
          </a:p>
          <a:p>
            <a:pPr algn="ctr"/>
            <a:r>
              <a:rPr lang="en-US" sz="1200" b="1" dirty="0"/>
              <a:t>Specifies system of equations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257800" y="2595603"/>
            <a:ext cx="2743200" cy="685800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b="1" dirty="0"/>
          </a:p>
          <a:p>
            <a:pPr algn="ctr"/>
            <a:r>
              <a:rPr lang="en-US" sz="2100" b="1" dirty="0"/>
              <a:t>Equations</a:t>
            </a:r>
          </a:p>
          <a:p>
            <a:pPr algn="ctr"/>
            <a:r>
              <a:rPr lang="en-US" sz="1200" b="1" dirty="0"/>
              <a:t>Physics-independent quantities</a:t>
            </a:r>
          </a:p>
          <a:p>
            <a:pPr algn="ctr"/>
            <a:endParaRPr lang="en-US" sz="21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2514600" y="3509972"/>
            <a:ext cx="4114800" cy="1283595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bg1"/>
                </a:solidFill>
              </a:rPr>
              <a:t>Physics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Turbulence models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Detailed chemical kinetics</a:t>
            </a:r>
          </a:p>
          <a:p>
            <a:pPr algn="ctr"/>
            <a:r>
              <a:rPr lang="en-US" sz="1200" b="1" dirty="0">
                <a:solidFill>
                  <a:srgbClr val="FFFF00"/>
                </a:solidFill>
              </a:rPr>
              <a:t>Chung Viscosity Model (ported to </a:t>
            </a:r>
            <a:r>
              <a:rPr lang="en-US" sz="1200" b="1" dirty="0" err="1">
                <a:solidFill>
                  <a:srgbClr val="FFFF00"/>
                </a:solidFill>
              </a:rPr>
              <a:t>Kokkos</a:t>
            </a:r>
            <a:r>
              <a:rPr lang="en-US" sz="1200" b="1" dirty="0">
                <a:solidFill>
                  <a:srgbClr val="FFFF00"/>
                </a:solidFill>
              </a:rPr>
              <a:t>)</a:t>
            </a:r>
          </a:p>
          <a:p>
            <a:pPr algn="ctr"/>
            <a:r>
              <a:rPr lang="en-US" sz="1200" b="1" dirty="0">
                <a:solidFill>
                  <a:srgbClr val="FFFF00"/>
                </a:solidFill>
              </a:rPr>
              <a:t>Peng-Robinson Equation of State (ported to </a:t>
            </a:r>
            <a:r>
              <a:rPr lang="en-US" sz="1200" b="1" dirty="0" err="1">
                <a:solidFill>
                  <a:srgbClr val="FFFF00"/>
                </a:solidFill>
              </a:rPr>
              <a:t>Kokkos</a:t>
            </a:r>
            <a:r>
              <a:rPr lang="en-US" sz="1200" b="1" dirty="0">
                <a:solidFill>
                  <a:srgbClr val="FFFF00"/>
                </a:solidFill>
              </a:rPr>
              <a:t>)</a:t>
            </a:r>
          </a:p>
        </p:txBody>
      </p:sp>
      <p:cxnSp>
        <p:nvCxnSpPr>
          <p:cNvPr id="18" name="Straight Arrow Connector 17"/>
          <p:cNvCxnSpPr>
            <a:stCxn id="5" idx="2"/>
          </p:cNvCxnSpPr>
          <p:nvPr/>
        </p:nvCxnSpPr>
        <p:spPr>
          <a:xfrm flipH="1">
            <a:off x="4000500" y="1276350"/>
            <a:ext cx="571500" cy="395246"/>
          </a:xfrm>
          <a:prstGeom prst="straightConnector1">
            <a:avLst/>
          </a:prstGeom>
          <a:ln w="25400">
            <a:solidFill>
              <a:schemeClr val="accent3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2"/>
          </p:cNvCxnSpPr>
          <p:nvPr/>
        </p:nvCxnSpPr>
        <p:spPr>
          <a:xfrm>
            <a:off x="4572000" y="1276350"/>
            <a:ext cx="685800" cy="407255"/>
          </a:xfrm>
          <a:prstGeom prst="straightConnector1">
            <a:avLst/>
          </a:prstGeom>
          <a:ln w="25400">
            <a:solidFill>
              <a:schemeClr val="accent3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000500" y="1289421"/>
            <a:ext cx="571500" cy="1396710"/>
          </a:xfrm>
          <a:prstGeom prst="straightConnector1">
            <a:avLst/>
          </a:prstGeom>
          <a:ln w="25400">
            <a:solidFill>
              <a:schemeClr val="accent3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4000500" y="2178863"/>
            <a:ext cx="1257300" cy="671483"/>
          </a:xfrm>
          <a:prstGeom prst="straightConnector1">
            <a:avLst/>
          </a:prstGeom>
          <a:ln w="25400">
            <a:solidFill>
              <a:schemeClr val="accent3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1" idx="3"/>
            <a:endCxn id="12" idx="1"/>
          </p:cNvCxnSpPr>
          <p:nvPr/>
        </p:nvCxnSpPr>
        <p:spPr>
          <a:xfrm>
            <a:off x="4000500" y="1935976"/>
            <a:ext cx="1257300" cy="1"/>
          </a:xfrm>
          <a:prstGeom prst="straightConnector1">
            <a:avLst/>
          </a:prstGeom>
          <a:ln w="25400">
            <a:solidFill>
              <a:schemeClr val="accent3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" idx="2"/>
            <a:endCxn id="13" idx="0"/>
          </p:cNvCxnSpPr>
          <p:nvPr/>
        </p:nvCxnSpPr>
        <p:spPr>
          <a:xfrm>
            <a:off x="2628900" y="2278876"/>
            <a:ext cx="0" cy="316727"/>
          </a:xfrm>
          <a:prstGeom prst="straightConnector1">
            <a:avLst/>
          </a:prstGeom>
          <a:ln w="25400">
            <a:solidFill>
              <a:schemeClr val="accent3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16" idx="0"/>
          </p:cNvCxnSpPr>
          <p:nvPr/>
        </p:nvCxnSpPr>
        <p:spPr>
          <a:xfrm flipH="1">
            <a:off x="4572000" y="3093233"/>
            <a:ext cx="685800" cy="416740"/>
          </a:xfrm>
          <a:prstGeom prst="straightConnector1">
            <a:avLst/>
          </a:prstGeom>
          <a:ln w="25400">
            <a:solidFill>
              <a:schemeClr val="accent3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3" idx="3"/>
            <a:endCxn id="14" idx="1"/>
          </p:cNvCxnSpPr>
          <p:nvPr/>
        </p:nvCxnSpPr>
        <p:spPr>
          <a:xfrm>
            <a:off x="4000500" y="2938503"/>
            <a:ext cx="1257300" cy="0"/>
          </a:xfrm>
          <a:prstGeom prst="straightConnector1">
            <a:avLst/>
          </a:prstGeom>
          <a:ln w="25400">
            <a:solidFill>
              <a:schemeClr val="accent3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2"/>
          <p:cNvSpPr txBox="1">
            <a:spLocks/>
          </p:cNvSpPr>
          <p:nvPr/>
        </p:nvSpPr>
        <p:spPr>
          <a:xfrm>
            <a:off x="1" y="114300"/>
            <a:ext cx="9136810" cy="4000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solidFill>
                  <a:schemeClr val="bg1"/>
                </a:solidFill>
              </a:rPr>
              <a:t>Structure of CASTLES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08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9136810" cy="428685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Standard CPU-informed strategy:  tile the loop?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8406" y="3409950"/>
            <a:ext cx="7620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(in fact, for a typical CPU cache and modest values of NS like 64, the entire working set should easily fit in cache, and it’s not necessary to tile the loop at all.)</a:t>
            </a: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Pretty standard stuff…but </a:t>
            </a:r>
            <a:r>
              <a:rPr lang="en-US" sz="1400" dirty="0">
                <a:solidFill>
                  <a:schemeClr val="bg1"/>
                </a:solidFill>
              </a:rPr>
              <a:t>d</a:t>
            </a:r>
            <a:r>
              <a:rPr lang="en-US" sz="1400" dirty="0" smtClean="0">
                <a:solidFill>
                  <a:schemeClr val="bg1"/>
                </a:solidFill>
              </a:rPr>
              <a:t>o we expect this to work on a Kepler GPU?</a:t>
            </a:r>
          </a:p>
        </p:txBody>
      </p:sp>
      <p:sp>
        <p:nvSpPr>
          <p:cNvPr id="4" name="Rectangle 3"/>
          <p:cNvSpPr/>
          <p:nvPr/>
        </p:nvSpPr>
        <p:spPr>
          <a:xfrm>
            <a:off x="748219" y="1123950"/>
            <a:ext cx="6324600" cy="86177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endParaRPr lang="en-US" sz="1000" dirty="0" smtClean="0">
              <a:solidFill>
                <a:srgbClr val="FFFF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+= TILE_FACTOR )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x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x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x++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y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y &lt;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TILE_FACTOR; y++ )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output[N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*(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NS*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y+x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)+t] =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ax[x*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]*ay[y*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 +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]*by[y*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81200" y="2430512"/>
            <a:ext cx="228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C000"/>
                </a:solidFill>
              </a:rPr>
              <a:t>X-dependent loads should hit in cache for the inner y-loop, and be reused TILE_FACTOR times</a:t>
            </a:r>
          </a:p>
          <a:p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48200" y="2427048"/>
            <a:ext cx="242461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92D050"/>
                </a:solidFill>
              </a:rPr>
              <a:t>Each x-iteration now treats TILE_FACTOR y-iterations instead of just one.</a:t>
            </a:r>
          </a:p>
          <a:p>
            <a:r>
              <a:rPr lang="en-US" sz="1000" b="1" dirty="0" smtClean="0">
                <a:solidFill>
                  <a:srgbClr val="92D050"/>
                </a:solidFill>
              </a:rPr>
              <a:t>  </a:t>
            </a:r>
          </a:p>
          <a:p>
            <a:r>
              <a:rPr lang="en-US" sz="1000" b="1" dirty="0" smtClean="0">
                <a:solidFill>
                  <a:srgbClr val="92D050"/>
                </a:solidFill>
              </a:rPr>
              <a:t>TILE_FACTOR y-dependent loads should hit in cache on each iteration of x-loop</a:t>
            </a:r>
            <a:endParaRPr lang="en-US" sz="1000" b="1" dirty="0">
              <a:solidFill>
                <a:srgbClr val="92D050"/>
              </a:solidFill>
            </a:endParaRPr>
          </a:p>
        </p:txBody>
      </p:sp>
      <p:cxnSp>
        <p:nvCxnSpPr>
          <p:cNvPr id="15" name="Straight Arrow Connector 14"/>
          <p:cNvCxnSpPr>
            <a:stCxn id="9" idx="0"/>
          </p:cNvCxnSpPr>
          <p:nvPr/>
        </p:nvCxnSpPr>
        <p:spPr>
          <a:xfrm flipV="1">
            <a:off x="3124200" y="1962150"/>
            <a:ext cx="547181" cy="46836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0"/>
          </p:cNvCxnSpPr>
          <p:nvPr/>
        </p:nvCxnSpPr>
        <p:spPr>
          <a:xfrm flipV="1">
            <a:off x="3124200" y="1978224"/>
            <a:ext cx="2057400" cy="45228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480157" y="1962150"/>
            <a:ext cx="692043" cy="49603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4648200" y="1962150"/>
            <a:ext cx="831957" cy="49603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58406" y="694788"/>
            <a:ext cx="762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Recall why loop tiling helps on CPU: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477638" y="1765560"/>
            <a:ext cx="713362" cy="179527"/>
          </a:xfrm>
          <a:prstGeom prst="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151933" y="1762249"/>
            <a:ext cx="713362" cy="179527"/>
          </a:xfrm>
          <a:prstGeom prst="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937357" y="1762249"/>
            <a:ext cx="713362" cy="179527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251544" y="1762249"/>
            <a:ext cx="713362" cy="179527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182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337752" y="1152064"/>
            <a:ext cx="5322125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9136810" cy="800100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Loop tiling on GPU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2339" y="573697"/>
            <a:ext cx="4724400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__global__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tiled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(…same 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args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as naïve…)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{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t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threadIdx.x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blockDim.x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endParaRPr lang="en-US" sz="1000" dirty="0">
              <a:solidFill>
                <a:srgbClr val="FF40FF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+= TILE_FACTOR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x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x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x++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y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y &lt;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TILE_FACTOR; y++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   output[N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*(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NS*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y+x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)+t] =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ax[x*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]*ay[y*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                             +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]*by[y*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40467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337752" y="1152064"/>
            <a:ext cx="5322125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9136810" cy="800100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Loop tiling on GPU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01806" y="1344870"/>
            <a:ext cx="381359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Tiling is worse than naïve. </a:t>
            </a:r>
            <a:r>
              <a:rPr lang="en-US" sz="1400" dirty="0">
                <a:solidFill>
                  <a:schemeClr val="bg1"/>
                </a:solidFill>
              </a:rPr>
              <a:t>Cache per grid </a:t>
            </a:r>
            <a:r>
              <a:rPr lang="en-US" sz="1400" dirty="0" smtClean="0">
                <a:solidFill>
                  <a:schemeClr val="bg1"/>
                </a:solidFill>
              </a:rPr>
              <a:t>point (thread) </a:t>
            </a:r>
            <a:r>
              <a:rPr lang="en-US" sz="1400" dirty="0">
                <a:solidFill>
                  <a:schemeClr val="bg1"/>
                </a:solidFill>
              </a:rPr>
              <a:t>is just too small. </a:t>
            </a:r>
            <a:endParaRPr lang="en-US" sz="1400" dirty="0" smtClean="0">
              <a:solidFill>
                <a:schemeClr val="bg1"/>
              </a:solidFill>
            </a:endParaRP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Read-only </a:t>
            </a:r>
            <a:r>
              <a:rPr lang="en-US" sz="1000" dirty="0">
                <a:solidFill>
                  <a:schemeClr val="bg1"/>
                </a:solidFill>
              </a:rPr>
              <a:t>cache and L1 cache are only 48 </a:t>
            </a:r>
            <a:r>
              <a:rPr lang="en-US" sz="1000" dirty="0" smtClean="0">
                <a:solidFill>
                  <a:schemeClr val="bg1"/>
                </a:solidFill>
              </a:rPr>
              <a:t>KB each.  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Whichever compiler chooses to use:</a:t>
            </a: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100% occupancy = 2048 threads 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48 KB/2048 threads = </a:t>
            </a:r>
            <a:r>
              <a:rPr lang="en-US" sz="1000" b="1" dirty="0" smtClean="0">
                <a:solidFill>
                  <a:srgbClr val="FFFF00"/>
                </a:solidFill>
              </a:rPr>
              <a:t>only 3 doubles’ worth of cache per thread.</a:t>
            </a:r>
            <a:endParaRPr lang="en-US" sz="1000" b="1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2339" y="573697"/>
            <a:ext cx="4724400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__global__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tiled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(…same 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args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as naïve…)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{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t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threadIdx.x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blockDim.x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endParaRPr lang="en-US" sz="1000" dirty="0">
              <a:solidFill>
                <a:srgbClr val="FF40FF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+= TILE_FACTOR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x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x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x++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y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y &lt;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TILE_FACTOR; y++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   output[N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*(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NS*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y+x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)+t] =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ax[x*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]*ay[y*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                             +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]*by[y*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  <a:endParaRPr lang="en-US" sz="1000" dirty="0"/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2047800935"/>
              </p:ext>
            </p:extLst>
          </p:nvPr>
        </p:nvGraphicFramePr>
        <p:xfrm>
          <a:off x="428893" y="2141261"/>
          <a:ext cx="4191291" cy="23976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74484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337752" y="1152064"/>
            <a:ext cx="5322125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9136810" cy="800100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Loop tiling on GPU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01806" y="1344870"/>
            <a:ext cx="381359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Tiling is worse than naïve. </a:t>
            </a:r>
            <a:r>
              <a:rPr lang="en-US" sz="1400" dirty="0">
                <a:solidFill>
                  <a:schemeClr val="bg1"/>
                </a:solidFill>
              </a:rPr>
              <a:t>Cache per grid </a:t>
            </a:r>
            <a:r>
              <a:rPr lang="en-US" sz="1400" dirty="0" smtClean="0">
                <a:solidFill>
                  <a:schemeClr val="bg1"/>
                </a:solidFill>
              </a:rPr>
              <a:t>point (thread) </a:t>
            </a:r>
            <a:r>
              <a:rPr lang="en-US" sz="1400" dirty="0">
                <a:solidFill>
                  <a:schemeClr val="bg1"/>
                </a:solidFill>
              </a:rPr>
              <a:t>is just too small. </a:t>
            </a:r>
            <a:endParaRPr lang="en-US" sz="1400" dirty="0" smtClean="0">
              <a:solidFill>
                <a:schemeClr val="bg1"/>
              </a:solidFill>
            </a:endParaRP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Read-only </a:t>
            </a:r>
            <a:r>
              <a:rPr lang="en-US" sz="1000" dirty="0">
                <a:solidFill>
                  <a:schemeClr val="bg1"/>
                </a:solidFill>
              </a:rPr>
              <a:t>cache and L1 cache are only 48 </a:t>
            </a:r>
            <a:r>
              <a:rPr lang="en-US" sz="1000" dirty="0" smtClean="0">
                <a:solidFill>
                  <a:schemeClr val="bg1"/>
                </a:solidFill>
              </a:rPr>
              <a:t>KB each.  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Whichever compiler chooses to use:</a:t>
            </a: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100% occupancy = 2048 threads 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48 KB/2048 threads = </a:t>
            </a:r>
            <a:r>
              <a:rPr lang="en-US" sz="1000" b="1" dirty="0" smtClean="0">
                <a:solidFill>
                  <a:srgbClr val="FFFF00"/>
                </a:solidFill>
              </a:rPr>
              <a:t>only 3 doubles’ worth of cache per thread.</a:t>
            </a:r>
            <a:endParaRPr lang="en-US" sz="1000" b="1" dirty="0">
              <a:solidFill>
                <a:srgbClr val="FFFF00"/>
              </a:solidFill>
            </a:endParaRP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r>
              <a:rPr lang="en-US" sz="1000" dirty="0" err="1" smtClean="0">
                <a:solidFill>
                  <a:schemeClr val="bg1"/>
                </a:solidFill>
              </a:rPr>
              <a:t>nvprof</a:t>
            </a:r>
            <a:r>
              <a:rPr lang="en-US" sz="1000" dirty="0" smtClean="0">
                <a:solidFill>
                  <a:schemeClr val="bg1"/>
                </a:solidFill>
              </a:rPr>
              <a:t> confirms poor hit rates (results for TILE_FACTOR 2 shown):**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nvprof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--kernels ::tiled:1 </a:t>
            </a:r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–metrics \</a:t>
            </a:r>
          </a:p>
          <a:p>
            <a:r>
              <a:rPr lang="en-US" sz="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nc_cache_global_hit_rate,tex_cache_hit_rate</a:t>
            </a:r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sz="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. . </a:t>
            </a:r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Min        Max</a:t>
            </a:r>
            <a:endParaRPr lang="en-US" sz="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. . </a:t>
            </a:r>
            <a:r>
              <a:rPr lang="en-US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Non-Coherent Global Hit Rate      </a:t>
            </a:r>
            <a:r>
              <a:rPr lang="en-US" sz="8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0.85%      0.85%</a:t>
            </a:r>
            <a:endParaRPr lang="en-US" sz="8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. .       </a:t>
            </a:r>
            <a:r>
              <a:rPr lang="en-US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Texture Cache Hit Rate      </a:t>
            </a:r>
            <a:r>
              <a:rPr lang="en-US" sz="8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0.65%      0.65% </a:t>
            </a:r>
          </a:p>
        </p:txBody>
      </p:sp>
      <p:sp>
        <p:nvSpPr>
          <p:cNvPr id="4" name="Rectangle 3"/>
          <p:cNvSpPr/>
          <p:nvPr/>
        </p:nvSpPr>
        <p:spPr>
          <a:xfrm>
            <a:off x="162339" y="573697"/>
            <a:ext cx="4724400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__global__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tiled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(…same 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args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as naïve…)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{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t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threadIdx.x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blockDim.x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endParaRPr lang="en-US" sz="1000" dirty="0">
              <a:solidFill>
                <a:srgbClr val="FF40FF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+= TILE_FACTOR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x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x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x++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y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y &lt;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TILE_FACTOR; y++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   output[N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*(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NS*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y+x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)+t] =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ax[x*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]*ay[y*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                             +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]*by[y*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  <a:endParaRPr lang="en-US" sz="1000" dirty="0"/>
          </a:p>
        </p:txBody>
      </p:sp>
      <p:sp>
        <p:nvSpPr>
          <p:cNvPr id="5" name="Rectangle 4"/>
          <p:cNvSpPr/>
          <p:nvPr/>
        </p:nvSpPr>
        <p:spPr>
          <a:xfrm>
            <a:off x="0" y="4629150"/>
            <a:ext cx="8915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** As </a:t>
            </a:r>
            <a:r>
              <a:rPr lang="en-US" sz="800" dirty="0">
                <a:solidFill>
                  <a:schemeClr val="bg1"/>
                </a:solidFill>
              </a:rPr>
              <a:t>mentioned previously, the compiler appears to use read-only/texture cache for loads</a:t>
            </a:r>
            <a:r>
              <a:rPr lang="en-US" sz="800" dirty="0" smtClean="0">
                <a:solidFill>
                  <a:schemeClr val="bg1"/>
                </a:solidFill>
              </a:rPr>
              <a:t>.</a:t>
            </a:r>
            <a:endParaRPr lang="en-US" sz="800" dirty="0">
              <a:solidFill>
                <a:schemeClr val="bg1"/>
              </a:solidFill>
            </a:endParaRPr>
          </a:p>
          <a:p>
            <a:r>
              <a:rPr lang="en-US" sz="800" dirty="0">
                <a:solidFill>
                  <a:schemeClr val="bg1"/>
                </a:solidFill>
              </a:rPr>
              <a:t>I’m not sure why there are separate metrics to describe “read-only cache accesses” and “texture cache accesses” (it’s the same hardware).  </a:t>
            </a:r>
            <a:r>
              <a:rPr lang="en-US" sz="800" dirty="0" smtClean="0">
                <a:solidFill>
                  <a:schemeClr val="bg1"/>
                </a:solidFill>
              </a:rPr>
              <a:t>Perhaps </a:t>
            </a:r>
            <a:r>
              <a:rPr lang="en-US" sz="800" dirty="0">
                <a:solidFill>
                  <a:schemeClr val="bg1"/>
                </a:solidFill>
              </a:rPr>
              <a:t>some </a:t>
            </a:r>
            <a:r>
              <a:rPr lang="en-US" sz="800" dirty="0" err="1">
                <a:solidFill>
                  <a:schemeClr val="bg1"/>
                </a:solidFill>
              </a:rPr>
              <a:t>Cuda</a:t>
            </a:r>
            <a:r>
              <a:rPr lang="en-US" sz="800" dirty="0">
                <a:solidFill>
                  <a:schemeClr val="bg1"/>
                </a:solidFill>
              </a:rPr>
              <a:t> ninja can explain?</a:t>
            </a:r>
            <a:endParaRPr lang="en-US" sz="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4187862710"/>
              </p:ext>
            </p:extLst>
          </p:nvPr>
        </p:nvGraphicFramePr>
        <p:xfrm>
          <a:off x="428893" y="2141261"/>
          <a:ext cx="4191291" cy="23976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1102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4190999" cy="400050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Tile with reduced occupancy 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" y="514350"/>
            <a:ext cx="4286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100% occupancy is not a strict requirement for peak performance.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Lower occupancy = </a:t>
            </a:r>
            <a:r>
              <a:rPr lang="en-US" sz="1000" b="1" u="sng" dirty="0" smtClean="0">
                <a:solidFill>
                  <a:schemeClr val="bg1"/>
                </a:solidFill>
              </a:rPr>
              <a:t>more cache per grid point</a:t>
            </a:r>
            <a:r>
              <a:rPr lang="en-US" sz="1000" dirty="0" smtClean="0">
                <a:solidFill>
                  <a:schemeClr val="bg1"/>
                </a:solidFill>
              </a:rPr>
              <a:t>.**</a:t>
            </a:r>
          </a:p>
        </p:txBody>
      </p:sp>
      <p:sp>
        <p:nvSpPr>
          <p:cNvPr id="4" name="Rectangle 3"/>
          <p:cNvSpPr/>
          <p:nvPr/>
        </p:nvSpPr>
        <p:spPr>
          <a:xfrm>
            <a:off x="4278464" y="178534"/>
            <a:ext cx="4800599" cy="163121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__global__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tiled_reduced_occupancy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(…) </a:t>
            </a:r>
            <a:endParaRPr lang="en-US" sz="1000" dirty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{ </a:t>
            </a:r>
          </a:p>
          <a:p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    extern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__shared__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smem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[];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t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threadIdx.x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blockDim.x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+= TILE_FACTOR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        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x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x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x++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y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y &lt;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TILE_FACTOR; y++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   output[N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*(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NS*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y+x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)+t] = ax[x*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]*ay[y*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]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                        +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[x*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]*by[y*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];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4629150"/>
            <a:ext cx="76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** See “GPU Memory Bootcamp II: Beyond Best Practices” from GTC </a:t>
            </a:r>
            <a:r>
              <a:rPr lang="en-US" sz="800" dirty="0">
                <a:solidFill>
                  <a:schemeClr val="bg1"/>
                </a:solidFill>
              </a:rPr>
              <a:t>2015 </a:t>
            </a:r>
            <a:r>
              <a:rPr lang="en-US" sz="800" dirty="0" smtClean="0">
                <a:solidFill>
                  <a:schemeClr val="bg1"/>
                </a:solidFill>
              </a:rPr>
              <a:t>( </a:t>
            </a:r>
            <a:r>
              <a:rPr lang="en-US" sz="800" dirty="0" smtClean="0">
                <a:solidFill>
                  <a:schemeClr val="bg1"/>
                </a:solidFill>
                <a:hlinkClick r:id="rId3"/>
              </a:rPr>
              <a:t>http</a:t>
            </a:r>
            <a:r>
              <a:rPr lang="en-US" sz="800" dirty="0">
                <a:solidFill>
                  <a:schemeClr val="bg1"/>
                </a:solidFill>
                <a:hlinkClick r:id="rId3"/>
              </a:rPr>
              <a:t>://</a:t>
            </a:r>
            <a:r>
              <a:rPr lang="en-US" sz="800" dirty="0" smtClean="0">
                <a:solidFill>
                  <a:schemeClr val="bg1"/>
                </a:solidFill>
                <a:hlinkClick r:id="rId3"/>
              </a:rPr>
              <a:t>on-demand.gputechconf.com/gtc/2015/presentation/S5376-Tony-Scudiero.pdf</a:t>
            </a:r>
            <a:r>
              <a:rPr lang="en-US" sz="800" dirty="0">
                <a:solidFill>
                  <a:schemeClr val="bg1"/>
                </a:solidFill>
              </a:rPr>
              <a:t> </a:t>
            </a:r>
            <a:r>
              <a:rPr lang="en-US" sz="8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sz="800" dirty="0" smtClean="0">
                <a:solidFill>
                  <a:schemeClr val="bg1"/>
                </a:solidFill>
              </a:rPr>
              <a:t>for a more detailed discussion of occupancy vs. hit rate.</a:t>
            </a:r>
          </a:p>
        </p:txBody>
      </p:sp>
    </p:spTree>
    <p:extLst>
      <p:ext uri="{BB962C8B-B14F-4D97-AF65-F5344CB8AC3E}">
        <p14:creationId xmlns:p14="http://schemas.microsoft.com/office/powerpoint/2010/main" val="3485790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4190999" cy="400050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Tile with reduced occupancy 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" y="514350"/>
            <a:ext cx="42860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100% occupancy is not a strict requirement for peak performance.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Lower occupancy = </a:t>
            </a:r>
            <a:r>
              <a:rPr lang="en-US" sz="1000" b="1" u="sng" dirty="0" smtClean="0">
                <a:solidFill>
                  <a:schemeClr val="bg1"/>
                </a:solidFill>
              </a:rPr>
              <a:t>more cache per grid point</a:t>
            </a:r>
            <a:r>
              <a:rPr lang="en-US" sz="1000" dirty="0" smtClean="0">
                <a:solidFill>
                  <a:schemeClr val="bg1"/>
                </a:solidFill>
              </a:rPr>
              <a:t>.**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Manually suppress occupancy by giving each block “dummy” shared memory.  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For example:  16 KB shared memory is available on each SM.  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If we assign each block 4096 B </a:t>
            </a:r>
            <a:r>
              <a:rPr lang="en-US" sz="1000" dirty="0" err="1" smtClean="0">
                <a:solidFill>
                  <a:schemeClr val="bg1"/>
                </a:solidFill>
              </a:rPr>
              <a:t>smem</a:t>
            </a:r>
            <a:r>
              <a:rPr lang="en-US" sz="1000" dirty="0" smtClean="0">
                <a:solidFill>
                  <a:schemeClr val="bg1"/>
                </a:solidFill>
              </a:rPr>
              <a:t>, only 4 blocks can fit on each SM.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4*256 = 1024 threads.  1024/2048 = 50% occupancy.</a:t>
            </a:r>
          </a:p>
        </p:txBody>
      </p:sp>
      <p:sp>
        <p:nvSpPr>
          <p:cNvPr id="4" name="Rectangle 3"/>
          <p:cNvSpPr/>
          <p:nvPr/>
        </p:nvSpPr>
        <p:spPr>
          <a:xfrm>
            <a:off x="4278464" y="178534"/>
            <a:ext cx="4800599" cy="163121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__global__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tiled_reduced_occupancy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(…) </a:t>
            </a:r>
            <a:endParaRPr lang="en-US" sz="1000" dirty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{ </a:t>
            </a:r>
          </a:p>
          <a:p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    extern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__shared__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smem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[];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t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threadIdx.x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blockDim.x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+= TILE_FACTOR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        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x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x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x++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y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y &lt;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TILE_FACTOR; y++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   output[N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*(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NS*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y+x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)+t] = ax[x*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]*ay[y*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]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                        +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[x*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]*by[y*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];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4629150"/>
            <a:ext cx="76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** See “GPU Memory Bootcamp II: Beyond Best Practices” from GTC </a:t>
            </a:r>
            <a:r>
              <a:rPr lang="en-US" sz="800" dirty="0">
                <a:solidFill>
                  <a:schemeClr val="bg1"/>
                </a:solidFill>
              </a:rPr>
              <a:t>2015 </a:t>
            </a:r>
            <a:r>
              <a:rPr lang="en-US" sz="800" dirty="0" smtClean="0">
                <a:solidFill>
                  <a:schemeClr val="bg1"/>
                </a:solidFill>
              </a:rPr>
              <a:t>( </a:t>
            </a:r>
            <a:r>
              <a:rPr lang="en-US" sz="800" dirty="0" smtClean="0">
                <a:solidFill>
                  <a:schemeClr val="bg1"/>
                </a:solidFill>
                <a:hlinkClick r:id="rId3"/>
              </a:rPr>
              <a:t>http</a:t>
            </a:r>
            <a:r>
              <a:rPr lang="en-US" sz="800" dirty="0">
                <a:solidFill>
                  <a:schemeClr val="bg1"/>
                </a:solidFill>
                <a:hlinkClick r:id="rId3"/>
              </a:rPr>
              <a:t>://</a:t>
            </a:r>
            <a:r>
              <a:rPr lang="en-US" sz="800" dirty="0" smtClean="0">
                <a:solidFill>
                  <a:schemeClr val="bg1"/>
                </a:solidFill>
                <a:hlinkClick r:id="rId3"/>
              </a:rPr>
              <a:t>on-demand.gputechconf.com/gtc/2015/presentation/S5376-Tony-Scudiero.pdf</a:t>
            </a:r>
            <a:r>
              <a:rPr lang="en-US" sz="800" dirty="0">
                <a:solidFill>
                  <a:schemeClr val="bg1"/>
                </a:solidFill>
              </a:rPr>
              <a:t> </a:t>
            </a:r>
            <a:r>
              <a:rPr lang="en-US" sz="8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sz="800" dirty="0" smtClean="0">
                <a:solidFill>
                  <a:schemeClr val="bg1"/>
                </a:solidFill>
              </a:rPr>
              <a:t>for a more detailed discussion of occupancy vs. hit rate.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733800" y="630936"/>
            <a:ext cx="914400" cy="3810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939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4190999" cy="400050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Tile with reduced occupancy 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71600" y="4324350"/>
            <a:ext cx="701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Mostly worse than naïve.</a:t>
            </a: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 </a:t>
            </a:r>
          </a:p>
        </p:txBody>
      </p:sp>
      <p:graphicFrame>
        <p:nvGraphicFramePr>
          <p:cNvPr id="23" name="Chart 22"/>
          <p:cNvGraphicFramePr/>
          <p:nvPr>
            <p:extLst>
              <p:ext uri="{D42A27DB-BD31-4B8C-83A1-F6EECF244321}">
                <p14:modId xmlns:p14="http://schemas.microsoft.com/office/powerpoint/2010/main" val="3517869415"/>
              </p:ext>
            </p:extLst>
          </p:nvPr>
        </p:nvGraphicFramePr>
        <p:xfrm>
          <a:off x="152400" y="1911527"/>
          <a:ext cx="8839200" cy="24128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6200" y="514350"/>
            <a:ext cx="42860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100% occupancy is not a strict requirement for peak performance.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Lower occupancy = </a:t>
            </a:r>
            <a:r>
              <a:rPr lang="en-US" sz="1000" b="1" u="sng" dirty="0" smtClean="0">
                <a:solidFill>
                  <a:schemeClr val="bg1"/>
                </a:solidFill>
              </a:rPr>
              <a:t>more cache per grid point</a:t>
            </a:r>
            <a:r>
              <a:rPr lang="en-US" sz="1000" dirty="0" smtClean="0">
                <a:solidFill>
                  <a:schemeClr val="bg1"/>
                </a:solidFill>
              </a:rPr>
              <a:t>.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Manually suppress occupancy by giving each block “dummy” shared memory.  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For example:  16 KB shared memory is available on each SM.  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If we assign each block 4096 B </a:t>
            </a:r>
            <a:r>
              <a:rPr lang="en-US" sz="1000" dirty="0" err="1" smtClean="0">
                <a:solidFill>
                  <a:schemeClr val="bg1"/>
                </a:solidFill>
              </a:rPr>
              <a:t>smem</a:t>
            </a:r>
            <a:r>
              <a:rPr lang="en-US" sz="1000" dirty="0" smtClean="0">
                <a:solidFill>
                  <a:schemeClr val="bg1"/>
                </a:solidFill>
              </a:rPr>
              <a:t>, only 4 blocks can fit on each SM.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4*256 = 1024 threads.  1024/2048 = 50% occupancy.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78464" y="178534"/>
            <a:ext cx="4800599" cy="163121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__global__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tiled_reduced_occupancy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(…) </a:t>
            </a:r>
            <a:endParaRPr lang="en-US" sz="1000" dirty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{ </a:t>
            </a:r>
          </a:p>
          <a:p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    extern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__shared__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smem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[];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t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threadIdx.x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blockDim.x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+= TILE_FACTOR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        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x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x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x++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y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y &lt;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TILE_FACTOR; y++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   output[N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*(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NS*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y+x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)+t] = ax[x*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]*ay[y*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]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                        +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[x*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]*by[y*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];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  <a:endParaRPr lang="en-US" sz="10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733800" y="630936"/>
            <a:ext cx="914400" cy="3810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66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Chart 19"/>
          <p:cNvGraphicFramePr/>
          <p:nvPr>
            <p:extLst>
              <p:ext uri="{D42A27DB-BD31-4B8C-83A1-F6EECF244321}">
                <p14:modId xmlns:p14="http://schemas.microsoft.com/office/powerpoint/2010/main" val="1861005436"/>
              </p:ext>
            </p:extLst>
          </p:nvPr>
        </p:nvGraphicFramePr>
        <p:xfrm>
          <a:off x="152400" y="1911527"/>
          <a:ext cx="8839200" cy="24128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4190999" cy="400050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Tile with reduced occupancy 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71600" y="4324350"/>
            <a:ext cx="7010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Mostly worse than naïve.  </a:t>
            </a:r>
            <a:r>
              <a:rPr lang="en-US" sz="1000" b="1" dirty="0" smtClean="0">
                <a:solidFill>
                  <a:srgbClr val="FFFF00"/>
                </a:solidFill>
              </a:rPr>
              <a:t>Sweet spot at TILE_FACTOR 4, 12.5% occupancy can be explained by cache hits:</a:t>
            </a:r>
          </a:p>
          <a:p>
            <a:pPr algn="ctr"/>
            <a:endParaRPr lang="en-US" sz="1000" dirty="0" smtClean="0">
              <a:solidFill>
                <a:schemeClr val="bg1"/>
              </a:solidFill>
            </a:endParaRP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6200" y="4514743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vprof</a:t>
            </a:r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--kernels ::tiled_reduced_occupancy:4 --metrics </a:t>
            </a:r>
            <a:r>
              <a:rPr lang="en-US" sz="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achieved_occupancy,nc_cache_global_hit_rate,tex_cache_hit_rate</a:t>
            </a:r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./</a:t>
            </a:r>
            <a:r>
              <a:rPr lang="en-US" sz="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sz="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. . . Achieved Occupancy    0.124771    0.124771 </a:t>
            </a: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. . . </a:t>
            </a:r>
            <a:r>
              <a:rPr lang="en-US" sz="8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Non-Coherent Global Hit Rate      75.81%      75.81%</a:t>
            </a:r>
          </a:p>
        </p:txBody>
      </p:sp>
      <p:sp>
        <p:nvSpPr>
          <p:cNvPr id="2" name="Oval 1"/>
          <p:cNvSpPr/>
          <p:nvPr/>
        </p:nvSpPr>
        <p:spPr>
          <a:xfrm>
            <a:off x="6335863" y="2876550"/>
            <a:ext cx="685800" cy="334222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6200" y="514350"/>
            <a:ext cx="42860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100% occupancy is not a strict requirement for peak performance.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Lower occupancy = </a:t>
            </a:r>
            <a:r>
              <a:rPr lang="en-US" sz="1000" b="1" u="sng" dirty="0" smtClean="0">
                <a:solidFill>
                  <a:schemeClr val="bg1"/>
                </a:solidFill>
              </a:rPr>
              <a:t>more cache per grid point</a:t>
            </a:r>
            <a:r>
              <a:rPr lang="en-US" sz="1000" dirty="0" smtClean="0">
                <a:solidFill>
                  <a:schemeClr val="bg1"/>
                </a:solidFill>
              </a:rPr>
              <a:t>.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Manually suppress occupancy by giving each block “dummy” shared memory.  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For example:  16 KB shared memory is available on each SM.  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If we assign each block 4096 B </a:t>
            </a:r>
            <a:r>
              <a:rPr lang="en-US" sz="1000" dirty="0" err="1" smtClean="0">
                <a:solidFill>
                  <a:schemeClr val="bg1"/>
                </a:solidFill>
              </a:rPr>
              <a:t>smem</a:t>
            </a:r>
            <a:r>
              <a:rPr lang="en-US" sz="1000" dirty="0" smtClean="0">
                <a:solidFill>
                  <a:schemeClr val="bg1"/>
                </a:solidFill>
              </a:rPr>
              <a:t>, only 4 blocks can fit on each SM.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4*256 = 1024 threads.  1024/2048 = 50% occupancy.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278464" y="178534"/>
            <a:ext cx="4800599" cy="163121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__global__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tiled_reduced_occupancy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(…) </a:t>
            </a:r>
            <a:endParaRPr lang="en-US" sz="1000" dirty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{ </a:t>
            </a:r>
          </a:p>
          <a:p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    extern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__shared__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smem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[];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t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threadIdx.x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blockDim.x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+= TILE_FACTOR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        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x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x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x++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y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y &lt;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TILE_FACTOR; y++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   output[N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*(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NS*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y+x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)+t] = ax[x*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]*ay[y*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]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                        +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[x*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]*by[y*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];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  <a:endParaRPr lang="en-US" sz="1000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3733800" y="630936"/>
            <a:ext cx="914400" cy="3810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511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457200" y="1140670"/>
            <a:ext cx="5322125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4648199" cy="396672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Tile using both L1 and read-only cache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4425375"/>
            <a:ext cx="708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** On Kepler, local loads are cached in L1.  On Maxwell, L1/</a:t>
            </a:r>
            <a:r>
              <a:rPr lang="en-US" sz="800" dirty="0" err="1" smtClean="0">
                <a:solidFill>
                  <a:schemeClr val="bg1"/>
                </a:solidFill>
              </a:rPr>
              <a:t>tex</a:t>
            </a:r>
            <a:r>
              <a:rPr lang="en-US" sz="800" dirty="0" smtClean="0">
                <a:solidFill>
                  <a:schemeClr val="bg1"/>
                </a:solidFill>
              </a:rPr>
              <a:t> is a single unified cache, and local loads are cached in L2 only.  Therefore, I expect tiling with </a:t>
            </a:r>
          </a:p>
          <a:p>
            <a:r>
              <a:rPr lang="en-US" sz="800" dirty="0" smtClean="0">
                <a:solidFill>
                  <a:schemeClr val="bg1"/>
                </a:solidFill>
              </a:rPr>
              <a:t>local memory to be helpful on Kepler only.  Maxwell has separate hardware for shared memory, so you could try using thread-local </a:t>
            </a:r>
            <a:r>
              <a:rPr lang="en-US" sz="800" dirty="0" err="1" smtClean="0">
                <a:solidFill>
                  <a:schemeClr val="bg1"/>
                </a:solidFill>
              </a:rPr>
              <a:t>smem</a:t>
            </a:r>
            <a:r>
              <a:rPr lang="en-US" sz="800" dirty="0" smtClean="0">
                <a:solidFill>
                  <a:schemeClr val="bg1"/>
                </a:solidFill>
              </a:rPr>
              <a:t> arrays instead.</a:t>
            </a:r>
          </a:p>
          <a:p>
            <a:r>
              <a:rPr lang="en-US" sz="800" dirty="0" smtClean="0">
                <a:solidFill>
                  <a:schemeClr val="bg1"/>
                </a:solidFill>
              </a:rPr>
              <a:t>See </a:t>
            </a:r>
            <a:r>
              <a:rPr lang="en-US" sz="800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sz="800" dirty="0" smtClean="0">
                <a:solidFill>
                  <a:schemeClr val="bg1"/>
                </a:solidFill>
                <a:hlinkClick r:id="rId3"/>
              </a:rPr>
              <a:t>devblogs.nvidia.com/parallelforall/fast-dynamic-indexing-private-arrays-cuda/</a:t>
            </a:r>
            <a:r>
              <a:rPr lang="en-US" sz="800" dirty="0" smtClean="0">
                <a:solidFill>
                  <a:schemeClr val="bg1"/>
                </a:solidFill>
              </a:rPr>
              <a:t> for an in-depth discussion of where the compiler places thread-local arrays.</a:t>
            </a:r>
          </a:p>
          <a:p>
            <a:r>
              <a:rPr lang="en-US" sz="800" dirty="0" smtClean="0">
                <a:solidFill>
                  <a:schemeClr val="bg1"/>
                </a:solidFill>
              </a:rPr>
              <a:t>See </a:t>
            </a:r>
            <a:r>
              <a:rPr lang="en-US" sz="800" dirty="0">
                <a:solidFill>
                  <a:schemeClr val="bg1"/>
                </a:solidFill>
                <a:hlinkClick r:id="rId4"/>
              </a:rPr>
              <a:t>http://docs.nvidia.com/cuda/kepler-tuning-guide/#</a:t>
            </a:r>
            <a:r>
              <a:rPr lang="en-US" sz="800" dirty="0" smtClean="0">
                <a:solidFill>
                  <a:schemeClr val="bg1"/>
                </a:solidFill>
                <a:hlinkClick r:id="rId4"/>
              </a:rPr>
              <a:t>l1-cache</a:t>
            </a:r>
            <a:r>
              <a:rPr lang="en-US" sz="800" dirty="0" smtClean="0">
                <a:solidFill>
                  <a:schemeClr val="bg1"/>
                </a:solidFill>
              </a:rPr>
              <a:t> and </a:t>
            </a:r>
            <a:r>
              <a:rPr lang="en-US" sz="800" dirty="0">
                <a:solidFill>
                  <a:schemeClr val="bg1"/>
                </a:solidFill>
                <a:hlinkClick r:id="rId5"/>
              </a:rPr>
              <a:t>http://docs.nvidia.com/cuda/maxwell-tuning-guide/#</a:t>
            </a:r>
            <a:r>
              <a:rPr lang="en-US" sz="800" dirty="0" smtClean="0">
                <a:solidFill>
                  <a:schemeClr val="bg1"/>
                </a:solidFill>
                <a:hlinkClick r:id="rId5"/>
              </a:rPr>
              <a:t>l1-cache</a:t>
            </a:r>
            <a:r>
              <a:rPr lang="en-US" sz="800" dirty="0" smtClean="0">
                <a:solidFill>
                  <a:schemeClr val="bg1"/>
                </a:solidFill>
              </a:rPr>
              <a:t> for microarchitecture details.</a:t>
            </a:r>
          </a:p>
        </p:txBody>
      </p:sp>
      <p:sp>
        <p:nvSpPr>
          <p:cNvPr id="5" name="Rectangle 4"/>
          <p:cNvSpPr/>
          <p:nvPr/>
        </p:nvSpPr>
        <p:spPr>
          <a:xfrm>
            <a:off x="108312" y="1200150"/>
            <a:ext cx="5105399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__global__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tiled_local_arrays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(…)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{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ay_local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[TILE_FACTOR]; </a:t>
            </a:r>
            <a:r>
              <a:rPr lang="en-US" sz="1000" dirty="0">
                <a:solidFill>
                  <a:srgbClr val="8080FF"/>
                </a:solidFill>
                <a:latin typeface="Courier New" panose="02070309020205020404" pitchFamily="49" charset="0"/>
              </a:rPr>
              <a:t>//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Thread-local arrays</a:t>
            </a:r>
          </a:p>
          <a:p>
            <a:r>
              <a:rPr lang="en-US" sz="1000" dirty="0">
                <a:solidFill>
                  <a:srgbClr val="8080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by_local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[TILE_FACTOR];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// (placed in local memory)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t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threadIdx.x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blockDim.x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+= TILE_FACTOR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{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y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y &lt;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TILE_FACTOR; y++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{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ay_local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[y-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] = ay[y*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by_local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[y-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 = by[y*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92D05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92D050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000" dirty="0">
                <a:solidFill>
                  <a:srgbClr val="FFFF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       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x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x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x++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y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y &lt;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TILE_FACTOR; y++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   output[N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*(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NS*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y+x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)+t] =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ax[x*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ay_local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[y-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                             +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by_local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[y-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}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  <a:endParaRPr 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152400" y="522769"/>
            <a:ext cx="5105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On Kepler, 48 </a:t>
            </a:r>
            <a:r>
              <a:rPr lang="en-US" sz="1000" dirty="0">
                <a:solidFill>
                  <a:schemeClr val="bg1"/>
                </a:solidFill>
              </a:rPr>
              <a:t>KB read-only cache and </a:t>
            </a:r>
            <a:r>
              <a:rPr lang="en-US" sz="1000" dirty="0" smtClean="0">
                <a:solidFill>
                  <a:schemeClr val="bg1"/>
                </a:solidFill>
              </a:rPr>
              <a:t>64 </a:t>
            </a:r>
            <a:r>
              <a:rPr lang="en-US" sz="1000" dirty="0">
                <a:solidFill>
                  <a:schemeClr val="bg1"/>
                </a:solidFill>
              </a:rPr>
              <a:t>KB </a:t>
            </a:r>
            <a:r>
              <a:rPr lang="en-US" sz="1000" dirty="0" smtClean="0">
                <a:solidFill>
                  <a:schemeClr val="bg1"/>
                </a:solidFill>
              </a:rPr>
              <a:t>L1+shared cache </a:t>
            </a:r>
            <a:r>
              <a:rPr lang="en-US" sz="1000" dirty="0">
                <a:solidFill>
                  <a:schemeClr val="bg1"/>
                </a:solidFill>
              </a:rPr>
              <a:t>are </a:t>
            </a:r>
            <a:r>
              <a:rPr lang="en-US" sz="1000" dirty="0" smtClean="0">
                <a:solidFill>
                  <a:schemeClr val="bg1"/>
                </a:solidFill>
              </a:rPr>
              <a:t>independent.  </a:t>
            </a:r>
            <a:r>
              <a:rPr lang="en-US" sz="1000" dirty="0">
                <a:solidFill>
                  <a:schemeClr val="bg1"/>
                </a:solidFill>
              </a:rPr>
              <a:t>Use both</a:t>
            </a:r>
            <a:r>
              <a:rPr lang="en-US" sz="1000" dirty="0" smtClean="0">
                <a:solidFill>
                  <a:schemeClr val="bg1"/>
                </a:solidFill>
              </a:rPr>
              <a:t>!  </a:t>
            </a:r>
            <a:endParaRPr lang="en-US" sz="1000" dirty="0">
              <a:solidFill>
                <a:schemeClr val="bg1"/>
              </a:solidFill>
            </a:endParaRP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Tile using thread-local arrays :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(placed in a local memory stack frame.  Allocated in device global memory, but cached in L1)**</a:t>
            </a:r>
          </a:p>
        </p:txBody>
      </p:sp>
    </p:spTree>
    <p:extLst>
      <p:ext uri="{BB962C8B-B14F-4D97-AF65-F5344CB8AC3E}">
        <p14:creationId xmlns:p14="http://schemas.microsoft.com/office/powerpoint/2010/main" val="2070226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457200" y="1140670"/>
            <a:ext cx="5322125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4648199" cy="396672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Tile using both L1 and read-only cache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8312" y="1200150"/>
            <a:ext cx="5105399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__global__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tiled_local_arrays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(…)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{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ay_local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[TILE_FACTOR]; </a:t>
            </a:r>
            <a:r>
              <a:rPr lang="en-US" sz="1000" dirty="0">
                <a:solidFill>
                  <a:srgbClr val="8080FF"/>
                </a:solidFill>
                <a:latin typeface="Courier New" panose="02070309020205020404" pitchFamily="49" charset="0"/>
              </a:rPr>
              <a:t>//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Thread-local arrays</a:t>
            </a:r>
          </a:p>
          <a:p>
            <a:r>
              <a:rPr lang="en-US" sz="1000" dirty="0">
                <a:solidFill>
                  <a:srgbClr val="8080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by_local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[TILE_FACTOR];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// (placed in local memory)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t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threadIdx.x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blockDim.x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+= TILE_FACTOR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{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y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y &lt;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TILE_FACTOR; y++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{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ay_local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[y-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] = ay[y*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by_local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[y-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 = by[y*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92D05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92D050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000" dirty="0">
                <a:solidFill>
                  <a:srgbClr val="FFFF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       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x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x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x++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y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y &lt;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TILE_FACTOR; y++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   output[N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*(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NS*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y+x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)+t] =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ax[x*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ay_local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[y-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                             +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by_local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[y-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}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  <a:endParaRPr 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3226573" y="2576742"/>
            <a:ext cx="2031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92D050"/>
                </a:solidFill>
              </a:rPr>
              <a:t>Thread-local arrays for </a:t>
            </a:r>
          </a:p>
          <a:p>
            <a:r>
              <a:rPr lang="en-US" sz="1000" b="1" dirty="0" smtClean="0">
                <a:solidFill>
                  <a:srgbClr val="92D050"/>
                </a:solidFill>
              </a:rPr>
              <a:t>Y-dependent loads (cached in L1)</a:t>
            </a:r>
            <a:endParaRPr lang="en-US" sz="1000" b="1" dirty="0">
              <a:solidFill>
                <a:srgbClr val="92D0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1" y="522769"/>
            <a:ext cx="5029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On Kepler, 48 KB read-only cache and 64 KB L1+shared cache are independent.  Use both!  </a:t>
            </a: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Tile using thread-local arrays :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(placed in a local memory stack frame.  Allocated in device global memory, but cached in L1)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66800" y="2610222"/>
            <a:ext cx="1143000" cy="342528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922776" y="3373023"/>
            <a:ext cx="1066800" cy="342528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2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337752" y="1152064"/>
            <a:ext cx="5322125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9136810" cy="400050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What is </a:t>
            </a:r>
            <a:r>
              <a:rPr lang="en-US" sz="2000" dirty="0" err="1" smtClean="0">
                <a:solidFill>
                  <a:schemeClr val="bg1"/>
                </a:solidFill>
              </a:rPr>
              <a:t>Kokkos</a:t>
            </a:r>
            <a:r>
              <a:rPr lang="en-US" sz="2000" dirty="0" smtClean="0">
                <a:solidFill>
                  <a:schemeClr val="bg1"/>
                </a:solidFill>
              </a:rPr>
              <a:t>?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2000" y="637225"/>
            <a:ext cx="81534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C++ Framework.  Claims  “Performant cross platform parallelism”:  write once, compile for many architectures.</a:t>
            </a: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b="1" dirty="0" smtClean="0">
                <a:solidFill>
                  <a:srgbClr val="FFFF00"/>
                </a:solidFill>
              </a:rPr>
              <a:t>Parallel patterns </a:t>
            </a:r>
            <a:r>
              <a:rPr lang="en-US" sz="1400" dirty="0" smtClean="0">
                <a:solidFill>
                  <a:schemeClr val="bg1"/>
                </a:solidFill>
              </a:rPr>
              <a:t>(for, reduce, scan) accept </a:t>
            </a:r>
            <a:r>
              <a:rPr lang="en-US" sz="1400" b="1" dirty="0" smtClean="0">
                <a:solidFill>
                  <a:srgbClr val="FFFF00"/>
                </a:solidFill>
              </a:rPr>
              <a:t>user-defined </a:t>
            </a:r>
            <a:r>
              <a:rPr lang="en-US" sz="1400" b="1" dirty="0" err="1" smtClean="0">
                <a:solidFill>
                  <a:srgbClr val="FFFF00"/>
                </a:solidFill>
              </a:rPr>
              <a:t>functors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(like Thrust or Intel TBB)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err="1" smtClean="0">
                <a:solidFill>
                  <a:schemeClr val="bg1"/>
                </a:solidFill>
              </a:rPr>
              <a:t>Backends</a:t>
            </a:r>
            <a:r>
              <a:rPr lang="en-US" sz="1400" dirty="0" smtClean="0">
                <a:solidFill>
                  <a:schemeClr val="bg1"/>
                </a:solidFill>
              </a:rPr>
              <a:t> for </a:t>
            </a:r>
            <a:r>
              <a:rPr lang="en-US" sz="1400" dirty="0" err="1" smtClean="0">
                <a:solidFill>
                  <a:schemeClr val="bg1"/>
                </a:solidFill>
              </a:rPr>
              <a:t>Nvidia</a:t>
            </a:r>
            <a:r>
              <a:rPr lang="en-US" sz="1400" dirty="0" smtClean="0">
                <a:solidFill>
                  <a:schemeClr val="bg1"/>
                </a:solidFill>
              </a:rPr>
              <a:t> GPU, Intel Xeon, Xeon Phi, IBM Power8, others.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b="1" dirty="0" smtClean="0">
                <a:solidFill>
                  <a:srgbClr val="FFFF00"/>
                </a:solidFill>
              </a:rPr>
              <a:t>“View” data structures </a:t>
            </a:r>
            <a:r>
              <a:rPr lang="en-US" sz="1400" dirty="0" smtClean="0">
                <a:solidFill>
                  <a:schemeClr val="bg1"/>
                </a:solidFill>
              </a:rPr>
              <a:t>provide optimal layout:  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cache-order access when compiled for CPU, coalesced access when compiled for GPU.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Thrust offers similar multi-platform </a:t>
            </a:r>
            <a:r>
              <a:rPr lang="en-US" sz="1400" dirty="0" err="1" smtClean="0">
                <a:solidFill>
                  <a:schemeClr val="bg1"/>
                </a:solidFill>
              </a:rPr>
              <a:t>backends</a:t>
            </a:r>
            <a:r>
              <a:rPr lang="en-US" sz="1400" dirty="0" smtClean="0">
                <a:solidFill>
                  <a:schemeClr val="bg1"/>
                </a:solidFill>
              </a:rPr>
              <a:t> – but less low level control and does not abstract data layout.</a:t>
            </a: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Programming </a:t>
            </a:r>
            <a:r>
              <a:rPr lang="en-US" sz="1400" dirty="0">
                <a:solidFill>
                  <a:schemeClr val="bg1"/>
                </a:solidFill>
              </a:rPr>
              <a:t>Guide: 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  <a:hlinkClick r:id="rId3"/>
              </a:rPr>
              <a:t>https</a:t>
            </a:r>
            <a:r>
              <a:rPr lang="en-US" sz="1400" dirty="0">
                <a:solidFill>
                  <a:schemeClr val="bg1"/>
                </a:solidFill>
                <a:hlinkClick r:id="rId3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hlinkClick r:id="rId3"/>
              </a:rPr>
              <a:t>github.com/kokkos/kokkos/blob/master/doc/Kokkos_PG.pdf</a:t>
            </a:r>
            <a:r>
              <a:rPr lang="en-US" sz="1400" dirty="0" smtClean="0">
                <a:solidFill>
                  <a:schemeClr val="bg1"/>
                </a:solidFill>
              </a:rPr>
              <a:t>  </a:t>
            </a: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At </a:t>
            </a:r>
            <a:r>
              <a:rPr lang="en-US" sz="1400" dirty="0">
                <a:solidFill>
                  <a:schemeClr val="bg1"/>
                </a:solidFill>
              </a:rPr>
              <a:t>GTC 2017: 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S7344 </a:t>
            </a:r>
            <a:r>
              <a:rPr lang="en-US" sz="1400" dirty="0">
                <a:solidFill>
                  <a:schemeClr val="bg1"/>
                </a:solidFill>
              </a:rPr>
              <a:t>- </a:t>
            </a:r>
            <a:r>
              <a:rPr lang="en-US" sz="1400" dirty="0" err="1">
                <a:solidFill>
                  <a:schemeClr val="bg1"/>
                </a:solidFill>
              </a:rPr>
              <a:t>Kokkos</a:t>
            </a:r>
            <a:r>
              <a:rPr lang="en-US" sz="1400" dirty="0">
                <a:solidFill>
                  <a:schemeClr val="bg1"/>
                </a:solidFill>
              </a:rPr>
              <a:t> :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The C++ Performance Portability Programming Model 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S7253 </a:t>
            </a:r>
            <a:r>
              <a:rPr lang="en-US" sz="1400" dirty="0">
                <a:solidFill>
                  <a:schemeClr val="bg1"/>
                </a:solidFill>
              </a:rPr>
              <a:t>- </a:t>
            </a:r>
            <a:r>
              <a:rPr lang="en-US" sz="1400" dirty="0" err="1">
                <a:solidFill>
                  <a:schemeClr val="bg1"/>
                </a:solidFill>
              </a:rPr>
              <a:t>Kokkos</a:t>
            </a:r>
            <a:r>
              <a:rPr lang="en-US" sz="1400" dirty="0">
                <a:solidFill>
                  <a:schemeClr val="bg1"/>
                </a:solidFill>
              </a:rPr>
              <a:t> Hierarchical Task-Data Parallelism for C++ HPC Applications</a:t>
            </a:r>
            <a:endParaRPr lang="en-US" sz="1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237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457200" y="1140670"/>
            <a:ext cx="5322125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4648199" cy="396672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Tile using both L1 and read-only cache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8312" y="1200150"/>
            <a:ext cx="5105399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__global__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tiled_local_arrays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(…)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{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ay_local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[TILE_FACTOR]; </a:t>
            </a:r>
            <a:r>
              <a:rPr lang="en-US" sz="1000" dirty="0">
                <a:solidFill>
                  <a:srgbClr val="8080FF"/>
                </a:solidFill>
                <a:latin typeface="Courier New" panose="02070309020205020404" pitchFamily="49" charset="0"/>
              </a:rPr>
              <a:t>//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Thread-local arrays</a:t>
            </a:r>
          </a:p>
          <a:p>
            <a:r>
              <a:rPr lang="en-US" sz="1000" dirty="0">
                <a:solidFill>
                  <a:srgbClr val="8080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by_local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[TILE_FACTOR];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// (placed in local memory)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t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threadIdx.x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blockDim.x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+= TILE_FACTOR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{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y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y &lt;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TILE_FACTOR; y++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{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ay_local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[y-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] = ay[y*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by_local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[y-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 = by[y*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92D05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92D050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000" dirty="0">
                <a:solidFill>
                  <a:srgbClr val="FFFF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       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x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x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x++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y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y &lt;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TILE_FACTOR; y++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   output[N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*(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NS*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y+x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)+t] =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ax[x*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ay_local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[y-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                             +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by_local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[y-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}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  <a:endParaRPr 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2282312" y="3720727"/>
            <a:ext cx="22813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C000"/>
                </a:solidFill>
              </a:rPr>
              <a:t>X-dependent loads cached in read-only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26573" y="2576742"/>
            <a:ext cx="2031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92D050"/>
                </a:solidFill>
              </a:rPr>
              <a:t>Thread-local arrays for </a:t>
            </a:r>
          </a:p>
          <a:p>
            <a:r>
              <a:rPr lang="en-US" sz="1000" b="1" dirty="0" smtClean="0">
                <a:solidFill>
                  <a:srgbClr val="92D050"/>
                </a:solidFill>
              </a:rPr>
              <a:t>Y-dependent loads (cached in L1)</a:t>
            </a:r>
            <a:endParaRPr lang="en-US" sz="1000" b="1" dirty="0">
              <a:solidFill>
                <a:srgbClr val="92D0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1" y="522769"/>
            <a:ext cx="5029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On Kepler, 48 KB read-only cache and 64 KB L1+shared cache are independent.  Use both!  </a:t>
            </a: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Tile using thread-local arrays :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(placed in a local memory stack frame.  Allocated in device global memory, but cached in L1)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66800" y="2610222"/>
            <a:ext cx="1143000" cy="342528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922776" y="3373023"/>
            <a:ext cx="1066800" cy="342528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124200" y="3373023"/>
            <a:ext cx="729894" cy="342528"/>
          </a:xfrm>
          <a:prstGeom prst="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28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457200" y="1140670"/>
            <a:ext cx="5322125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4648199" cy="396672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Tile using both L1 and read-only cache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1" y="522769"/>
            <a:ext cx="5029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On Kepler, 48 KB read-only cache and 64 KB L1+shared cache are independent.  Use both!  </a:t>
            </a: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Tile using thread-local arrays :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(placed in a local memory stack frame.  Allocated in device global memory, but cached in L1)</a:t>
            </a:r>
          </a:p>
        </p:txBody>
      </p:sp>
      <p:graphicFrame>
        <p:nvGraphicFramePr>
          <p:cNvPr id="20" name="Chart 19"/>
          <p:cNvGraphicFramePr/>
          <p:nvPr>
            <p:extLst>
              <p:ext uri="{D42A27DB-BD31-4B8C-83A1-F6EECF244321}">
                <p14:modId xmlns:p14="http://schemas.microsoft.com/office/powerpoint/2010/main" val="3845615042"/>
              </p:ext>
            </p:extLst>
          </p:nvPr>
        </p:nvGraphicFramePr>
        <p:xfrm>
          <a:off x="5394960" y="2481079"/>
          <a:ext cx="3594600" cy="23285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Chart 20"/>
          <p:cNvGraphicFramePr/>
          <p:nvPr>
            <p:extLst>
              <p:ext uri="{D42A27DB-BD31-4B8C-83A1-F6EECF244321}">
                <p14:modId xmlns:p14="http://schemas.microsoft.com/office/powerpoint/2010/main" val="2586216364"/>
              </p:ext>
            </p:extLst>
          </p:nvPr>
        </p:nvGraphicFramePr>
        <p:xfrm>
          <a:off x="5394960" y="263681"/>
          <a:ext cx="3593592" cy="20981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60714" y="4171950"/>
            <a:ext cx="46732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Fast for TILE_FACTOR = 2!  L1 cache fields all y-dependent loads (100% hit rate)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Slower for TILE_FACTOR = 4 and 8.  </a:t>
            </a:r>
            <a:r>
              <a:rPr lang="en-US" sz="1000" dirty="0">
                <a:solidFill>
                  <a:schemeClr val="bg1"/>
                </a:solidFill>
              </a:rPr>
              <a:t>H</a:t>
            </a:r>
            <a:r>
              <a:rPr lang="en-US" sz="1000" dirty="0" smtClean="0">
                <a:solidFill>
                  <a:schemeClr val="bg1"/>
                </a:solidFill>
              </a:rPr>
              <a:t>it rate decreases.</a:t>
            </a:r>
          </a:p>
        </p:txBody>
      </p:sp>
      <p:sp>
        <p:nvSpPr>
          <p:cNvPr id="24" name="Content Placeholder 7"/>
          <p:cNvSpPr txBox="1">
            <a:spLocks/>
          </p:cNvSpPr>
          <p:nvPr/>
        </p:nvSpPr>
        <p:spPr>
          <a:xfrm>
            <a:off x="457200" y="1140670"/>
            <a:ext cx="5322125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08312" y="1200150"/>
            <a:ext cx="5105399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__global__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tiled_local_arrays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(…)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{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ay_local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[TILE_FACTOR]; </a:t>
            </a:r>
            <a:r>
              <a:rPr lang="en-US" sz="1000" dirty="0">
                <a:solidFill>
                  <a:srgbClr val="8080FF"/>
                </a:solidFill>
                <a:latin typeface="Courier New" panose="02070309020205020404" pitchFamily="49" charset="0"/>
              </a:rPr>
              <a:t>//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Thread-local arrays</a:t>
            </a:r>
          </a:p>
          <a:p>
            <a:r>
              <a:rPr lang="en-US" sz="1000" dirty="0">
                <a:solidFill>
                  <a:srgbClr val="8080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by_local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[TILE_FACTOR];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// (placed in local memory)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t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threadIdx.x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blockDim.x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+= TILE_FACTOR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{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y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y &lt;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TILE_FACTOR; y++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{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ay_local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[y-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] = ay[y*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by_local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[y-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 = by[y*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92D05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92D050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000" dirty="0">
                <a:solidFill>
                  <a:srgbClr val="FFFF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       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x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x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x++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y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y &lt;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TILE_FACTOR; y++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   output[N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*(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NS*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y+x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)+t] =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ax[x*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ay_local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[y-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                             +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by_local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[y-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}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2282312" y="3720727"/>
            <a:ext cx="22813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C000"/>
                </a:solidFill>
              </a:rPr>
              <a:t>X-dependent loads cached in read-only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226573" y="2576742"/>
            <a:ext cx="2031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92D050"/>
                </a:solidFill>
              </a:rPr>
              <a:t>Thread-local arrays for </a:t>
            </a:r>
          </a:p>
          <a:p>
            <a:r>
              <a:rPr lang="en-US" sz="1000" b="1" dirty="0" smtClean="0">
                <a:solidFill>
                  <a:srgbClr val="92D050"/>
                </a:solidFill>
              </a:rPr>
              <a:t>Y-dependent loads (cached in L1)</a:t>
            </a:r>
            <a:endParaRPr lang="en-US" sz="1000" b="1" dirty="0">
              <a:solidFill>
                <a:srgbClr val="92D05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066800" y="2610222"/>
            <a:ext cx="1143000" cy="342528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922776" y="3373023"/>
            <a:ext cx="1066800" cy="342528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124200" y="3373023"/>
            <a:ext cx="729894" cy="342528"/>
          </a:xfrm>
          <a:prstGeom prst="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34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457200" y="1140670"/>
            <a:ext cx="5322125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5486399" cy="400050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Tile with explicit register use (“unroll-and-jam”)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5934" y="506854"/>
            <a:ext cx="4943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Kepler SM has 65,536 4B registers = 262 KB of near-core memory available as registers.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&gt;2.5X more than read-only and L1 caches combined.</a:t>
            </a:r>
          </a:p>
        </p:txBody>
      </p:sp>
      <p:sp>
        <p:nvSpPr>
          <p:cNvPr id="2" name="Rectangle 1"/>
          <p:cNvSpPr/>
          <p:nvPr/>
        </p:nvSpPr>
        <p:spPr>
          <a:xfrm>
            <a:off x="304801" y="1152763"/>
            <a:ext cx="4800599" cy="33239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__global__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unroll_and_jam_by2_registers(…)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    // </a:t>
            </a:r>
            <a:r>
              <a:rPr lang="en-US" sz="1000" dirty="0">
                <a:solidFill>
                  <a:srgbClr val="8080FF"/>
                </a:solidFill>
                <a:latin typeface="Courier New" panose="02070309020205020404" pitchFamily="49" charset="0"/>
              </a:rPr>
              <a:t>Encourage these to be placed in registers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ay_local0,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by_local0,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ay_local1,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by_local1;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t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threadIdx.x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blockDim.x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#</a:t>
            </a:r>
            <a:r>
              <a:rPr lang="en-US" sz="1000" dirty="0">
                <a:solidFill>
                  <a:srgbClr val="FF40FF"/>
                </a:solidFill>
                <a:latin typeface="Courier New" panose="02070309020205020404" pitchFamily="49" charset="0"/>
              </a:rPr>
              <a:t>pragma unroll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1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2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{  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ay_local0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= ay[(yy+0)*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by_local0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= by[(yy+0)*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</a:p>
          <a:p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 ay_local1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= ay[(yy+1)*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by_local1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= by[(yy+1)*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#pragma </a:t>
            </a:r>
            <a:r>
              <a:rPr lang="en-US" sz="1000" dirty="0">
                <a:solidFill>
                  <a:srgbClr val="FF40FF"/>
                </a:solidFill>
                <a:latin typeface="Courier New" panose="02070309020205020404" pitchFamily="49" charset="0"/>
              </a:rPr>
              <a:t>unroll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1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x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x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x++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{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output[N*(NS*(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yy+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)+x)+t] =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ax[x*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]*ay_local0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                              +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]*by_local0;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    output[N*(NS*(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yy+1)+x)+t] = ax[x*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]*ay_local1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                              +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]*b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y_local1;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}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}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4681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457200" y="1140670"/>
            <a:ext cx="5322125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5486399" cy="400050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Tile with explicit register use (“unroll-and-jam”)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5934" y="506854"/>
            <a:ext cx="4943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Kepler SM has 65,536 4B registers = 262 KB of near-core memory available as registers.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&gt;2.5X more than read-only and L1 caches combined.</a:t>
            </a:r>
          </a:p>
        </p:txBody>
      </p:sp>
      <p:sp>
        <p:nvSpPr>
          <p:cNvPr id="2" name="Rectangle 1"/>
          <p:cNvSpPr/>
          <p:nvPr/>
        </p:nvSpPr>
        <p:spPr>
          <a:xfrm>
            <a:off x="304801" y="1152763"/>
            <a:ext cx="4800599" cy="33239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__global__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unroll_and_jam_by2_registers(…)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    // </a:t>
            </a:r>
            <a:r>
              <a:rPr lang="en-US" sz="1000" dirty="0">
                <a:solidFill>
                  <a:srgbClr val="8080FF"/>
                </a:solidFill>
                <a:latin typeface="Courier New" panose="02070309020205020404" pitchFamily="49" charset="0"/>
              </a:rPr>
              <a:t>Encourage these to be placed in registers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ay_local0,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by_local0,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ay_local1,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by_local1;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t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threadIdx.x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blockDim.x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#</a:t>
            </a:r>
            <a:r>
              <a:rPr lang="en-US" sz="1000" dirty="0">
                <a:solidFill>
                  <a:srgbClr val="FF40FF"/>
                </a:solidFill>
                <a:latin typeface="Courier New" panose="02070309020205020404" pitchFamily="49" charset="0"/>
              </a:rPr>
              <a:t>pragma unroll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1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2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{  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ay_local0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= ay[(yy+0)*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by_local0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= by[(yy+0)*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</a:p>
          <a:p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 ay_local1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= ay[(yy+1)*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by_local1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= by[(yy+1)*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#pragma </a:t>
            </a:r>
            <a:r>
              <a:rPr lang="en-US" sz="1000" dirty="0">
                <a:solidFill>
                  <a:srgbClr val="FF40FF"/>
                </a:solidFill>
                <a:latin typeface="Courier New" panose="02070309020205020404" pitchFamily="49" charset="0"/>
              </a:rPr>
              <a:t>unroll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1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x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x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x++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{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output[N*(NS*(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yy+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)+x)+t] =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ax[x*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]*ay_local0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                              +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]*by_local0;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    output[N*(NS*(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yy+1)+x)+t] = ax[x*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]*ay_local1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                              +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]*b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y_local1;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}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}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  <a:endParaRPr 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3071773" y="2349224"/>
            <a:ext cx="1574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92D050"/>
                </a:solidFill>
              </a:rPr>
              <a:t>Y-dependent loads reused </a:t>
            </a:r>
          </a:p>
          <a:p>
            <a:r>
              <a:rPr lang="en-US" sz="1000" b="1" dirty="0" smtClean="0">
                <a:solidFill>
                  <a:srgbClr val="92D050"/>
                </a:solidFill>
              </a:rPr>
              <a:t>x times in x-loop</a:t>
            </a:r>
            <a:endParaRPr lang="en-US" sz="1000" b="1" dirty="0">
              <a:solidFill>
                <a:srgbClr val="92D05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90600" y="2263522"/>
            <a:ext cx="720916" cy="640080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190360" y="3328416"/>
            <a:ext cx="720916" cy="640080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8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457200" y="1140670"/>
            <a:ext cx="5322125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5486399" cy="400050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Tile with explicit register use (“unroll-and-jam”)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5934" y="506854"/>
            <a:ext cx="4943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Kepler SM has 65,536 4B registers = 262 KB of near-core memory available as registers.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&gt;2.5X more than read-only and L1 caches combined.</a:t>
            </a:r>
          </a:p>
        </p:txBody>
      </p:sp>
      <p:sp>
        <p:nvSpPr>
          <p:cNvPr id="2" name="Rectangle 1"/>
          <p:cNvSpPr/>
          <p:nvPr/>
        </p:nvSpPr>
        <p:spPr>
          <a:xfrm>
            <a:off x="304801" y="1152763"/>
            <a:ext cx="4800599" cy="33239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__global__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unroll_and_jam_by2_registers(…)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    // </a:t>
            </a:r>
            <a:r>
              <a:rPr lang="en-US" sz="1000" dirty="0">
                <a:solidFill>
                  <a:srgbClr val="8080FF"/>
                </a:solidFill>
                <a:latin typeface="Courier New" panose="02070309020205020404" pitchFamily="49" charset="0"/>
              </a:rPr>
              <a:t>Encourage these to be placed in registers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ay_local0,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by_local0,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ay_local1,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by_local1;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t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threadIdx.x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blockDim.x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#</a:t>
            </a:r>
            <a:r>
              <a:rPr lang="en-US" sz="1000" dirty="0">
                <a:solidFill>
                  <a:srgbClr val="FF40FF"/>
                </a:solidFill>
                <a:latin typeface="Courier New" panose="02070309020205020404" pitchFamily="49" charset="0"/>
              </a:rPr>
              <a:t>pragma unroll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1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2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{  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ay_local0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= ay[(yy+0)*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by_local0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= by[(yy+0)*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</a:p>
          <a:p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 ay_local1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= ay[(yy+1)*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by_local1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= by[(yy+1)*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#pragma </a:t>
            </a:r>
            <a:r>
              <a:rPr lang="en-US" sz="1000" dirty="0">
                <a:solidFill>
                  <a:srgbClr val="FF40FF"/>
                </a:solidFill>
                <a:latin typeface="Courier New" panose="02070309020205020404" pitchFamily="49" charset="0"/>
              </a:rPr>
              <a:t>unroll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1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x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x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x++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{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output[N*(NS*(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yy+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)+x)+t] =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ax[x*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]*ay_local0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                              +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]*by_local0;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    output[N*(NS*(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yy+1)+x)+t] = ax[x*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]*ay_local1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                              +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]*b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y_local1;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}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}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  <a:endParaRPr 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3071773" y="2349224"/>
            <a:ext cx="1574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92D050"/>
                </a:solidFill>
              </a:rPr>
              <a:t>Y-dependent loads reused </a:t>
            </a:r>
          </a:p>
          <a:p>
            <a:r>
              <a:rPr lang="en-US" sz="1000" b="1" dirty="0" smtClean="0">
                <a:solidFill>
                  <a:srgbClr val="92D050"/>
                </a:solidFill>
              </a:rPr>
              <a:t>x times in x-loop</a:t>
            </a:r>
            <a:endParaRPr lang="en-US" sz="1000" b="1" dirty="0">
              <a:solidFill>
                <a:srgbClr val="92D05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19400" y="3959352"/>
            <a:ext cx="1828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C000"/>
                </a:solidFill>
              </a:rPr>
              <a:t>X-dependent loads used twice</a:t>
            </a:r>
            <a:endParaRPr lang="en-US" sz="1000" b="1" dirty="0">
              <a:solidFill>
                <a:srgbClr val="FFC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90600" y="2263522"/>
            <a:ext cx="720916" cy="640080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190360" y="3328416"/>
            <a:ext cx="720916" cy="640080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410712" y="3328416"/>
            <a:ext cx="720916" cy="640080"/>
          </a:xfrm>
          <a:prstGeom prst="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4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457200" y="1140670"/>
            <a:ext cx="5322125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5486399" cy="400050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Tile with explicit register use (“unroll-and-jam”)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39512" y="3534311"/>
            <a:ext cx="39044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 practice I like this approach.  Helpful on Kepler, Maxwell, and Pascal.</a:t>
            </a: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At 50% occupancy you can use up to 64 registers (32 DP values) for tiling.  Unrolling by 2 or 4 is not too annoying for a few performance-limiting kernels.</a:t>
            </a: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…but don’t do it for all your kernels.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“Premature optimization is the root of all evil”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5934" y="506854"/>
            <a:ext cx="4943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Kepler SM has 65,536 4B registers = 262 KB of near-core memory available as registers.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&gt;2.5X more than read-only and L1 caches combined.</a:t>
            </a:r>
          </a:p>
        </p:txBody>
      </p:sp>
      <p:sp>
        <p:nvSpPr>
          <p:cNvPr id="2" name="Rectangle 1"/>
          <p:cNvSpPr/>
          <p:nvPr/>
        </p:nvSpPr>
        <p:spPr>
          <a:xfrm>
            <a:off x="304801" y="1152763"/>
            <a:ext cx="4800599" cy="33239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__global__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unroll_and_jam_by2_registers(…)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    // </a:t>
            </a:r>
            <a:r>
              <a:rPr lang="en-US" sz="1000" dirty="0">
                <a:solidFill>
                  <a:srgbClr val="8080FF"/>
                </a:solidFill>
                <a:latin typeface="Courier New" panose="02070309020205020404" pitchFamily="49" charset="0"/>
              </a:rPr>
              <a:t>Encourage these to be placed in registers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ay_local0,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by_local0,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ay_local1,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by_local1;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t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threadIdx.x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blockDim.x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#</a:t>
            </a:r>
            <a:r>
              <a:rPr lang="en-US" sz="1000" dirty="0">
                <a:solidFill>
                  <a:srgbClr val="FF40FF"/>
                </a:solidFill>
                <a:latin typeface="Courier New" panose="02070309020205020404" pitchFamily="49" charset="0"/>
              </a:rPr>
              <a:t>pragma unroll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1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2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{  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ay_local0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= ay[(yy+0)*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by_local0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= by[(yy+0)*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</a:p>
          <a:p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 ay_local1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= ay[(yy+1)*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by_local1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= by[(yy+1)*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#pragma </a:t>
            </a:r>
            <a:r>
              <a:rPr lang="en-US" sz="1000" dirty="0">
                <a:solidFill>
                  <a:srgbClr val="FF40FF"/>
                </a:solidFill>
                <a:latin typeface="Courier New" panose="02070309020205020404" pitchFamily="49" charset="0"/>
              </a:rPr>
              <a:t>unroll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1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x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x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x++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{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output[N*(NS*(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yy+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)+x)+t] =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ax[x*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]*ay_local0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                              +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]*by_local0;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    output[N*(NS*(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yy+1)+x)+t] = ax[x*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]*ay_local1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                              +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]*b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y_local1;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}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}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  <a:endParaRPr lang="en-US" sz="1000" dirty="0"/>
          </a:p>
        </p:txBody>
      </p:sp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2063001252"/>
              </p:ext>
            </p:extLst>
          </p:nvPr>
        </p:nvGraphicFramePr>
        <p:xfrm>
          <a:off x="5401093" y="426346"/>
          <a:ext cx="3666997" cy="30605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071773" y="2349224"/>
            <a:ext cx="1574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92D050"/>
                </a:solidFill>
              </a:rPr>
              <a:t>Y-dependent loads reused </a:t>
            </a:r>
          </a:p>
          <a:p>
            <a:r>
              <a:rPr lang="en-US" sz="1000" b="1" dirty="0" smtClean="0">
                <a:solidFill>
                  <a:srgbClr val="92D050"/>
                </a:solidFill>
              </a:rPr>
              <a:t>x times in x-loop</a:t>
            </a:r>
            <a:endParaRPr lang="en-US" sz="1000" b="1" dirty="0">
              <a:solidFill>
                <a:srgbClr val="92D05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19400" y="3959352"/>
            <a:ext cx="1828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C000"/>
                </a:solidFill>
              </a:rPr>
              <a:t>X-dependent loads used twice</a:t>
            </a:r>
            <a:endParaRPr lang="en-US" sz="1000" b="1" dirty="0">
              <a:solidFill>
                <a:srgbClr val="FFC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90600" y="2263522"/>
            <a:ext cx="720916" cy="640080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190360" y="3328416"/>
            <a:ext cx="720916" cy="640080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410712" y="3328416"/>
            <a:ext cx="720916" cy="640080"/>
          </a:xfrm>
          <a:prstGeom prst="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0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457200" y="1140670"/>
            <a:ext cx="5322125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9136810" cy="400050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Cooperative pattern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2375" y="539373"/>
            <a:ext cx="2849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Each grid point handled by </a:t>
            </a:r>
            <a:r>
              <a:rPr lang="en-US" sz="1000" strike="sngStrike" dirty="0" smtClean="0">
                <a:solidFill>
                  <a:schemeClr val="bg1"/>
                </a:solidFill>
              </a:rPr>
              <a:t>a single thread</a:t>
            </a:r>
            <a:r>
              <a:rPr lang="en-US" sz="1000" dirty="0" smtClean="0">
                <a:solidFill>
                  <a:schemeClr val="bg1"/>
                </a:solidFill>
              </a:rPr>
              <a:t> a warp.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" y="827835"/>
            <a:ext cx="5486400" cy="240065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__global__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warp_team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(…)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{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warpid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= (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threadIdx.x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blockDim.x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)/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32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laneid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= threadIdx.x%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32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t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warpid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#</a:t>
            </a:r>
            <a:r>
              <a:rPr lang="en-US" sz="1000" dirty="0">
                <a:solidFill>
                  <a:srgbClr val="FF40FF"/>
                </a:solidFill>
                <a:latin typeface="Courier New" panose="02070309020205020404" pitchFamily="49" charset="0"/>
              </a:rPr>
              <a:t>pragma unroll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1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y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laneid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y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y +=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32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{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ayy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=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ay[NS*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t+y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=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by[NS*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t+y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#pragma unroll </a:t>
            </a:r>
            <a:r>
              <a:rPr lang="en-US" sz="1000" dirty="0" smtClean="0">
                <a:solidFill>
                  <a:srgbClr val="FF6060"/>
                </a:solidFill>
                <a:latin typeface="Courier New" panose="02070309020205020404" pitchFamily="49" charset="0"/>
              </a:rPr>
              <a:t>1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x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x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x++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output[NS*NS*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t+NS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*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x+y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] =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ax[NS*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t+x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ayy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+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[NS*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t+x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byy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}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141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457200" y="1140670"/>
            <a:ext cx="5322125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9136810" cy="400050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Cooperative pattern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2375" y="539373"/>
            <a:ext cx="2849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Each grid point handled by </a:t>
            </a:r>
            <a:r>
              <a:rPr lang="en-US" sz="1000" strike="sngStrike" dirty="0" smtClean="0">
                <a:solidFill>
                  <a:schemeClr val="bg1"/>
                </a:solidFill>
              </a:rPr>
              <a:t>a single thread</a:t>
            </a:r>
            <a:r>
              <a:rPr lang="en-US" sz="1000" dirty="0" smtClean="0">
                <a:solidFill>
                  <a:schemeClr val="bg1"/>
                </a:solidFill>
              </a:rPr>
              <a:t> a warp.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" y="827835"/>
            <a:ext cx="5486400" cy="240065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__global__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warp_team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(…)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{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warpid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= (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threadIdx.x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blockDim.x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)/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32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laneid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= threadIdx.x%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32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t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warpid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#</a:t>
            </a:r>
            <a:r>
              <a:rPr lang="en-US" sz="1000" dirty="0">
                <a:solidFill>
                  <a:srgbClr val="FF40FF"/>
                </a:solidFill>
                <a:latin typeface="Courier New" panose="02070309020205020404" pitchFamily="49" charset="0"/>
              </a:rPr>
              <a:t>pragma unroll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1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y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laneid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y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y +=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32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{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ayy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=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ay[NS*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t+y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=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by[NS*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t+y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#pragma unroll </a:t>
            </a:r>
            <a:r>
              <a:rPr lang="en-US" sz="1000" dirty="0" smtClean="0">
                <a:solidFill>
                  <a:srgbClr val="FF6060"/>
                </a:solidFill>
                <a:latin typeface="Courier New" panose="02070309020205020404" pitchFamily="49" charset="0"/>
              </a:rPr>
              <a:t>1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x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x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x++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output[NS*NS*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t+NS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*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x+y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] =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ax[NS*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t+x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ayy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+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[NS*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t+x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byy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}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  <a:endParaRPr lang="en-US" sz="1000" dirty="0"/>
          </a:p>
        </p:txBody>
      </p:sp>
      <p:sp>
        <p:nvSpPr>
          <p:cNvPr id="5" name="Rectangle 4"/>
          <p:cNvSpPr/>
          <p:nvPr/>
        </p:nvSpPr>
        <p:spPr>
          <a:xfrm>
            <a:off x="3021102" y="2108939"/>
            <a:ext cx="19812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srgbClr val="92D050"/>
                </a:solidFill>
              </a:rPr>
              <a:t>Y-dependent loads are coalesced.</a:t>
            </a:r>
            <a:endParaRPr lang="en-US" sz="1000" b="1" dirty="0">
              <a:solidFill>
                <a:srgbClr val="92D05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77634" y="2093976"/>
            <a:ext cx="1225296" cy="310896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2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457200" y="1140670"/>
            <a:ext cx="5322125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9136810" cy="400050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Cooperative pattern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2375" y="539373"/>
            <a:ext cx="2849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Each grid point handled by </a:t>
            </a:r>
            <a:r>
              <a:rPr lang="en-US" sz="1000" strike="sngStrike" dirty="0" smtClean="0">
                <a:solidFill>
                  <a:schemeClr val="bg1"/>
                </a:solidFill>
              </a:rPr>
              <a:t>a single thread</a:t>
            </a:r>
            <a:r>
              <a:rPr lang="en-US" sz="1000" dirty="0" smtClean="0">
                <a:solidFill>
                  <a:schemeClr val="bg1"/>
                </a:solidFill>
              </a:rPr>
              <a:t> a warp.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" y="827835"/>
            <a:ext cx="5486400" cy="240065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__global__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warp_team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(…)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{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warpid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= (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threadIdx.x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blockDim.x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)/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32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laneid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= threadIdx.x%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32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t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warpid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#</a:t>
            </a:r>
            <a:r>
              <a:rPr lang="en-US" sz="1000" dirty="0">
                <a:solidFill>
                  <a:srgbClr val="FF40FF"/>
                </a:solidFill>
                <a:latin typeface="Courier New" panose="02070309020205020404" pitchFamily="49" charset="0"/>
              </a:rPr>
              <a:t>pragma unroll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1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y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laneid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y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y +=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32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{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ayy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=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ay[NS*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t+y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=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by[NS*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t+y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#pragma unroll </a:t>
            </a:r>
            <a:r>
              <a:rPr lang="en-US" sz="1000" dirty="0" smtClean="0">
                <a:solidFill>
                  <a:srgbClr val="FF6060"/>
                </a:solidFill>
                <a:latin typeface="Courier New" panose="02070309020205020404" pitchFamily="49" charset="0"/>
              </a:rPr>
              <a:t>1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x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x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x++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output[NS*NS*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t+NS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*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x+y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] =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ax[NS*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t+x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ayy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+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[NS*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t+x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byy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}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  <a:endParaRPr lang="en-US" sz="1000" dirty="0"/>
          </a:p>
        </p:txBody>
      </p:sp>
      <p:sp>
        <p:nvSpPr>
          <p:cNvPr id="5" name="Rectangle 4"/>
          <p:cNvSpPr/>
          <p:nvPr/>
        </p:nvSpPr>
        <p:spPr>
          <a:xfrm>
            <a:off x="3021102" y="2108939"/>
            <a:ext cx="19812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srgbClr val="92D050"/>
                </a:solidFill>
              </a:rPr>
              <a:t>Y-dependent loads are coalesced.</a:t>
            </a:r>
            <a:endParaRPr lang="en-US" sz="1000" b="1" dirty="0">
              <a:solidFill>
                <a:srgbClr val="92D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2375" y="3415327"/>
            <a:ext cx="501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X-loads are </a:t>
            </a:r>
            <a:r>
              <a:rPr lang="en-US" sz="1000" dirty="0" err="1" smtClean="0">
                <a:solidFill>
                  <a:schemeClr val="bg1"/>
                </a:solidFill>
              </a:rPr>
              <a:t>uncoalesced</a:t>
            </a:r>
            <a:r>
              <a:rPr lang="en-US" sz="1000" dirty="0" smtClean="0">
                <a:solidFill>
                  <a:schemeClr val="bg1"/>
                </a:solidFill>
              </a:rPr>
              <a:t>…BUT next x-iteration accesses next contiguous location in memory…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AND </a:t>
            </a:r>
            <a:r>
              <a:rPr lang="en-US" sz="1000" b="1" u="sng" dirty="0" smtClean="0">
                <a:solidFill>
                  <a:schemeClr val="bg1"/>
                </a:solidFill>
              </a:rPr>
              <a:t>effective cache per grid point is now 32X higher</a:t>
            </a:r>
            <a:r>
              <a:rPr lang="en-US" sz="1000" dirty="0" smtClean="0">
                <a:solidFill>
                  <a:schemeClr val="bg1"/>
                </a:solidFill>
              </a:rPr>
              <a:t>…perhaps next x-load will hit?</a:t>
            </a:r>
          </a:p>
        </p:txBody>
      </p:sp>
      <p:sp>
        <p:nvSpPr>
          <p:cNvPr id="6" name="Rectangle 5"/>
          <p:cNvSpPr/>
          <p:nvPr/>
        </p:nvSpPr>
        <p:spPr>
          <a:xfrm>
            <a:off x="2133600" y="2875316"/>
            <a:ext cx="378343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FFC000"/>
                </a:solidFill>
              </a:rPr>
              <a:t>X-dependent loads broadcast a value across the warp.  </a:t>
            </a:r>
            <a:r>
              <a:rPr lang="en-US" sz="1000" b="1" u="sng" dirty="0" err="1">
                <a:solidFill>
                  <a:srgbClr val="FFC000"/>
                </a:solidFill>
              </a:rPr>
              <a:t>Uncoalesced</a:t>
            </a:r>
            <a:r>
              <a:rPr lang="en-US" sz="1000" b="1" dirty="0">
                <a:solidFill>
                  <a:srgbClr val="FFC000"/>
                </a:solidFill>
              </a:rPr>
              <a:t>.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677634" y="2093976"/>
            <a:ext cx="1225296" cy="310896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352799" y="2681882"/>
            <a:ext cx="777240" cy="193434"/>
          </a:xfrm>
          <a:prstGeom prst="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645152" y="2681882"/>
            <a:ext cx="777240" cy="193434"/>
          </a:xfrm>
          <a:prstGeom prst="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8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457200" y="1140670"/>
            <a:ext cx="5322125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9136810" cy="400050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Cooperative pattern best so far!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2375" y="539373"/>
            <a:ext cx="2849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Each grid point handled by </a:t>
            </a:r>
            <a:r>
              <a:rPr lang="en-US" sz="1000" strike="sngStrike" dirty="0" smtClean="0">
                <a:solidFill>
                  <a:schemeClr val="bg1"/>
                </a:solidFill>
              </a:rPr>
              <a:t>a single thread</a:t>
            </a:r>
            <a:r>
              <a:rPr lang="en-US" sz="1000" dirty="0" smtClean="0">
                <a:solidFill>
                  <a:schemeClr val="bg1"/>
                </a:solidFill>
              </a:rPr>
              <a:t> a warp.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" y="827835"/>
            <a:ext cx="5486400" cy="240065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__global__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warp_team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(…)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{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warpid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= (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threadIdx.x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blockDim.x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)/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32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laneid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= threadIdx.x%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32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t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warpid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#</a:t>
            </a:r>
            <a:r>
              <a:rPr lang="en-US" sz="1000" dirty="0">
                <a:solidFill>
                  <a:srgbClr val="FF40FF"/>
                </a:solidFill>
                <a:latin typeface="Courier New" panose="02070309020205020404" pitchFamily="49" charset="0"/>
              </a:rPr>
              <a:t>pragma unroll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1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y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laneid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y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y +=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32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{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ayy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=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ay[NS*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t+y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=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by[NS*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t+y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#pragma unroll </a:t>
            </a:r>
            <a:r>
              <a:rPr lang="en-US" sz="1000" dirty="0" smtClean="0">
                <a:solidFill>
                  <a:srgbClr val="FF6060"/>
                </a:solidFill>
                <a:latin typeface="Courier New" panose="02070309020205020404" pitchFamily="49" charset="0"/>
              </a:rPr>
              <a:t>1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x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x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x++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output[NS*NS*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t+NS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*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x+y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] =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ax[NS*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t+x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ayy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+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[NS*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t+x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byy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}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  <a:endParaRPr lang="en-US" sz="1000" dirty="0"/>
          </a:p>
        </p:txBody>
      </p:sp>
      <p:sp>
        <p:nvSpPr>
          <p:cNvPr id="5" name="Rectangle 4"/>
          <p:cNvSpPr/>
          <p:nvPr/>
        </p:nvSpPr>
        <p:spPr>
          <a:xfrm>
            <a:off x="3021102" y="2108939"/>
            <a:ext cx="19812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srgbClr val="92D050"/>
                </a:solidFill>
              </a:rPr>
              <a:t>Y-dependent loads are coalesced.</a:t>
            </a:r>
            <a:endParaRPr lang="en-US" sz="1000" b="1" dirty="0">
              <a:solidFill>
                <a:srgbClr val="92D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2375" y="3415327"/>
            <a:ext cx="50193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X-loads are </a:t>
            </a:r>
            <a:r>
              <a:rPr lang="en-US" sz="1000" dirty="0" err="1" smtClean="0">
                <a:solidFill>
                  <a:schemeClr val="bg1"/>
                </a:solidFill>
              </a:rPr>
              <a:t>uncoalesced</a:t>
            </a:r>
            <a:r>
              <a:rPr lang="en-US" sz="1000" dirty="0" smtClean="0">
                <a:solidFill>
                  <a:schemeClr val="bg1"/>
                </a:solidFill>
              </a:rPr>
              <a:t>…BUT next x-iteration accesses next contiguous location in memory…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AND </a:t>
            </a:r>
            <a:r>
              <a:rPr lang="en-US" sz="1000" b="1" u="sng" dirty="0" smtClean="0">
                <a:solidFill>
                  <a:schemeClr val="bg1"/>
                </a:solidFill>
              </a:rPr>
              <a:t>effective cache per grid point is now 32X higher</a:t>
            </a:r>
            <a:r>
              <a:rPr lang="en-US" sz="1000" dirty="0" smtClean="0">
                <a:solidFill>
                  <a:schemeClr val="bg1"/>
                </a:solidFill>
              </a:rPr>
              <a:t>…perhaps next x-load will hit?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b="1" dirty="0" err="1" smtClean="0">
                <a:solidFill>
                  <a:srgbClr val="FFFF00"/>
                </a:solidFill>
              </a:rPr>
              <a:t>Nvprof</a:t>
            </a:r>
            <a:r>
              <a:rPr lang="en-US" sz="1000" b="1" dirty="0" smtClean="0">
                <a:solidFill>
                  <a:srgbClr val="FFFF00"/>
                </a:solidFill>
              </a:rPr>
              <a:t> confirms:  high hit rates =&gt; fast kernel!!</a:t>
            </a:r>
          </a:p>
          <a:p>
            <a:endParaRPr lang="en-US" sz="1000" b="1" dirty="0" smtClean="0">
              <a:solidFill>
                <a:schemeClr val="bg1"/>
              </a:solidFill>
            </a:endParaRPr>
          </a:p>
          <a:p>
            <a:r>
              <a:rPr lang="en-US" sz="1000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nc_cache_global_hit_rate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95.39%, </a:t>
            </a:r>
            <a:r>
              <a:rPr lang="en-US" sz="1000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tex_cache_hit_rate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95.39%</a:t>
            </a:r>
          </a:p>
        </p:txBody>
      </p:sp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2425990502"/>
              </p:ext>
            </p:extLst>
          </p:nvPr>
        </p:nvGraphicFramePr>
        <p:xfrm>
          <a:off x="6325927" y="827835"/>
          <a:ext cx="2413960" cy="3386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 5"/>
          <p:cNvSpPr/>
          <p:nvPr/>
        </p:nvSpPr>
        <p:spPr>
          <a:xfrm>
            <a:off x="2133600" y="2875316"/>
            <a:ext cx="378343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FFC000"/>
                </a:solidFill>
              </a:rPr>
              <a:t>X-dependent loads broadcast a value across the warp.  </a:t>
            </a:r>
            <a:r>
              <a:rPr lang="en-US" sz="1000" b="1" u="sng" dirty="0" err="1">
                <a:solidFill>
                  <a:srgbClr val="FFC000"/>
                </a:solidFill>
              </a:rPr>
              <a:t>Uncoalesced</a:t>
            </a:r>
            <a:r>
              <a:rPr lang="en-US" sz="1000" b="1" dirty="0">
                <a:solidFill>
                  <a:srgbClr val="FFC000"/>
                </a:solidFill>
              </a:rPr>
              <a:t>.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677634" y="2093976"/>
            <a:ext cx="1225296" cy="310896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352799" y="2681882"/>
            <a:ext cx="777240" cy="193434"/>
          </a:xfrm>
          <a:prstGeom prst="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645152" y="2681882"/>
            <a:ext cx="777240" cy="193434"/>
          </a:xfrm>
          <a:prstGeom prst="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46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337752" y="1152064"/>
            <a:ext cx="5322125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9136810" cy="400050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Enabling </a:t>
            </a:r>
            <a:r>
              <a:rPr lang="en-US" sz="2000" dirty="0" err="1" smtClean="0">
                <a:solidFill>
                  <a:schemeClr val="bg1"/>
                </a:solidFill>
              </a:rPr>
              <a:t>Kokkos</a:t>
            </a:r>
            <a:r>
              <a:rPr lang="en-US" sz="2000" dirty="0" smtClean="0">
                <a:solidFill>
                  <a:schemeClr val="bg1"/>
                </a:solidFill>
              </a:rPr>
              <a:t> in CASTLES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33600" y="895350"/>
            <a:ext cx="5943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CASTLES is a Cartesian solver written in Fortran 90.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Identify performance limiting subroutines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Port Fortran subroutines to </a:t>
            </a:r>
            <a:r>
              <a:rPr lang="en-US" dirty="0" err="1" smtClean="0">
                <a:solidFill>
                  <a:schemeClr val="bg1"/>
                </a:solidFill>
              </a:rPr>
              <a:t>Kokkos</a:t>
            </a:r>
            <a:r>
              <a:rPr lang="en-US" dirty="0" smtClean="0">
                <a:solidFill>
                  <a:schemeClr val="bg1"/>
                </a:solidFill>
              </a:rPr>
              <a:t> C++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Optimize ported routines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Minimally invasive integration of </a:t>
            </a:r>
            <a:r>
              <a:rPr lang="en-US" dirty="0" err="1" smtClean="0">
                <a:solidFill>
                  <a:schemeClr val="bg1"/>
                </a:solidFill>
              </a:rPr>
              <a:t>Kokkos</a:t>
            </a:r>
            <a:r>
              <a:rPr lang="en-US" dirty="0" smtClean="0">
                <a:solidFill>
                  <a:schemeClr val="bg1"/>
                </a:solidFill>
              </a:rPr>
              <a:t> C++ with CASTLES </a:t>
            </a:r>
            <a:r>
              <a:rPr lang="en-US" dirty="0">
                <a:solidFill>
                  <a:schemeClr val="bg1"/>
                </a:solidFill>
              </a:rPr>
              <a:t>(“code surgery”) 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53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9136810" cy="400050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Downside to cooperative:  need different memory layout.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580356"/>
            <a:ext cx="3769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Kernel with each thread handling a grid point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0" y="587573"/>
            <a:ext cx="3299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Cooperative kernel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2400" y="895350"/>
            <a:ext cx="3962399" cy="178510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__global__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naive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(…)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{ </a:t>
            </a:r>
          </a:p>
          <a:p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 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t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threadIdx.x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blockIdx.x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*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blockDim.x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    #</a:t>
            </a:r>
            <a:r>
              <a:rPr lang="en-US" sz="1000" dirty="0">
                <a:solidFill>
                  <a:srgbClr val="FF40FF"/>
                </a:solidFill>
                <a:latin typeface="Courier New" panose="02070309020205020404" pitchFamily="49" charset="0"/>
              </a:rPr>
              <a:t>pragma unroll </a:t>
            </a:r>
            <a:r>
              <a:rPr lang="en-US" sz="1000" dirty="0" smtClean="0">
                <a:solidFill>
                  <a:srgbClr val="FF6060"/>
                </a:solidFill>
                <a:latin typeface="Courier New" panose="02070309020205020404" pitchFamily="49" charset="0"/>
              </a:rPr>
              <a:t>1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y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y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y++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# </a:t>
            </a:r>
            <a:r>
              <a:rPr lang="en-US" sz="1000" dirty="0">
                <a:solidFill>
                  <a:srgbClr val="FF40FF"/>
                </a:solidFill>
                <a:latin typeface="Courier New" panose="02070309020205020404" pitchFamily="49" charset="0"/>
              </a:rPr>
              <a:t>pragma unroll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1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x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x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x++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output[N*(NS*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y+x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)+t] =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        ax[x*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]*ay[y*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 +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 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[x*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]*by[y*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267200" y="895350"/>
            <a:ext cx="4718754" cy="270843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__global__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warp_team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(…)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{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warpid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=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threadIdx.x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+ 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blockIdx.x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*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blockDim.x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)/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32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laneid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= threadIdx.x%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32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t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warpid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#</a:t>
            </a:r>
            <a:r>
              <a:rPr lang="en-US" sz="1000" dirty="0">
                <a:solidFill>
                  <a:srgbClr val="FF40FF"/>
                </a:solidFill>
                <a:latin typeface="Courier New" panose="02070309020205020404" pitchFamily="49" charset="0"/>
              </a:rPr>
              <a:t>pragma unroll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1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y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laneid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y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y +=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32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{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ayy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=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ay[NS*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t+y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=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by[NS*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t+y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# </a:t>
            </a:r>
            <a:r>
              <a:rPr lang="en-US" sz="1000" dirty="0">
                <a:solidFill>
                  <a:srgbClr val="FF40FF"/>
                </a:solidFill>
                <a:latin typeface="Courier New" panose="02070309020205020404" pitchFamily="49" charset="0"/>
              </a:rPr>
              <a:t>pragma unroll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1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x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x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x++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output[NS*NS*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t+NS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x+y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 =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        ax[NS*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t+x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ayy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+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 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[NS*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t+x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byy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}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  <a:endParaRPr 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4798541" y="3714750"/>
            <a:ext cx="388825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Each warp handles one grid point.  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b="1" dirty="0" smtClean="0">
                <a:solidFill>
                  <a:srgbClr val="FFFF00"/>
                </a:solidFill>
              </a:rPr>
              <a:t>Fast index must be species index </a:t>
            </a:r>
            <a:r>
              <a:rPr lang="en-US" sz="1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000" b="1" dirty="0" smtClean="0">
                <a:solidFill>
                  <a:srgbClr val="FFFF00"/>
                </a:solidFill>
                <a:cs typeface="Courier New" panose="02070309020205020404" pitchFamily="49" charset="0"/>
              </a:rPr>
              <a:t> </a:t>
            </a:r>
            <a:r>
              <a:rPr lang="en-US" sz="1000" b="1" dirty="0" smtClean="0">
                <a:solidFill>
                  <a:srgbClr val="FFFF00"/>
                </a:solidFill>
              </a:rPr>
              <a:t>or </a:t>
            </a:r>
            <a:r>
              <a:rPr lang="en-US" sz="1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000" b="1" dirty="0" smtClean="0">
                <a:solidFill>
                  <a:srgbClr val="FFFF00"/>
                </a:solidFill>
              </a:rPr>
              <a:t> </a:t>
            </a:r>
            <a:r>
              <a:rPr lang="en-US" sz="1000" dirty="0" smtClean="0">
                <a:solidFill>
                  <a:schemeClr val="bg1"/>
                </a:solidFill>
              </a:rPr>
              <a:t>(they are symmetric)  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for spatially local accesses by warps. For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sz="1000" dirty="0" smtClean="0">
                <a:solidFill>
                  <a:schemeClr val="bg1"/>
                </a:solidFill>
              </a:rPr>
              <a:t>,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000" dirty="0" smtClean="0">
                <a:solidFill>
                  <a:schemeClr val="bg1"/>
                </a:solidFill>
              </a:rPr>
              <a:t> is chosen to be fastest, so that writes are coalesced.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Corresponds to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Kokkos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LayoutRight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8600" y="2851487"/>
            <a:ext cx="434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FF00"/>
                </a:solidFill>
              </a:rPr>
              <a:t>Grid point index </a:t>
            </a:r>
            <a:r>
              <a:rPr lang="en-US" sz="1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000" b="1" dirty="0" smtClean="0">
                <a:solidFill>
                  <a:srgbClr val="FFFF00"/>
                </a:solidFill>
              </a:rPr>
              <a:t> is fast index </a:t>
            </a:r>
            <a:r>
              <a:rPr lang="en-US" sz="1000" dirty="0" smtClean="0">
                <a:solidFill>
                  <a:schemeClr val="bg1"/>
                </a:solidFill>
              </a:rPr>
              <a:t>for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output, ax, ay,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bx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by</a:t>
            </a:r>
            <a:r>
              <a:rPr lang="en-US" sz="1000" dirty="0" smtClean="0">
                <a:solidFill>
                  <a:schemeClr val="bg1"/>
                </a:solidFill>
              </a:rPr>
              <a:t>.</a:t>
            </a: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Consecutive threads handle consecutive grid points =&gt; 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coalesced access.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Corresponds to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Kokkos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LayoutLeft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76400" y="2011680"/>
            <a:ext cx="932688" cy="141326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84938" y="2176272"/>
            <a:ext cx="393192" cy="292608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438400" y="2172675"/>
            <a:ext cx="393192" cy="292608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798656" y="2935224"/>
            <a:ext cx="484632" cy="292608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172200" y="2172695"/>
            <a:ext cx="484632" cy="292608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798656" y="2770632"/>
            <a:ext cx="1088136" cy="141326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39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884137098"/>
              </p:ext>
            </p:extLst>
          </p:nvPr>
        </p:nvGraphicFramePr>
        <p:xfrm>
          <a:off x="390525" y="330367"/>
          <a:ext cx="8362950" cy="4038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71694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9136810" cy="400050"/>
          </a:xfrm>
          <a:prstGeom prst="rect">
            <a:avLst/>
          </a:prstGeom>
        </p:spPr>
        <p:txBody>
          <a:bodyPr/>
          <a:lstStyle/>
          <a:p>
            <a:r>
              <a:rPr lang="en-US" sz="2000" dirty="0" err="1" smtClean="0">
                <a:solidFill>
                  <a:schemeClr val="bg1"/>
                </a:solidFill>
              </a:rPr>
              <a:t>Kokkos</a:t>
            </a:r>
            <a:r>
              <a:rPr lang="en-US" sz="2000" dirty="0" smtClean="0">
                <a:solidFill>
                  <a:schemeClr val="bg1"/>
                </a:solidFill>
              </a:rPr>
              <a:t> versions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53265" y="968573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Naïve kernel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71170" y="573907"/>
            <a:ext cx="3299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Unroll and jam by 2 kernel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1276350"/>
            <a:ext cx="3944731" cy="163121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parallel_for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N,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KOKKOS_LAMBDA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)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{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000" dirty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pragma unroll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y &lt; NY; y++ )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1000" dirty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unroll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x &lt; NX; x++ )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output(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t,y,x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 ax(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t,x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)*ay(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t,y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+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bx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t,x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)*by(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t,y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267200" y="895350"/>
            <a:ext cx="4707324" cy="31700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parallel_for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N,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KOKKOS_LAMBDA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) </a:t>
            </a:r>
          </a:p>
          <a:p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ay_local0, ay_local1;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by_local0, by_local1;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000" dirty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pragma unroll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NY;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{ </a:t>
            </a:r>
          </a:p>
          <a:p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ay_local0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ay(t,yy+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ay_local1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ay(t,yy+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by_local0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by(t,yy+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by_local1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by(t,yy+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1000" dirty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unroll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endParaRPr lang="en-US" sz="1000" dirty="0" smtClean="0">
              <a:solidFill>
                <a:srgbClr val="FF6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x &lt; NX; x++ )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{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output(t,yy+</a:t>
            </a:r>
            <a:r>
              <a:rPr lang="en-US" sz="1000" dirty="0" smtClean="0">
                <a:solidFill>
                  <a:srgbClr val="FF6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 ax(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t,x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)*ay_local0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+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bx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t,x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)*by_local0;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output(t,yy+</a:t>
            </a:r>
            <a:r>
              <a:rPr lang="en-US" sz="1000" dirty="0" smtClean="0">
                <a:solidFill>
                  <a:srgbClr val="FF6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 ax(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t,x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)*ay_local1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+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t,x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)*by_local1;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}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}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53265" y="3219995"/>
            <a:ext cx="1676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00"/>
                </a:solidFill>
              </a:rPr>
              <a:t>On GPU, Views are </a:t>
            </a:r>
            <a:r>
              <a:rPr lang="en-US" sz="1400" dirty="0" err="1" smtClean="0">
                <a:solidFill>
                  <a:srgbClr val="FFFF00"/>
                </a:solidFill>
              </a:rPr>
              <a:t>Kokkos</a:t>
            </a:r>
            <a:r>
              <a:rPr lang="en-US" sz="1400" dirty="0" smtClean="0">
                <a:solidFill>
                  <a:srgbClr val="FFFF00"/>
                </a:solidFill>
              </a:rPr>
              <a:t>::</a:t>
            </a:r>
            <a:r>
              <a:rPr lang="en-US" sz="1400" dirty="0" err="1" smtClean="0">
                <a:solidFill>
                  <a:srgbClr val="FFFF00"/>
                </a:solidFill>
              </a:rPr>
              <a:t>LayoutLeft</a:t>
            </a:r>
            <a:endParaRPr lang="en-US" sz="1400" dirty="0">
              <a:solidFill>
                <a:srgbClr val="FFFF00"/>
              </a:solidFill>
            </a:endParaRPr>
          </a:p>
          <a:p>
            <a:pPr algn="ctr"/>
            <a:r>
              <a:rPr lang="en-US" sz="1400" dirty="0" smtClean="0">
                <a:solidFill>
                  <a:srgbClr val="FFFF00"/>
                </a:solidFill>
              </a:rPr>
              <a:t>(</a:t>
            </a:r>
            <a:r>
              <a:rPr lang="en-US" sz="14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solidFill>
                  <a:srgbClr val="FFFF00"/>
                </a:solidFill>
              </a:rPr>
              <a:t> is fastest index)</a:t>
            </a:r>
          </a:p>
        </p:txBody>
      </p:sp>
      <p:cxnSp>
        <p:nvCxnSpPr>
          <p:cNvPr id="7" name="Straight Arrow Connector 6"/>
          <p:cNvCxnSpPr>
            <a:stCxn id="23" idx="0"/>
          </p:cNvCxnSpPr>
          <p:nvPr/>
        </p:nvCxnSpPr>
        <p:spPr>
          <a:xfrm flipH="1" flipV="1">
            <a:off x="1905001" y="2551177"/>
            <a:ext cx="486464" cy="66881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3" idx="0"/>
          </p:cNvCxnSpPr>
          <p:nvPr/>
        </p:nvCxnSpPr>
        <p:spPr>
          <a:xfrm flipV="1">
            <a:off x="2391465" y="2724151"/>
            <a:ext cx="304800" cy="49584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429000" y="4145878"/>
            <a:ext cx="46271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FF00"/>
                </a:solidFill>
              </a:rPr>
              <a:t>Order of </a:t>
            </a:r>
            <a:r>
              <a:rPr lang="en-US" sz="800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800" dirty="0" smtClean="0">
                <a:solidFill>
                  <a:srgbClr val="FFFF00"/>
                </a:solidFill>
              </a:rPr>
              <a:t> doesn’t matter much on GPU.  Writes are coalesced either way.</a:t>
            </a:r>
          </a:p>
          <a:p>
            <a:r>
              <a:rPr lang="en-US" sz="800" dirty="0">
                <a:solidFill>
                  <a:srgbClr val="FFFF00"/>
                </a:solidFill>
              </a:rPr>
              <a:t>N</a:t>
            </a:r>
            <a:r>
              <a:rPr lang="en-US" sz="800" dirty="0" smtClean="0">
                <a:solidFill>
                  <a:srgbClr val="FFFF00"/>
                </a:solidFill>
              </a:rPr>
              <a:t>oticeable (but minor) effect on performance:  </a:t>
            </a:r>
            <a:r>
              <a:rPr lang="en-US" sz="8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800" dirty="0" smtClean="0">
                <a:solidFill>
                  <a:srgbClr val="FFFF00"/>
                </a:solidFill>
              </a:rPr>
              <a:t> before </a:t>
            </a:r>
            <a:r>
              <a:rPr lang="en-US" sz="8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800" dirty="0" smtClean="0">
                <a:solidFill>
                  <a:srgbClr val="FFFF00"/>
                </a:solidFill>
              </a:rPr>
              <a:t> makes naïve kernel slightly slower and </a:t>
            </a:r>
            <a:r>
              <a:rPr lang="en-US" sz="800" dirty="0" err="1" smtClean="0">
                <a:solidFill>
                  <a:srgbClr val="FFFF00"/>
                </a:solidFill>
              </a:rPr>
              <a:t>unroll+jam</a:t>
            </a:r>
            <a:r>
              <a:rPr lang="en-US" sz="800" dirty="0" smtClean="0">
                <a:solidFill>
                  <a:srgbClr val="FFFF00"/>
                </a:solidFill>
              </a:rPr>
              <a:t> slightly faster.  I’m not sure why…TLB issues? </a:t>
            </a:r>
          </a:p>
          <a:p>
            <a:r>
              <a:rPr lang="en-US" sz="800" dirty="0" smtClean="0">
                <a:solidFill>
                  <a:srgbClr val="FFFF00"/>
                </a:solidFill>
              </a:rPr>
              <a:t>I choose innermost loop index </a:t>
            </a:r>
            <a:r>
              <a:rPr lang="en-US" sz="8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800" dirty="0" smtClean="0">
                <a:solidFill>
                  <a:srgbClr val="FFFF00"/>
                </a:solidFill>
              </a:rPr>
              <a:t> as rightmost for later portability to CPU.  On CPU, Views become </a:t>
            </a:r>
            <a:r>
              <a:rPr lang="en-US" sz="800" dirty="0" err="1" smtClean="0">
                <a:solidFill>
                  <a:srgbClr val="FFFF00"/>
                </a:solidFill>
              </a:rPr>
              <a:t>LayoutRight</a:t>
            </a:r>
            <a:r>
              <a:rPr lang="en-US" sz="800" dirty="0" smtClean="0">
                <a:solidFill>
                  <a:srgbClr val="FFFF00"/>
                </a:solidFill>
              </a:rPr>
              <a:t>, rightmost index becomes fastest, and innermost loop can then </a:t>
            </a:r>
            <a:r>
              <a:rPr lang="en-US" sz="800" dirty="0" err="1" smtClean="0">
                <a:solidFill>
                  <a:srgbClr val="FFFF00"/>
                </a:solidFill>
              </a:rPr>
              <a:t>vectorize</a:t>
            </a:r>
            <a:r>
              <a:rPr lang="en-US" sz="800" dirty="0" smtClean="0">
                <a:solidFill>
                  <a:srgbClr val="FFFF00"/>
                </a:solidFill>
              </a:rPr>
              <a:t> with stride-1 writes.</a:t>
            </a:r>
          </a:p>
        </p:txBody>
      </p:sp>
      <p:cxnSp>
        <p:nvCxnSpPr>
          <p:cNvPr id="6" name="Straight Arrow Connector 5"/>
          <p:cNvCxnSpPr>
            <a:stCxn id="12" idx="0"/>
          </p:cNvCxnSpPr>
          <p:nvPr/>
        </p:nvCxnSpPr>
        <p:spPr>
          <a:xfrm flipV="1">
            <a:off x="5742562" y="3409950"/>
            <a:ext cx="582038" cy="73592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2" idx="0"/>
          </p:cNvCxnSpPr>
          <p:nvPr/>
        </p:nvCxnSpPr>
        <p:spPr>
          <a:xfrm flipV="1">
            <a:off x="5742562" y="3409950"/>
            <a:ext cx="878299" cy="73592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83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5000" y="859536"/>
            <a:ext cx="5101661" cy="30162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team_size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vectorlen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parallel_for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TeamPolicy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 N/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team_size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team_size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vectorlen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KOKKOS_LAMBDA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TeamPolicy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&lt;&gt;::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member_type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team_member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{ </a:t>
            </a:r>
          </a:p>
          <a:p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team_rank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team_member.team_rank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league_rank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team_member.league_rank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=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league_rank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team_member.team_size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team_rank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parallel_for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ThreadVectorRange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team_member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NY ),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[&amp;](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y )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{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ayy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ay(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t,y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by(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t,y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1000" dirty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unroll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x &lt; NX; x++ )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output(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t,x,y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 ax(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t,x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ayy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t,x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byy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}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9136810" cy="400050"/>
          </a:xfrm>
          <a:prstGeom prst="rect">
            <a:avLst/>
          </a:prstGeom>
        </p:spPr>
        <p:txBody>
          <a:bodyPr/>
          <a:lstStyle/>
          <a:p>
            <a:r>
              <a:rPr lang="en-US" sz="2000" dirty="0" err="1" smtClean="0">
                <a:solidFill>
                  <a:schemeClr val="bg1"/>
                </a:solidFill>
              </a:rPr>
              <a:t>Kokkos</a:t>
            </a:r>
            <a:r>
              <a:rPr lang="en-US" sz="2000" dirty="0" smtClean="0">
                <a:solidFill>
                  <a:schemeClr val="bg1"/>
                </a:solidFill>
              </a:rPr>
              <a:t> versions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06438" y="511373"/>
            <a:ext cx="2731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Warp team kernel**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62399" y="3834884"/>
            <a:ext cx="2743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00"/>
                </a:solidFill>
              </a:rPr>
              <a:t>Views should now be </a:t>
            </a:r>
            <a:r>
              <a:rPr lang="en-US" sz="1400" dirty="0" err="1" smtClean="0">
                <a:solidFill>
                  <a:srgbClr val="FFFF00"/>
                </a:solidFill>
              </a:rPr>
              <a:t>Kokkos</a:t>
            </a:r>
            <a:r>
              <a:rPr lang="en-US" sz="1400" dirty="0" smtClean="0">
                <a:solidFill>
                  <a:srgbClr val="FFFF00"/>
                </a:solidFill>
              </a:rPr>
              <a:t>::</a:t>
            </a:r>
            <a:r>
              <a:rPr lang="en-US" sz="1400" dirty="0" err="1" smtClean="0">
                <a:solidFill>
                  <a:srgbClr val="FFFF00"/>
                </a:solidFill>
              </a:rPr>
              <a:t>LayoutRight</a:t>
            </a:r>
            <a:r>
              <a:rPr lang="en-US" sz="1400" dirty="0" smtClean="0">
                <a:solidFill>
                  <a:srgbClr val="FFFF00"/>
                </a:solidFill>
              </a:rPr>
              <a:t>, even on GPU</a:t>
            </a:r>
          </a:p>
          <a:p>
            <a:pPr algn="ctr"/>
            <a:r>
              <a:rPr lang="en-US" sz="1400" dirty="0" smtClean="0">
                <a:solidFill>
                  <a:srgbClr val="FFFF00"/>
                </a:solidFill>
              </a:rPr>
              <a:t>(rightmost index fastest)</a:t>
            </a:r>
          </a:p>
        </p:txBody>
      </p:sp>
      <p:cxnSp>
        <p:nvCxnSpPr>
          <p:cNvPr id="7" name="Straight Arrow Connector 6"/>
          <p:cNvCxnSpPr>
            <a:stCxn id="23" idx="0"/>
          </p:cNvCxnSpPr>
          <p:nvPr/>
        </p:nvCxnSpPr>
        <p:spPr>
          <a:xfrm flipH="1" flipV="1">
            <a:off x="4495801" y="3499244"/>
            <a:ext cx="838198" cy="33564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3" idx="0"/>
          </p:cNvCxnSpPr>
          <p:nvPr/>
        </p:nvCxnSpPr>
        <p:spPr>
          <a:xfrm flipH="1" flipV="1">
            <a:off x="4876801" y="3499244"/>
            <a:ext cx="457198" cy="33564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33600" y="3921264"/>
            <a:ext cx="1915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FFFF00"/>
                </a:solidFill>
              </a:rPr>
              <a:t>Consecutive vector indices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000" dirty="0" smtClean="0">
                <a:solidFill>
                  <a:srgbClr val="FFFF00"/>
                </a:solidFill>
              </a:rPr>
              <a:t> map to consecutive threads in the warp, so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000" dirty="0" smtClean="0">
                <a:solidFill>
                  <a:srgbClr val="FFFF00"/>
                </a:solidFill>
              </a:rPr>
              <a:t> must be rightmost here for coalesced writes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657600" y="3493009"/>
            <a:ext cx="688594" cy="42825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333999" y="3499244"/>
            <a:ext cx="457200" cy="33564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8600" y="841248"/>
            <a:ext cx="15114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FFFF00"/>
                </a:solidFill>
              </a:rPr>
              <a:t>  becomes </a:t>
            </a:r>
            <a:r>
              <a:rPr lang="en-US" sz="1000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blockDim.y</a:t>
            </a:r>
            <a:endParaRPr lang="en-US" sz="1000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000" dirty="0" smtClean="0">
                <a:solidFill>
                  <a:srgbClr val="FFFF00"/>
                </a:solidFill>
              </a:rPr>
              <a:t>  becomes </a:t>
            </a:r>
            <a:r>
              <a:rPr lang="en-US" sz="1000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blockDim.x</a:t>
            </a:r>
            <a:endParaRPr lang="en-US" sz="1000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676400" y="969264"/>
            <a:ext cx="304800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676400" y="1124712"/>
            <a:ext cx="304800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0412" y="1733550"/>
            <a:ext cx="207318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rgbClr val="FFFF00"/>
                </a:solidFill>
                <a:cs typeface="Courier New" panose="02070309020205020404" pitchFamily="49" charset="0"/>
              </a:rPr>
              <a:t>Ranges </a:t>
            </a:r>
            <a:r>
              <a:rPr lang="en-US" sz="1000" dirty="0">
                <a:solidFill>
                  <a:srgbClr val="FFFF00"/>
                </a:solidFill>
                <a:cs typeface="Courier New" panose="02070309020205020404" pitchFamily="49" charset="0"/>
              </a:rPr>
              <a:t>from 0 to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team_size-1</a:t>
            </a:r>
            <a:r>
              <a:rPr lang="en-US" sz="1000" dirty="0" smtClean="0">
                <a:solidFill>
                  <a:srgbClr val="FFFF00"/>
                </a:solidFill>
                <a:cs typeface="Courier New" panose="02070309020205020404" pitchFamily="49" charset="0"/>
              </a:rPr>
              <a:t>. </a:t>
            </a:r>
          </a:p>
          <a:p>
            <a:r>
              <a:rPr lang="en-US" sz="1000" dirty="0" smtClean="0">
                <a:solidFill>
                  <a:srgbClr val="FFFF00"/>
                </a:solidFill>
                <a:cs typeface="Courier New" panose="02070309020205020404" pitchFamily="49" charset="0"/>
              </a:rPr>
              <a:t>For </a:t>
            </a:r>
            <a:r>
              <a:rPr lang="en-US" sz="10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vectorlen</a:t>
            </a:r>
            <a:r>
              <a:rPr lang="en-US" sz="1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32</a:t>
            </a:r>
            <a:r>
              <a:rPr lang="en-US" sz="1000" dirty="0">
                <a:solidFill>
                  <a:srgbClr val="FFFF00"/>
                </a:solidFill>
                <a:cs typeface="Courier New" panose="02070309020205020404" pitchFamily="49" charset="0"/>
              </a:rPr>
              <a:t>, </a:t>
            </a:r>
            <a:endParaRPr lang="en-US" sz="1000" dirty="0" smtClean="0">
              <a:solidFill>
                <a:srgbClr val="FFFF00"/>
              </a:solidFill>
              <a:cs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team_rank</a:t>
            </a:r>
            <a:r>
              <a:rPr lang="en-US" sz="1000" dirty="0" smtClean="0">
                <a:solidFill>
                  <a:srgbClr val="FFFF00"/>
                </a:solidFill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FF00"/>
                </a:solidFill>
                <a:cs typeface="Courier New" panose="02070309020205020404" pitchFamily="49" charset="0"/>
              </a:rPr>
              <a:t>= warp id within block.</a:t>
            </a:r>
            <a:endParaRPr lang="en-US" sz="1000" dirty="0">
              <a:solidFill>
                <a:srgbClr val="FFFF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239000" y="1920240"/>
            <a:ext cx="1143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rgbClr val="FFFF00"/>
                </a:solidFill>
                <a:cs typeface="Courier New" panose="02070309020205020404" pitchFamily="49" charset="0"/>
              </a:rPr>
              <a:t>Global block index</a:t>
            </a:r>
            <a:endParaRPr lang="en-US" sz="1000" dirty="0">
              <a:solidFill>
                <a:srgbClr val="FFFF0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6019800" y="2038350"/>
            <a:ext cx="1219200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11480" y="2479548"/>
            <a:ext cx="152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rgbClr val="FFFF00"/>
                </a:solidFill>
                <a:cs typeface="Courier New" panose="02070309020205020404" pitchFamily="49" charset="0"/>
              </a:rPr>
              <a:t>For </a:t>
            </a:r>
            <a:r>
              <a:rPr lang="en-US" sz="10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vectorlen</a:t>
            </a:r>
            <a:r>
              <a:rPr lang="en-US" sz="1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32</a:t>
            </a:r>
            <a:r>
              <a:rPr lang="en-US" sz="1000" dirty="0">
                <a:solidFill>
                  <a:srgbClr val="FFFF00"/>
                </a:solidFill>
                <a:cs typeface="Courier New" panose="02070309020205020404" pitchFamily="49" charset="0"/>
              </a:rPr>
              <a:t>, </a:t>
            </a:r>
            <a:endParaRPr lang="en-US" sz="1000" dirty="0" smtClean="0">
              <a:solidFill>
                <a:srgbClr val="FFFF00"/>
              </a:solidFill>
              <a:cs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000" dirty="0" smtClean="0">
                <a:solidFill>
                  <a:srgbClr val="FFFF00"/>
                </a:solidFill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FF00"/>
                </a:solidFill>
                <a:cs typeface="Courier New" panose="02070309020205020404" pitchFamily="49" charset="0"/>
              </a:rPr>
              <a:t>= </a:t>
            </a:r>
            <a:r>
              <a:rPr lang="en-US" sz="1000" dirty="0" smtClean="0">
                <a:solidFill>
                  <a:srgbClr val="FFFF00"/>
                </a:solidFill>
                <a:cs typeface="Courier New" panose="02070309020205020404" pitchFamily="49" charset="0"/>
              </a:rPr>
              <a:t>global </a:t>
            </a:r>
            <a:r>
              <a:rPr lang="en-US" sz="1000" dirty="0">
                <a:solidFill>
                  <a:srgbClr val="FFFF00"/>
                </a:solidFill>
                <a:cs typeface="Courier New" panose="02070309020205020404" pitchFamily="49" charset="0"/>
              </a:rPr>
              <a:t>warp id.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981200" y="1874914"/>
            <a:ext cx="609600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1828800" y="2212848"/>
            <a:ext cx="762000" cy="35890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04800" y="4789333"/>
            <a:ext cx="753346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** See the </a:t>
            </a:r>
            <a:r>
              <a:rPr lang="en-US" sz="800" dirty="0" err="1" smtClean="0">
                <a:solidFill>
                  <a:schemeClr val="bg1"/>
                </a:solidFill>
              </a:rPr>
              <a:t>Kokkos</a:t>
            </a:r>
            <a:r>
              <a:rPr lang="en-US" sz="800" dirty="0" smtClean="0">
                <a:solidFill>
                  <a:schemeClr val="bg1"/>
                </a:solidFill>
              </a:rPr>
              <a:t> Programming Guide ( </a:t>
            </a:r>
            <a:r>
              <a:rPr lang="en-US" sz="800" dirty="0" smtClean="0">
                <a:solidFill>
                  <a:schemeClr val="bg1"/>
                </a:solidFill>
                <a:hlinkClick r:id="rId3"/>
              </a:rPr>
              <a:t>https</a:t>
            </a:r>
            <a:r>
              <a:rPr lang="en-US" sz="800" dirty="0">
                <a:solidFill>
                  <a:schemeClr val="bg1"/>
                </a:solidFill>
                <a:hlinkClick r:id="rId3"/>
              </a:rPr>
              <a:t>://</a:t>
            </a:r>
            <a:r>
              <a:rPr lang="en-US" sz="800" dirty="0" smtClean="0">
                <a:solidFill>
                  <a:schemeClr val="bg1"/>
                </a:solidFill>
                <a:hlinkClick r:id="rId3"/>
              </a:rPr>
              <a:t>github.com/kokkos/kokkos/blob/master/doc/Kokkos_PG.pdf</a:t>
            </a:r>
            <a:r>
              <a:rPr lang="en-US" sz="800" dirty="0">
                <a:solidFill>
                  <a:schemeClr val="bg1"/>
                </a:solidFill>
              </a:rPr>
              <a:t> </a:t>
            </a:r>
            <a:r>
              <a:rPr lang="en-US" sz="800" dirty="0" smtClean="0">
                <a:solidFill>
                  <a:schemeClr val="bg1"/>
                </a:solidFill>
              </a:rPr>
              <a:t>) for </a:t>
            </a:r>
            <a:r>
              <a:rPr lang="en-US" sz="800" dirty="0">
                <a:solidFill>
                  <a:schemeClr val="bg1"/>
                </a:solidFill>
              </a:rPr>
              <a:t>details on team policies and hierarchical </a:t>
            </a:r>
            <a:r>
              <a:rPr lang="en-US" sz="800" dirty="0" smtClean="0">
                <a:solidFill>
                  <a:schemeClr val="bg1"/>
                </a:solidFill>
              </a:rPr>
              <a:t>parallelism.  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239000" y="2221992"/>
            <a:ext cx="143017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rgbClr val="FFFF00"/>
                </a:solidFill>
                <a:cs typeface="Courier New" panose="02070309020205020404" pitchFamily="49" charset="0"/>
              </a:rPr>
              <a:t>Hierarchical parallelism</a:t>
            </a:r>
            <a:endParaRPr lang="en-US" sz="1000" dirty="0">
              <a:solidFill>
                <a:srgbClr val="FFFF00"/>
              </a:solidFill>
            </a:endParaRPr>
          </a:p>
        </p:txBody>
      </p:sp>
      <p:cxnSp>
        <p:nvCxnSpPr>
          <p:cNvPr id="38" name="Straight Arrow Connector 37"/>
          <p:cNvCxnSpPr>
            <a:stCxn id="40" idx="1"/>
          </p:cNvCxnSpPr>
          <p:nvPr/>
        </p:nvCxnSpPr>
        <p:spPr>
          <a:xfrm flipH="1" flipV="1">
            <a:off x="6522720" y="2343150"/>
            <a:ext cx="716280" cy="195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99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501024923"/>
              </p:ext>
            </p:extLst>
          </p:nvPr>
        </p:nvGraphicFramePr>
        <p:xfrm>
          <a:off x="2826178" y="438150"/>
          <a:ext cx="3491645" cy="40459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Left Brace 3"/>
          <p:cNvSpPr/>
          <p:nvPr/>
        </p:nvSpPr>
        <p:spPr>
          <a:xfrm>
            <a:off x="2209800" y="1476654"/>
            <a:ext cx="533401" cy="443585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6199" y="1476655"/>
            <a:ext cx="251460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>
                <a:solidFill>
                  <a:schemeClr val="accent1"/>
                </a:solidFill>
              </a:rPr>
              <a:t>Kokkos</a:t>
            </a:r>
            <a:r>
              <a:rPr lang="en-US" sz="1000" dirty="0" smtClean="0">
                <a:solidFill>
                  <a:schemeClr val="accent1"/>
                </a:solidFill>
              </a:rPr>
              <a:t> is slower.  </a:t>
            </a:r>
          </a:p>
          <a:p>
            <a:r>
              <a:rPr lang="en-US" sz="1000" dirty="0" smtClean="0">
                <a:solidFill>
                  <a:schemeClr val="accent1"/>
                </a:solidFill>
              </a:rPr>
              <a:t>Could be reduced occupancy </a:t>
            </a:r>
          </a:p>
          <a:p>
            <a:r>
              <a:rPr lang="en-US" sz="1000" dirty="0" smtClean="0">
                <a:solidFill>
                  <a:schemeClr val="accent1"/>
                </a:solidFill>
              </a:rPr>
              <a:t>due to register pressure.  </a:t>
            </a:r>
          </a:p>
          <a:p>
            <a:endParaRPr lang="en-US" sz="1000" dirty="0" smtClean="0">
              <a:solidFill>
                <a:schemeClr val="accent1"/>
              </a:solidFill>
            </a:endParaRPr>
          </a:p>
          <a:p>
            <a:r>
              <a:rPr lang="en-US" sz="1000" dirty="0" err="1" smtClean="0">
                <a:solidFill>
                  <a:schemeClr val="accent1"/>
                </a:solidFill>
              </a:rPr>
              <a:t>Kokkos</a:t>
            </a:r>
            <a:r>
              <a:rPr lang="en-US" sz="1000" dirty="0" smtClean="0">
                <a:solidFill>
                  <a:schemeClr val="accent1"/>
                </a:solidFill>
              </a:rPr>
              <a:t> version uses 38 registers/thread.</a:t>
            </a:r>
          </a:p>
          <a:p>
            <a:r>
              <a:rPr lang="en-US" sz="1000" dirty="0" smtClean="0">
                <a:solidFill>
                  <a:schemeClr val="accent1"/>
                </a:solidFill>
              </a:rPr>
              <a:t>38*256 = 9728 registers/block,</a:t>
            </a:r>
          </a:p>
          <a:p>
            <a:r>
              <a:rPr lang="en-US" sz="1000" dirty="0" smtClean="0">
                <a:solidFill>
                  <a:schemeClr val="accent1"/>
                </a:solidFill>
              </a:rPr>
              <a:t>65,536/9728 = 6.74 =&gt; only 6 blocks of 256 threads can be live on each Kepler SM.</a:t>
            </a:r>
          </a:p>
          <a:p>
            <a:endParaRPr lang="en-US" sz="1000" dirty="0" smtClean="0">
              <a:solidFill>
                <a:schemeClr val="accent1"/>
              </a:solidFill>
            </a:endParaRPr>
          </a:p>
          <a:p>
            <a:r>
              <a:rPr lang="en-US" sz="1000" dirty="0" smtClean="0">
                <a:solidFill>
                  <a:schemeClr val="accent1"/>
                </a:solidFill>
              </a:rPr>
              <a:t>Theoretical occupancy = 6*256/2048 = 75%.</a:t>
            </a:r>
          </a:p>
          <a:p>
            <a:r>
              <a:rPr lang="en-US" sz="1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0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chieved_occupancy</a:t>
            </a:r>
            <a:r>
              <a:rPr lang="en-US" sz="10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0.735</a:t>
            </a:r>
          </a:p>
        </p:txBody>
      </p:sp>
      <p:sp>
        <p:nvSpPr>
          <p:cNvPr id="5" name="Right Brace 4"/>
          <p:cNvSpPr/>
          <p:nvPr/>
        </p:nvSpPr>
        <p:spPr>
          <a:xfrm>
            <a:off x="6400800" y="2203704"/>
            <a:ext cx="304800" cy="241554"/>
          </a:xfrm>
          <a:prstGeom prst="rightBrac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553200" y="2203704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2"/>
                </a:solidFill>
              </a:rPr>
              <a:t>Register pressure?</a:t>
            </a:r>
          </a:p>
        </p:txBody>
      </p:sp>
      <p:sp>
        <p:nvSpPr>
          <p:cNvPr id="20" name="Right Brace 19"/>
          <p:cNvSpPr/>
          <p:nvPr/>
        </p:nvSpPr>
        <p:spPr>
          <a:xfrm>
            <a:off x="6400800" y="3172968"/>
            <a:ext cx="183350" cy="76200"/>
          </a:xfrm>
          <a:prstGeom prst="rightBrac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400799" y="3087957"/>
            <a:ext cx="29718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4"/>
                </a:solidFill>
              </a:rPr>
              <a:t>     I don’t know why </a:t>
            </a:r>
            <a:r>
              <a:rPr lang="en-US" sz="1000" dirty="0" err="1" smtClean="0">
                <a:solidFill>
                  <a:schemeClr val="accent4"/>
                </a:solidFill>
              </a:rPr>
              <a:t>Kokkos</a:t>
            </a:r>
            <a:r>
              <a:rPr lang="en-US" sz="1000" dirty="0" smtClean="0">
                <a:solidFill>
                  <a:schemeClr val="accent4"/>
                </a:solidFill>
              </a:rPr>
              <a:t> is faster!</a:t>
            </a:r>
          </a:p>
          <a:p>
            <a:endParaRPr lang="en-US" sz="1000" dirty="0">
              <a:solidFill>
                <a:schemeClr val="accent4"/>
              </a:solidFill>
            </a:endParaRPr>
          </a:p>
          <a:p>
            <a:r>
              <a:rPr lang="en-US" sz="1000" dirty="0" smtClean="0">
                <a:solidFill>
                  <a:schemeClr val="accent4"/>
                </a:solidFill>
              </a:rPr>
              <a:t>I know </a:t>
            </a:r>
            <a:r>
              <a:rPr lang="en-US" sz="1000" dirty="0" err="1" smtClean="0">
                <a:solidFill>
                  <a:schemeClr val="accent4"/>
                </a:solidFill>
              </a:rPr>
              <a:t>Kokkos</a:t>
            </a:r>
            <a:r>
              <a:rPr lang="en-US" sz="1000" dirty="0" smtClean="0">
                <a:solidFill>
                  <a:schemeClr val="accent4"/>
                </a:solidFill>
              </a:rPr>
              <a:t> version uses L1 instead of </a:t>
            </a:r>
          </a:p>
          <a:p>
            <a:r>
              <a:rPr lang="en-US" sz="1000" dirty="0" err="1" smtClean="0">
                <a:solidFill>
                  <a:schemeClr val="accent4"/>
                </a:solidFill>
              </a:rPr>
              <a:t>readonly</a:t>
            </a:r>
            <a:r>
              <a:rPr lang="en-US" sz="1000" dirty="0" smtClean="0">
                <a:solidFill>
                  <a:schemeClr val="accent4"/>
                </a:solidFill>
              </a:rPr>
              <a:t> cache though.</a:t>
            </a:r>
          </a:p>
          <a:p>
            <a:r>
              <a:rPr lang="en-US" sz="1000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l1_cache_global_hit_rate = 91.65%,</a:t>
            </a:r>
          </a:p>
          <a:p>
            <a:r>
              <a:rPr lang="en-US" sz="1000" dirty="0" err="1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nc_cache_global_hit_rate</a:t>
            </a:r>
            <a:r>
              <a:rPr lang="en-US" sz="1000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0.00%</a:t>
            </a:r>
          </a:p>
          <a:p>
            <a:endParaRPr lang="en-US" sz="1000" dirty="0" smtClean="0">
              <a:solidFill>
                <a:schemeClr val="accent4"/>
              </a:solidFill>
            </a:endParaRPr>
          </a:p>
          <a:p>
            <a:r>
              <a:rPr lang="en-US" sz="1000" dirty="0" smtClean="0">
                <a:solidFill>
                  <a:schemeClr val="accent4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5848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337752" y="1152064"/>
            <a:ext cx="5322125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9136810" cy="8001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Questions?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992331"/>
            <a:ext cx="3069077" cy="360444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267200" y="1872555"/>
            <a:ext cx="44292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smtClean="0">
                <a:solidFill>
                  <a:schemeClr val="bg1"/>
                </a:solidFill>
              </a:rPr>
              <a:t>michael.carilli.ctr@us.af.mil</a:t>
            </a:r>
          </a:p>
          <a:p>
            <a:r>
              <a:rPr lang="en-US" sz="1400" u="sng" dirty="0" smtClean="0">
                <a:solidFill>
                  <a:schemeClr val="bg1"/>
                </a:solidFill>
              </a:rPr>
              <a:t>mcarilli@gmail.com</a:t>
            </a:r>
          </a:p>
          <a:p>
            <a:r>
              <a:rPr lang="en-US" sz="1400" u="sng" dirty="0">
                <a:solidFill>
                  <a:schemeClr val="bg1"/>
                </a:solidFill>
                <a:hlinkClick r:id="rId5"/>
              </a:rPr>
              <a:t>https://www.linkedin.com/in/mfcarilli</a:t>
            </a:r>
            <a:r>
              <a:rPr lang="en-US" sz="1400" u="sng" dirty="0" smtClean="0">
                <a:solidFill>
                  <a:schemeClr val="bg1"/>
                </a:solidFill>
                <a:hlinkClick r:id="rId5"/>
              </a:rPr>
              <a:t>/</a:t>
            </a:r>
            <a:endParaRPr lang="en-US" sz="1400" u="sng" dirty="0" smtClean="0">
              <a:solidFill>
                <a:schemeClr val="bg1"/>
              </a:solidFill>
              <a:hlinkClick r:id="rId6"/>
            </a:endParaRPr>
          </a:p>
          <a:p>
            <a:r>
              <a:rPr lang="en-US" sz="1400" u="sng" dirty="0" smtClean="0">
                <a:solidFill>
                  <a:schemeClr val="bg1"/>
                </a:solidFill>
                <a:hlinkClick r:id="rId6"/>
              </a:rPr>
              <a:t>https</a:t>
            </a:r>
            <a:r>
              <a:rPr lang="en-US" sz="1400" u="sng" dirty="0">
                <a:solidFill>
                  <a:schemeClr val="bg1"/>
                </a:solidFill>
                <a:hlinkClick r:id="rId6"/>
              </a:rPr>
              <a:t>://</a:t>
            </a:r>
            <a:r>
              <a:rPr lang="en-US" sz="1400" u="sng" dirty="0" smtClean="0">
                <a:solidFill>
                  <a:schemeClr val="bg1"/>
                </a:solidFill>
                <a:hlinkClick r:id="rId6"/>
              </a:rPr>
              <a:t>github.com/mcarilli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(I’ll post runnable example code if/when it gets cleared for public release)</a:t>
            </a:r>
          </a:p>
        </p:txBody>
      </p:sp>
    </p:spTree>
    <p:extLst>
      <p:ext uri="{BB962C8B-B14F-4D97-AF65-F5344CB8AC3E}">
        <p14:creationId xmlns:p14="http://schemas.microsoft.com/office/powerpoint/2010/main" val="183029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7"/>
          <p:cNvSpPr txBox="1">
            <a:spLocks/>
          </p:cNvSpPr>
          <p:nvPr/>
        </p:nvSpPr>
        <p:spPr>
          <a:xfrm>
            <a:off x="337752" y="1152064"/>
            <a:ext cx="5322125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76200" y="118872"/>
            <a:ext cx="4648199" cy="400050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Identify critical subroutines – CPU profile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43400" y="-2695543"/>
            <a:ext cx="19847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CPU profile for 5 chemical species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753839"/>
            <a:ext cx="4038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Quick and easy single-process profile with </a:t>
            </a:r>
            <a:r>
              <a:rPr lang="en-US" sz="1400" dirty="0" err="1" smtClean="0">
                <a:solidFill>
                  <a:schemeClr val="bg1"/>
                </a:solidFill>
              </a:rPr>
              <a:t>nvprof</a:t>
            </a:r>
            <a:r>
              <a:rPr lang="en-US" sz="1400" dirty="0" smtClean="0">
                <a:solidFill>
                  <a:schemeClr val="bg1"/>
                </a:solidFill>
              </a:rPr>
              <a:t>: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I like the top-down </a:t>
            </a:r>
            <a:r>
              <a:rPr lang="en-US" sz="1400" dirty="0" smtClean="0">
                <a:solidFill>
                  <a:schemeClr val="bg1"/>
                </a:solidFill>
              </a:rPr>
              <a:t>view.</a:t>
            </a:r>
          </a:p>
          <a:p>
            <a:r>
              <a:rPr lang="en-US" sz="1400" dirty="0">
                <a:solidFill>
                  <a:schemeClr val="bg1"/>
                </a:solidFill>
              </a:rPr>
              <a:t>E</a:t>
            </a:r>
            <a:r>
              <a:rPr lang="en-US" sz="1400" dirty="0" smtClean="0">
                <a:solidFill>
                  <a:schemeClr val="bg1"/>
                </a:solidFill>
              </a:rPr>
              <a:t>asy </a:t>
            </a:r>
            <a:r>
              <a:rPr lang="en-US" sz="1400" dirty="0">
                <a:solidFill>
                  <a:schemeClr val="bg1"/>
                </a:solidFill>
              </a:rPr>
              <a:t>to see global </a:t>
            </a:r>
            <a:r>
              <a:rPr lang="en-US" sz="1400" dirty="0" smtClean="0">
                <a:solidFill>
                  <a:schemeClr val="bg1"/>
                </a:solidFill>
              </a:rPr>
              <a:t>structure and call chains.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Can also do bottom up profile (default</a:t>
            </a:r>
            <a:r>
              <a:rPr lang="en-US" sz="1400" dirty="0" smtClean="0">
                <a:solidFill>
                  <a:schemeClr val="bg1"/>
                </a:solidFill>
              </a:rPr>
              <a:t>) </a:t>
            </a:r>
          </a:p>
        </p:txBody>
      </p:sp>
      <p:sp>
        <p:nvSpPr>
          <p:cNvPr id="8" name="Rectangle 7"/>
          <p:cNvSpPr/>
          <p:nvPr/>
        </p:nvSpPr>
        <p:spPr>
          <a:xfrm>
            <a:off x="664177" y="1104840"/>
            <a:ext cx="3373877" cy="4001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nvprof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cpu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-profiling on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cpu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-profiling-mode top-down ./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CASTLES.x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53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7"/>
          <p:cNvSpPr txBox="1">
            <a:spLocks/>
          </p:cNvSpPr>
          <p:nvPr/>
        </p:nvSpPr>
        <p:spPr>
          <a:xfrm>
            <a:off x="337752" y="1152064"/>
            <a:ext cx="5322125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76200" y="118872"/>
            <a:ext cx="4648199" cy="400050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Identify critical subroutines – CPU profile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400" y="753839"/>
            <a:ext cx="4038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Quick and easy single-process profile with </a:t>
            </a:r>
            <a:r>
              <a:rPr lang="en-US" sz="1400" dirty="0" err="1" smtClean="0">
                <a:solidFill>
                  <a:schemeClr val="bg1"/>
                </a:solidFill>
              </a:rPr>
              <a:t>nvprof</a:t>
            </a:r>
            <a:r>
              <a:rPr lang="en-US" sz="1400" dirty="0" smtClean="0">
                <a:solidFill>
                  <a:schemeClr val="bg1"/>
                </a:solidFill>
              </a:rPr>
              <a:t>: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I like the top-down </a:t>
            </a:r>
            <a:r>
              <a:rPr lang="en-US" sz="1400" dirty="0" smtClean="0">
                <a:solidFill>
                  <a:schemeClr val="bg1"/>
                </a:solidFill>
              </a:rPr>
              <a:t>view.</a:t>
            </a:r>
          </a:p>
          <a:p>
            <a:r>
              <a:rPr lang="en-US" sz="1400" dirty="0">
                <a:solidFill>
                  <a:schemeClr val="bg1"/>
                </a:solidFill>
              </a:rPr>
              <a:t>E</a:t>
            </a:r>
            <a:r>
              <a:rPr lang="en-US" sz="1400" dirty="0" smtClean="0">
                <a:solidFill>
                  <a:schemeClr val="bg1"/>
                </a:solidFill>
              </a:rPr>
              <a:t>asy </a:t>
            </a:r>
            <a:r>
              <a:rPr lang="en-US" sz="1400" dirty="0">
                <a:solidFill>
                  <a:schemeClr val="bg1"/>
                </a:solidFill>
              </a:rPr>
              <a:t>to see global </a:t>
            </a:r>
            <a:r>
              <a:rPr lang="en-US" sz="1400" dirty="0" smtClean="0">
                <a:solidFill>
                  <a:schemeClr val="bg1"/>
                </a:solidFill>
              </a:rPr>
              <a:t>structure and call chains.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Can also do bottom up profile (default)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b="1" dirty="0" smtClean="0">
                <a:solidFill>
                  <a:srgbClr val="FFFF00"/>
                </a:solidFill>
              </a:rPr>
              <a:t>Looks like those “</a:t>
            </a:r>
            <a:r>
              <a:rPr lang="en-US" sz="1400" b="1" dirty="0" err="1" smtClean="0">
                <a:solidFill>
                  <a:srgbClr val="FFFF00"/>
                </a:solidFill>
              </a:rPr>
              <a:t>preos</a:t>
            </a:r>
            <a:r>
              <a:rPr lang="en-US" sz="1400" b="1" dirty="0" smtClean="0">
                <a:solidFill>
                  <a:srgbClr val="FFFF00"/>
                </a:solidFill>
              </a:rPr>
              <a:t>” and “</a:t>
            </a:r>
            <a:r>
              <a:rPr lang="en-US" sz="1400" b="1" dirty="0" err="1" smtClean="0">
                <a:solidFill>
                  <a:srgbClr val="FFFF00"/>
                </a:solidFill>
              </a:rPr>
              <a:t>chung</a:t>
            </a:r>
            <a:r>
              <a:rPr lang="en-US" sz="1400" b="1" dirty="0" smtClean="0">
                <a:solidFill>
                  <a:srgbClr val="FFFF00"/>
                </a:solidFill>
              </a:rPr>
              <a:t>” routines</a:t>
            </a:r>
          </a:p>
          <a:p>
            <a:r>
              <a:rPr lang="en-US" sz="1400" b="1" dirty="0" smtClean="0">
                <a:solidFill>
                  <a:srgbClr val="FFFF00"/>
                </a:solidFill>
              </a:rPr>
              <a:t>are </a:t>
            </a:r>
            <a:r>
              <a:rPr lang="en-US" sz="1400" b="1" dirty="0">
                <a:solidFill>
                  <a:srgbClr val="FFFF00"/>
                </a:solidFill>
              </a:rPr>
              <a:t>burning a lot </a:t>
            </a:r>
            <a:r>
              <a:rPr lang="en-US" sz="1400" b="1" dirty="0" smtClean="0">
                <a:solidFill>
                  <a:srgbClr val="FFFF00"/>
                </a:solidFill>
              </a:rPr>
              <a:t>of </a:t>
            </a:r>
            <a:r>
              <a:rPr lang="en-US" sz="1400" b="1" dirty="0">
                <a:solidFill>
                  <a:srgbClr val="FFFF00"/>
                </a:solidFill>
              </a:rPr>
              <a:t>time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43400" y="-2695543"/>
            <a:ext cx="19847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CPU profile for 5 chemical species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02231" y="133350"/>
            <a:ext cx="4289369" cy="47705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======== CPU profiling result (top down): </a:t>
            </a:r>
            <a:endParaRPr lang="en-US" sz="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51.29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clone </a:t>
            </a:r>
            <a:endParaRPr lang="en-US" sz="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51.29% </a:t>
            </a:r>
            <a:r>
              <a:rPr lang="en-US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start_thread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51.29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orte_progress_thread_engine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51.29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opal_libevent2021_event_base_loop </a:t>
            </a:r>
            <a:endParaRPr lang="en-US" sz="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51.29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poll_dispatch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  51.29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poll </a:t>
            </a:r>
            <a:endParaRPr lang="en-US" sz="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48.54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MAIN__ </a:t>
            </a:r>
            <a:endParaRPr lang="en-US" sz="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48.45% </a:t>
            </a:r>
            <a:r>
              <a:rPr lang="en-US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interfacetime_mp_maintimeexplicit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 </a:t>
            </a:r>
            <a:endParaRPr lang="en-US" sz="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48.45% interfacetime_mp_rhstimessp34_ </a:t>
            </a:r>
            <a:endParaRPr lang="en-US" sz="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29.77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interfacegeom_mp_rhsgeomrescalc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 </a:t>
            </a:r>
            <a:endParaRPr lang="en-US" sz="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15.46% interfacegeom_mp_rhsgeom3dresad1lr_ </a:t>
            </a:r>
            <a:endParaRPr lang="en-US" sz="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15.35% </a:t>
            </a:r>
            <a:r>
              <a:rPr lang="en-US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interfacesysexternal_mp_rhssysupdiss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 </a:t>
            </a:r>
            <a:endParaRPr lang="en-US" sz="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| 15.35% </a:t>
            </a:r>
            <a:r>
              <a:rPr lang="en-US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interfacesysinternal_mp_rhssysscalarupdiss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 </a:t>
            </a:r>
            <a:endParaRPr lang="en-US" sz="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| </a:t>
            </a:r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9.85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eosmodule_mp_eoscalcrhoh0fromtp_ </a:t>
            </a:r>
            <a:endParaRPr lang="en-US" sz="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| </a:t>
            </a:r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9.64% </a:t>
            </a:r>
            <a:r>
              <a:rPr lang="en-US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eosmodule_mp_eosrhohfromtpprop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 </a:t>
            </a:r>
            <a:endParaRPr lang="en-US" sz="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| </a:t>
            </a:r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|   </a:t>
            </a:r>
            <a:r>
              <a:rPr lang="en-US" sz="8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9.64</a:t>
            </a:r>
            <a:r>
              <a:rPr lang="en-US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8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preosmodule_mp_preosrhohfromtpprop</a:t>
            </a:r>
            <a:r>
              <a:rPr lang="en-US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 </a:t>
            </a:r>
            <a:endParaRPr lang="en-US" sz="800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| </a:t>
            </a:r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5.18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eosmodule_mp_eosgammajacobianproperties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 </a:t>
            </a:r>
            <a:endParaRPr lang="en-US" sz="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| </a:t>
            </a:r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8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5.10</a:t>
            </a:r>
            <a:r>
              <a:rPr lang="en-US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8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preosmodule_mp_preosgammajacobianproperties</a:t>
            </a:r>
            <a:r>
              <a:rPr lang="en-US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 </a:t>
            </a:r>
            <a:endParaRPr lang="en-US" sz="800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13.90% interfacegeom_mp_rhsgeom3dviscres2_ </a:t>
            </a:r>
            <a:endParaRPr lang="en-US" sz="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13.84% </a:t>
            </a:r>
            <a:r>
              <a:rPr lang="en-US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interfacesysexternal_mp_rhssysviscflux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 </a:t>
            </a:r>
            <a:endParaRPr lang="en-US" sz="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13.32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preosmodule_mp_preosviscousfluxproperties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 </a:t>
            </a:r>
            <a:endParaRPr lang="en-US" sz="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7.85% </a:t>
            </a:r>
            <a:r>
              <a:rPr lang="en-US" sz="8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chungtransmodule_mp_chungcalctransprop</a:t>
            </a:r>
            <a:r>
              <a:rPr lang="en-US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 </a:t>
            </a:r>
            <a:endParaRPr lang="en-US" sz="800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3.27% </a:t>
            </a:r>
            <a:r>
              <a:rPr lang="en-US" sz="8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preosmodule_mp_preoscriticalstate</a:t>
            </a:r>
            <a:r>
              <a:rPr lang="en-US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 </a:t>
            </a:r>
            <a:endParaRPr lang="en-US" sz="800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18.33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interfacegeom_mp_bcgeomrescalc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 </a:t>
            </a:r>
            <a:endParaRPr lang="en-US" sz="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14.77% </a:t>
            </a:r>
            <a:r>
              <a:rPr lang="en-US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interfacegeom_mp_bcgeomsubin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 </a:t>
            </a:r>
            <a:endParaRPr lang="en-US" sz="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14.77% </a:t>
            </a:r>
            <a:r>
              <a:rPr lang="en-US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interfaceeqnfluids_mp_bcfluidseqnsubin_velocity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 </a:t>
            </a:r>
            <a:endParaRPr lang="en-US" sz="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8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14.77</a:t>
            </a:r>
            <a:r>
              <a:rPr lang="en-US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8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preosmodule_mp_preoscalctfromhp</a:t>
            </a:r>
            <a:r>
              <a:rPr lang="en-US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 </a:t>
            </a:r>
            <a:endParaRPr lang="en-US" sz="800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3.56% interfacesysexternal_mp_stepsys3dcalcqadd_ </a:t>
            </a:r>
            <a:endParaRPr lang="en-US" sz="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|   3.53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eosmodule_mp_eosthermalproperties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 </a:t>
            </a:r>
            <a:endParaRPr lang="en-US" sz="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|   | </a:t>
            </a:r>
            <a:r>
              <a:rPr lang="en-US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3.50% </a:t>
            </a:r>
            <a:r>
              <a:rPr lang="en-US" sz="8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preosmodule_mp_preosthermalproperties</a:t>
            </a:r>
            <a:r>
              <a:rPr lang="en-US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 </a:t>
            </a:r>
            <a:endParaRPr lang="en-US" sz="800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64177" y="1104840"/>
            <a:ext cx="3373877" cy="4001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nvprof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cpu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-profiling on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cpu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-profiling-mode top-down ./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CASTLES.x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360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152400" y="1156287"/>
            <a:ext cx="5322125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9136810" cy="400050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Peng-Robinson equation of state and Chung transport model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0730" y="895350"/>
            <a:ext cx="3656449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FF00"/>
                </a:solidFill>
              </a:rPr>
              <a:t>Peng-Robinson Equation of State: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Computes physical properties (density, enthalpy, etc.) for real gas mixtures at high pressure</a:t>
            </a: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r>
              <a:rPr lang="en-US" sz="1000" b="1" dirty="0" smtClean="0">
                <a:solidFill>
                  <a:srgbClr val="FFFF00"/>
                </a:solidFill>
              </a:rPr>
              <a:t>Chung Transport Model: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Computes transport properties (viscosity, thermal conductivity, mass diffusivity) for real gas mixtures at high pressure</a:t>
            </a:r>
            <a:endParaRPr lang="en-US" sz="1000" dirty="0">
              <a:solidFill>
                <a:schemeClr val="bg1"/>
              </a:solidFill>
            </a:endParaRP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Many underlying subroutines shared between Chung and P-R.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Properties are computed </a:t>
            </a:r>
            <a:r>
              <a:rPr lang="en-US" sz="1000" dirty="0">
                <a:solidFill>
                  <a:schemeClr val="bg1"/>
                </a:solidFill>
              </a:rPr>
              <a:t>individually per cell </a:t>
            </a:r>
            <a:endParaRPr lang="en-US" sz="1000" dirty="0" smtClean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(</a:t>
            </a:r>
            <a:r>
              <a:rPr lang="en-US" sz="1000" dirty="0">
                <a:solidFill>
                  <a:schemeClr val="bg1"/>
                </a:solidFill>
              </a:rPr>
              <a:t>or interpolated points at cell interfaces), </a:t>
            </a:r>
            <a:endParaRPr lang="en-US" sz="1000" dirty="0" smtClean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so </a:t>
            </a:r>
            <a:r>
              <a:rPr lang="en-US" sz="1000" b="1" dirty="0">
                <a:solidFill>
                  <a:srgbClr val="FFFF00"/>
                </a:solidFill>
              </a:rPr>
              <a:t>trivially </a:t>
            </a:r>
            <a:r>
              <a:rPr lang="en-US" sz="1000" b="1" dirty="0" smtClean="0">
                <a:solidFill>
                  <a:srgbClr val="FFFF00"/>
                </a:solidFill>
              </a:rPr>
              <a:t>parallel</a:t>
            </a:r>
            <a:endParaRPr lang="en-US" sz="1000" b="1" dirty="0">
              <a:solidFill>
                <a:srgbClr val="FFFF00"/>
              </a:solidFill>
            </a:endParaRP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r>
              <a:rPr lang="en-US" sz="1000" b="1" dirty="0" smtClean="0">
                <a:solidFill>
                  <a:srgbClr val="FFFF00"/>
                </a:solidFill>
              </a:rPr>
              <a:t>Relatively small data transfer, lengthy computation </a:t>
            </a:r>
          </a:p>
          <a:p>
            <a:r>
              <a:rPr lang="en-US" sz="1000" b="1" dirty="0" smtClean="0">
                <a:solidFill>
                  <a:srgbClr val="FFFF00"/>
                </a:solidFill>
              </a:rPr>
              <a:t>=&gt; perfect for GPU offload</a:t>
            </a: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Input/output data scales linearly with number of species (NS)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Subroutines contain single loops, double loops, triple loops over NS 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=&gt; runtime scales like a*NS + b*NS</a:t>
            </a:r>
            <a:r>
              <a:rPr lang="en-US" sz="1000" baseline="30000" dirty="0" smtClean="0">
                <a:solidFill>
                  <a:schemeClr val="bg1"/>
                </a:solidFill>
              </a:rPr>
              <a:t>2</a:t>
            </a:r>
            <a:r>
              <a:rPr lang="en-US" sz="1000" dirty="0" smtClean="0">
                <a:solidFill>
                  <a:schemeClr val="bg1"/>
                </a:solidFill>
              </a:rPr>
              <a:t> + c*NS</a:t>
            </a:r>
            <a:r>
              <a:rPr lang="en-US" sz="1000" baseline="30000" dirty="0" smtClean="0">
                <a:solidFill>
                  <a:schemeClr val="bg1"/>
                </a:solidFill>
              </a:rPr>
              <a:t>3</a:t>
            </a:r>
          </a:p>
          <a:p>
            <a:endParaRPr lang="en-US" sz="1000" b="1" dirty="0">
              <a:solidFill>
                <a:srgbClr val="92D050"/>
              </a:solidFill>
            </a:endParaRPr>
          </a:p>
          <a:p>
            <a:r>
              <a:rPr lang="en-US" sz="1000" b="1" dirty="0" smtClean="0">
                <a:solidFill>
                  <a:srgbClr val="FFFF00"/>
                </a:solidFill>
              </a:rPr>
              <a:t>Occupies majority of CASTLES runtime for ns &gt;= 4ish </a:t>
            </a:r>
          </a:p>
        </p:txBody>
      </p:sp>
      <p:graphicFrame>
        <p:nvGraphicFramePr>
          <p:cNvPr id="10" name="Char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1403350"/>
              </p:ext>
            </p:extLst>
          </p:nvPr>
        </p:nvGraphicFramePr>
        <p:xfrm>
          <a:off x="4419600" y="666750"/>
          <a:ext cx="4495800" cy="42529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6362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FRL Theme 1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4984BB5519444D9FEB0167D2C82C0B" ma:contentTypeVersion="0" ma:contentTypeDescription="Create a new document." ma:contentTypeScope="" ma:versionID="59ff74a3d2838aa98967358a0ec66512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880FD97-6211-47C5-BC75-577FCEE6BFEA}">
  <ds:schemaRefs>
    <ds:schemaRef ds:uri="http://purl.org/dc/terms/"/>
    <ds:schemaRef ds:uri="http://www.w3.org/XML/1998/namespace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5BB64B0D-8603-4628-BB3A-26161D26C3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AF319BD7-B101-4E92-8FCB-EF8B367C865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16805</TotalTime>
  <Words>9857</Words>
  <Application>Microsoft Office PowerPoint</Application>
  <PresentationFormat>On-screen Show (16:9)</PresentationFormat>
  <Paragraphs>1496</Paragraphs>
  <Slides>65</Slides>
  <Notes>59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0" baseType="lpstr">
      <vt:lpstr>Arial</vt:lpstr>
      <vt:lpstr>Calibri</vt:lpstr>
      <vt:lpstr>Courier New</vt:lpstr>
      <vt:lpstr>Wingdings</vt:lpstr>
      <vt:lpstr>AFRL Theme 1</vt:lpstr>
      <vt:lpstr>Using Kokkos for Performant Cross-Platform Acceleration of Liquid Rocket Simulations</vt:lpstr>
      <vt:lpstr>PART 1:  Integrating Kokkos with CASTLES  What do you do when someone hands you 100,000 lines of Fortran and says  “make this run on anything?”  </vt:lpstr>
      <vt:lpstr>CASTLES: Cartesian Adaptive Solver Technology for Large Eddy Simulations</vt:lpstr>
      <vt:lpstr>PowerPoint Presentation</vt:lpstr>
      <vt:lpstr>What is Kokkos?</vt:lpstr>
      <vt:lpstr>Enabling Kokkos in CASTLES</vt:lpstr>
      <vt:lpstr>Identify critical subroutines – CPU profile</vt:lpstr>
      <vt:lpstr>Identify critical subroutines – CPU profile</vt:lpstr>
      <vt:lpstr>Peng-Robinson equation of state and Chung transport model</vt:lpstr>
      <vt:lpstr>Architecture of my Kokkos framework</vt:lpstr>
      <vt:lpstr>Architecture of my Kokkos framework</vt:lpstr>
      <vt:lpstr>Architecture of my Kokkos framework</vt:lpstr>
      <vt:lpstr>For modularity and consistency:  one subroutine-&gt;one kernel</vt:lpstr>
      <vt:lpstr>PowerPoint Presentation</vt:lpstr>
      <vt:lpstr>Integrating Kokkos with CASTLES:  Interface Functions</vt:lpstr>
      <vt:lpstr>Integrating Kokkos with CASTLES:  Interface Functions</vt:lpstr>
      <vt:lpstr>Data marshalling challenges</vt:lpstr>
      <vt:lpstr>Data marshalling challenges</vt:lpstr>
      <vt:lpstr>Data marshalling challenges</vt:lpstr>
      <vt:lpstr>Data marshalling challenges</vt:lpstr>
      <vt:lpstr>Data marshalling challenges</vt:lpstr>
      <vt:lpstr>Communicating Data</vt:lpstr>
      <vt:lpstr>Cluster-level concerns:  Multiple GPUs per node</vt:lpstr>
      <vt:lpstr>Cluster-level concerns:  Nvidia Multi-Process Service (MPS)</vt:lpstr>
      <vt:lpstr>PowerPoint Presentation</vt:lpstr>
      <vt:lpstr>PowerPoint Presentation</vt:lpstr>
      <vt:lpstr>PowerPoint Presentation</vt:lpstr>
      <vt:lpstr>PowerPoint Presentation</vt:lpstr>
      <vt:lpstr>PART 1:  Integrating Kokkos with CASTLES  What do you do when someone hands you 100,000 lines of Fortran and says  “make this run on anything?”  </vt:lpstr>
      <vt:lpstr>PowerPoint Presentation</vt:lpstr>
      <vt:lpstr>PowerPoint Presentation</vt:lpstr>
      <vt:lpstr>Testing Parameters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Standard CPU-informed strategy:  tile the loop?</vt:lpstr>
      <vt:lpstr>Standard CPU-informed strategy:  tile the loop?</vt:lpstr>
      <vt:lpstr>Standard CPU-informed strategy:  tile the loop?</vt:lpstr>
      <vt:lpstr>Loop tiling on GPU</vt:lpstr>
      <vt:lpstr>Loop tiling on GPU</vt:lpstr>
      <vt:lpstr>Loop tiling on GPU</vt:lpstr>
      <vt:lpstr>Tile with reduced occupancy </vt:lpstr>
      <vt:lpstr>Tile with reduced occupancy </vt:lpstr>
      <vt:lpstr>Tile with reduced occupancy </vt:lpstr>
      <vt:lpstr>Tile with reduced occupancy </vt:lpstr>
      <vt:lpstr>Tile using both L1 and read-only cache</vt:lpstr>
      <vt:lpstr>Tile using both L1 and read-only cache</vt:lpstr>
      <vt:lpstr>Tile using both L1 and read-only cache</vt:lpstr>
      <vt:lpstr>Tile using both L1 and read-only cache</vt:lpstr>
      <vt:lpstr>Tile with explicit register use (“unroll-and-jam”)</vt:lpstr>
      <vt:lpstr>Tile with explicit register use (“unroll-and-jam”)</vt:lpstr>
      <vt:lpstr>Tile with explicit register use (“unroll-and-jam”)</vt:lpstr>
      <vt:lpstr>Tile with explicit register use (“unroll-and-jam”)</vt:lpstr>
      <vt:lpstr>Cooperative pattern</vt:lpstr>
      <vt:lpstr>Cooperative pattern</vt:lpstr>
      <vt:lpstr>Cooperative pattern</vt:lpstr>
      <vt:lpstr>Cooperative pattern best so far!</vt:lpstr>
      <vt:lpstr>Downside to cooperative:  need different memory layout.</vt:lpstr>
      <vt:lpstr>PowerPoint Presentation</vt:lpstr>
      <vt:lpstr>Kokkos versions</vt:lpstr>
      <vt:lpstr>Kokkos versions</vt:lpstr>
      <vt:lpstr>PowerPoint Presentation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Lee Poeppleman;Darnell Diggs;Leslie S. Perkins</dc:creator>
  <cp:lastModifiedBy>CARILLI, MICHAEL F CTR USAF AFMC AFRL/RQRC</cp:lastModifiedBy>
  <cp:revision>830</cp:revision>
  <cp:lastPrinted>2016-01-08T16:16:28Z</cp:lastPrinted>
  <dcterms:created xsi:type="dcterms:W3CDTF">2014-06-24T15:20:58Z</dcterms:created>
  <dcterms:modified xsi:type="dcterms:W3CDTF">2017-09-06T17:12:20Z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2014-05-19T00:00:00Z</vt:filetime>
  </property>
  <property fmtid="{D5CDD505-2E9C-101B-9397-08002B2CF9AE}" pid="3" name="LastSaved">
    <vt:filetime>2014-06-24T00:00:00Z</vt:filetime>
  </property>
  <property fmtid="{D5CDD505-2E9C-101B-9397-08002B2CF9AE}" pid="4" name="ContentTypeId">
    <vt:lpwstr>0x010100D14984BB5519444D9FEB0167D2C82C0B</vt:lpwstr>
  </property>
  <property fmtid="{D5CDD505-2E9C-101B-9397-08002B2CF9AE}" pid="5" name="CC">
    <vt:lpwstr>true</vt:lpwstr>
  </property>
  <property fmtid="{D5CDD505-2E9C-101B-9397-08002B2CF9AE}" pid="6" name="CV">
    <vt:lpwstr>false</vt:lpwstr>
  </property>
  <property fmtid="{D5CDD505-2E9C-101B-9397-08002B2CF9AE}" pid="7" name="CZ">
    <vt:lpwstr>false</vt:lpwstr>
  </property>
  <property fmtid="{D5CDD505-2E9C-101B-9397-08002B2CF9AE}" pid="8" name="Action Officer">
    <vt:lpwstr/>
  </property>
  <property fmtid="{D5CDD505-2E9C-101B-9397-08002B2CF9AE}" pid="9" name="CA">
    <vt:lpwstr>false</vt:lpwstr>
  </property>
</Properties>
</file>