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A4FDEE-E037-46F4-BF03-DE116DB33416}">
  <a:tblStyle styleId="{5CA4FDEE-E037-46F4-BF03-DE116DB334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Have you ever wondered how Netflix recommends movies?</a:t>
            </a:r>
            <a:endParaRPr/>
          </a:p>
          <a:p>
            <a:pPr indent="0" lvl="0" marL="0" rtl="0" algn="l">
              <a:lnSpc>
                <a:spcPct val="115000"/>
              </a:lnSpc>
              <a:spcBef>
                <a:spcPts val="1200"/>
              </a:spcBef>
              <a:spcAft>
                <a:spcPts val="0"/>
              </a:spcAft>
              <a:buNone/>
            </a:pPr>
            <a:r>
              <a:rPr lang="en"/>
              <a:t>In this video we’ll be presenting Movie Recommendation systems.  </a:t>
            </a:r>
            <a:endParaRPr/>
          </a:p>
          <a:p>
            <a:pPr indent="0" lvl="0" marL="0" rtl="0" algn="l">
              <a:lnSpc>
                <a:spcPct val="115000"/>
              </a:lnSpc>
              <a:spcBef>
                <a:spcPts val="1200"/>
              </a:spcBef>
              <a:spcAft>
                <a:spcPts val="0"/>
              </a:spcAft>
              <a:buNone/>
            </a:pPr>
            <a:r>
              <a:rPr lang="en">
                <a:solidFill>
                  <a:schemeClr val="dk1"/>
                </a:solidFill>
              </a:rPr>
              <a:t>My name is Hector Gavilanes, and I'm here with Michael Carnival.</a:t>
            </a:r>
            <a:endParaRPr>
              <a:solidFill>
                <a:schemeClr val="dk1"/>
              </a:solidFill>
            </a:endParaRPr>
          </a:p>
          <a:p>
            <a:pPr indent="0" lvl="0" marL="0" rtl="0" algn="l">
              <a:lnSpc>
                <a:spcPct val="115000"/>
              </a:lnSpc>
              <a:spcBef>
                <a:spcPts val="1200"/>
              </a:spcBef>
              <a:spcAft>
                <a:spcPts val="0"/>
              </a:spcAft>
              <a:buNone/>
            </a:pPr>
            <a:r>
              <a:rPr lang="en"/>
              <a:t>Our focus will be on how these systems operate and </a:t>
            </a:r>
            <a:endParaRPr/>
          </a:p>
          <a:p>
            <a:pPr indent="0" lvl="0" marL="0" rtl="0" algn="l">
              <a:lnSpc>
                <a:spcPct val="115000"/>
              </a:lnSpc>
              <a:spcBef>
                <a:spcPts val="1200"/>
              </a:spcBef>
              <a:spcAft>
                <a:spcPts val="0"/>
              </a:spcAft>
              <a:buClr>
                <a:schemeClr val="dk1"/>
              </a:buClr>
              <a:buSzPts val="1100"/>
              <a:buFont typeface="Arial"/>
              <a:buNone/>
            </a:pPr>
            <a:r>
              <a:rPr lang="en"/>
              <a:t>their potential to improve viewing experiences across various platforms.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18e58ce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18e58ce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Low Quantity Ratings:</a:t>
            </a:r>
            <a:endParaRPr/>
          </a:p>
          <a:p>
            <a:pPr indent="0" lvl="0" marL="0" rtl="0" algn="l">
              <a:spcBef>
                <a:spcPts val="0"/>
              </a:spcBef>
              <a:spcAft>
                <a:spcPts val="0"/>
              </a:spcAft>
              <a:buNone/>
            </a:pPr>
            <a:r>
              <a:rPr lang="en"/>
              <a:t>We’ve have used Bayesian Average. This method helps by lowering artificially high ratings, weighing them down to the lower catalog average.</a:t>
            </a:r>
            <a:endParaRPr/>
          </a:p>
          <a:p>
            <a:pPr indent="0" lvl="0" marL="0" rtl="0" algn="l">
              <a:spcBef>
                <a:spcPts val="0"/>
              </a:spcBef>
              <a:spcAft>
                <a:spcPts val="0"/>
              </a:spcAft>
              <a:buNone/>
            </a:pPr>
            <a:r>
              <a:rPr lang="en" sz="1200">
                <a:solidFill>
                  <a:schemeClr val="dk1"/>
                </a:solidFill>
                <a:latin typeface="Roboto"/>
                <a:ea typeface="Roboto"/>
                <a:cs typeface="Roboto"/>
                <a:sym typeface="Roboto"/>
              </a:rPr>
              <a:t>By applying a weighted calculation, the Bayesian average accounts for the number of ratings a movie has received, giving more weight to movies with more ratings. </a:t>
            </a:r>
            <a:r>
              <a:rPr lang="en"/>
              <a:t>In other words, it provides a more stable estimate of movie ratings by incorporating both observed data and prior information. </a:t>
            </a:r>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This helps in identifying movies that are genuinely popular or well-received. A popularity-Based filtering.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18e58ce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18e58ce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Bayesian average enhances the credibility of the recommendation system by producing more accurate and reliable movie ratings. It reduces the impact of outliers and extreme ratings, leading to better recommendations.</a:t>
            </a:r>
            <a:endParaRPr/>
          </a:p>
          <a:p>
            <a:pPr indent="0" lvl="0" marL="0" rtl="0" algn="l">
              <a:spcBef>
                <a:spcPts val="0"/>
              </a:spcBef>
              <a:spcAft>
                <a:spcPts val="0"/>
              </a:spcAft>
              <a:buNone/>
            </a:pPr>
            <a:r>
              <a:rPr lang="en"/>
              <a:t>For our specific case, </a:t>
            </a:r>
            <a:r>
              <a:rPr lang="en"/>
              <a:t>the rating for “Lamerica” decreased from 5.0 to 3.5. In contrast, the rating for “Forrest Gump” remained largely unchanged, staying close to its original score of 4.1.</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18e58ce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18e58ce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t>
            </a:r>
            <a:r>
              <a:rPr lang="en" sz="1200">
                <a:solidFill>
                  <a:schemeClr val="dk1"/>
                </a:solidFill>
                <a:latin typeface="Roboto"/>
                <a:ea typeface="Roboto"/>
                <a:cs typeface="Roboto"/>
                <a:sym typeface="Roboto"/>
              </a:rPr>
              <a:t>Applying Bayesian Average to all Movie Ratings dataset</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Highest-Rated Movies: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Shawshank Redemption," "The Godfather," and "Fight Club" top the list.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These films are critically acclaimed, aligning with expectations.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Lowest-Rated Movies: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"Speed 2: Cruise Control," "Battlefield Earth," and "Godzilla" are among the lowest.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"Gypsy" is not as poorly rated as initially thought.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Credibility of Results: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Bayesian averaging provides a weighted calculation.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Helps identify more relevant movies, offering a validated assessment.</a:t>
            </a:r>
            <a:endParaRPr sz="1200">
              <a:solidFill>
                <a:schemeClr val="dk1"/>
              </a:solidFill>
              <a:latin typeface="Roboto"/>
              <a:ea typeface="Roboto"/>
              <a:cs typeface="Roboto"/>
              <a:sym typeface="Roboto"/>
            </a:endParaRPr>
          </a:p>
          <a:p>
            <a:pPr indent="0" lvl="0" marL="457200" rtl="0" algn="l">
              <a:lnSpc>
                <a:spcPct val="115000"/>
              </a:lnSpc>
              <a:spcBef>
                <a:spcPts val="2100"/>
              </a:spcBef>
              <a:spcAft>
                <a:spcPts val="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11c4cf91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11c4cf9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graph shows the count of different movie genres. Here are the key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Drama is the most frequent genre, with over 4000 counts.</a:t>
            </a:r>
            <a:endParaRPr/>
          </a:p>
          <a:p>
            <a:pPr indent="0" lvl="0" marL="0" rtl="0" algn="l">
              <a:spcBef>
                <a:spcPts val="0"/>
              </a:spcBef>
              <a:spcAft>
                <a:spcPts val="0"/>
              </a:spcAft>
              <a:buNone/>
            </a:pPr>
            <a:r>
              <a:rPr lang="en"/>
              <a:t>Comedy and Thriller follow, with counts around 3500.</a:t>
            </a:r>
            <a:endParaRPr/>
          </a:p>
          <a:p>
            <a:pPr indent="0" lvl="0" marL="0" rtl="0" algn="l">
              <a:spcBef>
                <a:spcPts val="0"/>
              </a:spcBef>
              <a:spcAft>
                <a:spcPts val="0"/>
              </a:spcAft>
              <a:buNone/>
            </a:pPr>
            <a:r>
              <a:rPr lang="en"/>
              <a:t>IMAX  and Film-Noir are the least frequent genre.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11c4cf9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11c4cf9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Data Matrix: Our data matrix currently has user and movie IDs as column vectors.</a:t>
            </a:r>
            <a:endParaRPr/>
          </a:p>
          <a:p>
            <a:pPr indent="0" lvl="0" marL="0" rtl="0" algn="l">
              <a:spcBef>
                <a:spcPts val="0"/>
              </a:spcBef>
              <a:spcAft>
                <a:spcPts val="0"/>
              </a:spcAft>
              <a:buNone/>
            </a:pPr>
            <a:r>
              <a:rPr lang="en"/>
              <a:t>User-Based Collaborative Filtering works by finding users with similar tastes in products or movies as the current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do this, we need to transform our data into a user-item matrix where rows represent users and columns represent movies shown on the right table.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18e58ce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18e58ce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Sparsity Value:</a:t>
            </a:r>
            <a:endParaRPr/>
          </a:p>
          <a:p>
            <a:pPr indent="0" lvl="0" marL="0" rtl="0" algn="l">
              <a:spcBef>
                <a:spcPts val="0"/>
              </a:spcBef>
              <a:spcAft>
                <a:spcPts val="0"/>
              </a:spcAft>
              <a:buClr>
                <a:schemeClr val="dk1"/>
              </a:buClr>
              <a:buSzPts val="1100"/>
              <a:buFont typeface="Arial"/>
              <a:buNone/>
            </a:pPr>
            <a:r>
              <a:rPr lang="en">
                <a:solidFill>
                  <a:schemeClr val="dk1"/>
                </a:solidFill>
              </a:rPr>
              <a:t>When the sparsity value is too high, the user-item interaction matrix becomes extremely sparse, with very few interactions recorded.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Preferred Sparsity Value: A sparsity value of ≤99.5% is preferred to ensure enough interactions between users and items for meaningful recommendations.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18e58ce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18e58ce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normalize the data?</a:t>
            </a:r>
            <a:endParaRPr/>
          </a:p>
          <a:p>
            <a:pPr indent="0" lvl="0" marL="0" rtl="0" algn="l">
              <a:spcBef>
                <a:spcPts val="0"/>
              </a:spcBef>
              <a:spcAft>
                <a:spcPts val="0"/>
              </a:spcAft>
              <a:buNone/>
            </a:pPr>
            <a:r>
              <a:rPr lang="en"/>
              <a:t>The Purpose of Normalization: </a:t>
            </a:r>
            <a:endParaRPr/>
          </a:p>
          <a:p>
            <a:pPr indent="0" lvl="0" marL="0" rtl="0" algn="l">
              <a:spcBef>
                <a:spcPts val="0"/>
              </a:spcBef>
              <a:spcAft>
                <a:spcPts val="0"/>
              </a:spcAft>
              <a:buNone/>
            </a:pPr>
            <a:r>
              <a:rPr lang="en"/>
              <a:t>Remove Systematic Biases: Normalization helps to remove biases from ratings, making the data more suitable for collaborative filtering.</a:t>
            </a:r>
            <a:endParaRPr/>
          </a:p>
          <a:p>
            <a:pPr indent="0" lvl="0" marL="0" rtl="0" algn="l">
              <a:spcBef>
                <a:spcPts val="0"/>
              </a:spcBef>
              <a:spcAft>
                <a:spcPts val="0"/>
              </a:spcAft>
              <a:buNone/>
            </a:pPr>
            <a:r>
              <a:rPr lang="en"/>
              <a:t>Different Rating Scales: Users may have different rating scales, and items may receive consistently high or low ratings due to unrelated factors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normalize?</a:t>
            </a:r>
            <a:endParaRPr/>
          </a:p>
          <a:p>
            <a:pPr indent="0" lvl="0" marL="0" rtl="0" algn="l">
              <a:spcBef>
                <a:spcPts val="0"/>
              </a:spcBef>
              <a:spcAft>
                <a:spcPts val="0"/>
              </a:spcAft>
              <a:buNone/>
            </a:pPr>
            <a:r>
              <a:rPr lang="en"/>
              <a:t>We need to calculate the global mean, user bias, and item bias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11c4cf9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11c4cf9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k-Nearest Neighbors (kNN) is used to find movies similar to a given movie. It uses cosine similarity to identify nearest neighbors</a:t>
            </a:r>
            <a:r>
              <a:rPr lang="en" sz="2000"/>
              <a:t>. </a:t>
            </a:r>
            <a:r>
              <a:rPr lang="en" sz="2000"/>
              <a:t>The algorithm is simple to implement and handles sparse data effectively. By transposing the user-item matrix, kNN finds similar movies based on user ratings.</a:t>
            </a:r>
            <a:r>
              <a:rPr lang="en" sz="2000"/>
              <a:t> This approach efficiently recommends similar movies using kNN.</a:t>
            </a:r>
            <a:endParaRPr sz="2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11c4cf91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1c4cf91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 with collaborative filtering?</a:t>
            </a:r>
            <a:endParaRPr/>
          </a:p>
          <a:p>
            <a:pPr indent="0" lvl="0" marL="0" rtl="0" algn="l">
              <a:spcBef>
                <a:spcPts val="0"/>
              </a:spcBef>
              <a:spcAft>
                <a:spcPts val="0"/>
              </a:spcAft>
              <a:buNone/>
            </a:pPr>
            <a:r>
              <a:rPr lang="en"/>
              <a:t>The cold-start problem is a common issue in collaborative filtering. It occurs when new users or items with no prior interactions are excluded from the recommendation system. This happens because collaborative filtering relies solely on user-item interactions within the utility matrix</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18e58ce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18e58ce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a:p>
            <a:pPr indent="0" lvl="0" marL="0" rtl="0" algn="l">
              <a:spcBef>
                <a:spcPts val="0"/>
              </a:spcBef>
              <a:spcAft>
                <a:spcPts val="0"/>
              </a:spcAft>
              <a:buNone/>
            </a:pPr>
            <a:r>
              <a:rPr lang="en"/>
              <a:t>To address this issue, we can use content-based filtering, which generates recommendations based on user and item features. This method involves creating profiles for each item using a set of attributes, such as genre, director, and keywords for movies. A user profile is then built based on the features of items the user has shown interest in. The system calculates the similarity between the user profile and item profiles, often using techniques like cosine similarity. Items that are most similar to the user's profile are recommended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0eabab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0eabab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agenda, w</a:t>
            </a:r>
            <a:r>
              <a:rPr lang="en"/>
              <a:t>e’ll cover the basics of recommendation algorithms, </a:t>
            </a:r>
            <a:r>
              <a:rPr lang="en"/>
              <a:t>including different types of recommenders</a:t>
            </a:r>
            <a:r>
              <a:rPr lang="en"/>
              <a:t>. Our EDA/data pre-processing/ choosing a model. We’ll also discuss limitations, and our solution. By the end of this video, you’ll have a basic understanding of how recommender systems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8e58ce5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8e58ce5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17d0257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17d0257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15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18e58ce5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18e58ce5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1375e0a4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1375e0a4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0eababa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0eababa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Recommender systems help users discover new products and services by analyzing data. </a:t>
            </a:r>
            <a:endParaRPr/>
          </a:p>
          <a:p>
            <a:pPr indent="0" lvl="0" marL="0" rtl="0" algn="l">
              <a:spcBef>
                <a:spcPts val="0"/>
              </a:spcBef>
              <a:spcAft>
                <a:spcPts val="0"/>
              </a:spcAft>
              <a:buNone/>
            </a:pPr>
            <a:r>
              <a:rPr lang="en"/>
              <a:t>They are used to generate personalized recommendations on platforms </a:t>
            </a:r>
            <a:endParaRPr/>
          </a:p>
          <a:p>
            <a:pPr indent="0" lvl="0" marL="0" rtl="0" algn="l">
              <a:spcBef>
                <a:spcPts val="0"/>
              </a:spcBef>
              <a:spcAft>
                <a:spcPts val="0"/>
              </a:spcAft>
              <a:buNone/>
            </a:pPr>
            <a:r>
              <a:rPr lang="en"/>
              <a:t>like Amazon for products to buy, </a:t>
            </a:r>
            <a:endParaRPr/>
          </a:p>
          <a:p>
            <a:pPr indent="0" lvl="0" marL="0" rtl="0" algn="l">
              <a:spcBef>
                <a:spcPts val="0"/>
              </a:spcBef>
              <a:spcAft>
                <a:spcPts val="0"/>
              </a:spcAft>
              <a:buNone/>
            </a:pPr>
            <a:r>
              <a:rPr lang="en"/>
              <a:t>Netflix and YouTube for movies and videos, </a:t>
            </a:r>
            <a:endParaRPr/>
          </a:p>
          <a:p>
            <a:pPr indent="0" lvl="0" marL="0" rtl="0" algn="l">
              <a:spcBef>
                <a:spcPts val="0"/>
              </a:spcBef>
              <a:spcAft>
                <a:spcPts val="0"/>
              </a:spcAft>
              <a:buNone/>
            </a:pPr>
            <a:r>
              <a:rPr lang="en"/>
              <a:t>Spotify for music, among others use cases. </a:t>
            </a:r>
            <a:endParaRPr/>
          </a:p>
          <a:p>
            <a:pPr indent="0" lvl="0" marL="0" rtl="0" algn="l">
              <a:spcBef>
                <a:spcPts val="0"/>
              </a:spcBef>
              <a:spcAft>
                <a:spcPts val="0"/>
              </a:spcAft>
              <a:buClr>
                <a:schemeClr val="dk1"/>
              </a:buClr>
              <a:buSzPts val="1100"/>
              <a:buFont typeface="Arial"/>
              <a:buNone/>
            </a:pPr>
            <a:r>
              <a:rPr lang="en">
                <a:solidFill>
                  <a:schemeClr val="dk1"/>
                </a:solidFill>
              </a:rPr>
              <a:t>Recommender systems enhance user experiences by making it easier to find relevant content.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18e58ce5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18e58ce5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Popularity-Based Filtering: </a:t>
            </a:r>
            <a:r>
              <a:rPr lang="en" sz="1200">
                <a:solidFill>
                  <a:schemeClr val="dk1"/>
                </a:solidFill>
                <a:latin typeface="Roboto"/>
                <a:ea typeface="Roboto"/>
                <a:cs typeface="Roboto"/>
                <a:sym typeface="Roboto"/>
              </a:rPr>
              <a:t>Recommends items based on their overall popularity or frequency of interaction across all users.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Collaborative Filtering: it is based on user behavior and similar decisions by others.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Content-Based Filtering: Uses item attributes to recommend similar products.</a:t>
            </a:r>
            <a:endParaRPr>
              <a:solidFill>
                <a:schemeClr val="dk1"/>
              </a:solidFill>
            </a:endParaRPr>
          </a:p>
          <a:p>
            <a:pPr indent="0" lvl="0" marL="0" rtl="0" algn="l">
              <a:spcBef>
                <a:spcPts val="0"/>
              </a:spcBef>
              <a:spcAft>
                <a:spcPts val="0"/>
              </a:spcAft>
              <a:buNone/>
            </a:pPr>
            <a:r>
              <a:rPr lang="en">
                <a:solidFill>
                  <a:schemeClr val="dk1"/>
                </a:solidFill>
              </a:rPr>
              <a:t>Hybrid Methods: Combines multiple approaches for better recommendations.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0eababab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0eababab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exploring the small movie dataset gathered by grouplens research group at the university of minnesota.  There are 100k number of </a:t>
            </a:r>
            <a:r>
              <a:rPr lang="en"/>
              <a:t>ratings</a:t>
            </a:r>
            <a:r>
              <a:rPr lang="en"/>
              <a:t>/ 9,700 unique movies, 610 unique users, </a:t>
            </a:r>
            <a:endParaRPr/>
          </a:p>
          <a:p>
            <a:pPr indent="0" lvl="0" marL="0" rtl="0" algn="l">
              <a:spcBef>
                <a:spcPts val="0"/>
              </a:spcBef>
              <a:spcAft>
                <a:spcPts val="0"/>
              </a:spcAft>
              <a:buNone/>
            </a:pPr>
            <a:r>
              <a:rPr lang="en"/>
              <a:t>There are an average 165.3 number of ratings per user</a:t>
            </a:r>
            <a:endParaRPr/>
          </a:p>
          <a:p>
            <a:pPr indent="0" lvl="0" marL="0" rtl="0" algn="l">
              <a:spcBef>
                <a:spcPts val="0"/>
              </a:spcBef>
              <a:spcAft>
                <a:spcPts val="0"/>
              </a:spcAft>
              <a:buClr>
                <a:schemeClr val="dk1"/>
              </a:buClr>
              <a:buSzPts val="1100"/>
              <a:buFont typeface="Arial"/>
              <a:buNone/>
            </a:pPr>
            <a:r>
              <a:rPr lang="en">
                <a:solidFill>
                  <a:schemeClr val="dk1"/>
                </a:solidFill>
              </a:rPr>
              <a:t>There are an average 10.35 number of ratings per movie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eababab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eababab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distribution of movie ratings shows that most movies receive ratings of 3 or 4, with 4 being the most common. Ratings of 1 and 2 are less frequent, and ratings of 5 are also relatively low. The overall average movie rating of 3.5 further supports that people tend to rate on the higher end.</a:t>
            </a:r>
            <a:endParaRPr/>
          </a:p>
          <a:p>
            <a:pPr indent="0" lvl="0" marL="0" rtl="0" algn="l">
              <a:spcBef>
                <a:spcPts val="0"/>
              </a:spcBef>
              <a:spcAft>
                <a:spcPts val="0"/>
              </a:spcAft>
              <a:buNone/>
            </a:pPr>
            <a:r>
              <a:rPr lang="en"/>
              <a:t>This pattern suggests that moviegoers tend to rate movies moderately rather than extremely.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8e58ce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8e58ce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What are the top rated movies?</a:t>
            </a:r>
            <a:endParaRPr sz="1200"/>
          </a:p>
          <a:p>
            <a:pPr indent="0" lvl="0" marL="0" rtl="0" algn="l">
              <a:spcBef>
                <a:spcPts val="0"/>
              </a:spcBef>
              <a:spcAft>
                <a:spcPts val="0"/>
              </a:spcAft>
              <a:buNone/>
            </a:pPr>
            <a:r>
              <a:rPr lang="en" sz="1200"/>
              <a:t>the horizontal bar chart showing the top 10 most rated movies, highlighting ‘Forrest Gump (1994)’ as the most rated, followed by ‘Shawshank Redemption,</a:t>
            </a:r>
            <a:endParaRPr sz="1200">
              <a:solidFill>
                <a:srgbClr val="595959"/>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18e58ce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18e58ce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95959"/>
                </a:solidFill>
              </a:rPr>
              <a:t>What is the </a:t>
            </a:r>
            <a:r>
              <a:rPr b="1" lang="en" sz="1200">
                <a:solidFill>
                  <a:srgbClr val="595959"/>
                </a:solidFill>
              </a:rPr>
              <a:t>problem</a:t>
            </a:r>
            <a:r>
              <a:rPr lang="en" sz="1200">
                <a:solidFill>
                  <a:srgbClr val="595959"/>
                </a:solidFill>
              </a:rPr>
              <a:t> with </a:t>
            </a:r>
            <a:r>
              <a:rPr b="1" lang="en" sz="1200">
                <a:solidFill>
                  <a:srgbClr val="595959"/>
                </a:solidFill>
              </a:rPr>
              <a:t>highest/lowest rated</a:t>
            </a:r>
            <a:r>
              <a:rPr lang="en" sz="1200">
                <a:solidFill>
                  <a:srgbClr val="595959"/>
                </a:solidFill>
              </a:rPr>
              <a:t>?</a:t>
            </a:r>
            <a:endParaRPr sz="12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200">
                <a:solidFill>
                  <a:srgbClr val="595959"/>
                </a:solidFill>
              </a:rPr>
              <a:t>'Gypsy' and 'Lamerica' are the lowest and highest-rated movies respectively. However, both movies have low quantity of ratings.</a:t>
            </a:r>
            <a:endParaRPr sz="12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18e58ce5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18e58ce5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a:t>
            </a:r>
            <a:r>
              <a:rPr lang="en"/>
              <a:t>he two graphs illustrate that the majority of users rate only a limited number of items and most movies receive only a handful of ratings. This is a common issue of sparsity in user-item interaction datasets, where a small subset of users and movies generates the bulk of ratings.</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20.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16704"/>
            <a:ext cx="8520600" cy="18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Building</a:t>
            </a:r>
            <a:r>
              <a:rPr lang="en" sz="4000"/>
              <a:t> a</a:t>
            </a:r>
            <a:r>
              <a:rPr lang="en" sz="4000"/>
              <a:t> Movie </a:t>
            </a:r>
            <a:endParaRPr sz="4000"/>
          </a:p>
          <a:p>
            <a:pPr indent="0" lvl="0" marL="0" rtl="0" algn="l">
              <a:spcBef>
                <a:spcPts val="0"/>
              </a:spcBef>
              <a:spcAft>
                <a:spcPts val="0"/>
              </a:spcAft>
              <a:buNone/>
            </a:pPr>
            <a:r>
              <a:rPr lang="en" sz="4000"/>
              <a:t>Recommender System</a:t>
            </a:r>
            <a:endParaRPr sz="4000"/>
          </a:p>
        </p:txBody>
      </p:sp>
      <p:sp>
        <p:nvSpPr>
          <p:cNvPr id="55" name="Google Shape;55;p13"/>
          <p:cNvSpPr txBox="1"/>
          <p:nvPr>
            <p:ph idx="1" type="subTitle"/>
          </p:nvPr>
        </p:nvSpPr>
        <p:spPr>
          <a:xfrm>
            <a:off x="311700" y="2480025"/>
            <a:ext cx="8520600" cy="182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i="1" lang="en"/>
              <a:t>Michael Carnival and Hector R. Gavilanes</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a:t>Data Mining - CAP6771</a:t>
            </a:r>
            <a:endParaRPr/>
          </a:p>
          <a:p>
            <a:pPr indent="0" lvl="0" marL="0" rtl="0" algn="l">
              <a:spcBef>
                <a:spcPts val="0"/>
              </a:spcBef>
              <a:spcAft>
                <a:spcPts val="0"/>
              </a:spcAft>
              <a:buNone/>
            </a:pPr>
            <a:r>
              <a:rPr lang="en"/>
              <a:t>University of West Florida</a:t>
            </a:r>
            <a:endParaRPr/>
          </a:p>
          <a:p>
            <a:pPr indent="0" lvl="0" marL="0" rtl="0" algn="l">
              <a:spcBef>
                <a:spcPts val="0"/>
              </a:spcBef>
              <a:spcAft>
                <a:spcPts val="0"/>
              </a:spcAft>
              <a:buNone/>
            </a:pPr>
            <a:r>
              <a:rPr lang="en"/>
              <a:t>Summer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3355"/>
              <a:t>How to deal with low quantity of ratings?</a:t>
            </a:r>
            <a:endParaRPr b="1" sz="4355"/>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2964850"/>
            <a:ext cx="5726100" cy="188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67"/>
              <a:t>Where:</a:t>
            </a:r>
            <a:endParaRPr sz="8067"/>
          </a:p>
          <a:p>
            <a:pPr indent="-346075" lvl="0" marL="457200" rtl="0" algn="l">
              <a:spcBef>
                <a:spcPts val="1200"/>
              </a:spcBef>
              <a:spcAft>
                <a:spcPts val="0"/>
              </a:spcAft>
              <a:buSzPct val="100000"/>
              <a:buChar char="●"/>
            </a:pPr>
            <a:r>
              <a:rPr b="1" i="1" lang="en" sz="7400"/>
              <a:t>C</a:t>
            </a:r>
            <a:r>
              <a:rPr lang="en" sz="7400"/>
              <a:t> is the confidence, or prior weight</a:t>
            </a:r>
            <a:endParaRPr sz="7400"/>
          </a:p>
          <a:p>
            <a:pPr indent="-346075" lvl="0" marL="457200" rtl="0" algn="l">
              <a:spcBef>
                <a:spcPts val="0"/>
              </a:spcBef>
              <a:spcAft>
                <a:spcPts val="0"/>
              </a:spcAft>
              <a:buSzPct val="100000"/>
              <a:buChar char="●"/>
            </a:pPr>
            <a:r>
              <a:rPr b="1" i="1" lang="en" sz="7400"/>
              <a:t>M</a:t>
            </a:r>
            <a:r>
              <a:rPr lang="en" sz="7400"/>
              <a:t> represents the prior mean</a:t>
            </a:r>
            <a:endParaRPr sz="7400"/>
          </a:p>
          <a:p>
            <a:pPr indent="-346075" lvl="0" marL="457200" rtl="0" algn="l">
              <a:spcBef>
                <a:spcPts val="0"/>
              </a:spcBef>
              <a:spcAft>
                <a:spcPts val="0"/>
              </a:spcAft>
              <a:buSzPct val="100000"/>
              <a:buChar char="●"/>
            </a:pPr>
            <a:r>
              <a:rPr b="1" i="1" lang="en" sz="7400"/>
              <a:t>R</a:t>
            </a:r>
            <a:r>
              <a:rPr lang="en" sz="7400"/>
              <a:t> represents the sum of all rating scores</a:t>
            </a:r>
            <a:endParaRPr sz="7400"/>
          </a:p>
          <a:p>
            <a:pPr indent="-346075" lvl="0" marL="457200" rtl="0" algn="l">
              <a:spcBef>
                <a:spcPts val="0"/>
              </a:spcBef>
              <a:spcAft>
                <a:spcPts val="0"/>
              </a:spcAft>
              <a:buSzPct val="100000"/>
              <a:buChar char="●"/>
            </a:pPr>
            <a:r>
              <a:rPr b="1" i="1" lang="en" sz="7400"/>
              <a:t>N</a:t>
            </a:r>
            <a:r>
              <a:rPr lang="en" sz="7400"/>
              <a:t> is total number of reviews, or observations </a:t>
            </a:r>
            <a:endParaRPr sz="7400"/>
          </a:p>
          <a:p>
            <a:pPr indent="0" lvl="0" marL="0" rtl="0" algn="l">
              <a:spcBef>
                <a:spcPts val="1200"/>
              </a:spcBef>
              <a:spcAft>
                <a:spcPts val="0"/>
              </a:spcAft>
              <a:buNone/>
            </a:pPr>
            <a:r>
              <a:t/>
            </a:r>
            <a:endParaRPr sz="2000"/>
          </a:p>
          <a:p>
            <a:pPr indent="0" lvl="0" marL="0" rtl="0" algn="l">
              <a:spcBef>
                <a:spcPts val="1200"/>
              </a:spcBef>
              <a:spcAft>
                <a:spcPts val="0"/>
              </a:spcAft>
              <a:buNone/>
            </a:pPr>
            <a:r>
              <a:rPr lang="en" sz="1100">
                <a:solidFill>
                  <a:schemeClr val="dk1"/>
                </a:solidFill>
                <a:highlight>
                  <a:srgbClr val="FFFFFF"/>
                </a:highlight>
              </a:rPr>
              <a:t> </a:t>
            </a:r>
            <a:endParaRPr sz="1100">
              <a:solidFill>
                <a:schemeClr val="dk1"/>
              </a:solidFill>
              <a:highlight>
                <a:srgbClr val="FFFFFF"/>
              </a:highlight>
            </a:endParaRPr>
          </a:p>
          <a:p>
            <a:pPr indent="0" lvl="0" marL="0" rtl="0" algn="l">
              <a:spcBef>
                <a:spcPts val="1200"/>
              </a:spcBef>
              <a:spcAft>
                <a:spcPts val="0"/>
              </a:spcAft>
              <a:buNone/>
            </a:pPr>
            <a:r>
              <a:t/>
            </a:r>
            <a:endParaRPr sz="1100">
              <a:solidFill>
                <a:schemeClr val="dk1"/>
              </a:solidFill>
              <a:highlight>
                <a:srgbClr val="FFFFFF"/>
              </a:highlight>
            </a:endParaRPr>
          </a:p>
          <a:p>
            <a:pPr indent="0" lvl="0" marL="0" rtl="0" algn="l">
              <a:spcBef>
                <a:spcPts val="0"/>
              </a:spcBef>
              <a:spcAft>
                <a:spcPts val="0"/>
              </a:spcAft>
              <a:buNone/>
            </a:pPr>
            <a:r>
              <a:t/>
            </a:r>
            <a:endParaRPr/>
          </a:p>
          <a:p>
            <a:pPr indent="0" lvl="0" marL="457200" rtl="0" algn="l">
              <a:spcBef>
                <a:spcPts val="120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5415525" y="1601750"/>
            <a:ext cx="3143100" cy="1001850"/>
          </a:xfrm>
          <a:prstGeom prst="rect">
            <a:avLst/>
          </a:prstGeom>
          <a:noFill/>
          <a:ln>
            <a:noFill/>
          </a:ln>
        </p:spPr>
      </p:pic>
      <p:pic>
        <p:nvPicPr>
          <p:cNvPr id="116" name="Google Shape;116;p22"/>
          <p:cNvPicPr preferRelativeResize="0"/>
          <p:nvPr/>
        </p:nvPicPr>
        <p:blipFill>
          <a:blip r:embed="rId4">
            <a:alphaModFix/>
          </a:blip>
          <a:stretch>
            <a:fillRect/>
          </a:stretch>
        </p:blipFill>
        <p:spPr>
          <a:xfrm>
            <a:off x="904500" y="1203425"/>
            <a:ext cx="7431751" cy="16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3133"/>
              <a:t>Bayesian Average Results</a:t>
            </a:r>
            <a:endParaRPr b="1" sz="4133"/>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graphicFrame>
        <p:nvGraphicFramePr>
          <p:cNvPr id="122" name="Google Shape;122;p23"/>
          <p:cNvGraphicFramePr/>
          <p:nvPr/>
        </p:nvGraphicFramePr>
        <p:xfrm>
          <a:off x="434613" y="2341900"/>
          <a:ext cx="3000000" cy="3000000"/>
        </p:xfrm>
        <a:graphic>
          <a:graphicData uri="http://schemas.openxmlformats.org/drawingml/2006/table">
            <a:tbl>
              <a:tblPr>
                <a:noFill/>
                <a:tableStyleId>{5CA4FDEE-E037-46F4-BF03-DE116DB33416}</a:tableStyleId>
              </a:tblPr>
              <a:tblGrid>
                <a:gridCol w="2909025"/>
                <a:gridCol w="880375"/>
              </a:tblGrid>
              <a:tr h="511625">
                <a:tc>
                  <a:txBody>
                    <a:bodyPr/>
                    <a:lstStyle/>
                    <a:p>
                      <a:pPr indent="0" lvl="0" marL="0" rtl="0" algn="l">
                        <a:lnSpc>
                          <a:spcPct val="115000"/>
                        </a:lnSpc>
                        <a:spcBef>
                          <a:spcPts val="0"/>
                        </a:spcBef>
                        <a:spcAft>
                          <a:spcPts val="1200"/>
                        </a:spcAft>
                        <a:buClr>
                          <a:schemeClr val="dk1"/>
                        </a:buClr>
                        <a:buSzPts val="1100"/>
                        <a:buFont typeface="Arial"/>
                        <a:buNone/>
                      </a:pPr>
                      <a:r>
                        <a:rPr b="1" lang="en" sz="1300">
                          <a:solidFill>
                            <a:schemeClr val="dk1"/>
                          </a:solidFill>
                          <a:highlight>
                            <a:srgbClr val="FFFFFF"/>
                          </a:highlight>
                        </a:rPr>
                        <a:t>Original </a:t>
                      </a:r>
                      <a:r>
                        <a:rPr lang="en" sz="1300">
                          <a:solidFill>
                            <a:schemeClr val="dk1"/>
                          </a:solidFill>
                          <a:highlight>
                            <a:srgbClr val="FFFFFF"/>
                          </a:highlight>
                        </a:rPr>
                        <a:t>average Rating:</a:t>
                      </a:r>
                      <a:endParaRPr sz="1300"/>
                    </a:p>
                  </a:txBody>
                  <a:tcPr marT="91425" marB="91425" marR="91425" marL="91425"/>
                </a:tc>
                <a:tc>
                  <a:txBody>
                    <a:bodyPr/>
                    <a:lstStyle/>
                    <a:p>
                      <a:pPr indent="0" lvl="0" marL="0" rtl="0" algn="l">
                        <a:spcBef>
                          <a:spcPts val="0"/>
                        </a:spcBef>
                        <a:spcAft>
                          <a:spcPts val="0"/>
                        </a:spcAft>
                        <a:buNone/>
                      </a:pPr>
                      <a:r>
                        <a:rPr lang="en" sz="1300"/>
                        <a:t>5</a:t>
                      </a:r>
                      <a:endParaRPr sz="1300"/>
                    </a:p>
                  </a:txBody>
                  <a:tcPr marT="91425" marB="91425" marR="91425" marL="91425"/>
                </a:tc>
              </a:tr>
              <a:tr h="621850">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highlight>
                            <a:srgbClr val="FFFFFF"/>
                          </a:highlight>
                        </a:rPr>
                        <a:t>Bayesian</a:t>
                      </a:r>
                      <a:r>
                        <a:rPr lang="en" sz="1300">
                          <a:solidFill>
                            <a:schemeClr val="dk1"/>
                          </a:solidFill>
                          <a:highlight>
                            <a:srgbClr val="FFFFFF"/>
                          </a:highlight>
                        </a:rPr>
                        <a:t> Average Rating:</a:t>
                      </a:r>
                      <a:endParaRPr sz="1300"/>
                    </a:p>
                  </a:txBody>
                  <a:tcPr marT="91425" marB="91425" marR="91425" marL="91425"/>
                </a:tc>
                <a:tc>
                  <a:txBody>
                    <a:bodyPr/>
                    <a:lstStyle/>
                    <a:p>
                      <a:pPr indent="0" lvl="0" marL="0" rtl="0" algn="l">
                        <a:spcBef>
                          <a:spcPts val="0"/>
                        </a:spcBef>
                        <a:spcAft>
                          <a:spcPts val="0"/>
                        </a:spcAft>
                        <a:buNone/>
                      </a:pPr>
                      <a:r>
                        <a:rPr lang="en" sz="1300"/>
                        <a:t>3.5</a:t>
                      </a:r>
                      <a:endParaRPr sz="1300"/>
                    </a:p>
                  </a:txBody>
                  <a:tcPr marT="91425" marB="91425" marR="91425" marL="91425"/>
                </a:tc>
              </a:tr>
            </a:tbl>
          </a:graphicData>
        </a:graphic>
      </p:graphicFrame>
      <p:graphicFrame>
        <p:nvGraphicFramePr>
          <p:cNvPr id="123" name="Google Shape;123;p23"/>
          <p:cNvGraphicFramePr/>
          <p:nvPr/>
        </p:nvGraphicFramePr>
        <p:xfrm>
          <a:off x="4839513" y="2341900"/>
          <a:ext cx="3000000" cy="3000000"/>
        </p:xfrm>
        <a:graphic>
          <a:graphicData uri="http://schemas.openxmlformats.org/drawingml/2006/table">
            <a:tbl>
              <a:tblPr>
                <a:noFill/>
                <a:tableStyleId>{5CA4FDEE-E037-46F4-BF03-DE116DB33416}</a:tableStyleId>
              </a:tblPr>
              <a:tblGrid>
                <a:gridCol w="2909025"/>
                <a:gridCol w="880375"/>
              </a:tblGrid>
              <a:tr h="511625">
                <a:tc>
                  <a:txBody>
                    <a:bodyPr/>
                    <a:lstStyle/>
                    <a:p>
                      <a:pPr indent="0" lvl="0" marL="0" rtl="0" algn="l">
                        <a:lnSpc>
                          <a:spcPct val="115000"/>
                        </a:lnSpc>
                        <a:spcBef>
                          <a:spcPts val="0"/>
                        </a:spcBef>
                        <a:spcAft>
                          <a:spcPts val="1200"/>
                        </a:spcAft>
                        <a:buClr>
                          <a:schemeClr val="dk1"/>
                        </a:buClr>
                        <a:buSzPts val="1100"/>
                        <a:buFont typeface="Arial"/>
                        <a:buNone/>
                      </a:pPr>
                      <a:r>
                        <a:rPr b="1" lang="en" sz="1300">
                          <a:solidFill>
                            <a:schemeClr val="dk1"/>
                          </a:solidFill>
                          <a:highlight>
                            <a:srgbClr val="FFFFFF"/>
                          </a:highlight>
                        </a:rPr>
                        <a:t>Original </a:t>
                      </a:r>
                      <a:r>
                        <a:rPr lang="en" sz="1300">
                          <a:solidFill>
                            <a:schemeClr val="dk1"/>
                          </a:solidFill>
                          <a:highlight>
                            <a:srgbClr val="FFFFFF"/>
                          </a:highlight>
                        </a:rPr>
                        <a:t>average Rating:</a:t>
                      </a:r>
                      <a:endParaRPr sz="1300"/>
                    </a:p>
                  </a:txBody>
                  <a:tcPr marT="91425" marB="91425" marR="91425" marL="91425"/>
                </a:tc>
                <a:tc>
                  <a:txBody>
                    <a:bodyPr/>
                    <a:lstStyle/>
                    <a:p>
                      <a:pPr indent="0" lvl="0" marL="0" rtl="0" algn="l">
                        <a:spcBef>
                          <a:spcPts val="0"/>
                        </a:spcBef>
                        <a:spcAft>
                          <a:spcPts val="0"/>
                        </a:spcAft>
                        <a:buNone/>
                      </a:pPr>
                      <a:r>
                        <a:rPr lang="en" sz="1300"/>
                        <a:t>4.16</a:t>
                      </a:r>
                      <a:endParaRPr sz="1300"/>
                    </a:p>
                  </a:txBody>
                  <a:tcPr marT="91425" marB="91425" marR="91425" marL="91425"/>
                </a:tc>
              </a:tr>
              <a:tr h="621850">
                <a:tc>
                  <a:txBody>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highlight>
                            <a:srgbClr val="FFFFFF"/>
                          </a:highlight>
                        </a:rPr>
                        <a:t>Bayesian</a:t>
                      </a:r>
                      <a:r>
                        <a:rPr lang="en" sz="1300">
                          <a:solidFill>
                            <a:schemeClr val="dk1"/>
                          </a:solidFill>
                          <a:highlight>
                            <a:srgbClr val="FFFFFF"/>
                          </a:highlight>
                        </a:rPr>
                        <a:t> Average Rating:</a:t>
                      </a:r>
                      <a:endParaRPr sz="1300"/>
                    </a:p>
                  </a:txBody>
                  <a:tcPr marT="91425" marB="91425" marR="91425" marL="91425"/>
                </a:tc>
                <a:tc>
                  <a:txBody>
                    <a:bodyPr/>
                    <a:lstStyle/>
                    <a:p>
                      <a:pPr indent="0" lvl="0" marL="0" rtl="0" algn="l">
                        <a:spcBef>
                          <a:spcPts val="0"/>
                        </a:spcBef>
                        <a:spcAft>
                          <a:spcPts val="0"/>
                        </a:spcAft>
                        <a:buNone/>
                      </a:pPr>
                      <a:r>
                        <a:rPr lang="en" sz="1300"/>
                        <a:t>4.1</a:t>
                      </a:r>
                      <a:endParaRPr sz="1300"/>
                    </a:p>
                  </a:txBody>
                  <a:tcPr marT="91425" marB="91425" marR="91425" marL="91425"/>
                </a:tc>
              </a:tr>
            </a:tbl>
          </a:graphicData>
        </a:graphic>
      </p:graphicFrame>
      <p:sp>
        <p:nvSpPr>
          <p:cNvPr id="124" name="Google Shape;124;p23"/>
          <p:cNvSpPr txBox="1"/>
          <p:nvPr/>
        </p:nvSpPr>
        <p:spPr>
          <a:xfrm>
            <a:off x="570375" y="1692825"/>
            <a:ext cx="3462900" cy="4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Lamerica</a:t>
            </a:r>
            <a:endParaRPr sz="1800">
              <a:solidFill>
                <a:schemeClr val="dk2"/>
              </a:solidFill>
            </a:endParaRPr>
          </a:p>
        </p:txBody>
      </p:sp>
      <p:sp>
        <p:nvSpPr>
          <p:cNvPr id="125" name="Google Shape;125;p23"/>
          <p:cNvSpPr txBox="1"/>
          <p:nvPr/>
        </p:nvSpPr>
        <p:spPr>
          <a:xfrm>
            <a:off x="5002775" y="1692825"/>
            <a:ext cx="3462900" cy="49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Forrest Gump</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Bayesian Average Results</a:t>
            </a:r>
            <a:endParaRPr b="1" sz="3020"/>
          </a:p>
        </p:txBody>
      </p:sp>
      <p:pic>
        <p:nvPicPr>
          <p:cNvPr id="131" name="Google Shape;131;p24"/>
          <p:cNvPicPr preferRelativeResize="0"/>
          <p:nvPr/>
        </p:nvPicPr>
        <p:blipFill>
          <a:blip r:embed="rId3">
            <a:alphaModFix/>
          </a:blip>
          <a:stretch>
            <a:fillRect/>
          </a:stretch>
        </p:blipFill>
        <p:spPr>
          <a:xfrm>
            <a:off x="722250" y="1066875"/>
            <a:ext cx="6905251" cy="396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64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 sz="3000"/>
              <a:t>What is the pattern for movie genres?</a:t>
            </a:r>
            <a:endParaRPr b="1" sz="3720"/>
          </a:p>
        </p:txBody>
      </p:sp>
      <p:pic>
        <p:nvPicPr>
          <p:cNvPr id="137" name="Google Shape;137;p25"/>
          <p:cNvPicPr preferRelativeResize="0"/>
          <p:nvPr/>
        </p:nvPicPr>
        <p:blipFill>
          <a:blip r:embed="rId3">
            <a:alphaModFix/>
          </a:blip>
          <a:stretch>
            <a:fillRect/>
          </a:stretch>
        </p:blipFill>
        <p:spPr>
          <a:xfrm>
            <a:off x="1164725" y="1091225"/>
            <a:ext cx="5971790" cy="4052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Data Pre-processing</a:t>
            </a:r>
            <a:endParaRPr b="1" sz="3020"/>
          </a:p>
        </p:txBody>
      </p:sp>
      <p:pic>
        <p:nvPicPr>
          <p:cNvPr id="143" name="Google Shape;143;p26"/>
          <p:cNvPicPr preferRelativeResize="0"/>
          <p:nvPr/>
        </p:nvPicPr>
        <p:blipFill>
          <a:blip r:embed="rId3">
            <a:alphaModFix/>
          </a:blip>
          <a:stretch>
            <a:fillRect/>
          </a:stretch>
        </p:blipFill>
        <p:spPr>
          <a:xfrm>
            <a:off x="864413" y="1783238"/>
            <a:ext cx="1819275" cy="2257425"/>
          </a:xfrm>
          <a:prstGeom prst="rect">
            <a:avLst/>
          </a:prstGeom>
          <a:noFill/>
          <a:ln>
            <a:noFill/>
          </a:ln>
        </p:spPr>
      </p:pic>
      <p:cxnSp>
        <p:nvCxnSpPr>
          <p:cNvPr id="144" name="Google Shape;144;p26"/>
          <p:cNvCxnSpPr/>
          <p:nvPr/>
        </p:nvCxnSpPr>
        <p:spPr>
          <a:xfrm flipH="1" rot="10800000">
            <a:off x="3053100" y="2670300"/>
            <a:ext cx="2219700" cy="17100"/>
          </a:xfrm>
          <a:prstGeom prst="straightConnector1">
            <a:avLst/>
          </a:prstGeom>
          <a:noFill/>
          <a:ln cap="flat" cmpd="sng" w="38100">
            <a:solidFill>
              <a:schemeClr val="dk2"/>
            </a:solidFill>
            <a:prstDash val="solid"/>
            <a:round/>
            <a:headEnd len="med" w="med" type="none"/>
            <a:tailEnd len="med" w="med" type="triangle"/>
          </a:ln>
        </p:spPr>
      </p:cxnSp>
      <p:pic>
        <p:nvPicPr>
          <p:cNvPr id="145" name="Google Shape;145;p26"/>
          <p:cNvPicPr preferRelativeResize="0"/>
          <p:nvPr/>
        </p:nvPicPr>
        <p:blipFill>
          <a:blip r:embed="rId4">
            <a:alphaModFix/>
          </a:blip>
          <a:stretch>
            <a:fillRect/>
          </a:stretch>
        </p:blipFill>
        <p:spPr>
          <a:xfrm>
            <a:off x="5525288" y="2083288"/>
            <a:ext cx="3209925" cy="1657350"/>
          </a:xfrm>
          <a:prstGeom prst="rect">
            <a:avLst/>
          </a:prstGeom>
          <a:noFill/>
          <a:ln>
            <a:noFill/>
          </a:ln>
        </p:spPr>
      </p:pic>
      <p:sp>
        <p:nvSpPr>
          <p:cNvPr id="146" name="Google Shape;146;p26"/>
          <p:cNvSpPr txBox="1"/>
          <p:nvPr/>
        </p:nvSpPr>
        <p:spPr>
          <a:xfrm>
            <a:off x="943975" y="1437050"/>
            <a:ext cx="1862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 Current data matrix</a:t>
            </a:r>
            <a:endParaRPr/>
          </a:p>
        </p:txBody>
      </p:sp>
      <p:sp>
        <p:nvSpPr>
          <p:cNvPr id="147" name="Google Shape;147;p26"/>
          <p:cNvSpPr txBox="1"/>
          <p:nvPr/>
        </p:nvSpPr>
        <p:spPr>
          <a:xfrm>
            <a:off x="6199050" y="1598650"/>
            <a:ext cx="1862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highlight>
                  <a:srgbClr val="FFFFFF"/>
                </a:highlight>
              </a:rPr>
              <a:t> Target data matrix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Why should Sparsity be evaluated?</a:t>
            </a:r>
            <a:endParaRPr b="1" sz="3020"/>
          </a:p>
        </p:txBody>
      </p:sp>
      <p:sp>
        <p:nvSpPr>
          <p:cNvPr id="153" name="Google Shape;153;p27"/>
          <p:cNvSpPr txBox="1"/>
          <p:nvPr>
            <p:ph type="title"/>
          </p:nvPr>
        </p:nvSpPr>
        <p:spPr>
          <a:xfrm>
            <a:off x="464100" y="2571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How do</a:t>
            </a:r>
            <a:r>
              <a:rPr b="1" lang="en" sz="3020"/>
              <a:t> Sparsity is evaluated?</a:t>
            </a:r>
            <a:endParaRPr b="1" sz="3020"/>
          </a:p>
        </p:txBody>
      </p:sp>
      <p:pic>
        <p:nvPicPr>
          <p:cNvPr id="154" name="Google Shape;154;p27"/>
          <p:cNvPicPr preferRelativeResize="0"/>
          <p:nvPr/>
        </p:nvPicPr>
        <p:blipFill>
          <a:blip r:embed="rId3">
            <a:alphaModFix/>
          </a:blip>
          <a:stretch>
            <a:fillRect/>
          </a:stretch>
        </p:blipFill>
        <p:spPr>
          <a:xfrm>
            <a:off x="2233613" y="1099413"/>
            <a:ext cx="4676775" cy="1390650"/>
          </a:xfrm>
          <a:prstGeom prst="rect">
            <a:avLst/>
          </a:prstGeom>
          <a:noFill/>
          <a:ln>
            <a:noFill/>
          </a:ln>
        </p:spPr>
      </p:pic>
      <p:grpSp>
        <p:nvGrpSpPr>
          <p:cNvPr id="155" name="Google Shape;155;p27"/>
          <p:cNvGrpSpPr/>
          <p:nvPr/>
        </p:nvGrpSpPr>
        <p:grpSpPr>
          <a:xfrm>
            <a:off x="2501400" y="3489000"/>
            <a:ext cx="4141200" cy="954300"/>
            <a:chOff x="2332125" y="3489000"/>
            <a:chExt cx="4141200" cy="954300"/>
          </a:xfrm>
        </p:grpSpPr>
        <p:sp>
          <p:nvSpPr>
            <p:cNvPr id="156" name="Google Shape;156;p27"/>
            <p:cNvSpPr txBox="1"/>
            <p:nvPr/>
          </p:nvSpPr>
          <p:spPr>
            <a:xfrm>
              <a:off x="2656125" y="3672900"/>
              <a:ext cx="381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95959"/>
                  </a:solidFill>
                </a:rPr>
                <a:t>User — Item,		Sparsity ≤ 99.5%</a:t>
              </a:r>
              <a:endParaRPr sz="1800">
                <a:solidFill>
                  <a:srgbClr val="595959"/>
                </a:solidFill>
              </a:endParaRPr>
            </a:p>
            <a:p>
              <a:pPr indent="0" lvl="0" marL="0" rtl="0" algn="l">
                <a:spcBef>
                  <a:spcPts val="0"/>
                </a:spcBef>
                <a:spcAft>
                  <a:spcPts val="0"/>
                </a:spcAft>
                <a:buNone/>
              </a:pPr>
              <a:r>
                <a:rPr lang="en" sz="1800">
                  <a:solidFill>
                    <a:srgbClr val="595959"/>
                  </a:solidFill>
                </a:rPr>
                <a:t>Content-Based,	otherwise</a:t>
              </a:r>
              <a:endParaRPr sz="1800">
                <a:solidFill>
                  <a:srgbClr val="595959"/>
                </a:solidFill>
              </a:endParaRPr>
            </a:p>
          </p:txBody>
        </p:sp>
        <p:sp>
          <p:nvSpPr>
            <p:cNvPr id="157" name="Google Shape;157;p27"/>
            <p:cNvSpPr txBox="1"/>
            <p:nvPr/>
          </p:nvSpPr>
          <p:spPr>
            <a:xfrm>
              <a:off x="2332125" y="3489000"/>
              <a:ext cx="425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0">
                  <a:solidFill>
                    <a:schemeClr val="dk2"/>
                  </a:solidFill>
                </a:rPr>
                <a:t>{</a:t>
              </a:r>
              <a:endParaRPr sz="5000">
                <a:solidFill>
                  <a:schemeClr val="dk2"/>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2781"/>
              <a:buFont typeface="Arial"/>
              <a:buNone/>
            </a:pPr>
            <a:r>
              <a:rPr b="1" lang="en" sz="3355"/>
              <a:t>Why normalize the user-item data matrix?</a:t>
            </a:r>
            <a:endParaRPr b="1" sz="4355"/>
          </a:p>
          <a:p>
            <a:pPr indent="0" lvl="0" marL="0" rtl="0" algn="l">
              <a:spcBef>
                <a:spcPts val="1200"/>
              </a:spcBef>
              <a:spcAft>
                <a:spcPts val="0"/>
              </a:spcAft>
              <a:buNone/>
            </a:pPr>
            <a:r>
              <a:t/>
            </a:r>
            <a:endParaRPr/>
          </a:p>
        </p:txBody>
      </p:sp>
      <p:sp>
        <p:nvSpPr>
          <p:cNvPr id="163" name="Google Shape;163;p28"/>
          <p:cNvSpPr txBox="1"/>
          <p:nvPr>
            <p:ph idx="1" type="body"/>
          </p:nvPr>
        </p:nvSpPr>
        <p:spPr>
          <a:xfrm>
            <a:off x="311700" y="1152475"/>
            <a:ext cx="8520600" cy="10920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 sz="8023"/>
              <a:t>Remove Systematic Biases</a:t>
            </a:r>
            <a:endParaRPr sz="8023"/>
          </a:p>
          <a:p>
            <a:pPr indent="0" lvl="0" marL="457200" rtl="0" algn="l">
              <a:spcBef>
                <a:spcPts val="1200"/>
              </a:spcBef>
              <a:spcAft>
                <a:spcPts val="0"/>
              </a:spcAft>
              <a:buNone/>
            </a:pPr>
            <a:r>
              <a:rPr lang="en" sz="8023"/>
              <a:t>Different Rating Scales</a:t>
            </a:r>
            <a:endParaRPr sz="8023"/>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64" name="Google Shape;164;p28"/>
          <p:cNvPicPr preferRelativeResize="0"/>
          <p:nvPr/>
        </p:nvPicPr>
        <p:blipFill>
          <a:blip r:embed="rId3">
            <a:alphaModFix/>
          </a:blip>
          <a:stretch>
            <a:fillRect/>
          </a:stretch>
        </p:blipFill>
        <p:spPr>
          <a:xfrm>
            <a:off x="2461463" y="2866888"/>
            <a:ext cx="3552825" cy="90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Model Implementation</a:t>
            </a:r>
            <a:endParaRPr b="1" sz="3020"/>
          </a:p>
        </p:txBody>
      </p:sp>
      <p:sp>
        <p:nvSpPr>
          <p:cNvPr id="170" name="Google Shape;170;p29"/>
          <p:cNvSpPr txBox="1"/>
          <p:nvPr>
            <p:ph idx="1" type="body"/>
          </p:nvPr>
        </p:nvSpPr>
        <p:spPr>
          <a:xfrm>
            <a:off x="311700" y="1017725"/>
            <a:ext cx="3903600" cy="7983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2000"/>
              <a:t>k-Nearest Neighbors (kNN)</a:t>
            </a:r>
            <a:endParaRPr sz="2000"/>
          </a:p>
          <a:p>
            <a:pPr indent="0" lvl="0" marL="0" rtl="0" algn="l">
              <a:spcBef>
                <a:spcPts val="0"/>
              </a:spcBef>
              <a:spcAft>
                <a:spcPts val="0"/>
              </a:spcAft>
              <a:buNone/>
            </a:pPr>
            <a:r>
              <a:t/>
            </a:r>
            <a:endParaRPr sz="2000"/>
          </a:p>
          <a:p>
            <a:pPr indent="0" lvl="0" marL="457200" rtl="0" algn="l">
              <a:spcBef>
                <a:spcPts val="1200"/>
              </a:spcBef>
              <a:spcAft>
                <a:spcPts val="1200"/>
              </a:spcAft>
              <a:buNone/>
            </a:pPr>
            <a:r>
              <a:t/>
            </a:r>
            <a:endParaRPr sz="2000"/>
          </a:p>
        </p:txBody>
      </p:sp>
      <p:pic>
        <p:nvPicPr>
          <p:cNvPr id="171" name="Google Shape;171;p29"/>
          <p:cNvPicPr preferRelativeResize="0"/>
          <p:nvPr/>
        </p:nvPicPr>
        <p:blipFill>
          <a:blip r:embed="rId3">
            <a:alphaModFix/>
          </a:blip>
          <a:stretch>
            <a:fillRect/>
          </a:stretch>
        </p:blipFill>
        <p:spPr>
          <a:xfrm>
            <a:off x="504981" y="1819500"/>
            <a:ext cx="3060149" cy="2678975"/>
          </a:xfrm>
          <a:prstGeom prst="rect">
            <a:avLst/>
          </a:prstGeom>
          <a:noFill/>
          <a:ln>
            <a:noFill/>
          </a:ln>
        </p:spPr>
      </p:pic>
      <p:pic>
        <p:nvPicPr>
          <p:cNvPr id="172" name="Google Shape;172;p29"/>
          <p:cNvPicPr preferRelativeResize="0"/>
          <p:nvPr/>
        </p:nvPicPr>
        <p:blipFill>
          <a:blip r:embed="rId4">
            <a:alphaModFix/>
          </a:blip>
          <a:stretch>
            <a:fillRect/>
          </a:stretch>
        </p:blipFill>
        <p:spPr>
          <a:xfrm>
            <a:off x="4626875" y="1819500"/>
            <a:ext cx="4075575" cy="2349875"/>
          </a:xfrm>
          <a:prstGeom prst="rect">
            <a:avLst/>
          </a:prstGeom>
          <a:noFill/>
          <a:ln>
            <a:noFill/>
          </a:ln>
        </p:spPr>
      </p:pic>
      <p:sp>
        <p:nvSpPr>
          <p:cNvPr id="173" name="Google Shape;173;p29"/>
          <p:cNvSpPr txBox="1"/>
          <p:nvPr>
            <p:ph type="title"/>
          </p:nvPr>
        </p:nvSpPr>
        <p:spPr>
          <a:xfrm>
            <a:off x="6392903" y="1017725"/>
            <a:ext cx="11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solidFill>
                  <a:schemeClr val="dk2"/>
                </a:solidFill>
              </a:rPr>
              <a:t>Results</a:t>
            </a:r>
            <a:endParaRPr sz="2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401774" y="1236750"/>
            <a:ext cx="4607223" cy="3230749"/>
          </a:xfrm>
          <a:prstGeom prst="rect">
            <a:avLst/>
          </a:prstGeom>
          <a:noFill/>
          <a:ln>
            <a:noFill/>
          </a:ln>
        </p:spPr>
      </p:pic>
      <p:sp>
        <p:nvSpPr>
          <p:cNvPr id="179" name="Google Shape;17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Clr>
                <a:schemeClr val="dk1"/>
              </a:buClr>
              <a:buSzPct val="33333"/>
              <a:buFont typeface="Arial"/>
              <a:buNone/>
            </a:pPr>
            <a:r>
              <a:rPr b="1" lang="en" sz="3300">
                <a:latin typeface="Roboto"/>
                <a:ea typeface="Roboto"/>
                <a:cs typeface="Roboto"/>
                <a:sym typeface="Roboto"/>
              </a:rPr>
              <a:t>Limitations of User-Based Collaborative Filtering</a:t>
            </a:r>
            <a:endParaRPr sz="3300"/>
          </a:p>
          <a:p>
            <a:pPr indent="0" lvl="0" marL="0" rtl="0" algn="l">
              <a:spcBef>
                <a:spcPts val="600"/>
              </a:spcBef>
              <a:spcAft>
                <a:spcPts val="0"/>
              </a:spcAft>
              <a:buNone/>
            </a:pPr>
            <a:r>
              <a:t/>
            </a:r>
            <a:endParaRPr/>
          </a:p>
        </p:txBody>
      </p:sp>
      <p:sp>
        <p:nvSpPr>
          <p:cNvPr id="180" name="Google Shape;180;p30"/>
          <p:cNvSpPr txBox="1"/>
          <p:nvPr>
            <p:ph idx="1" type="body"/>
          </p:nvPr>
        </p:nvSpPr>
        <p:spPr>
          <a:xfrm>
            <a:off x="5193000" y="2083100"/>
            <a:ext cx="3863100" cy="2384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2000">
                <a:latin typeface="Roboto"/>
                <a:ea typeface="Roboto"/>
                <a:cs typeface="Roboto"/>
                <a:sym typeface="Roboto"/>
              </a:rPr>
              <a:t>Cold-Start issue</a:t>
            </a:r>
            <a:endParaRPr sz="2000">
              <a:latin typeface="Roboto"/>
              <a:ea typeface="Roboto"/>
              <a:cs typeface="Roboto"/>
              <a:sym typeface="Roboto"/>
            </a:endParaRPr>
          </a:p>
          <a:p>
            <a:pPr indent="0" lvl="0" marL="0" rtl="0" algn="l">
              <a:spcBef>
                <a:spcPts val="600"/>
              </a:spcBef>
              <a:spcAft>
                <a:spcPts val="0"/>
              </a:spcAft>
              <a:buNone/>
            </a:pPr>
            <a:r>
              <a:rPr lang="en" sz="2000">
                <a:latin typeface="Roboto"/>
                <a:ea typeface="Roboto"/>
                <a:cs typeface="Roboto"/>
                <a:sym typeface="Roboto"/>
              </a:rPr>
              <a:t>Struggles new users/items Insufficient historical data</a:t>
            </a:r>
            <a:endParaRPr sz="2000">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79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Clr>
                <a:schemeClr val="dk1"/>
              </a:buClr>
              <a:buSzPct val="33333"/>
              <a:buFont typeface="Arial"/>
              <a:buNone/>
            </a:pPr>
            <a:r>
              <a:rPr b="1" lang="en" sz="3300">
                <a:latin typeface="Roboto"/>
                <a:ea typeface="Roboto"/>
                <a:cs typeface="Roboto"/>
                <a:sym typeface="Roboto"/>
              </a:rPr>
              <a:t>Content-Based Filtering as a Solution</a:t>
            </a:r>
            <a:endParaRPr sz="3300"/>
          </a:p>
          <a:p>
            <a:pPr indent="0" lvl="0" marL="0" rtl="0" algn="l">
              <a:spcBef>
                <a:spcPts val="600"/>
              </a:spcBef>
              <a:spcAft>
                <a:spcPts val="0"/>
              </a:spcAft>
              <a:buNone/>
            </a:pPr>
            <a:r>
              <a:t/>
            </a:r>
            <a:endParaRPr/>
          </a:p>
        </p:txBody>
      </p:sp>
      <p:sp>
        <p:nvSpPr>
          <p:cNvPr id="186" name="Google Shape;186;p31"/>
          <p:cNvSpPr txBox="1"/>
          <p:nvPr>
            <p:ph idx="1" type="body"/>
          </p:nvPr>
        </p:nvSpPr>
        <p:spPr>
          <a:xfrm>
            <a:off x="311700" y="1152475"/>
            <a:ext cx="8520600" cy="1419300"/>
          </a:xfrm>
          <a:prstGeom prst="rect">
            <a:avLst/>
          </a:prstGeom>
        </p:spPr>
        <p:txBody>
          <a:bodyPr anchorCtr="0" anchor="t" bIns="91425" lIns="91425" spcFirstLastPara="1" rIns="91425" wrap="square" tIns="91425">
            <a:normAutofit fontScale="25000" lnSpcReduction="10000"/>
          </a:bodyPr>
          <a:lstStyle/>
          <a:p>
            <a:pPr indent="0" lvl="0" marL="0" rtl="0" algn="l">
              <a:spcBef>
                <a:spcPts val="600"/>
              </a:spcBef>
              <a:spcAft>
                <a:spcPts val="0"/>
              </a:spcAft>
              <a:buNone/>
            </a:pPr>
            <a:r>
              <a:rPr lang="en" sz="8000">
                <a:latin typeface="Roboto"/>
                <a:ea typeface="Roboto"/>
                <a:cs typeface="Roboto"/>
                <a:sym typeface="Roboto"/>
              </a:rPr>
              <a:t>Recommends items based on their attributes, independent of user ratings</a:t>
            </a:r>
            <a:endParaRPr sz="8000">
              <a:latin typeface="Roboto"/>
              <a:ea typeface="Roboto"/>
              <a:cs typeface="Roboto"/>
              <a:sym typeface="Roboto"/>
            </a:endParaRPr>
          </a:p>
          <a:p>
            <a:pPr indent="0" lvl="0" marL="0" rtl="0" algn="l">
              <a:spcBef>
                <a:spcPts val="600"/>
              </a:spcBef>
              <a:spcAft>
                <a:spcPts val="0"/>
              </a:spcAft>
              <a:buNone/>
            </a:pPr>
            <a:r>
              <a:rPr lang="en" sz="8000">
                <a:latin typeface="Roboto"/>
                <a:ea typeface="Roboto"/>
                <a:cs typeface="Roboto"/>
                <a:sym typeface="Roboto"/>
              </a:rPr>
              <a:t>Effectively addresses cold-start issues by leveraging item features</a:t>
            </a:r>
            <a:endParaRPr sz="8000">
              <a:latin typeface="Roboto"/>
              <a:ea typeface="Roboto"/>
              <a:cs typeface="Roboto"/>
              <a:sym typeface="Roboto"/>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1111512" y="2100250"/>
            <a:ext cx="6920975" cy="3193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Agenda</a:t>
            </a:r>
            <a:endParaRPr b="1" sz="30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Background</a:t>
            </a:r>
            <a:endParaRPr sz="2400"/>
          </a:p>
          <a:p>
            <a:pPr indent="-381000" lvl="0" marL="457200" rtl="0" algn="l">
              <a:spcBef>
                <a:spcPts val="0"/>
              </a:spcBef>
              <a:spcAft>
                <a:spcPts val="0"/>
              </a:spcAft>
              <a:buSzPts val="2400"/>
              <a:buChar char="●"/>
            </a:pPr>
            <a:r>
              <a:rPr lang="en" sz="2400"/>
              <a:t>Types of Recommender</a:t>
            </a:r>
            <a:endParaRPr sz="2400"/>
          </a:p>
          <a:p>
            <a:pPr indent="-381000" lvl="0" marL="457200" rtl="0" algn="l">
              <a:spcBef>
                <a:spcPts val="0"/>
              </a:spcBef>
              <a:spcAft>
                <a:spcPts val="0"/>
              </a:spcAft>
              <a:buSzPts val="2400"/>
              <a:buChar char="●"/>
            </a:pPr>
            <a:r>
              <a:rPr lang="en" sz="2400"/>
              <a:t>Exploratory Data Analysis</a:t>
            </a:r>
            <a:endParaRPr sz="2400"/>
          </a:p>
          <a:p>
            <a:pPr indent="-381000" lvl="0" marL="457200" rtl="0" algn="l">
              <a:spcBef>
                <a:spcPts val="0"/>
              </a:spcBef>
              <a:spcAft>
                <a:spcPts val="0"/>
              </a:spcAft>
              <a:buSzPts val="2400"/>
              <a:buChar char="●"/>
            </a:pPr>
            <a:r>
              <a:rPr lang="en" sz="2400"/>
              <a:t>Data Preprocessing</a:t>
            </a:r>
            <a:endParaRPr sz="2400"/>
          </a:p>
          <a:p>
            <a:pPr indent="-381000" lvl="0" marL="457200" rtl="0" algn="l">
              <a:spcBef>
                <a:spcPts val="0"/>
              </a:spcBef>
              <a:spcAft>
                <a:spcPts val="0"/>
              </a:spcAft>
              <a:buSzPts val="2400"/>
              <a:buChar char="●"/>
            </a:pPr>
            <a:r>
              <a:rPr lang="en" sz="2400"/>
              <a:t>Model Selection</a:t>
            </a:r>
            <a:endParaRPr sz="2400"/>
          </a:p>
          <a:p>
            <a:pPr indent="-381000" lvl="0" marL="457200" rtl="0" algn="l">
              <a:spcBef>
                <a:spcPts val="0"/>
              </a:spcBef>
              <a:spcAft>
                <a:spcPts val="0"/>
              </a:spcAft>
              <a:buSzPts val="2400"/>
              <a:buChar char="●"/>
            </a:pPr>
            <a:r>
              <a:rPr lang="en" sz="2400"/>
              <a:t>Limitations</a:t>
            </a:r>
            <a:endParaRPr sz="2400"/>
          </a:p>
          <a:p>
            <a:pPr indent="-381000" lvl="0" marL="457200" rtl="0" algn="l">
              <a:spcBef>
                <a:spcPts val="0"/>
              </a:spcBef>
              <a:spcAft>
                <a:spcPts val="0"/>
              </a:spcAft>
              <a:buSzPts val="2400"/>
              <a:buChar char="●"/>
            </a:pPr>
            <a:r>
              <a:rPr lang="en" sz="2400"/>
              <a:t>Solution</a:t>
            </a:r>
            <a:endParaRPr sz="2400"/>
          </a:p>
          <a:p>
            <a:pPr indent="-381000" lvl="0" marL="457200" rtl="0" algn="l">
              <a:spcBef>
                <a:spcPts val="0"/>
              </a:spcBef>
              <a:spcAft>
                <a:spcPts val="0"/>
              </a:spcAft>
              <a:buSzPts val="2400"/>
              <a:buChar char="●"/>
            </a:pPr>
            <a:r>
              <a:rPr lang="en" sz="2400"/>
              <a:t>Conclusion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801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Clr>
                <a:schemeClr val="dk1"/>
              </a:buClr>
              <a:buSzPct val="33333"/>
              <a:buFont typeface="Arial"/>
              <a:buNone/>
            </a:pPr>
            <a:r>
              <a:rPr b="1" lang="en" sz="3300">
                <a:latin typeface="Roboto"/>
                <a:ea typeface="Roboto"/>
                <a:cs typeface="Roboto"/>
                <a:sym typeface="Roboto"/>
              </a:rPr>
              <a:t>Hybrid Approach</a:t>
            </a:r>
            <a:endParaRPr sz="3300"/>
          </a:p>
          <a:p>
            <a:pPr indent="0" lvl="0" marL="0" rtl="0" algn="l">
              <a:spcBef>
                <a:spcPts val="600"/>
              </a:spcBef>
              <a:spcAft>
                <a:spcPts val="0"/>
              </a:spcAft>
              <a:buNone/>
            </a:pPr>
            <a:r>
              <a:t/>
            </a:r>
            <a:endParaRPr/>
          </a:p>
        </p:txBody>
      </p:sp>
      <p:sp>
        <p:nvSpPr>
          <p:cNvPr id="193" name="Google Shape;193;p32"/>
          <p:cNvSpPr txBox="1"/>
          <p:nvPr>
            <p:ph idx="1" type="body"/>
          </p:nvPr>
        </p:nvSpPr>
        <p:spPr>
          <a:xfrm>
            <a:off x="311700" y="1374600"/>
            <a:ext cx="6037500" cy="288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600"/>
              </a:spcBef>
              <a:spcAft>
                <a:spcPts val="0"/>
              </a:spcAft>
              <a:buNone/>
            </a:pPr>
            <a:r>
              <a:rPr lang="en" sz="2000">
                <a:latin typeface="Roboto"/>
                <a:ea typeface="Roboto"/>
                <a:cs typeface="Roboto"/>
                <a:sym typeface="Roboto"/>
              </a:rPr>
              <a:t>Combines user-based and content-based filtering for a comprehensive system</a:t>
            </a:r>
            <a:endParaRPr sz="2000">
              <a:latin typeface="Roboto"/>
              <a:ea typeface="Roboto"/>
              <a:cs typeface="Roboto"/>
              <a:sym typeface="Roboto"/>
            </a:endParaRPr>
          </a:p>
          <a:p>
            <a:pPr indent="0" lvl="0" marL="0" rtl="0" algn="l">
              <a:spcBef>
                <a:spcPts val="600"/>
              </a:spcBef>
              <a:spcAft>
                <a:spcPts val="0"/>
              </a:spcAft>
              <a:buNone/>
            </a:pPr>
            <a:r>
              <a:rPr lang="en" sz="2000">
                <a:latin typeface="Roboto"/>
                <a:ea typeface="Roboto"/>
                <a:cs typeface="Roboto"/>
                <a:sym typeface="Roboto"/>
              </a:rPr>
              <a:t>Balances user preferences with item characteristics for improved relevance</a:t>
            </a:r>
            <a:endParaRPr sz="2000">
              <a:latin typeface="Roboto"/>
              <a:ea typeface="Roboto"/>
              <a:cs typeface="Roboto"/>
              <a:sym typeface="Roboto"/>
            </a:endParaRPr>
          </a:p>
          <a:p>
            <a:pPr indent="0" lvl="0" marL="0" rtl="0" algn="l">
              <a:spcBef>
                <a:spcPts val="1500"/>
              </a:spcBef>
              <a:spcAft>
                <a:spcPts val="0"/>
              </a:spcAft>
              <a:buNone/>
            </a:pPr>
            <a:r>
              <a:rPr lang="en" sz="2000">
                <a:latin typeface="Roboto"/>
                <a:ea typeface="Roboto"/>
                <a:cs typeface="Roboto"/>
                <a:sym typeface="Roboto"/>
              </a:rPr>
              <a:t>Leverages the strengths of both methods to provide more accurate and personalized recommendations.</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55"/>
              <a:t>Summary</a:t>
            </a:r>
            <a:endParaRPr b="1" sz="3355"/>
          </a:p>
          <a:p>
            <a:pPr indent="0" lvl="0" marL="0" rtl="0" algn="l">
              <a:spcBef>
                <a:spcPts val="0"/>
              </a:spcBef>
              <a:spcAft>
                <a:spcPts val="0"/>
              </a:spcAft>
              <a:buNone/>
            </a:pPr>
            <a:r>
              <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Focused on hybrid filtering: User-Based Collaborative &amp; Content-Based</a:t>
            </a:r>
            <a:endParaRPr/>
          </a:p>
          <a:p>
            <a:pPr indent="0" lvl="0" marL="0" rtl="0" algn="l">
              <a:spcBef>
                <a:spcPts val="1200"/>
              </a:spcBef>
              <a:spcAft>
                <a:spcPts val="0"/>
              </a:spcAft>
              <a:buNone/>
            </a:pPr>
            <a:r>
              <a:rPr lang="en"/>
              <a:t>Constructed user-item matrix</a:t>
            </a:r>
            <a:endParaRPr/>
          </a:p>
          <a:p>
            <a:pPr indent="0" lvl="0" marL="0" rtl="0" algn="l">
              <a:spcBef>
                <a:spcPts val="1200"/>
              </a:spcBef>
              <a:spcAft>
                <a:spcPts val="0"/>
              </a:spcAft>
              <a:buNone/>
            </a:pPr>
            <a:r>
              <a:rPr lang="en"/>
              <a:t>Evaluated sparsity and normalize ratings</a:t>
            </a:r>
            <a:endParaRPr/>
          </a:p>
          <a:p>
            <a:pPr indent="0" lvl="0" marL="0" rtl="0" algn="l">
              <a:spcBef>
                <a:spcPts val="1200"/>
              </a:spcBef>
              <a:spcAft>
                <a:spcPts val="0"/>
              </a:spcAft>
              <a:buNone/>
            </a:pPr>
            <a:r>
              <a:rPr lang="en"/>
              <a:t>Addressed Cold-Start limitations</a:t>
            </a:r>
            <a:endParaRPr/>
          </a:p>
          <a:p>
            <a:pPr indent="0" lvl="0" marL="0" rtl="0" algn="l">
              <a:spcBef>
                <a:spcPts val="1200"/>
              </a:spcBef>
              <a:spcAft>
                <a:spcPts val="0"/>
              </a:spcAft>
              <a:buNone/>
            </a:pPr>
            <a:r>
              <a:rPr lang="en"/>
              <a:t>Used content-based recommendations with movie genre features</a:t>
            </a:r>
            <a:endParaRPr/>
          </a:p>
          <a:p>
            <a:pPr indent="0" lvl="0" marL="0" rtl="0" algn="l">
              <a:spcBef>
                <a:spcPts val="1200"/>
              </a:spcBef>
              <a:spcAft>
                <a:spcPts val="1200"/>
              </a:spcAft>
              <a:buNone/>
            </a:pPr>
            <a:r>
              <a:rPr lang="en"/>
              <a:t>Computed Cosine Similarity to identified similar movies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55"/>
              <a:t>Conclusion</a:t>
            </a:r>
            <a:endParaRPr b="1" sz="3355"/>
          </a:p>
          <a:p>
            <a:pPr indent="0" lvl="0" marL="0" rtl="0" algn="l">
              <a:spcBef>
                <a:spcPts val="0"/>
              </a:spcBef>
              <a:spcAft>
                <a:spcPts val="0"/>
              </a:spcAft>
              <a:buNone/>
            </a:pPr>
            <a:r>
              <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a:t>Enhance user experiences across platforms: social media, e-commerce, healthcare</a:t>
            </a:r>
            <a:endParaRPr/>
          </a:p>
          <a:p>
            <a:pPr indent="0" lvl="0" marL="0" rtl="0" algn="l">
              <a:spcBef>
                <a:spcPts val="1500"/>
              </a:spcBef>
              <a:spcAft>
                <a:spcPts val="0"/>
              </a:spcAft>
              <a:buNone/>
            </a:pPr>
            <a:r>
              <a:rPr lang="en"/>
              <a:t>Engage users by providing personalized content and suggestions</a:t>
            </a:r>
            <a:endParaRPr/>
          </a:p>
          <a:p>
            <a:pPr indent="0" lvl="0" marL="0" rtl="0" algn="l">
              <a:spcBef>
                <a:spcPts val="1500"/>
              </a:spcBef>
              <a:spcAft>
                <a:spcPts val="0"/>
              </a:spcAft>
              <a:buClr>
                <a:schemeClr val="dk1"/>
              </a:buClr>
              <a:buSzPts val="1100"/>
              <a:buFont typeface="Arial"/>
              <a:buNone/>
            </a:pPr>
            <a:r>
              <a:rPr lang="en"/>
              <a:t>Valuable for applications in various fields</a:t>
            </a:r>
            <a:endParaRPr/>
          </a:p>
          <a:p>
            <a:pPr indent="0" lvl="0" marL="0" rtl="0" algn="l">
              <a:spcBef>
                <a:spcPts val="1500"/>
              </a:spcBef>
              <a:spcAft>
                <a:spcPts val="0"/>
              </a:spcAft>
              <a:buNone/>
            </a:pPr>
            <a:r>
              <a:rPr lang="en"/>
              <a:t>Ensure relevant recommendations are up-to-date with new content</a:t>
            </a:r>
            <a:endParaRPr/>
          </a:p>
          <a:p>
            <a:pPr indent="0" lvl="0" marL="0" rtl="0" algn="l">
              <a:spcBef>
                <a:spcPts val="1500"/>
              </a:spcBef>
              <a:spcAft>
                <a:spcPts val="1500"/>
              </a:spcAft>
              <a:buNone/>
            </a:pPr>
            <a:r>
              <a:rPr lang="en"/>
              <a:t>Essential for maintaining user engagement and satisfaction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Citations</a:t>
            </a:r>
            <a:endParaRPr b="1" sz="3020"/>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7916"/>
              </a:lnSpc>
              <a:spcBef>
                <a:spcPts val="0"/>
              </a:spcBef>
              <a:spcAft>
                <a:spcPts val="0"/>
              </a:spcAft>
              <a:buNone/>
            </a:pPr>
            <a:r>
              <a:rPr lang="en" sz="1200">
                <a:solidFill>
                  <a:srgbClr val="000000"/>
                </a:solidFill>
                <a:latin typeface="Times New Roman"/>
                <a:ea typeface="Times New Roman"/>
                <a:cs typeface="Times New Roman"/>
                <a:sym typeface="Times New Roman"/>
              </a:rPr>
              <a:t>[1] A. Handžić, "Online evaluation of recommender system with MovieLens dataset," Faculty of information Technologies Pan-European University, 2016.</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[2] B. M. Sarwar, G. Karypis, J. A. Konstan and J. T. Riedl, "Application of Dimensionality Reduction in Recommender System -- A Case Study," GroupLens Research Group / Army HPC Research Center.</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[3] Y. Ji, A. Sun, J. Zhang and C. Li, "On Offline Evaluation of Recommender Systems," </a:t>
            </a:r>
            <a:r>
              <a:rPr i="1" lang="en" sz="1200">
                <a:solidFill>
                  <a:srgbClr val="000000"/>
                </a:solidFill>
                <a:latin typeface="Times New Roman"/>
                <a:ea typeface="Times New Roman"/>
                <a:cs typeface="Times New Roman"/>
                <a:sym typeface="Times New Roman"/>
              </a:rPr>
              <a:t>ArXiv, </a:t>
            </a:r>
            <a:r>
              <a:rPr lang="en" sz="1200">
                <a:solidFill>
                  <a:srgbClr val="000000"/>
                </a:solidFill>
                <a:latin typeface="Times New Roman"/>
                <a:ea typeface="Times New Roman"/>
                <a:cs typeface="Times New Roman"/>
                <a:sym typeface="Times New Roman"/>
              </a:rPr>
              <a:t>vol. abs/2010.11060, 2020. </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[4] D. Bahl, V. Kain, A. Sharma and M. Sharma, "A novel hybrid approach towards movie recommender systems," </a:t>
            </a:r>
            <a:r>
              <a:rPr i="1" lang="en" sz="1200">
                <a:solidFill>
                  <a:srgbClr val="000000"/>
                </a:solidFill>
                <a:latin typeface="Times New Roman"/>
                <a:ea typeface="Times New Roman"/>
                <a:cs typeface="Times New Roman"/>
                <a:sym typeface="Times New Roman"/>
              </a:rPr>
              <a:t>Journal of Statistics and Management Systems, </a:t>
            </a:r>
            <a:r>
              <a:rPr lang="en" sz="1200">
                <a:solidFill>
                  <a:srgbClr val="000000"/>
                </a:solidFill>
                <a:latin typeface="Times New Roman"/>
                <a:ea typeface="Times New Roman"/>
                <a:cs typeface="Times New Roman"/>
                <a:sym typeface="Times New Roman"/>
              </a:rPr>
              <a:t>vol. 23, pp. 1049 - 1058, 2020. </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[5] S. N. Salloum and D. Rajamanthri, "Implementation and Evaluation of Movie Recommender Systems Using Collaborative Filtering," </a:t>
            </a:r>
            <a:r>
              <a:rPr i="1" lang="en" sz="1200">
                <a:solidFill>
                  <a:srgbClr val="000000"/>
                </a:solidFill>
                <a:latin typeface="Times New Roman"/>
                <a:ea typeface="Times New Roman"/>
                <a:cs typeface="Times New Roman"/>
                <a:sym typeface="Times New Roman"/>
              </a:rPr>
              <a:t>Journal of Advances in Information Technology, </a:t>
            </a:r>
            <a:r>
              <a:rPr lang="en" sz="1200">
                <a:solidFill>
                  <a:srgbClr val="000000"/>
                </a:solidFill>
                <a:latin typeface="Times New Roman"/>
                <a:ea typeface="Times New Roman"/>
                <a:cs typeface="Times New Roman"/>
                <a:sym typeface="Times New Roman"/>
              </a:rPr>
              <a:t>2021. </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[6] N. a. G. S. Shrivastava, "Analysis on Item-Based and User-Based Collaborative Filtering for Movie Recommendation System," </a:t>
            </a:r>
            <a:r>
              <a:rPr i="1" lang="en" sz="1200">
                <a:solidFill>
                  <a:srgbClr val="000000"/>
                </a:solidFill>
                <a:latin typeface="Times New Roman"/>
                <a:ea typeface="Times New Roman"/>
                <a:cs typeface="Times New Roman"/>
                <a:sym typeface="Times New Roman"/>
              </a:rPr>
              <a:t>2021 5th International Conference on Electrical, Electronics, Communication, Computer Technologies and Optimization Techniques (ICEECCOT), </a:t>
            </a:r>
            <a:r>
              <a:rPr lang="en" sz="1200">
                <a:solidFill>
                  <a:srgbClr val="000000"/>
                </a:solidFill>
                <a:latin typeface="Times New Roman"/>
                <a:ea typeface="Times New Roman"/>
                <a:cs typeface="Times New Roman"/>
                <a:sym typeface="Times New Roman"/>
              </a:rPr>
              <a:t>pp. 654-656, 2021. </a:t>
            </a:r>
            <a:endParaRPr sz="1200">
              <a:solidFill>
                <a:srgbClr val="000000"/>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 sz="1200">
                <a:solidFill>
                  <a:srgbClr val="000000"/>
                </a:solidFill>
                <a:latin typeface="Times New Roman"/>
                <a:ea typeface="Times New Roman"/>
                <a:cs typeface="Times New Roman"/>
                <a:sym typeface="Times New Roman"/>
              </a:rPr>
              <a:t>[7] P. Masurel, "Of Bayesian Average and Star Ratings," 17 03 2013. [Online]. Available: https://fulmicoton.com/posts/bayesian_rating/. [Accessed 7 08 2024].</a:t>
            </a:r>
            <a:endParaRPr sz="1200">
              <a:solidFill>
                <a:srgbClr val="000000"/>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b="1" lang="en" sz="3040"/>
              <a:t>Why do we need recommenders?</a:t>
            </a:r>
            <a:endParaRPr b="1" sz="2320"/>
          </a:p>
        </p:txBody>
      </p:sp>
      <p:pic>
        <p:nvPicPr>
          <p:cNvPr id="67" name="Google Shape;67;p15" title="Amazon | Orange Amazon Icon. Amazon music streaming service … | Flickr"/>
          <p:cNvPicPr preferRelativeResize="0"/>
          <p:nvPr/>
        </p:nvPicPr>
        <p:blipFill>
          <a:blip r:embed="rId3">
            <a:alphaModFix/>
          </a:blip>
          <a:stretch>
            <a:fillRect/>
          </a:stretch>
        </p:blipFill>
        <p:spPr>
          <a:xfrm>
            <a:off x="933850" y="1483042"/>
            <a:ext cx="2039324" cy="1071426"/>
          </a:xfrm>
          <a:prstGeom prst="rect">
            <a:avLst/>
          </a:prstGeom>
          <a:noFill/>
          <a:ln>
            <a:noFill/>
          </a:ln>
        </p:spPr>
      </p:pic>
      <p:pic>
        <p:nvPicPr>
          <p:cNvPr id="68" name="Google Shape;68;p15" title="File:Spotify logo with text.svg - Wikimedia Commons"/>
          <p:cNvPicPr preferRelativeResize="0"/>
          <p:nvPr/>
        </p:nvPicPr>
        <p:blipFill>
          <a:blip r:embed="rId4">
            <a:alphaModFix/>
          </a:blip>
          <a:stretch>
            <a:fillRect/>
          </a:stretch>
        </p:blipFill>
        <p:spPr>
          <a:xfrm>
            <a:off x="4963126" y="1633103"/>
            <a:ext cx="2039327" cy="612400"/>
          </a:xfrm>
          <a:prstGeom prst="rect">
            <a:avLst/>
          </a:prstGeom>
          <a:noFill/>
          <a:ln>
            <a:noFill/>
          </a:ln>
        </p:spPr>
      </p:pic>
      <p:pic>
        <p:nvPicPr>
          <p:cNvPr id="69" name="Google Shape;69;p15" title="File:YouTube social white square (2017).svg - Wikimedia Commons"/>
          <p:cNvPicPr preferRelativeResize="0"/>
          <p:nvPr/>
        </p:nvPicPr>
        <p:blipFill>
          <a:blip r:embed="rId5">
            <a:alphaModFix/>
          </a:blip>
          <a:stretch>
            <a:fillRect/>
          </a:stretch>
        </p:blipFill>
        <p:spPr>
          <a:xfrm>
            <a:off x="3249175" y="1691875"/>
            <a:ext cx="1189924" cy="1189924"/>
          </a:xfrm>
          <a:prstGeom prst="rect">
            <a:avLst/>
          </a:prstGeom>
          <a:noFill/>
          <a:ln>
            <a:noFill/>
          </a:ln>
        </p:spPr>
      </p:pic>
      <p:pic>
        <p:nvPicPr>
          <p:cNvPr id="70" name="Google Shape;70;p15" title="File:Netflix-Logo.png - Wikimedia Commons"/>
          <p:cNvPicPr preferRelativeResize="0"/>
          <p:nvPr/>
        </p:nvPicPr>
        <p:blipFill>
          <a:blip r:embed="rId6">
            <a:alphaModFix/>
          </a:blip>
          <a:stretch>
            <a:fillRect/>
          </a:stretch>
        </p:blipFill>
        <p:spPr>
          <a:xfrm>
            <a:off x="3727575" y="2923875"/>
            <a:ext cx="2039327" cy="1359219"/>
          </a:xfrm>
          <a:prstGeom prst="rect">
            <a:avLst/>
          </a:prstGeom>
          <a:noFill/>
          <a:ln>
            <a:noFill/>
          </a:ln>
        </p:spPr>
      </p:pic>
      <p:pic>
        <p:nvPicPr>
          <p:cNvPr id="71" name="Google Shape;71;p15" title="File:Instagram icon.png - Wikimedia Commons"/>
          <p:cNvPicPr preferRelativeResize="0"/>
          <p:nvPr/>
        </p:nvPicPr>
        <p:blipFill>
          <a:blip r:embed="rId7">
            <a:alphaModFix/>
          </a:blip>
          <a:stretch>
            <a:fillRect/>
          </a:stretch>
        </p:blipFill>
        <p:spPr>
          <a:xfrm>
            <a:off x="6222750" y="2860863"/>
            <a:ext cx="1359227" cy="1359227"/>
          </a:xfrm>
          <a:prstGeom prst="rect">
            <a:avLst/>
          </a:prstGeom>
          <a:noFill/>
          <a:ln>
            <a:noFill/>
          </a:ln>
        </p:spPr>
      </p:pic>
      <p:pic>
        <p:nvPicPr>
          <p:cNvPr id="72" name="Google Shape;72;p15" title="TikTok icon | Free SVG"/>
          <p:cNvPicPr preferRelativeResize="0"/>
          <p:nvPr/>
        </p:nvPicPr>
        <p:blipFill>
          <a:blip r:embed="rId8">
            <a:alphaModFix/>
          </a:blip>
          <a:stretch>
            <a:fillRect/>
          </a:stretch>
        </p:blipFill>
        <p:spPr>
          <a:xfrm>
            <a:off x="2001325" y="3226050"/>
            <a:ext cx="1359225" cy="135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980125" y="1152475"/>
            <a:ext cx="6085550" cy="3348850"/>
          </a:xfrm>
          <a:prstGeom prst="rect">
            <a:avLst/>
          </a:prstGeom>
          <a:noFill/>
          <a:ln>
            <a:noFill/>
          </a:ln>
        </p:spPr>
      </p:pic>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Types of recommenders</a:t>
            </a:r>
            <a:endParaRPr b="1" sz="3020"/>
          </a:p>
        </p:txBody>
      </p:sp>
      <p:sp>
        <p:nvSpPr>
          <p:cNvPr id="79" name="Google Shape;79;p16"/>
          <p:cNvSpPr txBox="1"/>
          <p:nvPr>
            <p:ph idx="1" type="body"/>
          </p:nvPr>
        </p:nvSpPr>
        <p:spPr>
          <a:xfrm>
            <a:off x="311700" y="1648200"/>
            <a:ext cx="2996400" cy="23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Popularity-Based</a:t>
            </a:r>
            <a:endParaRPr sz="2200"/>
          </a:p>
          <a:p>
            <a:pPr indent="0" lvl="0" marL="0" rtl="0" algn="l">
              <a:spcBef>
                <a:spcPts val="1200"/>
              </a:spcBef>
              <a:spcAft>
                <a:spcPts val="0"/>
              </a:spcAft>
              <a:buNone/>
            </a:pPr>
            <a:r>
              <a:rPr lang="en" sz="2200"/>
              <a:t>Collaborative-Based</a:t>
            </a:r>
            <a:endParaRPr sz="2200"/>
          </a:p>
          <a:p>
            <a:pPr indent="0" lvl="0" marL="0" rtl="0" algn="l">
              <a:spcBef>
                <a:spcPts val="1200"/>
              </a:spcBef>
              <a:spcAft>
                <a:spcPts val="0"/>
              </a:spcAft>
              <a:buNone/>
            </a:pPr>
            <a:r>
              <a:rPr lang="en" sz="2200"/>
              <a:t>Content-Based</a:t>
            </a:r>
            <a:endParaRPr sz="2200"/>
          </a:p>
          <a:p>
            <a:pPr indent="0" lvl="0" marL="0" rtl="0" algn="l">
              <a:spcBef>
                <a:spcPts val="1200"/>
              </a:spcBef>
              <a:spcAft>
                <a:spcPts val="1200"/>
              </a:spcAft>
              <a:buNone/>
            </a:pPr>
            <a:r>
              <a:rPr lang="en" sz="2200"/>
              <a:t>Hybrid Methods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55"/>
              <a:t>Exploratory Data Analysis</a:t>
            </a:r>
            <a:endParaRPr b="1" sz="3355"/>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n" sz="3000"/>
              <a:t>Number of ratings: 100,836</a:t>
            </a:r>
            <a:endParaRPr sz="3000"/>
          </a:p>
          <a:p>
            <a:pPr indent="-419100" lvl="0" marL="457200" rtl="0" algn="l">
              <a:spcBef>
                <a:spcPts val="0"/>
              </a:spcBef>
              <a:spcAft>
                <a:spcPts val="0"/>
              </a:spcAft>
              <a:buSzPts val="3000"/>
              <a:buChar char="●"/>
            </a:pPr>
            <a:r>
              <a:rPr lang="en" sz="3000"/>
              <a:t>Number of unique movies: 9,742</a:t>
            </a:r>
            <a:endParaRPr sz="3000"/>
          </a:p>
          <a:p>
            <a:pPr indent="-419100" lvl="0" marL="457200" rtl="0" algn="l">
              <a:spcBef>
                <a:spcPts val="0"/>
              </a:spcBef>
              <a:spcAft>
                <a:spcPts val="0"/>
              </a:spcAft>
              <a:buSzPts val="3000"/>
              <a:buChar char="●"/>
            </a:pPr>
            <a:r>
              <a:rPr lang="en" sz="3000"/>
              <a:t>Number of unique users: 610</a:t>
            </a:r>
            <a:endParaRPr sz="3000"/>
          </a:p>
          <a:p>
            <a:pPr indent="-419100" lvl="0" marL="457200" rtl="0" algn="l">
              <a:spcBef>
                <a:spcPts val="0"/>
              </a:spcBef>
              <a:spcAft>
                <a:spcPts val="0"/>
              </a:spcAft>
              <a:buSzPts val="3000"/>
              <a:buChar char="●"/>
            </a:pPr>
            <a:r>
              <a:rPr lang="en" sz="3000"/>
              <a:t>Average number of ratings per user: 165.3</a:t>
            </a:r>
            <a:endParaRPr sz="3000"/>
          </a:p>
          <a:p>
            <a:pPr indent="-419100" lvl="0" marL="457200" rtl="0" algn="l">
              <a:spcBef>
                <a:spcPts val="0"/>
              </a:spcBef>
              <a:spcAft>
                <a:spcPts val="0"/>
              </a:spcAft>
              <a:buSzPts val="3000"/>
              <a:buChar char="●"/>
            </a:pPr>
            <a:r>
              <a:rPr lang="en" sz="3000"/>
              <a:t>Average number of ratings per movie: 10.35</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356475" y="258875"/>
            <a:ext cx="6019276" cy="488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52400" y="152400"/>
            <a:ext cx="8672274" cy="478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1337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377"/>
              <a:t>What is the </a:t>
            </a:r>
            <a:r>
              <a:rPr b="1" lang="en" sz="3377"/>
              <a:t>problem</a:t>
            </a:r>
            <a:r>
              <a:rPr lang="en" sz="3377"/>
              <a:t> with </a:t>
            </a:r>
            <a:r>
              <a:rPr b="1" lang="en" sz="3377"/>
              <a:t>highest and lowest rating scores</a:t>
            </a:r>
            <a:r>
              <a:rPr lang="en" sz="3377"/>
              <a:t>?</a:t>
            </a:r>
            <a:endParaRPr sz="4577"/>
          </a:p>
          <a:p>
            <a:pPr indent="0" lvl="0" marL="0" rtl="0" algn="l">
              <a:spcBef>
                <a:spcPts val="1200"/>
              </a:spcBef>
              <a:spcAft>
                <a:spcPts val="0"/>
              </a:spcAft>
              <a:buNone/>
            </a:pPr>
            <a:r>
              <a:t/>
            </a:r>
            <a:endParaRPr/>
          </a:p>
        </p:txBody>
      </p:sp>
      <p:graphicFrame>
        <p:nvGraphicFramePr>
          <p:cNvPr id="101" name="Google Shape;101;p20"/>
          <p:cNvGraphicFramePr/>
          <p:nvPr/>
        </p:nvGraphicFramePr>
        <p:xfrm>
          <a:off x="2256275" y="2244675"/>
          <a:ext cx="3000000" cy="3000000"/>
        </p:xfrm>
        <a:graphic>
          <a:graphicData uri="http://schemas.openxmlformats.org/drawingml/2006/table">
            <a:tbl>
              <a:tblPr>
                <a:noFill/>
                <a:tableStyleId>{5CA4FDEE-E037-46F4-BF03-DE116DB33416}</a:tableStyleId>
              </a:tblPr>
              <a:tblGrid>
                <a:gridCol w="2315725"/>
                <a:gridCol w="2315725"/>
              </a:tblGrid>
              <a:tr h="381000">
                <a:tc>
                  <a:txBody>
                    <a:bodyPr/>
                    <a:lstStyle/>
                    <a:p>
                      <a:pPr indent="0" lvl="0" marL="0" rtl="0" algn="l">
                        <a:lnSpc>
                          <a:spcPct val="115000"/>
                        </a:lnSpc>
                        <a:spcBef>
                          <a:spcPts val="0"/>
                        </a:spcBef>
                        <a:spcAft>
                          <a:spcPts val="1200"/>
                        </a:spcAft>
                        <a:buNone/>
                      </a:pPr>
                      <a:r>
                        <a:rPr lang="en" sz="1600">
                          <a:solidFill>
                            <a:schemeClr val="dk2"/>
                          </a:solidFill>
                        </a:rPr>
                        <a:t>Highest rated movies</a:t>
                      </a:r>
                      <a:endParaRPr sz="1600"/>
                    </a:p>
                  </a:txBody>
                  <a:tcPr marT="91425" marB="91425" marR="91425" marL="91425"/>
                </a:tc>
                <a:tc>
                  <a:txBody>
                    <a:bodyPr/>
                    <a:lstStyle/>
                    <a:p>
                      <a:pPr indent="0" lvl="0" marL="0" rtl="0" algn="l">
                        <a:lnSpc>
                          <a:spcPct val="115000"/>
                        </a:lnSpc>
                        <a:spcBef>
                          <a:spcPts val="0"/>
                        </a:spcBef>
                        <a:spcAft>
                          <a:spcPts val="1200"/>
                        </a:spcAft>
                        <a:buNone/>
                      </a:pPr>
                      <a:r>
                        <a:rPr lang="en" sz="1600">
                          <a:solidFill>
                            <a:schemeClr val="dk2"/>
                          </a:solidFill>
                        </a:rPr>
                        <a:t>Lamerica (1994)</a:t>
                      </a:r>
                      <a:endParaRPr sz="1600"/>
                    </a:p>
                  </a:txBody>
                  <a:tcPr marT="91425" marB="91425" marR="91425" marL="91425"/>
                </a:tc>
              </a:tr>
              <a:tr h="381000">
                <a:tc>
                  <a:txBody>
                    <a:bodyPr/>
                    <a:lstStyle/>
                    <a:p>
                      <a:pPr indent="0" lvl="0" marL="0" rtl="0" algn="l">
                        <a:lnSpc>
                          <a:spcPct val="115000"/>
                        </a:lnSpc>
                        <a:spcBef>
                          <a:spcPts val="0"/>
                        </a:spcBef>
                        <a:spcAft>
                          <a:spcPts val="1200"/>
                        </a:spcAft>
                        <a:buNone/>
                      </a:pPr>
                      <a:r>
                        <a:rPr lang="en" sz="1600">
                          <a:solidFill>
                            <a:schemeClr val="dk2"/>
                          </a:solidFill>
                        </a:rPr>
                        <a:t>Lowest rated movies </a:t>
                      </a:r>
                      <a:endParaRPr sz="1600"/>
                    </a:p>
                  </a:txBody>
                  <a:tcPr marT="91425" marB="91425" marR="91425" marL="91425"/>
                </a:tc>
                <a:tc>
                  <a:txBody>
                    <a:bodyPr/>
                    <a:lstStyle/>
                    <a:p>
                      <a:pPr indent="0" lvl="0" marL="0" rtl="0" algn="l">
                        <a:lnSpc>
                          <a:spcPct val="115000"/>
                        </a:lnSpc>
                        <a:spcBef>
                          <a:spcPts val="0"/>
                        </a:spcBef>
                        <a:spcAft>
                          <a:spcPts val="1200"/>
                        </a:spcAft>
                        <a:buNone/>
                      </a:pPr>
                      <a:r>
                        <a:rPr lang="en" sz="1600">
                          <a:solidFill>
                            <a:schemeClr val="dk2"/>
                          </a:solidFill>
                        </a:rPr>
                        <a:t>Gypsy (1962)</a:t>
                      </a:r>
                      <a:endParaRPr sz="1600"/>
                    </a:p>
                  </a:txBody>
                  <a:tcPr marT="91425" marB="91425" marR="91425" marL="91425"/>
                </a:tc>
              </a:tr>
            </a:tbl>
          </a:graphicData>
        </a:graphic>
      </p:graphicFrame>
      <p:sp>
        <p:nvSpPr>
          <p:cNvPr id="102" name="Google Shape;102;p20"/>
          <p:cNvSpPr txBox="1"/>
          <p:nvPr/>
        </p:nvSpPr>
        <p:spPr>
          <a:xfrm>
            <a:off x="2056425" y="3556000"/>
            <a:ext cx="5158200" cy="7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rPr>
              <a:t>Low Quantity of Ratings</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t>Low Quantity of Ratings</a:t>
            </a:r>
            <a:endParaRPr b="1" sz="3620"/>
          </a:p>
        </p:txBody>
      </p:sp>
      <p:pic>
        <p:nvPicPr>
          <p:cNvPr id="108" name="Google Shape;108;p21"/>
          <p:cNvPicPr preferRelativeResize="0"/>
          <p:nvPr/>
        </p:nvPicPr>
        <p:blipFill>
          <a:blip r:embed="rId3">
            <a:alphaModFix/>
          </a:blip>
          <a:stretch>
            <a:fillRect/>
          </a:stretch>
        </p:blipFill>
        <p:spPr>
          <a:xfrm>
            <a:off x="152400" y="1170125"/>
            <a:ext cx="8839200" cy="2736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