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9D4"/>
    <a:srgbClr val="EC7588"/>
    <a:srgbClr val="000104"/>
    <a:srgbClr val="695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45" d="100"/>
          <a:sy n="45" d="100"/>
        </p:scale>
        <p:origin x="68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86B9F-44EB-4084-8E2E-4EBF8C3BE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93A76D-95D1-47DA-BD5B-9AF05DFB5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921F77-6F94-423A-8192-53449C05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781D-2847-4AB9-B30C-E4CD73628B60}" type="datetimeFigureOut">
              <a:rPr lang="pt-BR" smtClean="0"/>
              <a:t>24/03/2019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5AD4FC-6620-4B3A-9465-AFE6EADB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AA9F67-D277-4839-A7B2-064AC9C4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8215-BBB3-4BA2-AE50-E8EB494C64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33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22A28-92F5-4C37-AE9A-B413A9D3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9D429F-8867-4BFA-93FF-67FADE8EC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2CD88-BB26-446D-91B8-B51B5BBB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781D-2847-4AB9-B30C-E4CD73628B60}" type="datetimeFigureOut">
              <a:rPr lang="pt-BR" smtClean="0"/>
              <a:t>24/03/2019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CA8DA0-2C65-45FA-A84B-15E7B79B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31BD61-DD93-4EAB-9B0C-4401AD8B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8215-BBB3-4BA2-AE50-E8EB494C64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67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1460D8-2A87-4741-B38A-28626CE8A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B35E7E-6E61-41DF-B82C-505013256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9C0589-04B0-4974-A957-87144F79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781D-2847-4AB9-B30C-E4CD73628B60}" type="datetimeFigureOut">
              <a:rPr lang="pt-BR" smtClean="0"/>
              <a:t>24/03/2019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428450-6DE0-4E34-93C2-8EA869D1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6D52FA-A639-4F6B-83B0-475214E0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8215-BBB3-4BA2-AE50-E8EB494C64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16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9B430-57DF-4253-A76E-C3F1C6F7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A867D4-2301-4BD3-97B7-646FD5C2C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054A3E-BDFB-4613-B30D-436B317C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781D-2847-4AB9-B30C-E4CD73628B60}" type="datetimeFigureOut">
              <a:rPr lang="pt-BR" smtClean="0"/>
              <a:t>24/03/2019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60C36E-97CD-4EAA-842A-32EFE125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69DB03-9FD6-43AF-97FA-386260BE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8215-BBB3-4BA2-AE50-E8EB494C64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29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A10D7-D334-4D4C-9FA7-A91FFD99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0C2238-E8F1-4DDC-B8BF-5DC4C3334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AA6AB1-BE27-493C-8FAF-51A0FBF2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781D-2847-4AB9-B30C-E4CD73628B60}" type="datetimeFigureOut">
              <a:rPr lang="pt-BR" smtClean="0"/>
              <a:t>24/03/2019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90CD3C-D10B-4FDC-A9E4-2708BC92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E168A4-669C-45BC-A26B-818F0A0C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8215-BBB3-4BA2-AE50-E8EB494C64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51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CC552-3CCA-4414-A5B7-B084131B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EFF1F-59F2-4015-AA71-0A577C6CA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8B818E-FE58-4BE1-B249-9F407DA6C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C49645-5744-44D3-A07D-65E6E121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781D-2847-4AB9-B30C-E4CD73628B60}" type="datetimeFigureOut">
              <a:rPr lang="pt-BR" smtClean="0"/>
              <a:t>24/03/2019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563711-F461-46F9-B09A-0D492A07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4F1513-F879-4670-8C85-7E243E38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8215-BBB3-4BA2-AE50-E8EB494C64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24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D1BD4-6F50-4D87-8BC3-A412BBA7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35AAD5-0F43-4863-A6C7-9DA1DB719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93AF16-3359-494E-868D-78563D823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135D41-C405-4AB9-8089-F8473079D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12F3A78-64CF-4611-B5A9-8D40D02D2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26330C3-1ED1-400A-8F22-2DC53695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781D-2847-4AB9-B30C-E4CD73628B60}" type="datetimeFigureOut">
              <a:rPr lang="pt-BR" smtClean="0"/>
              <a:t>24/03/2019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F3FD415-D0E1-4F96-B0F1-631CE365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071BED0-4538-46B0-B085-5B08EA99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8215-BBB3-4BA2-AE50-E8EB494C64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51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63A84-DCB0-40F2-A5E4-FA0FB353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0D2C3F-97F2-43C6-AD24-BF1A8DC6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781D-2847-4AB9-B30C-E4CD73628B60}" type="datetimeFigureOut">
              <a:rPr lang="pt-BR" smtClean="0"/>
              <a:t>24/03/2019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EF93FD-78C5-4196-A392-955AD3EF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05AAA4-88B0-4066-A73D-F2142C1E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8215-BBB3-4BA2-AE50-E8EB494C64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85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76EB49-ACC7-489D-974C-C5FB864B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781D-2847-4AB9-B30C-E4CD73628B60}" type="datetimeFigureOut">
              <a:rPr lang="pt-BR" smtClean="0"/>
              <a:t>24/03/2019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61C698-447B-48BA-9DB4-4E351322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477EF0-F66D-479B-871C-23364785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8215-BBB3-4BA2-AE50-E8EB494C64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59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055A4-637F-4AD5-ADD2-98B3E593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76585D-F405-4626-B147-9D2A74C99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36E733-86A6-40F5-8BE6-57E59B2C4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746513-5BB2-4EAC-B010-B849D33C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781D-2847-4AB9-B30C-E4CD73628B60}" type="datetimeFigureOut">
              <a:rPr lang="pt-BR" smtClean="0"/>
              <a:t>24/03/2019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3CDEA6-E1AA-497C-9B7B-F22B3594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5DE773-13E7-478B-B0A0-032764FE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8215-BBB3-4BA2-AE50-E8EB494C64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02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3E8CB-D16E-4E86-8FD8-147B7A79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FE9A10-CCE7-4F54-889E-11897D1A1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2F47AD-5819-46C6-8002-545FB4C56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D6727C-696E-4323-92DA-07B32408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781D-2847-4AB9-B30C-E4CD73628B60}" type="datetimeFigureOut">
              <a:rPr lang="pt-BR" smtClean="0"/>
              <a:t>24/03/2019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AAD74F-0A43-4D03-A17A-9C8CE29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AC07B3-207A-4BA9-9756-1A55834F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8215-BBB3-4BA2-AE50-E8EB494C64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67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E2BE32-85DA-4274-8289-D3566B07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5A6458-40DC-4D70-991E-7DEEC5F54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8E2E0C-CDB2-4329-8FF0-0A36CD1CE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C781D-2847-4AB9-B30C-E4CD73628B60}" type="datetimeFigureOut">
              <a:rPr lang="pt-BR" smtClean="0"/>
              <a:t>24/03/2019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9FFF84-B973-40D2-B780-0C5A05A3E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55FB1D-65D1-4F29-95CC-283A52225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68215-BBB3-4BA2-AE50-E8EB494C64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10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igma.com/proto/OdGq8vRG8TZfgVRCkCjeQciY/Untitled?node-id=9%3A2690&amp;viewport=261%2C260%2C0.0864703&amp;scaling=contain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marinacrachi/vanhack-fro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vanhack-front.cloud.org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ssarto/real-state-seller-app" TargetMode="External"/><Relationship Id="rId3" Type="http://schemas.openxmlformats.org/officeDocument/2006/relationships/image" Target="../media/image2.png"/><Relationship Id="rId7" Type="http://schemas.openxmlformats.org/officeDocument/2006/relationships/hyperlink" Target="vanhack-api.cloud.or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vanhack-front.cloud.org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78810-0A79-4286-8AD7-05E401016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041400"/>
            <a:ext cx="10525125" cy="2387600"/>
          </a:xfrm>
        </p:spPr>
        <p:txBody>
          <a:bodyPr>
            <a:normAutofit/>
          </a:bodyPr>
          <a:lstStyle/>
          <a:p>
            <a:r>
              <a:rPr lang="pt-BR" sz="80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NestReady</a:t>
            </a:r>
            <a:r>
              <a:rPr lang="pt-BR" sz="80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80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buyer</a:t>
            </a:r>
            <a:r>
              <a:rPr lang="pt-BR" sz="80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pipeline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2D19362-43B0-4746-A900-70BEA8381240}"/>
              </a:ext>
            </a:extLst>
          </p:cNvPr>
          <p:cNvSpPr/>
          <p:nvPr/>
        </p:nvSpPr>
        <p:spPr>
          <a:xfrm>
            <a:off x="2776537" y="5031770"/>
            <a:ext cx="92487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  <a:latin typeface="Montserrat Alternates" panose="00000500000000000000" pitchFamily="2" charset="0"/>
              </a:rPr>
              <a:t>Ricardo </a:t>
            </a:r>
            <a:r>
              <a:rPr lang="pt-BR" sz="24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Sarto</a:t>
            </a:r>
            <a:r>
              <a:rPr lang="pt-BR" sz="24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(</a:t>
            </a:r>
            <a:r>
              <a:rPr lang="pt-BR" sz="24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Backend</a:t>
            </a:r>
            <a:r>
              <a:rPr lang="pt-BR" sz="24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Developer</a:t>
            </a:r>
            <a:r>
              <a:rPr lang="pt-BR" sz="2400" dirty="0">
                <a:solidFill>
                  <a:schemeClr val="bg1"/>
                </a:solidFill>
                <a:latin typeface="Montserrat Alternates" panose="00000500000000000000" pitchFamily="2" charset="0"/>
              </a:rPr>
              <a:t>)</a:t>
            </a:r>
          </a:p>
          <a:p>
            <a:pPr algn="r"/>
            <a:r>
              <a:rPr lang="pt-BR" sz="2400" dirty="0">
                <a:solidFill>
                  <a:schemeClr val="bg1"/>
                </a:solidFill>
                <a:latin typeface="Montserrat Alternates" panose="00000500000000000000" pitchFamily="2" charset="0"/>
              </a:rPr>
              <a:t>Maria Carolina de Souza Santos (UX Designer)</a:t>
            </a:r>
          </a:p>
          <a:p>
            <a:pPr algn="r"/>
            <a:r>
              <a:rPr lang="pt-BR" sz="2400" dirty="0">
                <a:solidFill>
                  <a:schemeClr val="bg1"/>
                </a:solidFill>
                <a:latin typeface="Montserrat Alternates" panose="00000500000000000000" pitchFamily="2" charset="0"/>
              </a:rPr>
              <a:t>Marina </a:t>
            </a:r>
            <a:r>
              <a:rPr lang="pt-BR" sz="24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Crachi</a:t>
            </a:r>
            <a:r>
              <a:rPr lang="pt-BR" sz="24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(</a:t>
            </a:r>
            <a:r>
              <a:rPr lang="pt-BR" sz="24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Frontend</a:t>
            </a:r>
            <a:r>
              <a:rPr lang="pt-BR" sz="24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Developer</a:t>
            </a:r>
            <a:r>
              <a:rPr lang="pt-BR" sz="2400" dirty="0">
                <a:solidFill>
                  <a:schemeClr val="bg1"/>
                </a:solidFill>
                <a:latin typeface="Montserrat Alternates" panose="00000500000000000000" pitchFamily="2" charset="0"/>
              </a:rPr>
              <a:t>)</a:t>
            </a:r>
          </a:p>
          <a:p>
            <a:pPr algn="r"/>
            <a:r>
              <a:rPr lang="pt-BR" sz="2400" dirty="0">
                <a:solidFill>
                  <a:schemeClr val="bg1"/>
                </a:solidFill>
                <a:latin typeface="Montserrat Alternates" panose="00000500000000000000" pitchFamily="2" charset="0"/>
              </a:rPr>
              <a:t>William </a:t>
            </a:r>
            <a:r>
              <a:rPr lang="pt-BR" sz="24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Pispico</a:t>
            </a:r>
            <a:r>
              <a:rPr lang="pt-BR" sz="24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Ferreira (</a:t>
            </a:r>
            <a:r>
              <a:rPr lang="pt-BR" sz="24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Devops</a:t>
            </a:r>
            <a:r>
              <a:rPr lang="pt-BR" sz="2400" dirty="0">
                <a:solidFill>
                  <a:schemeClr val="bg1"/>
                </a:solidFill>
                <a:latin typeface="Montserrat Alternates" panose="000005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720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CDEAD-0CD6-438A-AF5A-438C64FC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" y="828804"/>
            <a:ext cx="4821677" cy="1325563"/>
          </a:xfrm>
        </p:spPr>
        <p:txBody>
          <a:bodyPr>
            <a:normAutofit/>
          </a:bodyPr>
          <a:lstStyle/>
          <a:p>
            <a:pPr algn="ctr"/>
            <a:r>
              <a:rPr lang="pt-BR" sz="2800" dirty="0" err="1">
                <a:solidFill>
                  <a:srgbClr val="EC7588"/>
                </a:solidFill>
                <a:latin typeface="Montserrat Alternates" panose="00000500000000000000" pitchFamily="2" charset="0"/>
              </a:rPr>
              <a:t>Empathize</a:t>
            </a:r>
            <a:r>
              <a:rPr lang="pt-BR" sz="2800" dirty="0">
                <a:solidFill>
                  <a:srgbClr val="EC7588"/>
                </a:solidFill>
                <a:latin typeface="Montserrat Alternates" panose="00000500000000000000" pitchFamily="2" charset="0"/>
              </a:rPr>
              <a:t> </a:t>
            </a:r>
            <a:r>
              <a:rPr lang="pt-BR" sz="2800" dirty="0" err="1">
                <a:solidFill>
                  <a:srgbClr val="EC7588"/>
                </a:solidFill>
                <a:latin typeface="Montserrat Alternates" panose="00000500000000000000" pitchFamily="2" charset="0"/>
              </a:rPr>
              <a:t>and</a:t>
            </a:r>
            <a:r>
              <a:rPr lang="pt-BR" sz="2800" dirty="0">
                <a:solidFill>
                  <a:srgbClr val="EC7588"/>
                </a:solidFill>
                <a:latin typeface="Montserrat Alternates" panose="00000500000000000000" pitchFamily="2" charset="0"/>
              </a:rPr>
              <a:t> Define </a:t>
            </a:r>
            <a:r>
              <a:rPr lang="pt-BR" sz="2800" dirty="0" err="1">
                <a:solidFill>
                  <a:srgbClr val="EC7588"/>
                </a:solidFill>
                <a:latin typeface="Montserrat Alternates" panose="00000500000000000000" pitchFamily="2" charset="0"/>
              </a:rPr>
              <a:t>phase</a:t>
            </a:r>
            <a:endParaRPr lang="pt-BR" sz="2800" dirty="0">
              <a:solidFill>
                <a:srgbClr val="EC7588"/>
              </a:solidFill>
              <a:latin typeface="Montserrat Alternates" panose="000005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4EA16C-A0B4-491A-B049-EEE177AB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59" y="2033176"/>
            <a:ext cx="4205592" cy="3710763"/>
          </a:xfrm>
          <a:solidFill>
            <a:srgbClr val="4099D4"/>
          </a:solidFill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We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b="1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care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about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b="1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user</a:t>
            </a:r>
            <a:r>
              <a:rPr lang="pt-BR" sz="1800" b="1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b="1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journey</a:t>
            </a:r>
            <a:r>
              <a:rPr lang="pt-BR" sz="1800" b="1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to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find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a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place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to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live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and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take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ownership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of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the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process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After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a </a:t>
            </a:r>
            <a:r>
              <a:rPr lang="pt-BR" sz="1800" b="1" dirty="0">
                <a:solidFill>
                  <a:schemeClr val="bg1"/>
                </a:solidFill>
                <a:latin typeface="Montserrat Alternates" panose="00000500000000000000" pitchFamily="2" charset="0"/>
              </a:rPr>
              <a:t>brainstorm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,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we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proposed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a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way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to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user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understand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and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follow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up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the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scheduling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visit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and</a:t>
            </a:r>
            <a:r>
              <a:rPr lang="pt-BR" sz="1800" dirty="0">
                <a:solidFill>
                  <a:schemeClr val="bg1"/>
                </a:solidFill>
                <a:effectLst/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m</a:t>
            </a:r>
            <a:r>
              <a:rPr lang="pt-BR" sz="1800" dirty="0" err="1">
                <a:solidFill>
                  <a:schemeClr val="bg1"/>
                </a:solidFill>
                <a:effectLst/>
                <a:latin typeface="Montserrat Alternates" panose="00000500000000000000" pitchFamily="2" charset="0"/>
              </a:rPr>
              <a:t>ortgage</a:t>
            </a:r>
            <a:r>
              <a:rPr lang="pt-BR" sz="1800" dirty="0">
                <a:solidFill>
                  <a:schemeClr val="bg1"/>
                </a:solidFill>
                <a:effectLst/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effectLst/>
                <a:latin typeface="Montserrat Alternates" panose="00000500000000000000" pitchFamily="2" charset="0"/>
              </a:rPr>
              <a:t>process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m</a:t>
            </a:r>
            <a:r>
              <a:rPr lang="pt-BR" sz="1800" dirty="0" err="1">
                <a:solidFill>
                  <a:schemeClr val="bg1"/>
                </a:solidFill>
                <a:effectLst/>
                <a:latin typeface="Montserrat Alternates" panose="00000500000000000000" pitchFamily="2" charset="0"/>
              </a:rPr>
              <a:t>ortgage</a:t>
            </a:r>
            <a:r>
              <a:rPr lang="pt-BR" sz="1800" dirty="0">
                <a:solidFill>
                  <a:schemeClr val="bg1"/>
                </a:solidFill>
                <a:effectLst/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effectLst/>
                <a:latin typeface="Montserrat Alternates" panose="00000500000000000000" pitchFamily="2" charset="0"/>
              </a:rPr>
              <a:t>process</a:t>
            </a:r>
            <a:r>
              <a:rPr lang="pt-BR" sz="1800" dirty="0">
                <a:solidFill>
                  <a:schemeClr val="bg1"/>
                </a:solidFill>
                <a:effectLst/>
                <a:latin typeface="Montserrat Alternates" panose="00000500000000000000" pitchFamily="2" charset="0"/>
              </a:rPr>
              <a:t>.</a:t>
            </a:r>
            <a:endParaRPr lang="pt-BR" sz="1800" dirty="0">
              <a:solidFill>
                <a:schemeClr val="bg1"/>
              </a:solidFill>
              <a:latin typeface="Montserrat Alternates" panose="00000500000000000000" pitchFamily="2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AA2A022-1A9C-4999-96D1-201108AF8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85238" y="1746012"/>
            <a:ext cx="1419225" cy="4286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53979C4-9EFC-4B14-AC0F-5B8383710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65300" y="3531140"/>
            <a:ext cx="733425" cy="571500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7AB578AD-98C5-4481-8B76-ED0077B3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519" y="301557"/>
            <a:ext cx="1476375" cy="266700"/>
          </a:xfrm>
          <a:prstGeom prst="rect">
            <a:avLst/>
          </a:prstGeom>
        </p:spPr>
      </p:pic>
      <p:grpSp>
        <p:nvGrpSpPr>
          <p:cNvPr id="38" name="Agrupar 37">
            <a:extLst>
              <a:ext uri="{FF2B5EF4-FFF2-40B4-BE49-F238E27FC236}">
                <a16:creationId xmlns:a16="http://schemas.microsoft.com/office/drawing/2014/main" id="{CAD49D0B-0EC9-4CC7-95C1-3D4044E9286B}"/>
              </a:ext>
            </a:extLst>
          </p:cNvPr>
          <p:cNvGrpSpPr/>
          <p:nvPr/>
        </p:nvGrpSpPr>
        <p:grpSpPr>
          <a:xfrm>
            <a:off x="5843990" y="737128"/>
            <a:ext cx="5851590" cy="5969283"/>
            <a:chOff x="5943600" y="-45900"/>
            <a:chExt cx="5851590" cy="5969283"/>
          </a:xfrm>
        </p:grpSpPr>
        <p:sp>
          <p:nvSpPr>
            <p:cNvPr id="5" name="AutoShape 2" descr="NestReady logo">
              <a:extLst>
                <a:ext uri="{FF2B5EF4-FFF2-40B4-BE49-F238E27FC236}">
                  <a16:creationId xmlns:a16="http://schemas.microsoft.com/office/drawing/2014/main" id="{02B2A9E1-4401-4160-9914-EAB2C53D95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Título 1">
              <a:extLst>
                <a:ext uri="{FF2B5EF4-FFF2-40B4-BE49-F238E27FC236}">
                  <a16:creationId xmlns:a16="http://schemas.microsoft.com/office/drawing/2014/main" id="{AB72EE9E-8382-45A5-A239-E855AF09D9AC}"/>
                </a:ext>
              </a:extLst>
            </p:cNvPr>
            <p:cNvSpPr txBox="1">
              <a:spLocks/>
            </p:cNvSpPr>
            <p:nvPr/>
          </p:nvSpPr>
          <p:spPr>
            <a:xfrm>
              <a:off x="6554008" y="-45900"/>
              <a:ext cx="482167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pt-BR" sz="2800" dirty="0" err="1">
                  <a:solidFill>
                    <a:srgbClr val="EC7588"/>
                  </a:solidFill>
                  <a:latin typeface="Montserrat Alternates" panose="00000500000000000000" pitchFamily="2" charset="0"/>
                </a:rPr>
                <a:t>Ideate</a:t>
              </a:r>
              <a:r>
                <a:rPr lang="pt-BR" sz="2800" dirty="0">
                  <a:solidFill>
                    <a:srgbClr val="EC7588"/>
                  </a:solidFill>
                  <a:latin typeface="Montserrat Alternates" panose="00000500000000000000" pitchFamily="2" charset="0"/>
                </a:rPr>
                <a:t> </a:t>
              </a:r>
              <a:r>
                <a:rPr lang="pt-BR" sz="2800" dirty="0" err="1">
                  <a:solidFill>
                    <a:srgbClr val="EC7588"/>
                  </a:solidFill>
                  <a:latin typeface="Montserrat Alternates" panose="00000500000000000000" pitchFamily="2" charset="0"/>
                </a:rPr>
                <a:t>phase</a:t>
              </a:r>
              <a:endParaRPr lang="pt-BR" sz="2800" dirty="0">
                <a:solidFill>
                  <a:srgbClr val="EC7588"/>
                </a:solidFill>
                <a:latin typeface="Montserrat Alternates" panose="00000500000000000000" pitchFamily="2" charset="0"/>
              </a:endParaRPr>
            </a:p>
          </p:txBody>
        </p:sp>
        <p:sp>
          <p:nvSpPr>
            <p:cNvPr id="29" name="Espaço Reservado para Conteúdo 2">
              <a:extLst>
                <a:ext uri="{FF2B5EF4-FFF2-40B4-BE49-F238E27FC236}">
                  <a16:creationId xmlns:a16="http://schemas.microsoft.com/office/drawing/2014/main" id="{EAE6D9B2-0F31-4F0E-8F10-CD84BAEE198B}"/>
                </a:ext>
              </a:extLst>
            </p:cNvPr>
            <p:cNvSpPr txBox="1">
              <a:spLocks/>
            </p:cNvSpPr>
            <p:nvPr/>
          </p:nvSpPr>
          <p:spPr>
            <a:xfrm>
              <a:off x="6950197" y="878920"/>
              <a:ext cx="4205592" cy="3710763"/>
            </a:xfrm>
            <a:prstGeom prst="rect">
              <a:avLst/>
            </a:prstGeom>
            <a:solidFill>
              <a:srgbClr val="4099D4"/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pt-BR" sz="1800" dirty="0" err="1">
                  <a:solidFill>
                    <a:schemeClr val="bg1"/>
                  </a:solidFill>
                  <a:latin typeface="Montserrat Alternates" panose="00000500000000000000" pitchFamily="2" charset="0"/>
                </a:rPr>
                <a:t>First</a:t>
              </a:r>
              <a:r>
                <a:rPr lang="pt-BR" sz="1800" dirty="0">
                  <a:solidFill>
                    <a:schemeClr val="bg1"/>
                  </a:solidFill>
                  <a:latin typeface="Montserrat Alternates" panose="00000500000000000000" pitchFamily="2" charset="0"/>
                </a:rPr>
                <a:t>, </a:t>
              </a:r>
              <a:r>
                <a:rPr lang="pt-BR" sz="1800" dirty="0" err="1">
                  <a:solidFill>
                    <a:schemeClr val="bg1"/>
                  </a:solidFill>
                  <a:latin typeface="Montserrat Alternates" panose="00000500000000000000" pitchFamily="2" charset="0"/>
                </a:rPr>
                <a:t>we</a:t>
              </a:r>
              <a:r>
                <a:rPr lang="pt-BR" sz="1800" dirty="0">
                  <a:solidFill>
                    <a:schemeClr val="bg1"/>
                  </a:solidFill>
                  <a:latin typeface="Montserrat Alternates" panose="00000500000000000000" pitchFamily="2" charset="0"/>
                </a:rPr>
                <a:t> </a:t>
              </a:r>
              <a:r>
                <a:rPr lang="pt-BR" sz="1800" dirty="0" err="1">
                  <a:solidFill>
                    <a:schemeClr val="bg1"/>
                  </a:solidFill>
                  <a:latin typeface="Montserrat Alternates" panose="00000500000000000000" pitchFamily="2" charset="0"/>
                </a:rPr>
                <a:t>created</a:t>
              </a:r>
              <a:r>
                <a:rPr lang="pt-BR" sz="1800" dirty="0">
                  <a:solidFill>
                    <a:schemeClr val="bg1"/>
                  </a:solidFill>
                  <a:latin typeface="Montserrat Alternates" panose="00000500000000000000" pitchFamily="2" charset="0"/>
                </a:rPr>
                <a:t> a </a:t>
              </a:r>
              <a:r>
                <a:rPr lang="pt-BR" sz="1800" dirty="0" err="1">
                  <a:solidFill>
                    <a:schemeClr val="bg1"/>
                  </a:solidFill>
                  <a:latin typeface="Montserrat Alternates" panose="00000500000000000000" pitchFamily="2" charset="0"/>
                </a:rPr>
                <a:t>low-fidelity</a:t>
              </a:r>
              <a:r>
                <a:rPr lang="pt-BR" sz="1800" dirty="0">
                  <a:solidFill>
                    <a:schemeClr val="bg1"/>
                  </a:solidFill>
                  <a:latin typeface="Montserrat Alternates" panose="00000500000000000000" pitchFamily="2" charset="0"/>
                </a:rPr>
                <a:t> </a:t>
              </a:r>
              <a:r>
                <a:rPr lang="pt-BR" sz="1800" dirty="0" err="1">
                  <a:solidFill>
                    <a:schemeClr val="bg1"/>
                  </a:solidFill>
                  <a:latin typeface="Montserrat Alternates" panose="00000500000000000000" pitchFamily="2" charset="0"/>
                </a:rPr>
                <a:t>prototype</a:t>
              </a:r>
              <a:r>
                <a:rPr lang="pt-BR" sz="1800" dirty="0">
                  <a:solidFill>
                    <a:schemeClr val="bg1"/>
                  </a:solidFill>
                  <a:latin typeface="Montserrat Alternates" panose="00000500000000000000" pitchFamily="2" charset="0"/>
                </a:rPr>
                <a:t> </a:t>
              </a:r>
              <a:r>
                <a:rPr lang="pt-BR" sz="1800" dirty="0" err="1">
                  <a:solidFill>
                    <a:schemeClr val="bg1"/>
                  </a:solidFill>
                  <a:latin typeface="Montserrat Alternates" panose="00000500000000000000" pitchFamily="2" charset="0"/>
                </a:rPr>
                <a:t>and</a:t>
              </a:r>
              <a:r>
                <a:rPr lang="pt-BR" sz="1800" dirty="0">
                  <a:solidFill>
                    <a:schemeClr val="bg1"/>
                  </a:solidFill>
                  <a:latin typeface="Montserrat Alternates" panose="00000500000000000000" pitchFamily="2" charset="0"/>
                </a:rPr>
                <a:t> </a:t>
              </a:r>
              <a:r>
                <a:rPr lang="pt-BR" sz="1800" dirty="0" err="1">
                  <a:solidFill>
                    <a:schemeClr val="bg1"/>
                  </a:solidFill>
                  <a:latin typeface="Montserrat Alternates" panose="00000500000000000000" pitchFamily="2" charset="0"/>
                </a:rPr>
                <a:t>we</a:t>
              </a:r>
              <a:r>
                <a:rPr lang="pt-BR" sz="1800" dirty="0">
                  <a:solidFill>
                    <a:schemeClr val="bg1"/>
                  </a:solidFill>
                  <a:latin typeface="Montserrat Alternates" panose="00000500000000000000" pitchFamily="2" charset="0"/>
                </a:rPr>
                <a:t> </a:t>
              </a:r>
              <a:r>
                <a:rPr lang="pt-BR" sz="1800" dirty="0" err="1">
                  <a:solidFill>
                    <a:schemeClr val="bg1"/>
                  </a:solidFill>
                  <a:latin typeface="Montserrat Alternates" panose="00000500000000000000" pitchFamily="2" charset="0"/>
                </a:rPr>
                <a:t>defined</a:t>
              </a:r>
              <a:r>
                <a:rPr lang="pt-BR" sz="1800" dirty="0">
                  <a:solidFill>
                    <a:schemeClr val="bg1"/>
                  </a:solidFill>
                  <a:latin typeface="Montserrat Alternates" panose="00000500000000000000" pitchFamily="2" charset="0"/>
                </a:rPr>
                <a:t> the </a:t>
              </a:r>
              <a:r>
                <a:rPr lang="pt-BR" sz="1800" dirty="0" err="1">
                  <a:solidFill>
                    <a:schemeClr val="bg1"/>
                  </a:solidFill>
                  <a:latin typeface="Montserrat Alternates" panose="00000500000000000000" pitchFamily="2" charset="0"/>
                </a:rPr>
                <a:t>user</a:t>
              </a:r>
              <a:r>
                <a:rPr lang="pt-BR" sz="1800" dirty="0">
                  <a:solidFill>
                    <a:schemeClr val="bg1"/>
                  </a:solidFill>
                  <a:latin typeface="Montserrat Alternates" panose="00000500000000000000" pitchFamily="2" charset="0"/>
                </a:rPr>
                <a:t> </a:t>
              </a:r>
              <a:r>
                <a:rPr lang="pt-BR" sz="1800" dirty="0" err="1">
                  <a:solidFill>
                    <a:schemeClr val="bg1"/>
                  </a:solidFill>
                  <a:latin typeface="Montserrat Alternates" panose="00000500000000000000" pitchFamily="2" charset="0"/>
                </a:rPr>
                <a:t>flow</a:t>
              </a:r>
              <a:r>
                <a:rPr lang="pt-BR" sz="1800" dirty="0">
                  <a:solidFill>
                    <a:schemeClr val="bg1"/>
                  </a:solidFill>
                  <a:latin typeface="Montserrat Alternates" panose="00000500000000000000" pitchFamily="2" charset="0"/>
                </a:rPr>
                <a:t>.</a:t>
              </a:r>
            </a:p>
          </p:txBody>
        </p:sp>
        <p:pic>
          <p:nvPicPr>
            <p:cNvPr id="31" name="Imagem 30" descr="Uma imagem contendo texto, quadro de comunicações&#10;&#10;Descrição gerada automaticamente">
              <a:extLst>
                <a:ext uri="{FF2B5EF4-FFF2-40B4-BE49-F238E27FC236}">
                  <a16:creationId xmlns:a16="http://schemas.microsoft.com/office/drawing/2014/main" id="{F0FC88F2-F97B-49F2-A078-78EDE47060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60" b="13758"/>
            <a:stretch/>
          </p:blipFill>
          <p:spPr>
            <a:xfrm>
              <a:off x="6512158" y="3366327"/>
              <a:ext cx="2093880" cy="16969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5" name="Imagem 34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311EFCAD-267F-403E-9274-848A1B785F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87" b="15461"/>
            <a:stretch/>
          </p:blipFill>
          <p:spPr>
            <a:xfrm>
              <a:off x="8546050" y="3013853"/>
              <a:ext cx="1641841" cy="132556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7" name="Imagem 36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0404F2A4-F92A-45A8-8ABF-D7A59F6DA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13" t="18134" r="413" b="5852"/>
            <a:stretch/>
          </p:blipFill>
          <p:spPr>
            <a:xfrm>
              <a:off x="10120885" y="3254177"/>
              <a:ext cx="1674305" cy="16969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3" name="Imagem 32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E7312BEB-CB3C-40FF-B244-1D4344B83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4" t="8334" r="10394" b="61588"/>
            <a:stretch/>
          </p:blipFill>
          <p:spPr>
            <a:xfrm>
              <a:off x="7963722" y="4406078"/>
              <a:ext cx="2834673" cy="151730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39" name="Título 1">
            <a:extLst>
              <a:ext uri="{FF2B5EF4-FFF2-40B4-BE49-F238E27FC236}">
                <a16:creationId xmlns:a16="http://schemas.microsoft.com/office/drawing/2014/main" id="{0141C254-4654-4F63-8F08-64C75F71614E}"/>
              </a:ext>
            </a:extLst>
          </p:cNvPr>
          <p:cNvSpPr txBox="1">
            <a:spLocks/>
          </p:cNvSpPr>
          <p:nvPr/>
        </p:nvSpPr>
        <p:spPr>
          <a:xfrm>
            <a:off x="3326764" y="-68996"/>
            <a:ext cx="48216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rgbClr val="4099D4"/>
                </a:solidFill>
                <a:latin typeface="Montserrat Alternates" panose="00000500000000000000" pitchFamily="2" charset="0"/>
              </a:rPr>
              <a:t>Design </a:t>
            </a:r>
            <a:r>
              <a:rPr lang="pt-BR" sz="4000" b="1" dirty="0" err="1">
                <a:solidFill>
                  <a:srgbClr val="4099D4"/>
                </a:solidFill>
                <a:latin typeface="Montserrat Alternates" panose="00000500000000000000" pitchFamily="2" charset="0"/>
              </a:rPr>
              <a:t>process</a:t>
            </a:r>
            <a:endParaRPr lang="pt-BR" sz="4000" b="1" dirty="0">
              <a:solidFill>
                <a:srgbClr val="4099D4"/>
              </a:solidFill>
              <a:latin typeface="Montserrat Alternate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2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CDEAD-0CD6-438A-AF5A-438C64FC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7422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t-BR" sz="2800" dirty="0" err="1">
                <a:solidFill>
                  <a:srgbClr val="EC7588"/>
                </a:solidFill>
                <a:latin typeface="Montserrat Alternates" panose="00000500000000000000" pitchFamily="2" charset="0"/>
              </a:rPr>
              <a:t>Prototyping</a:t>
            </a:r>
            <a:endParaRPr lang="pt-BR" sz="2800" dirty="0">
              <a:solidFill>
                <a:srgbClr val="EC7588"/>
              </a:solidFill>
              <a:latin typeface="Montserrat Alternates" panose="000005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4EA16C-A0B4-491A-B049-EEE177AB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245" y="2174637"/>
            <a:ext cx="4283509" cy="1756897"/>
          </a:xfrm>
          <a:solidFill>
            <a:srgbClr val="4099D4"/>
          </a:solidFill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We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created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interactive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prototype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using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Figma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, Photoshop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and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Illustrator.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AA2A022-1A9C-4999-96D1-201108AF8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85238" y="1746012"/>
            <a:ext cx="1419225" cy="4286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53979C4-9EFC-4B14-AC0F-5B8383710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65300" y="3531140"/>
            <a:ext cx="733425" cy="571500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7AB578AD-98C5-4481-8B76-ED0077B3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519" y="301557"/>
            <a:ext cx="1476375" cy="266700"/>
          </a:xfrm>
          <a:prstGeom prst="rect">
            <a:avLst/>
          </a:prstGeom>
        </p:spPr>
      </p:pic>
      <p:sp>
        <p:nvSpPr>
          <p:cNvPr id="39" name="Título 1">
            <a:extLst>
              <a:ext uri="{FF2B5EF4-FFF2-40B4-BE49-F238E27FC236}">
                <a16:creationId xmlns:a16="http://schemas.microsoft.com/office/drawing/2014/main" id="{0141C254-4654-4F63-8F08-64C75F71614E}"/>
              </a:ext>
            </a:extLst>
          </p:cNvPr>
          <p:cNvSpPr txBox="1">
            <a:spLocks/>
          </p:cNvSpPr>
          <p:nvPr/>
        </p:nvSpPr>
        <p:spPr>
          <a:xfrm>
            <a:off x="3326764" y="-68996"/>
            <a:ext cx="48216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rgbClr val="4099D4"/>
                </a:solidFill>
                <a:latin typeface="Montserrat Alternates" panose="00000500000000000000" pitchFamily="2" charset="0"/>
              </a:rPr>
              <a:t>Design </a:t>
            </a:r>
            <a:r>
              <a:rPr lang="pt-BR" sz="4000" b="1" dirty="0" err="1">
                <a:solidFill>
                  <a:srgbClr val="4099D4"/>
                </a:solidFill>
                <a:latin typeface="Montserrat Alternates" panose="00000500000000000000" pitchFamily="2" charset="0"/>
              </a:rPr>
              <a:t>process</a:t>
            </a:r>
            <a:endParaRPr lang="pt-BR" sz="4000" b="1" dirty="0">
              <a:solidFill>
                <a:srgbClr val="4099D4"/>
              </a:solidFill>
              <a:latin typeface="Montserrat Alternates" panose="00000500000000000000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188332-C224-4E7B-8AA4-EB338F1A96D0}"/>
              </a:ext>
            </a:extLst>
          </p:cNvPr>
          <p:cNvSpPr txBox="1"/>
          <p:nvPr/>
        </p:nvSpPr>
        <p:spPr>
          <a:xfrm>
            <a:off x="1536413" y="4478652"/>
            <a:ext cx="9119174" cy="2810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b="1" dirty="0" err="1">
                <a:latin typeface="Montserrat Alternates" panose="00000500000000000000" pitchFamily="2" charset="0"/>
              </a:rPr>
              <a:t>Feel</a:t>
            </a:r>
            <a:r>
              <a:rPr lang="pt-BR" sz="2000" b="1" dirty="0">
                <a:latin typeface="Montserrat Alternates" panose="00000500000000000000" pitchFamily="2" charset="0"/>
              </a:rPr>
              <a:t> </a:t>
            </a:r>
            <a:r>
              <a:rPr lang="pt-BR" sz="2000" b="1" dirty="0" err="1">
                <a:latin typeface="Montserrat Alternates" panose="00000500000000000000" pitchFamily="2" charset="0"/>
              </a:rPr>
              <a:t>free</a:t>
            </a:r>
            <a:r>
              <a:rPr lang="pt-BR" sz="2000" b="1" dirty="0">
                <a:latin typeface="Montserrat Alternates" panose="00000500000000000000" pitchFamily="2" charset="0"/>
              </a:rPr>
              <a:t> </a:t>
            </a:r>
            <a:r>
              <a:rPr lang="pt-BR" sz="2000" b="1" dirty="0" err="1">
                <a:latin typeface="Montserrat Alternates" panose="00000500000000000000" pitchFamily="2" charset="0"/>
              </a:rPr>
              <a:t>to</a:t>
            </a:r>
            <a:r>
              <a:rPr lang="pt-BR" sz="2000" b="1" dirty="0">
                <a:latin typeface="Montserrat Alternates" panose="00000500000000000000" pitchFamily="2" charset="0"/>
              </a:rPr>
              <a:t> </a:t>
            </a:r>
            <a:r>
              <a:rPr lang="pt-BR" sz="2000" b="1" dirty="0" err="1">
                <a:latin typeface="Montserrat Alternates" panose="00000500000000000000" pitchFamily="2" charset="0"/>
              </a:rPr>
              <a:t>visit</a:t>
            </a:r>
            <a:r>
              <a:rPr lang="pt-BR" sz="2000" b="1" dirty="0">
                <a:latin typeface="Montserrat Alternates" panose="00000500000000000000" pitchFamily="2" charset="0"/>
              </a:rPr>
              <a:t> </a:t>
            </a:r>
            <a:r>
              <a:rPr lang="pt-BR" sz="2000" b="1" dirty="0" err="1">
                <a:latin typeface="Montserrat Alternates" panose="00000500000000000000" pitchFamily="2" charset="0"/>
              </a:rPr>
              <a:t>our</a:t>
            </a:r>
            <a:r>
              <a:rPr lang="pt-BR" sz="2000" b="1" dirty="0">
                <a:latin typeface="Montserrat Alternates" panose="00000500000000000000" pitchFamily="2" charset="0"/>
              </a:rPr>
              <a:t> </a:t>
            </a:r>
            <a:r>
              <a:rPr lang="pt-BR" sz="2000" b="1" dirty="0" err="1">
                <a:latin typeface="Montserrat Alternates" panose="00000500000000000000" pitchFamily="2" charset="0"/>
              </a:rPr>
              <a:t>interactive</a:t>
            </a:r>
            <a:r>
              <a:rPr lang="pt-BR" sz="2000" b="1" dirty="0">
                <a:latin typeface="Montserrat Alternates" panose="00000500000000000000" pitchFamily="2" charset="0"/>
              </a:rPr>
              <a:t> </a:t>
            </a:r>
            <a:r>
              <a:rPr lang="pt-BR" sz="2000" b="1" dirty="0" err="1">
                <a:latin typeface="Montserrat Alternates" panose="00000500000000000000" pitchFamily="2" charset="0"/>
              </a:rPr>
              <a:t>prototype</a:t>
            </a:r>
            <a:r>
              <a:rPr lang="pt-BR" sz="2000" b="1" dirty="0">
                <a:latin typeface="Montserrat Alternates" panose="00000500000000000000" pitchFamily="2" charset="0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pt-BR" sz="2000" dirty="0">
                <a:latin typeface="Montserrat Alternates" panose="00000500000000000000" pitchFamily="2" charset="0"/>
                <a:hlinkClick r:id="rId6"/>
              </a:rPr>
              <a:t>https://www.figma.com/proto/OdGq8vRG8TZfgVRCkCjeQciY/Untitled?node-id=9%3A2690&amp;viewport=261%2C260%2C0.0864703&amp;scaling=contain</a:t>
            </a:r>
            <a:endParaRPr lang="pt-BR" sz="2000" dirty="0">
              <a:latin typeface="Montserrat Alternates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endParaRPr lang="pt-BR" sz="2000" dirty="0">
              <a:latin typeface="Montserrat Alternates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endParaRPr lang="pt-BR" sz="2000" dirty="0">
              <a:latin typeface="Montserrat Alternate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64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6F883D69-290F-45C5-A176-3242583D0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767" y="4637526"/>
            <a:ext cx="3657600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0D139E06-7E65-4A68-9127-64D829A37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5" y="109436"/>
            <a:ext cx="3657600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8E1D21B8-0034-470F-9EC9-C1D49DD27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892" y="69310"/>
            <a:ext cx="3657600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8C91032F-9E0B-4A7E-83D5-DE279822DA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18" y="69310"/>
            <a:ext cx="3657600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m 10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1B03E310-D882-424E-AF05-B069958C41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5" y="2365172"/>
            <a:ext cx="3657600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m 1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15F0C061-0F31-4CCC-85B1-1C0F677473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10" y="2322141"/>
            <a:ext cx="3657600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m 1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9AAD8E27-22C6-4F9C-82B4-D0BEFED5E1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567" y="2343657"/>
            <a:ext cx="3657600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Imagem 16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3598B62E-0FDB-4A25-BB65-B47A678695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19" y="4637526"/>
            <a:ext cx="3657600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701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CDEAD-0CD6-438A-AF5A-438C64FC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7422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t-BR" sz="2800" dirty="0" err="1">
                <a:solidFill>
                  <a:srgbClr val="EC7588"/>
                </a:solidFill>
                <a:latin typeface="Montserrat Alternates" panose="00000500000000000000" pitchFamily="2" charset="0"/>
              </a:rPr>
              <a:t>Frontend</a:t>
            </a:r>
            <a:endParaRPr lang="pt-BR" sz="2800" dirty="0">
              <a:solidFill>
                <a:srgbClr val="EC7588"/>
              </a:solidFill>
              <a:latin typeface="Montserrat Alternates" panose="000005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4EA16C-A0B4-491A-B049-EEE177AB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245" y="2174637"/>
            <a:ext cx="4283509" cy="1756897"/>
          </a:xfrm>
          <a:solidFill>
            <a:srgbClr val="4099D4"/>
          </a:solidFill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The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frontend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was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developed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using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Angular 7,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NodeJS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,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Typescript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, CSS3, HTML5,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and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Visual Studio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Code</a:t>
            </a:r>
            <a:endParaRPr lang="pt-BR" sz="1800" dirty="0">
              <a:solidFill>
                <a:schemeClr val="bg1"/>
              </a:solidFill>
              <a:latin typeface="Montserrat Alternates" panose="00000500000000000000" pitchFamily="2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AA2A022-1A9C-4999-96D1-201108AF8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85238" y="1746012"/>
            <a:ext cx="1419225" cy="4286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53979C4-9EFC-4B14-AC0F-5B8383710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65300" y="3531140"/>
            <a:ext cx="733425" cy="571500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7AB578AD-98C5-4481-8B76-ED0077B3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519" y="301557"/>
            <a:ext cx="1476375" cy="266700"/>
          </a:xfrm>
          <a:prstGeom prst="rect">
            <a:avLst/>
          </a:prstGeom>
        </p:spPr>
      </p:pic>
      <p:sp>
        <p:nvSpPr>
          <p:cNvPr id="39" name="Título 1">
            <a:extLst>
              <a:ext uri="{FF2B5EF4-FFF2-40B4-BE49-F238E27FC236}">
                <a16:creationId xmlns:a16="http://schemas.microsoft.com/office/drawing/2014/main" id="{0141C254-4654-4F63-8F08-64C75F71614E}"/>
              </a:ext>
            </a:extLst>
          </p:cNvPr>
          <p:cNvSpPr txBox="1">
            <a:spLocks/>
          </p:cNvSpPr>
          <p:nvPr/>
        </p:nvSpPr>
        <p:spPr>
          <a:xfrm>
            <a:off x="3326764" y="-68996"/>
            <a:ext cx="48216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err="1">
                <a:solidFill>
                  <a:srgbClr val="4099D4"/>
                </a:solidFill>
                <a:latin typeface="Montserrat Alternates" panose="00000500000000000000" pitchFamily="2" charset="0"/>
              </a:rPr>
              <a:t>Devolopment</a:t>
            </a:r>
            <a:endParaRPr lang="pt-BR" sz="4000" b="1" dirty="0">
              <a:solidFill>
                <a:srgbClr val="4099D4"/>
              </a:solidFill>
              <a:latin typeface="Montserrat Alternates" panose="00000500000000000000" pitchFamily="2" charset="0"/>
            </a:endParaRPr>
          </a:p>
        </p:txBody>
      </p:sp>
      <p:sp>
        <p:nvSpPr>
          <p:cNvPr id="4" name="CaixaDeTexto 3">
            <a:hlinkClick r:id="rId6"/>
            <a:extLst>
              <a:ext uri="{FF2B5EF4-FFF2-40B4-BE49-F238E27FC236}">
                <a16:creationId xmlns:a16="http://schemas.microsoft.com/office/drawing/2014/main" id="{2D188332-C224-4E7B-8AA4-EB338F1A96D0}"/>
              </a:ext>
            </a:extLst>
          </p:cNvPr>
          <p:cNvSpPr txBox="1"/>
          <p:nvPr/>
        </p:nvSpPr>
        <p:spPr>
          <a:xfrm>
            <a:off x="1536413" y="4478652"/>
            <a:ext cx="9119174" cy="188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b="1" dirty="0" err="1">
                <a:latin typeface="Montserrat Alternates" panose="00000500000000000000" pitchFamily="2" charset="0"/>
              </a:rPr>
              <a:t>Frontend</a:t>
            </a:r>
            <a:r>
              <a:rPr lang="pt-BR" sz="2000" b="1" dirty="0">
                <a:latin typeface="Montserrat Alternates" panose="00000500000000000000" pitchFamily="2" charset="0"/>
              </a:rPr>
              <a:t> </a:t>
            </a:r>
            <a:r>
              <a:rPr lang="pt-BR" sz="2000" b="1" dirty="0" err="1">
                <a:latin typeface="Montserrat Alternates" panose="00000500000000000000" pitchFamily="2" charset="0"/>
              </a:rPr>
              <a:t>part</a:t>
            </a:r>
            <a:r>
              <a:rPr lang="pt-BR" sz="2000" b="1" dirty="0">
                <a:latin typeface="Montserrat Alternates" panose="00000500000000000000" pitchFamily="2" charset="0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pt-BR" sz="2000" dirty="0">
                <a:latin typeface="Montserrat Alternates" panose="00000500000000000000" pitchFamily="2" charset="0"/>
                <a:hlinkClick r:id="rId6"/>
              </a:rPr>
              <a:t>vanhack-front.cloud.org</a:t>
            </a:r>
            <a:endParaRPr lang="pt-BR" sz="2000" dirty="0">
              <a:latin typeface="Montserrat Alternates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pt-BR" sz="2000" dirty="0">
                <a:latin typeface="Montserrat Alternates" panose="00000500000000000000" pitchFamily="2" charset="0"/>
                <a:hlinkClick r:id="rId7"/>
              </a:rPr>
              <a:t>https://github.com/marinacrachi/vanhack-front</a:t>
            </a:r>
            <a:endParaRPr lang="pt-BR" sz="2000" dirty="0">
              <a:latin typeface="Montserrat Alternates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endParaRPr lang="pt-BR" sz="2000" dirty="0">
              <a:latin typeface="Montserrat Alternate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3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CDEAD-0CD6-438A-AF5A-438C64FC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7422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t-BR" sz="2800" dirty="0" err="1">
                <a:solidFill>
                  <a:srgbClr val="EC7588"/>
                </a:solidFill>
                <a:latin typeface="Montserrat Alternates" panose="00000500000000000000" pitchFamily="2" charset="0"/>
              </a:rPr>
              <a:t>Backend</a:t>
            </a:r>
            <a:endParaRPr lang="pt-BR" sz="2800" dirty="0">
              <a:solidFill>
                <a:srgbClr val="EC7588"/>
              </a:solidFill>
              <a:latin typeface="Montserrat Alternates" panose="000005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4EA16C-A0B4-491A-B049-EEE177AB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245" y="2174637"/>
            <a:ext cx="4283509" cy="1756897"/>
          </a:xfrm>
          <a:solidFill>
            <a:srgbClr val="4099D4"/>
          </a:solidFill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The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backend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was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developed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using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SpringBoot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, JPA, H2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database</a:t>
            </a:r>
            <a:endParaRPr lang="pt-BR" sz="1800" dirty="0">
              <a:solidFill>
                <a:schemeClr val="bg1"/>
              </a:solidFill>
              <a:latin typeface="Montserrat Alternates" panose="00000500000000000000" pitchFamily="2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AA2A022-1A9C-4999-96D1-201108AF8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85238" y="1746012"/>
            <a:ext cx="1419225" cy="4286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53979C4-9EFC-4B14-AC0F-5B8383710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65300" y="3531140"/>
            <a:ext cx="733425" cy="571500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7AB578AD-98C5-4481-8B76-ED0077B3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519" y="301557"/>
            <a:ext cx="1476375" cy="266700"/>
          </a:xfrm>
          <a:prstGeom prst="rect">
            <a:avLst/>
          </a:prstGeom>
        </p:spPr>
      </p:pic>
      <p:sp>
        <p:nvSpPr>
          <p:cNvPr id="39" name="Título 1">
            <a:extLst>
              <a:ext uri="{FF2B5EF4-FFF2-40B4-BE49-F238E27FC236}">
                <a16:creationId xmlns:a16="http://schemas.microsoft.com/office/drawing/2014/main" id="{0141C254-4654-4F63-8F08-64C75F71614E}"/>
              </a:ext>
            </a:extLst>
          </p:cNvPr>
          <p:cNvSpPr txBox="1">
            <a:spLocks/>
          </p:cNvSpPr>
          <p:nvPr/>
        </p:nvSpPr>
        <p:spPr>
          <a:xfrm>
            <a:off x="3326764" y="-68996"/>
            <a:ext cx="48216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err="1">
                <a:solidFill>
                  <a:srgbClr val="4099D4"/>
                </a:solidFill>
                <a:latin typeface="Montserrat Alternates" panose="00000500000000000000" pitchFamily="2" charset="0"/>
              </a:rPr>
              <a:t>Devolopment</a:t>
            </a:r>
            <a:endParaRPr lang="pt-BR" sz="4000" b="1" dirty="0">
              <a:solidFill>
                <a:srgbClr val="4099D4"/>
              </a:solidFill>
              <a:latin typeface="Montserrat Alternates" panose="00000500000000000000" pitchFamily="2" charset="0"/>
            </a:endParaRPr>
          </a:p>
        </p:txBody>
      </p:sp>
      <p:sp>
        <p:nvSpPr>
          <p:cNvPr id="4" name="CaixaDeTexto 3">
            <a:hlinkClick r:id="rId6"/>
            <a:extLst>
              <a:ext uri="{FF2B5EF4-FFF2-40B4-BE49-F238E27FC236}">
                <a16:creationId xmlns:a16="http://schemas.microsoft.com/office/drawing/2014/main" id="{2D188332-C224-4E7B-8AA4-EB338F1A96D0}"/>
              </a:ext>
            </a:extLst>
          </p:cNvPr>
          <p:cNvSpPr txBox="1"/>
          <p:nvPr/>
        </p:nvSpPr>
        <p:spPr>
          <a:xfrm>
            <a:off x="1536413" y="4478652"/>
            <a:ext cx="9119174" cy="188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b="1" dirty="0" err="1">
                <a:latin typeface="Montserrat Alternates" panose="00000500000000000000" pitchFamily="2" charset="0"/>
              </a:rPr>
              <a:t>Backend</a:t>
            </a:r>
            <a:r>
              <a:rPr lang="pt-BR" sz="2000" b="1" dirty="0">
                <a:latin typeface="Montserrat Alternates" panose="00000500000000000000" pitchFamily="2" charset="0"/>
              </a:rPr>
              <a:t> </a:t>
            </a:r>
            <a:r>
              <a:rPr lang="pt-BR" sz="2000" b="1" dirty="0" err="1">
                <a:latin typeface="Montserrat Alternates" panose="00000500000000000000" pitchFamily="2" charset="0"/>
              </a:rPr>
              <a:t>part</a:t>
            </a:r>
            <a:r>
              <a:rPr lang="pt-BR" sz="2000" b="1" dirty="0">
                <a:latin typeface="Montserrat Alternates" panose="00000500000000000000" pitchFamily="2" charset="0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pt-BR" sz="2000" dirty="0">
                <a:latin typeface="Montserrat Alternates" panose="00000500000000000000" pitchFamily="2" charset="0"/>
                <a:hlinkClick r:id="rId7" action="ppaction://hlinkfile"/>
              </a:rPr>
              <a:t>vanhack-api.cloud.org</a:t>
            </a:r>
            <a:endParaRPr lang="pt-BR" sz="2000" dirty="0">
              <a:latin typeface="Montserrat Alternates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pt-BR" sz="2000" dirty="0">
                <a:latin typeface="Montserrat Alternates" panose="00000500000000000000" pitchFamily="2" charset="0"/>
                <a:hlinkClick r:id="rId8"/>
              </a:rPr>
              <a:t>https://github.com/rssarto/real-state-seller-app</a:t>
            </a:r>
            <a:endParaRPr lang="pt-BR" sz="2000" dirty="0">
              <a:latin typeface="Montserrat Alternates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endParaRPr lang="pt-BR" sz="2000" dirty="0">
              <a:latin typeface="Montserrat Alternate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3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CDEAD-0CD6-438A-AF5A-438C64FC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7422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t-BR" sz="2800" dirty="0" err="1">
                <a:solidFill>
                  <a:srgbClr val="EC7588"/>
                </a:solidFill>
                <a:latin typeface="Montserrat Alternates" panose="00000500000000000000" pitchFamily="2" charset="0"/>
              </a:rPr>
              <a:t>Devops</a:t>
            </a:r>
            <a:endParaRPr lang="pt-BR" sz="2800" dirty="0">
              <a:solidFill>
                <a:srgbClr val="EC7588"/>
              </a:solidFill>
              <a:latin typeface="Montserrat Alternates" panose="000005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4EA16C-A0B4-491A-B049-EEE177AB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12" y="2048986"/>
            <a:ext cx="7558087" cy="4037490"/>
          </a:xfrm>
          <a:solidFill>
            <a:srgbClr val="4099D4"/>
          </a:solidFill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Two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EC2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Instances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running Red Hat Enterprise Linux,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on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both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docker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and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kubernetes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was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installed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one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host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acting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as Master node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and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other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one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working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as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Worker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node.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All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elements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from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CICD pipeline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is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running as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containerized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process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,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building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,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testing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and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deploying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the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backend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Application.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Both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backend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and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frontend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are running in container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process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managed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by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Kubernetes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platform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. 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1800" dirty="0">
              <a:solidFill>
                <a:schemeClr val="bg1"/>
              </a:solidFill>
              <a:latin typeface="Montserrat Alternates" panose="00000500000000000000" pitchFamily="2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AA2A022-1A9C-4999-96D1-201108AF8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85238" y="1746012"/>
            <a:ext cx="1419225" cy="4286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53979C4-9EFC-4B14-AC0F-5B8383710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65300" y="3531140"/>
            <a:ext cx="733425" cy="571500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7AB578AD-98C5-4481-8B76-ED0077B3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519" y="301557"/>
            <a:ext cx="1476375" cy="266700"/>
          </a:xfrm>
          <a:prstGeom prst="rect">
            <a:avLst/>
          </a:prstGeom>
        </p:spPr>
      </p:pic>
      <p:sp>
        <p:nvSpPr>
          <p:cNvPr id="39" name="Título 1">
            <a:extLst>
              <a:ext uri="{FF2B5EF4-FFF2-40B4-BE49-F238E27FC236}">
                <a16:creationId xmlns:a16="http://schemas.microsoft.com/office/drawing/2014/main" id="{0141C254-4654-4F63-8F08-64C75F71614E}"/>
              </a:ext>
            </a:extLst>
          </p:cNvPr>
          <p:cNvSpPr txBox="1">
            <a:spLocks/>
          </p:cNvSpPr>
          <p:nvPr/>
        </p:nvSpPr>
        <p:spPr>
          <a:xfrm>
            <a:off x="3326764" y="-68996"/>
            <a:ext cx="48216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err="1">
                <a:solidFill>
                  <a:srgbClr val="4099D4"/>
                </a:solidFill>
                <a:latin typeface="Montserrat Alternates" panose="00000500000000000000" pitchFamily="2" charset="0"/>
              </a:rPr>
              <a:t>Devolopment</a:t>
            </a:r>
            <a:endParaRPr lang="pt-BR" sz="4000" b="1" dirty="0">
              <a:solidFill>
                <a:srgbClr val="4099D4"/>
              </a:solidFill>
              <a:latin typeface="Montserrat Alternates" panose="00000500000000000000" pitchFamily="2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4B1D601-E26F-4D17-A574-83EB0BC997D3}"/>
              </a:ext>
            </a:extLst>
          </p:cNvPr>
          <p:cNvSpPr txBox="1">
            <a:spLocks/>
          </p:cNvSpPr>
          <p:nvPr/>
        </p:nvSpPr>
        <p:spPr>
          <a:xfrm>
            <a:off x="8586788" y="3342999"/>
            <a:ext cx="3121975" cy="3146674"/>
          </a:xfrm>
          <a:prstGeom prst="rect">
            <a:avLst/>
          </a:prstGeom>
          <a:solidFill>
            <a:srgbClr val="4099D4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Devops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Pipeline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technology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  </a:t>
            </a:r>
          </a:p>
          <a:p>
            <a:pPr algn="ctr">
              <a:lnSpc>
                <a:spcPct val="150000"/>
              </a:lnSpc>
            </a:pP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Jenkins </a:t>
            </a:r>
          </a:p>
          <a:p>
            <a:pPr algn="ctr">
              <a:lnSpc>
                <a:spcPct val="150000"/>
              </a:lnSpc>
            </a:pP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Continous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Integration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 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Gihub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SCM   SONAR</a:t>
            </a:r>
          </a:p>
          <a:p>
            <a:pPr algn="ctr">
              <a:lnSpc>
                <a:spcPct val="150000"/>
              </a:lnSpc>
            </a:pP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Code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analysis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 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docker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Generate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container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images</a:t>
            </a:r>
            <a:endParaRPr lang="pt-BR" sz="1800" dirty="0">
              <a:solidFill>
                <a:schemeClr val="bg1"/>
              </a:solidFill>
              <a:latin typeface="Montserrat Alternates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Kubernetes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Container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managemant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platform</a:t>
            </a:r>
            <a:endParaRPr lang="pt-BR" sz="1800" dirty="0">
              <a:solidFill>
                <a:schemeClr val="bg1"/>
              </a:solidFill>
              <a:latin typeface="Montserrat Alternate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75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4EA16C-A0B4-491A-B049-EEE177AB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956" y="1256567"/>
            <a:ext cx="7558087" cy="1179989"/>
          </a:xfrm>
          <a:solidFill>
            <a:srgbClr val="4099D4"/>
          </a:solidFill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Before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accessing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correctly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the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application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is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necessary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add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some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information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at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your</a:t>
            </a:r>
            <a:r>
              <a:rPr lang="pt-BR" sz="1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 hosts.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AA2A022-1A9C-4999-96D1-201108AF8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85238" y="1746012"/>
            <a:ext cx="1419225" cy="4286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53979C4-9EFC-4B14-AC0F-5B8383710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65300" y="3531140"/>
            <a:ext cx="733425" cy="571500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7AB578AD-98C5-4481-8B76-ED0077B3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519" y="301557"/>
            <a:ext cx="1476375" cy="266700"/>
          </a:xfrm>
          <a:prstGeom prst="rect">
            <a:avLst/>
          </a:prstGeom>
        </p:spPr>
      </p:pic>
      <p:sp>
        <p:nvSpPr>
          <p:cNvPr id="39" name="Título 1">
            <a:extLst>
              <a:ext uri="{FF2B5EF4-FFF2-40B4-BE49-F238E27FC236}">
                <a16:creationId xmlns:a16="http://schemas.microsoft.com/office/drawing/2014/main" id="{0141C254-4654-4F63-8F08-64C75F71614E}"/>
              </a:ext>
            </a:extLst>
          </p:cNvPr>
          <p:cNvSpPr txBox="1">
            <a:spLocks/>
          </p:cNvSpPr>
          <p:nvPr/>
        </p:nvSpPr>
        <p:spPr>
          <a:xfrm>
            <a:off x="3326764" y="-68996"/>
            <a:ext cx="48216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err="1">
                <a:solidFill>
                  <a:srgbClr val="4099D4"/>
                </a:solidFill>
                <a:latin typeface="Montserrat Alternates" panose="00000500000000000000" pitchFamily="2" charset="0"/>
              </a:rPr>
              <a:t>Installation</a:t>
            </a:r>
            <a:endParaRPr lang="pt-BR" sz="4000" b="1" dirty="0">
              <a:solidFill>
                <a:srgbClr val="4099D4"/>
              </a:solidFill>
              <a:latin typeface="Montserrat Alternates" panose="00000500000000000000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8C8B7CF-9A66-477D-86C7-78DA9CEE0666}"/>
              </a:ext>
            </a:extLst>
          </p:cNvPr>
          <p:cNvSpPr/>
          <p:nvPr/>
        </p:nvSpPr>
        <p:spPr>
          <a:xfrm>
            <a:off x="459580" y="3267283"/>
            <a:ext cx="1127283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Windows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c:\Windows\System32\Drivers\etc\hosts the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18.228.150.147  vanhack-front.cloud.org api.cloud.org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Linux/MAC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/hosts the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18.228.150.147  vanhack-front.cloud.org api.cloud.org</a:t>
            </a:r>
          </a:p>
        </p:txBody>
      </p:sp>
    </p:spTree>
    <p:extLst>
      <p:ext uri="{BB962C8B-B14F-4D97-AF65-F5344CB8AC3E}">
        <p14:creationId xmlns:p14="http://schemas.microsoft.com/office/powerpoint/2010/main" val="1066356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367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Montserrat Alternates</vt:lpstr>
      <vt:lpstr>Tema do Office</vt:lpstr>
      <vt:lpstr>NestReady buyer pipeline</vt:lpstr>
      <vt:lpstr>Empathize and Define phase</vt:lpstr>
      <vt:lpstr>Prototyping</vt:lpstr>
      <vt:lpstr>Apresentação do PowerPoint</vt:lpstr>
      <vt:lpstr>Frontend</vt:lpstr>
      <vt:lpstr>Backend</vt:lpstr>
      <vt:lpstr>Devops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Carolina</dc:creator>
  <cp:lastModifiedBy>Maria Carolina</cp:lastModifiedBy>
  <cp:revision>13</cp:revision>
  <dcterms:created xsi:type="dcterms:W3CDTF">2019-03-24T20:25:20Z</dcterms:created>
  <dcterms:modified xsi:type="dcterms:W3CDTF">2019-03-24T22:02:43Z</dcterms:modified>
</cp:coreProperties>
</file>