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6"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049FD-9333-C342-3C28-2DFCDDC0E3BB}" v="96" dt="2025-06-02T04:51:09.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7" name="Rectangle 23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ight Triangle 23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sz="8100"/>
              <a:t>Bacchus Winery Case Study</a:t>
            </a:r>
            <a:br>
              <a:rPr lang="en-US" sz="8100"/>
            </a:br>
            <a:r>
              <a:rPr lang="en-US" sz="8100"/>
              <a:t>Solution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6D67A-2780-B3AC-BC26-E117043B6CF1}"/>
              </a:ext>
            </a:extLst>
          </p:cNvPr>
          <p:cNvSpPr>
            <a:spLocks noGrp="1"/>
          </p:cNvSpPr>
          <p:nvPr>
            <p:ph type="title"/>
          </p:nvPr>
        </p:nvSpPr>
        <p:spPr>
          <a:xfrm>
            <a:off x="1285240" y="1050595"/>
            <a:ext cx="8074815" cy="1618489"/>
          </a:xfrm>
        </p:spPr>
        <p:txBody>
          <a:bodyPr anchor="ctr">
            <a:normAutofit/>
          </a:bodyPr>
          <a:lstStyle/>
          <a:p>
            <a:r>
              <a:rPr lang="en-US" sz="7200"/>
              <a:t>Conclusion </a:t>
            </a:r>
          </a:p>
        </p:txBody>
      </p:sp>
      <p:sp>
        <p:nvSpPr>
          <p:cNvPr id="3" name="Content Placeholder 2">
            <a:extLst>
              <a:ext uri="{FF2B5EF4-FFF2-40B4-BE49-F238E27FC236}">
                <a16:creationId xmlns:a16="http://schemas.microsoft.com/office/drawing/2014/main" id="{7A6A04FE-F9C8-3512-6B2E-51ADC1568360}"/>
              </a:ext>
            </a:extLst>
          </p:cNvPr>
          <p:cNvSpPr>
            <a:spLocks noGrp="1"/>
          </p:cNvSpPr>
          <p:nvPr>
            <p:ph idx="1"/>
          </p:nvPr>
        </p:nvSpPr>
        <p:spPr>
          <a:xfrm>
            <a:off x="1285240" y="2969469"/>
            <a:ext cx="8074815" cy="2800395"/>
          </a:xfrm>
        </p:spPr>
        <p:txBody>
          <a:bodyPr vert="horz" lIns="91440" tIns="45720" rIns="91440" bIns="45720" rtlCol="0" anchor="t">
            <a:normAutofit/>
          </a:bodyPr>
          <a:lstStyle/>
          <a:p>
            <a:pPr marL="0" indent="0">
              <a:buNone/>
            </a:pPr>
            <a:r>
              <a:rPr lang="en-US" sz="2400" dirty="0">
                <a:ea typeface="+mn-lt"/>
                <a:cs typeface="+mn-lt"/>
              </a:rPr>
              <a:t>Our database provides </a:t>
            </a:r>
            <a:r>
              <a:rPr lang="en-US" sz="2400" dirty="0">
                <a:solidFill>
                  <a:schemeClr val="accent4"/>
                </a:solidFill>
                <a:ea typeface="+mn-lt"/>
                <a:cs typeface="+mn-lt"/>
              </a:rPr>
              <a:t>Bacchus Winery</a:t>
            </a:r>
            <a:r>
              <a:rPr lang="en-US" sz="2400" dirty="0">
                <a:ea typeface="+mn-lt"/>
                <a:cs typeface="+mn-lt"/>
              </a:rPr>
              <a:t> with a solid foundation for organizing data and generating clear, mock reports. </a:t>
            </a:r>
            <a:endParaRPr lang="en-US" sz="2400">
              <a:ea typeface="+mn-lt"/>
              <a:cs typeface="+mn-lt"/>
            </a:endParaRPr>
          </a:p>
          <a:p>
            <a:pPr marL="0" indent="0">
              <a:buNone/>
            </a:pPr>
            <a:r>
              <a:rPr lang="en-US" sz="2400" dirty="0">
                <a:ea typeface="+mn-lt"/>
                <a:cs typeface="+mn-lt"/>
              </a:rPr>
              <a:t>While not a full system, it supports key business areas and can be expanded in the future.</a:t>
            </a:r>
            <a:endParaRPr lang="en-US" sz="2400">
              <a:ea typeface="+mn-lt"/>
              <a:cs typeface="+mn-lt"/>
            </a:endParaRPr>
          </a:p>
        </p:txBody>
      </p:sp>
    </p:spTree>
    <p:extLst>
      <p:ext uri="{BB962C8B-B14F-4D97-AF65-F5344CB8AC3E}">
        <p14:creationId xmlns:p14="http://schemas.microsoft.com/office/powerpoint/2010/main" val="228959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62EE-032E-E2F8-2118-886A55CF24DB}"/>
              </a:ext>
            </a:extLst>
          </p:cNvPr>
          <p:cNvSpPr>
            <a:spLocks noGrp="1"/>
          </p:cNvSpPr>
          <p:nvPr>
            <p:ph type="title"/>
          </p:nvPr>
        </p:nvSpPr>
        <p:spPr>
          <a:xfrm>
            <a:off x="793662" y="386930"/>
            <a:ext cx="10066122" cy="1298448"/>
          </a:xfrm>
        </p:spPr>
        <p:txBody>
          <a:bodyPr anchor="b">
            <a:normAutofit/>
          </a:bodyPr>
          <a:lstStyle/>
          <a:p>
            <a:r>
              <a:rPr lang="en-US" sz="4800" dirty="0"/>
              <a:t>Group Introduction</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D3C295-A7C6-86CB-E25D-B0AE319617C1}"/>
              </a:ext>
            </a:extLst>
          </p:cNvPr>
          <p:cNvSpPr>
            <a:spLocks noGrp="1"/>
          </p:cNvSpPr>
          <p:nvPr>
            <p:ph idx="1"/>
          </p:nvPr>
        </p:nvSpPr>
        <p:spPr>
          <a:xfrm>
            <a:off x="793661" y="2599509"/>
            <a:ext cx="4530898" cy="3639450"/>
          </a:xfrm>
        </p:spPr>
        <p:txBody>
          <a:bodyPr vert="horz" lIns="91440" tIns="45720" rIns="91440" bIns="45720" rtlCol="0" anchor="ctr">
            <a:normAutofit lnSpcReduction="10000"/>
          </a:bodyPr>
          <a:lstStyle/>
          <a:p>
            <a:pPr marL="0" indent="0">
              <a:buNone/>
            </a:pPr>
            <a:r>
              <a:rPr lang="en-US" sz="2400" dirty="0">
                <a:solidFill>
                  <a:schemeClr val="accent4"/>
                </a:solidFill>
              </a:rPr>
              <a:t>Group Members: </a:t>
            </a:r>
          </a:p>
          <a:p>
            <a:pPr marL="0" indent="0">
              <a:buNone/>
            </a:pPr>
            <a:r>
              <a:rPr lang="en-US" sz="2400" dirty="0"/>
              <a:t>Tanner Elston </a:t>
            </a:r>
          </a:p>
          <a:p>
            <a:pPr marL="0" indent="0">
              <a:buNone/>
            </a:pPr>
            <a:r>
              <a:rPr lang="en-US" sz="2400" dirty="0"/>
              <a:t>Madilyn Carpenter </a:t>
            </a:r>
          </a:p>
          <a:p>
            <a:pPr>
              <a:buNone/>
            </a:pPr>
            <a:r>
              <a:rPr lang="en-US" sz="2400" dirty="0">
                <a:solidFill>
                  <a:schemeClr val="accent4"/>
                </a:solidFill>
              </a:rPr>
              <a:t>Workflow: </a:t>
            </a:r>
          </a:p>
          <a:p>
            <a:pPr marL="0" indent="0">
              <a:buNone/>
            </a:pPr>
            <a:r>
              <a:rPr lang="en-US" sz="2400" dirty="0">
                <a:ea typeface="+mn-lt"/>
                <a:cs typeface="+mn-lt"/>
              </a:rPr>
              <a:t>We worked collaboratively throughout the case study. Tanner typically began the initial drafts, and Madilyn revised and finalized the work for submission.</a:t>
            </a:r>
          </a:p>
          <a:p>
            <a:pPr marL="0" indent="0">
              <a:buNone/>
            </a:pPr>
            <a:endParaRPr lang="en-US" sz="2000"/>
          </a:p>
          <a:p>
            <a:pPr marL="0" indent="0">
              <a:buNone/>
            </a:pPr>
            <a:endParaRPr lang="en-US" sz="2000"/>
          </a:p>
        </p:txBody>
      </p:sp>
      <p:pic>
        <p:nvPicPr>
          <p:cNvPr id="5" name="Picture 4" descr="2,900+ Handshake Cartoon Stock Videos ...">
            <a:extLst>
              <a:ext uri="{FF2B5EF4-FFF2-40B4-BE49-F238E27FC236}">
                <a16:creationId xmlns:a16="http://schemas.microsoft.com/office/drawing/2014/main" id="{DA84D1E3-F1CE-1136-8C41-652C909A8B35}"/>
              </a:ext>
            </a:extLst>
          </p:cNvPr>
          <p:cNvPicPr>
            <a:picLocks noChangeAspect="1"/>
          </p:cNvPicPr>
          <p:nvPr/>
        </p:nvPicPr>
        <p:blipFill>
          <a:blip r:embed="rId2"/>
          <a:srcRect l="11088" t="4762" r="10883" b="5128"/>
          <a:stretch>
            <a:fillRect/>
          </a:stretch>
        </p:blipFill>
        <p:spPr>
          <a:xfrm>
            <a:off x="6483032" y="3036882"/>
            <a:ext cx="4018706" cy="2598911"/>
          </a:xfrm>
          <a:prstGeom prst="rect">
            <a:avLst/>
          </a:prstGeom>
          <a:ln>
            <a:noFill/>
          </a:ln>
          <a:effectLst>
            <a:softEdge rad="112500"/>
          </a:effectLst>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65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5" name="Rectangle 3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7A906-C1CE-FB72-6C8F-9974FCE4C4ED}"/>
              </a:ext>
            </a:extLst>
          </p:cNvPr>
          <p:cNvSpPr>
            <a:spLocks noGrp="1"/>
          </p:cNvSpPr>
          <p:nvPr>
            <p:ph type="title"/>
          </p:nvPr>
        </p:nvSpPr>
        <p:spPr>
          <a:xfrm>
            <a:off x="1043631" y="809898"/>
            <a:ext cx="9942716" cy="1554480"/>
          </a:xfrm>
        </p:spPr>
        <p:txBody>
          <a:bodyPr anchor="ctr">
            <a:normAutofit/>
          </a:bodyPr>
          <a:lstStyle/>
          <a:p>
            <a:r>
              <a:rPr lang="en-US" sz="4800" dirty="0"/>
              <a:t>Case Study Description</a:t>
            </a:r>
          </a:p>
        </p:txBody>
      </p:sp>
      <p:sp>
        <p:nvSpPr>
          <p:cNvPr id="3" name="Content Placeholder 2">
            <a:extLst>
              <a:ext uri="{FF2B5EF4-FFF2-40B4-BE49-F238E27FC236}">
                <a16:creationId xmlns:a16="http://schemas.microsoft.com/office/drawing/2014/main" id="{F6EB8F4E-164E-AD9D-3E40-1E3DA879EE09}"/>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US" sz="2200" dirty="0">
                <a:solidFill>
                  <a:schemeClr val="accent4"/>
                </a:solidFill>
                <a:ea typeface="+mn-lt"/>
                <a:cs typeface="+mn-lt"/>
              </a:rPr>
              <a:t>Bacchus Winery Overview:</a:t>
            </a:r>
            <a:br>
              <a:rPr lang="en-US" sz="2200" dirty="0">
                <a:ea typeface="+mn-lt"/>
                <a:cs typeface="+mn-lt"/>
              </a:rPr>
            </a:br>
            <a:r>
              <a:rPr lang="en-US" sz="2200" dirty="0">
                <a:ea typeface="+mn-lt"/>
                <a:cs typeface="+mn-lt"/>
              </a:rPr>
              <a:t>A family-owned winery recently inherited by Stan and Davis Bacchus. They aim to modernize operations, such as delivery tracking, employee time monitoring, and wine sales reporting, while maintaining their father George’s traditional approach.</a:t>
            </a:r>
          </a:p>
          <a:p>
            <a:pPr marL="0" indent="0">
              <a:buNone/>
            </a:pPr>
            <a:r>
              <a:rPr lang="en-US" sz="2200" dirty="0">
                <a:solidFill>
                  <a:schemeClr val="accent4"/>
                </a:solidFill>
                <a:ea typeface="+mn-lt"/>
                <a:cs typeface="+mn-lt"/>
              </a:rPr>
              <a:t>Key business needs:</a:t>
            </a:r>
            <a:r>
              <a:rPr lang="en-US" sz="2200" dirty="0">
                <a:ea typeface="+mn-lt"/>
                <a:cs typeface="+mn-lt"/>
              </a:rPr>
              <a:t> </a:t>
            </a:r>
            <a:endParaRPr lang="en-US" sz="2200" dirty="0"/>
          </a:p>
          <a:p>
            <a:r>
              <a:rPr lang="en-US" sz="2200" dirty="0">
                <a:ea typeface="+mn-lt"/>
                <a:cs typeface="+mn-lt"/>
              </a:rPr>
              <a:t>Better tracking of deliveries</a:t>
            </a:r>
            <a:endParaRPr lang="en-US" sz="2200" dirty="0"/>
          </a:p>
          <a:p>
            <a:r>
              <a:rPr lang="en-US" sz="2200" dirty="0">
                <a:ea typeface="+mn-lt"/>
                <a:cs typeface="+mn-lt"/>
              </a:rPr>
              <a:t>Monitoring employee time</a:t>
            </a:r>
            <a:endParaRPr lang="en-US" sz="2200" dirty="0"/>
          </a:p>
          <a:p>
            <a:r>
              <a:rPr lang="en-US" sz="2200" dirty="0">
                <a:ea typeface="+mn-lt"/>
                <a:cs typeface="+mn-lt"/>
              </a:rPr>
              <a:t>Improved sales reporting by distributor</a:t>
            </a:r>
            <a:endParaRPr lang="en-US" sz="2200" dirty="0"/>
          </a:p>
          <a:p>
            <a:endParaRPr lang="en-US" sz="2200"/>
          </a:p>
        </p:txBody>
      </p:sp>
      <p:cxnSp>
        <p:nvCxnSpPr>
          <p:cNvPr id="41" name="Straight Connector 4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69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40546-7C0D-A9FA-E80B-F3BA284E302A}"/>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Design Assumptions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96695-D3DA-962F-F9FD-B975347C17B0}"/>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Delivery records have expected and actual dates for delay calculation</a:t>
            </a:r>
            <a:endParaRPr lang="en-US" sz="2400"/>
          </a:p>
          <a:p>
            <a:r>
              <a:rPr lang="en-US" sz="2400" dirty="0">
                <a:ea typeface="+mn-lt"/>
                <a:cs typeface="+mn-lt"/>
              </a:rPr>
              <a:t>Distributors can carry multiple wines</a:t>
            </a:r>
            <a:endParaRPr lang="en-US" sz="2400" dirty="0"/>
          </a:p>
          <a:p>
            <a:r>
              <a:rPr lang="en-US" sz="2400">
                <a:ea typeface="+mn-lt"/>
                <a:cs typeface="+mn-lt"/>
              </a:rPr>
              <a:t>Employees belong to one department and clock in/out once daily</a:t>
            </a:r>
            <a:endParaRPr lang="en-US" sz="2400"/>
          </a:p>
          <a:p>
            <a:r>
              <a:rPr lang="en-US" sz="2400">
                <a:ea typeface="+mn-lt"/>
                <a:cs typeface="+mn-lt"/>
              </a:rPr>
              <a:t>Only last 12 months of employee time logs considered</a:t>
            </a:r>
            <a:endParaRPr lang="en-US" sz="2400"/>
          </a:p>
          <a:p>
            <a:r>
              <a:rPr lang="en-US" sz="2400">
                <a:ea typeface="+mn-lt"/>
                <a:cs typeface="+mn-lt"/>
              </a:rPr>
              <a:t>Inventory data entered manually for now, future automation possible</a:t>
            </a:r>
            <a:endParaRPr lang="en-US" sz="2400"/>
          </a:p>
        </p:txBody>
      </p:sp>
    </p:spTree>
    <p:extLst>
      <p:ext uri="{BB962C8B-B14F-4D97-AF65-F5344CB8AC3E}">
        <p14:creationId xmlns:p14="http://schemas.microsoft.com/office/powerpoint/2010/main" val="144711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4EC17-9A3F-D53E-43B4-EB4482E10220}"/>
              </a:ext>
            </a:extLst>
          </p:cNvPr>
          <p:cNvSpPr>
            <a:spLocks noGrp="1"/>
          </p:cNvSpPr>
          <p:nvPr>
            <p:ph type="title"/>
          </p:nvPr>
        </p:nvSpPr>
        <p:spPr>
          <a:xfrm>
            <a:off x="732810" y="275130"/>
            <a:ext cx="9435382" cy="845015"/>
          </a:xfrm>
        </p:spPr>
        <p:txBody>
          <a:bodyPr vert="horz" lIns="91440" tIns="45720" rIns="91440" bIns="45720" rtlCol="0" anchor="t">
            <a:normAutofit/>
          </a:bodyPr>
          <a:lstStyle/>
          <a:p>
            <a:r>
              <a:rPr lang="en-US" sz="5400" kern="1200" dirty="0">
                <a:latin typeface="+mj-lt"/>
                <a:ea typeface="+mj-ea"/>
                <a:cs typeface="+mj-cs"/>
              </a:rPr>
              <a:t>Entity Relationship Diagram </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FC5CC5-127F-B1F9-4B46-AA09B16BAA6E}"/>
              </a:ext>
            </a:extLst>
          </p:cNvPr>
          <p:cNvSpPr/>
          <p:nvPr/>
        </p:nvSpPr>
        <p:spPr>
          <a:xfrm>
            <a:off x="5893625" y="1413261"/>
            <a:ext cx="5790375" cy="4336845"/>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stribution process&#10;&#10;AI-generated content may be incorrect.">
            <a:extLst>
              <a:ext uri="{FF2B5EF4-FFF2-40B4-BE49-F238E27FC236}">
                <a16:creationId xmlns:a16="http://schemas.microsoft.com/office/drawing/2014/main" id="{C7BDE3F2-FCD8-6DDA-C4A4-EEFA1870A902}"/>
              </a:ext>
            </a:extLst>
          </p:cNvPr>
          <p:cNvPicPr>
            <a:picLocks noGrp="1" noChangeAspect="1"/>
          </p:cNvPicPr>
          <p:nvPr>
            <p:ph idx="1"/>
          </p:nvPr>
        </p:nvPicPr>
        <p:blipFill>
          <a:blip r:embed="rId2"/>
          <a:stretch>
            <a:fillRect/>
          </a:stretch>
        </p:blipFill>
        <p:spPr>
          <a:xfrm>
            <a:off x="5947271" y="1505822"/>
            <a:ext cx="5676941" cy="4157757"/>
          </a:xfrm>
          <a:prstGeom prst="rect">
            <a:avLst/>
          </a:prstGeom>
        </p:spPr>
      </p:pic>
      <p:sp>
        <p:nvSpPr>
          <p:cNvPr id="3" name="TextBox 2">
            <a:extLst>
              <a:ext uri="{FF2B5EF4-FFF2-40B4-BE49-F238E27FC236}">
                <a16:creationId xmlns:a16="http://schemas.microsoft.com/office/drawing/2014/main" id="{F8D468A0-F309-B8FE-11C6-9295B23BBF43}"/>
              </a:ext>
            </a:extLst>
          </p:cNvPr>
          <p:cNvSpPr txBox="1"/>
          <p:nvPr/>
        </p:nvSpPr>
        <p:spPr>
          <a:xfrm>
            <a:off x="993945" y="1598837"/>
            <a:ext cx="44500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Our ERD outlines the structure of the winery’s data, covering wine production, distribution, inventory, supply management, and employee tracking.</a:t>
            </a:r>
            <a:endParaRPr lang="en-US" dirty="0"/>
          </a:p>
          <a:p>
            <a:r>
              <a:rPr lang="en-US" b="1" dirty="0">
                <a:solidFill>
                  <a:schemeClr val="accent4"/>
                </a:solidFill>
                <a:ea typeface="+mn-lt"/>
                <a:cs typeface="+mn-lt"/>
              </a:rPr>
              <a:t>Key Entities:</a:t>
            </a:r>
            <a:endParaRPr lang="en-US" dirty="0">
              <a:solidFill>
                <a:schemeClr val="accent4"/>
              </a:solidFill>
            </a:endParaRPr>
          </a:p>
          <a:p>
            <a:r>
              <a:rPr lang="en-US">
                <a:latin typeface="Consolas"/>
              </a:rPr>
              <a:t>wine</a:t>
            </a:r>
            <a:r>
              <a:rPr lang="en-US">
                <a:ea typeface="+mn-lt"/>
                <a:cs typeface="+mn-lt"/>
              </a:rPr>
              <a:t>, </a:t>
            </a:r>
            <a:r>
              <a:rPr lang="en-US">
                <a:latin typeface="Consolas"/>
              </a:rPr>
              <a:t>distributor</a:t>
            </a:r>
            <a:r>
              <a:rPr lang="en-US">
                <a:ea typeface="+mn-lt"/>
                <a:cs typeface="+mn-lt"/>
              </a:rPr>
              <a:t>, </a:t>
            </a:r>
            <a:r>
              <a:rPr lang="en-US">
                <a:latin typeface="Consolas"/>
              </a:rPr>
              <a:t>order</a:t>
            </a:r>
            <a:r>
              <a:rPr lang="en-US">
                <a:ea typeface="+mn-lt"/>
                <a:cs typeface="+mn-lt"/>
              </a:rPr>
              <a:t>, </a:t>
            </a:r>
            <a:r>
              <a:rPr lang="en-US" err="1">
                <a:latin typeface="Consolas"/>
              </a:rPr>
              <a:t>wine_distribution</a:t>
            </a:r>
            <a:endParaRPr lang="en-US" err="1"/>
          </a:p>
          <a:p>
            <a:r>
              <a:rPr lang="en-US">
                <a:latin typeface="Consolas"/>
              </a:rPr>
              <a:t>supplier</a:t>
            </a:r>
            <a:r>
              <a:rPr lang="en-US">
                <a:ea typeface="+mn-lt"/>
                <a:cs typeface="+mn-lt"/>
              </a:rPr>
              <a:t>, </a:t>
            </a:r>
            <a:r>
              <a:rPr lang="en-US">
                <a:latin typeface="Consolas"/>
              </a:rPr>
              <a:t>inventory</a:t>
            </a:r>
            <a:r>
              <a:rPr lang="en-US">
                <a:ea typeface="+mn-lt"/>
                <a:cs typeface="+mn-lt"/>
              </a:rPr>
              <a:t>, </a:t>
            </a:r>
            <a:r>
              <a:rPr lang="en-US" err="1">
                <a:latin typeface="Consolas"/>
              </a:rPr>
              <a:t>supply_delivery</a:t>
            </a:r>
            <a:endParaRPr lang="en-US" err="1"/>
          </a:p>
          <a:p>
            <a:r>
              <a:rPr lang="en-US">
                <a:latin typeface="Consolas"/>
              </a:rPr>
              <a:t>employee</a:t>
            </a:r>
            <a:r>
              <a:rPr lang="en-US">
                <a:ea typeface="+mn-lt"/>
                <a:cs typeface="+mn-lt"/>
              </a:rPr>
              <a:t>, </a:t>
            </a:r>
            <a:r>
              <a:rPr lang="en-US" err="1">
                <a:latin typeface="Consolas"/>
              </a:rPr>
              <a:t>timelog</a:t>
            </a:r>
            <a:endParaRPr lang="en-US" err="1"/>
          </a:p>
          <a:p>
            <a:r>
              <a:rPr lang="en-US" b="1" dirty="0">
                <a:solidFill>
                  <a:schemeClr val="accent4"/>
                </a:solidFill>
                <a:ea typeface="+mn-lt"/>
                <a:cs typeface="+mn-lt"/>
              </a:rPr>
              <a:t>Relationships:</a:t>
            </a:r>
            <a:endParaRPr lang="en-US" dirty="0">
              <a:solidFill>
                <a:schemeClr val="accent4"/>
              </a:solidFill>
            </a:endParaRPr>
          </a:p>
          <a:p>
            <a:r>
              <a:rPr lang="en-US">
                <a:ea typeface="+mn-lt"/>
                <a:cs typeface="+mn-lt"/>
              </a:rPr>
              <a:t>Distributors ↔ Orders &amp; Shipments</a:t>
            </a:r>
            <a:endParaRPr lang="en-US"/>
          </a:p>
          <a:p>
            <a:r>
              <a:rPr lang="en-US">
                <a:ea typeface="+mn-lt"/>
                <a:cs typeface="+mn-lt"/>
              </a:rPr>
              <a:t>Suppliers ↔ Inventory &amp; Deliveries</a:t>
            </a:r>
            <a:endParaRPr lang="en-US"/>
          </a:p>
          <a:p>
            <a:r>
              <a:rPr lang="en-US">
                <a:ea typeface="+mn-lt"/>
                <a:cs typeface="+mn-lt"/>
              </a:rPr>
              <a:t>Employees ↔ </a:t>
            </a:r>
            <a:r>
              <a:rPr lang="en-US" err="1">
                <a:ea typeface="+mn-lt"/>
                <a:cs typeface="+mn-lt"/>
              </a:rPr>
              <a:t>Timelogs</a:t>
            </a:r>
            <a:endParaRPr lang="en-US" err="1"/>
          </a:p>
          <a:p>
            <a:pPr algn="l"/>
            <a:endParaRPr lang="en-US" dirty="0"/>
          </a:p>
        </p:txBody>
      </p:sp>
    </p:spTree>
    <p:extLst>
      <p:ext uri="{BB962C8B-B14F-4D97-AF65-F5344CB8AC3E}">
        <p14:creationId xmlns:p14="http://schemas.microsoft.com/office/powerpoint/2010/main" val="399227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D17DF-FBA6-17CA-C7F4-B93EFE8F4C52}"/>
              </a:ext>
            </a:extLst>
          </p:cNvPr>
          <p:cNvSpPr>
            <a:spLocks noGrp="1"/>
          </p:cNvSpPr>
          <p:nvPr>
            <p:ph type="title"/>
          </p:nvPr>
        </p:nvSpPr>
        <p:spPr>
          <a:xfrm>
            <a:off x="645064" y="525982"/>
            <a:ext cx="4282983" cy="1200361"/>
          </a:xfrm>
        </p:spPr>
        <p:txBody>
          <a:bodyPr anchor="b">
            <a:normAutofit/>
          </a:bodyPr>
          <a:lstStyle/>
          <a:p>
            <a:r>
              <a:rPr lang="en-US" sz="3600"/>
              <a:t>Entity Relationship Diagram </a:t>
            </a:r>
          </a:p>
          <a:p>
            <a:endParaRPr lang="en-US" sz="3600"/>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9909FD-02D1-0F17-B3B7-15C96BB78D25}"/>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spcBef>
                <a:spcPts val="0"/>
              </a:spcBef>
              <a:spcAft>
                <a:spcPts val="600"/>
              </a:spcAft>
              <a:buNone/>
            </a:pPr>
            <a:r>
              <a:rPr lang="en-US" sz="1500" dirty="0"/>
              <a:t>Our ERD outlines the structure of the winery’s data, covering wine production, distribution, inventory, supply management, and employee tracking.</a:t>
            </a:r>
          </a:p>
          <a:p>
            <a:pPr marL="0" indent="0">
              <a:spcBef>
                <a:spcPts val="0"/>
              </a:spcBef>
              <a:spcAft>
                <a:spcPts val="600"/>
              </a:spcAft>
              <a:buNone/>
            </a:pPr>
            <a:r>
              <a:rPr lang="en-US" sz="1500" b="1" dirty="0">
                <a:solidFill>
                  <a:schemeClr val="accent4"/>
                </a:solidFill>
              </a:rPr>
              <a:t>Key Entities:</a:t>
            </a:r>
            <a:endParaRPr lang="en-US" sz="1500" dirty="0">
              <a:solidFill>
                <a:schemeClr val="accent4"/>
              </a:solidFill>
            </a:endParaRPr>
          </a:p>
          <a:p>
            <a:pPr marL="0" indent="0">
              <a:spcBef>
                <a:spcPts val="0"/>
              </a:spcBef>
              <a:spcAft>
                <a:spcPts val="600"/>
              </a:spcAft>
              <a:buNone/>
            </a:pPr>
            <a:r>
              <a:rPr lang="en-US" sz="1500" dirty="0">
                <a:latin typeface="Consolas"/>
              </a:rPr>
              <a:t>wine</a:t>
            </a:r>
            <a:r>
              <a:rPr lang="en-US" sz="1500" dirty="0"/>
              <a:t>, </a:t>
            </a:r>
            <a:r>
              <a:rPr lang="en-US" sz="1500" dirty="0">
                <a:latin typeface="Consolas"/>
              </a:rPr>
              <a:t>distributor</a:t>
            </a:r>
            <a:r>
              <a:rPr lang="en-US" sz="1500" dirty="0"/>
              <a:t>, </a:t>
            </a:r>
            <a:r>
              <a:rPr lang="en-US" sz="1500" dirty="0">
                <a:latin typeface="Consolas"/>
              </a:rPr>
              <a:t>order</a:t>
            </a:r>
            <a:r>
              <a:rPr lang="en-US" sz="1500" dirty="0"/>
              <a:t>, </a:t>
            </a:r>
            <a:r>
              <a:rPr lang="en-US" sz="1500" dirty="0" err="1">
                <a:latin typeface="Consolas"/>
              </a:rPr>
              <a:t>wine_distribution</a:t>
            </a:r>
          </a:p>
          <a:p>
            <a:pPr marL="0" indent="0">
              <a:spcBef>
                <a:spcPts val="0"/>
              </a:spcBef>
              <a:spcAft>
                <a:spcPts val="600"/>
              </a:spcAft>
              <a:buNone/>
            </a:pPr>
            <a:r>
              <a:rPr lang="en-US" sz="1500" dirty="0">
                <a:latin typeface="Consolas"/>
              </a:rPr>
              <a:t>supplier</a:t>
            </a:r>
            <a:r>
              <a:rPr lang="en-US" sz="1500" dirty="0"/>
              <a:t>, </a:t>
            </a:r>
            <a:r>
              <a:rPr lang="en-US" sz="1500" dirty="0">
                <a:latin typeface="Consolas"/>
              </a:rPr>
              <a:t>inventory</a:t>
            </a:r>
            <a:r>
              <a:rPr lang="en-US" sz="1500" dirty="0"/>
              <a:t>, </a:t>
            </a:r>
            <a:r>
              <a:rPr lang="en-US" sz="1500" dirty="0" err="1">
                <a:latin typeface="Consolas"/>
              </a:rPr>
              <a:t>supply_delivery</a:t>
            </a:r>
          </a:p>
          <a:p>
            <a:pPr marL="0" indent="0">
              <a:spcBef>
                <a:spcPts val="0"/>
              </a:spcBef>
              <a:spcAft>
                <a:spcPts val="600"/>
              </a:spcAft>
              <a:buNone/>
            </a:pPr>
            <a:r>
              <a:rPr lang="en-US" sz="1500" dirty="0">
                <a:latin typeface="Consolas"/>
              </a:rPr>
              <a:t>employee</a:t>
            </a:r>
            <a:r>
              <a:rPr lang="en-US" sz="1500" dirty="0"/>
              <a:t>, </a:t>
            </a:r>
            <a:r>
              <a:rPr lang="en-US" sz="1500" dirty="0" err="1">
                <a:latin typeface="Consolas"/>
              </a:rPr>
              <a:t>timelog</a:t>
            </a:r>
          </a:p>
          <a:p>
            <a:pPr marL="0" indent="0">
              <a:spcBef>
                <a:spcPts val="0"/>
              </a:spcBef>
              <a:spcAft>
                <a:spcPts val="600"/>
              </a:spcAft>
              <a:buNone/>
            </a:pPr>
            <a:r>
              <a:rPr lang="en-US" sz="1500" b="1" dirty="0">
                <a:solidFill>
                  <a:schemeClr val="accent4"/>
                </a:solidFill>
              </a:rPr>
              <a:t>Relationships:</a:t>
            </a:r>
            <a:endParaRPr lang="en-US" sz="1500" dirty="0">
              <a:solidFill>
                <a:schemeClr val="accent4"/>
              </a:solidFill>
            </a:endParaRPr>
          </a:p>
          <a:p>
            <a:pPr marL="0" indent="0">
              <a:spcBef>
                <a:spcPts val="0"/>
              </a:spcBef>
              <a:spcAft>
                <a:spcPts val="600"/>
              </a:spcAft>
              <a:buNone/>
            </a:pPr>
            <a:r>
              <a:rPr lang="en-US" sz="1500" dirty="0"/>
              <a:t>Distributors ↔ Orders &amp; Shipments</a:t>
            </a:r>
          </a:p>
          <a:p>
            <a:pPr marL="0" indent="0">
              <a:spcBef>
                <a:spcPts val="0"/>
              </a:spcBef>
              <a:spcAft>
                <a:spcPts val="600"/>
              </a:spcAft>
              <a:buNone/>
            </a:pPr>
            <a:r>
              <a:rPr lang="en-US" sz="1500" dirty="0"/>
              <a:t>Suppliers ↔ Inventory &amp; Deliveries</a:t>
            </a:r>
          </a:p>
          <a:p>
            <a:pPr marL="0" indent="0">
              <a:spcBef>
                <a:spcPts val="0"/>
              </a:spcBef>
              <a:spcAft>
                <a:spcPts val="600"/>
              </a:spcAft>
              <a:buNone/>
            </a:pPr>
            <a:r>
              <a:rPr lang="en-US" sz="1500" dirty="0"/>
              <a:t>Employees ↔ </a:t>
            </a:r>
            <a:r>
              <a:rPr lang="en-US" sz="1500" dirty="0" err="1"/>
              <a:t>Timelogs</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diagram of a distribution process&#10;&#10;AI-generated content may be incorrect.">
            <a:extLst>
              <a:ext uri="{FF2B5EF4-FFF2-40B4-BE49-F238E27FC236}">
                <a16:creationId xmlns:a16="http://schemas.microsoft.com/office/drawing/2014/main" id="{17DDC4DC-9174-C0D0-1AE6-4A0281E0C4FF}"/>
              </a:ext>
            </a:extLst>
          </p:cNvPr>
          <p:cNvPicPr>
            <a:picLocks noChangeAspect="1"/>
          </p:cNvPicPr>
          <p:nvPr/>
        </p:nvPicPr>
        <p:blipFill>
          <a:blip r:embed="rId2"/>
          <a:stretch>
            <a:fillRect/>
          </a:stretch>
        </p:blipFill>
        <p:spPr>
          <a:xfrm>
            <a:off x="5987738" y="1244268"/>
            <a:ext cx="5628018" cy="4136593"/>
          </a:xfrm>
          <a:prstGeom prst="rect">
            <a:avLst/>
          </a:prstGeom>
        </p:spPr>
      </p:pic>
    </p:spTree>
    <p:extLst>
      <p:ext uri="{BB962C8B-B14F-4D97-AF65-F5344CB8AC3E}">
        <p14:creationId xmlns:p14="http://schemas.microsoft.com/office/powerpoint/2010/main" val="345103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C6157C-2F0A-086D-24A3-5F172E34BD1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D85D4-2B41-CC2F-0DB9-F34C5266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24AB552-24F8-34D0-BAB3-6F565702526B}"/>
              </a:ext>
            </a:extLst>
          </p:cNvPr>
          <p:cNvSpPr>
            <a:spLocks noGrp="1"/>
          </p:cNvSpPr>
          <p:nvPr>
            <p:ph type="title"/>
          </p:nvPr>
        </p:nvSpPr>
        <p:spPr>
          <a:xfrm>
            <a:off x="493144" y="403678"/>
            <a:ext cx="8798269" cy="936929"/>
          </a:xfrm>
        </p:spPr>
        <p:txBody>
          <a:bodyPr>
            <a:normAutofit/>
          </a:bodyPr>
          <a:lstStyle/>
          <a:p>
            <a:r>
              <a:rPr lang="en-US" sz="4100" dirty="0"/>
              <a:t>Report 1 </a:t>
            </a:r>
            <a:r>
              <a:rPr lang="en-US" sz="4100" dirty="0">
                <a:solidFill>
                  <a:schemeClr val="accent4"/>
                </a:solidFill>
                <a:ea typeface="+mj-lt"/>
                <a:cs typeface="+mj-lt"/>
              </a:rPr>
              <a:t>Supplier Delivery Timeliness</a:t>
            </a:r>
            <a:endParaRPr lang="en-US" sz="4100" dirty="0">
              <a:solidFill>
                <a:schemeClr val="accent4"/>
              </a:solidFill>
            </a:endParaRPr>
          </a:p>
        </p:txBody>
      </p:sp>
      <p:sp>
        <p:nvSpPr>
          <p:cNvPr id="11" name="Arc 10">
            <a:extLst>
              <a:ext uri="{FF2B5EF4-FFF2-40B4-BE49-F238E27FC236}">
                <a16:creationId xmlns:a16="http://schemas.microsoft.com/office/drawing/2014/main" id="{32D9528A-4192-36D6-94BB-24C97F271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4CA801-204A-F817-2125-DCFFD2A08FCE}"/>
              </a:ext>
            </a:extLst>
          </p:cNvPr>
          <p:cNvSpPr>
            <a:spLocks noGrp="1"/>
          </p:cNvSpPr>
          <p:nvPr>
            <p:ph idx="1"/>
          </p:nvPr>
        </p:nvSpPr>
        <p:spPr>
          <a:xfrm>
            <a:off x="499477" y="1323829"/>
            <a:ext cx="6382966" cy="1497645"/>
          </a:xfrm>
        </p:spPr>
        <p:txBody>
          <a:bodyPr vert="horz" lIns="91440" tIns="45720" rIns="91440" bIns="45720" rtlCol="0" anchor="t">
            <a:normAutofit/>
          </a:bodyPr>
          <a:lstStyle/>
          <a:p>
            <a:r>
              <a:rPr lang="en-US" dirty="0">
                <a:ea typeface="+mn-lt"/>
                <a:cs typeface="+mn-lt"/>
              </a:rPr>
              <a:t>Tracks delivery delays month-by-month to identify problem suppliers or late deliveries</a:t>
            </a:r>
          </a:p>
          <a:p>
            <a:pPr marL="0" indent="0">
              <a:buNone/>
            </a:pPr>
            <a:endParaRPr lang="en-US"/>
          </a:p>
          <a:p>
            <a:pPr marL="0" indent="0">
              <a:buNone/>
            </a:pPr>
            <a:endParaRPr lang="en-US" dirty="0"/>
          </a:p>
        </p:txBody>
      </p:sp>
      <p:sp>
        <p:nvSpPr>
          <p:cNvPr id="5" name="TextBox 4">
            <a:extLst>
              <a:ext uri="{FF2B5EF4-FFF2-40B4-BE49-F238E27FC236}">
                <a16:creationId xmlns:a16="http://schemas.microsoft.com/office/drawing/2014/main" id="{99B7E9A6-7A17-98E3-6475-9C44F9F3A19D}"/>
              </a:ext>
            </a:extLst>
          </p:cNvPr>
          <p:cNvSpPr txBox="1"/>
          <p:nvPr/>
        </p:nvSpPr>
        <p:spPr>
          <a:xfrm>
            <a:off x="491889" y="2821938"/>
            <a:ext cx="2804808" cy="518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4"/>
                </a:solidFill>
              </a:rPr>
              <a:t>Example:</a:t>
            </a:r>
            <a:endParaRPr lang="en-US" dirty="0">
              <a:solidFill>
                <a:schemeClr val="accent4"/>
              </a:solidFill>
            </a:endParaRPr>
          </a:p>
        </p:txBody>
      </p:sp>
      <p:pic>
        <p:nvPicPr>
          <p:cNvPr id="6" name="Picture 5" descr="A screen shot of a blue screen&#10;&#10;AI-generated content may be incorrect.">
            <a:extLst>
              <a:ext uri="{FF2B5EF4-FFF2-40B4-BE49-F238E27FC236}">
                <a16:creationId xmlns:a16="http://schemas.microsoft.com/office/drawing/2014/main" id="{A6128A45-3155-A67E-9DD7-E16EEE4D9C15}"/>
              </a:ext>
            </a:extLst>
          </p:cNvPr>
          <p:cNvPicPr>
            <a:picLocks noChangeAspect="1"/>
          </p:cNvPicPr>
          <p:nvPr/>
        </p:nvPicPr>
        <p:blipFill>
          <a:blip r:embed="rId2"/>
          <a:stretch>
            <a:fillRect/>
          </a:stretch>
        </p:blipFill>
        <p:spPr>
          <a:xfrm>
            <a:off x="503208" y="3433223"/>
            <a:ext cx="10711131" cy="2306308"/>
          </a:xfrm>
          <a:prstGeom prst="rect">
            <a:avLst/>
          </a:prstGeom>
        </p:spPr>
      </p:pic>
    </p:spTree>
    <p:extLst>
      <p:ext uri="{BB962C8B-B14F-4D97-AF65-F5344CB8AC3E}">
        <p14:creationId xmlns:p14="http://schemas.microsoft.com/office/powerpoint/2010/main" val="36627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7176A6-C2A9-B041-1033-7C348E492AF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5BFBB-663B-43D8-DE1C-3549F2410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D24D30A-530E-2A3C-26A2-EC3CE29C1F83}"/>
              </a:ext>
            </a:extLst>
          </p:cNvPr>
          <p:cNvSpPr>
            <a:spLocks noGrp="1"/>
          </p:cNvSpPr>
          <p:nvPr>
            <p:ph type="title"/>
          </p:nvPr>
        </p:nvSpPr>
        <p:spPr>
          <a:xfrm>
            <a:off x="493144" y="403678"/>
            <a:ext cx="8798269" cy="936929"/>
          </a:xfrm>
        </p:spPr>
        <p:txBody>
          <a:bodyPr>
            <a:normAutofit/>
          </a:bodyPr>
          <a:lstStyle/>
          <a:p>
            <a:r>
              <a:rPr lang="en-US" sz="4100" dirty="0"/>
              <a:t>Report 2 </a:t>
            </a:r>
            <a:r>
              <a:rPr lang="en-US" sz="4100" dirty="0">
                <a:solidFill>
                  <a:schemeClr val="accent4"/>
                </a:solidFill>
                <a:ea typeface="+mj-lt"/>
                <a:cs typeface="+mj-lt"/>
              </a:rPr>
              <a:t>Wine Distribution Summary</a:t>
            </a:r>
            <a:endParaRPr lang="en-US" sz="4100" dirty="0">
              <a:solidFill>
                <a:schemeClr val="accent4"/>
              </a:solidFill>
            </a:endParaRPr>
          </a:p>
        </p:txBody>
      </p:sp>
      <p:sp>
        <p:nvSpPr>
          <p:cNvPr id="3" name="Content Placeholder 2">
            <a:extLst>
              <a:ext uri="{FF2B5EF4-FFF2-40B4-BE49-F238E27FC236}">
                <a16:creationId xmlns:a16="http://schemas.microsoft.com/office/drawing/2014/main" id="{BDDA899E-2E1C-04B5-1010-A1E80432EBCE}"/>
              </a:ext>
            </a:extLst>
          </p:cNvPr>
          <p:cNvSpPr>
            <a:spLocks noGrp="1"/>
          </p:cNvSpPr>
          <p:nvPr>
            <p:ph idx="1"/>
          </p:nvPr>
        </p:nvSpPr>
        <p:spPr>
          <a:xfrm>
            <a:off x="499477" y="1323829"/>
            <a:ext cx="6382966" cy="1497645"/>
          </a:xfrm>
        </p:spPr>
        <p:txBody>
          <a:bodyPr vert="horz" lIns="91440" tIns="45720" rIns="91440" bIns="45720" rtlCol="0" anchor="t">
            <a:normAutofit/>
          </a:bodyPr>
          <a:lstStyle/>
          <a:p>
            <a:r>
              <a:rPr lang="en-US" dirty="0">
                <a:ea typeface="+mn-lt"/>
                <a:cs typeface="+mn-lt"/>
              </a:rPr>
              <a:t>Shows total quantity of each wine sold by each distributor to spot slow movers</a:t>
            </a:r>
          </a:p>
          <a:p>
            <a:pPr marL="0" indent="0">
              <a:buNone/>
            </a:pPr>
            <a:endParaRPr lang="en-US"/>
          </a:p>
          <a:p>
            <a:pPr marL="0" indent="0">
              <a:buNone/>
            </a:pPr>
            <a:endParaRPr lang="en-US" dirty="0"/>
          </a:p>
        </p:txBody>
      </p:sp>
      <p:sp>
        <p:nvSpPr>
          <p:cNvPr id="5" name="TextBox 4">
            <a:extLst>
              <a:ext uri="{FF2B5EF4-FFF2-40B4-BE49-F238E27FC236}">
                <a16:creationId xmlns:a16="http://schemas.microsoft.com/office/drawing/2014/main" id="{A1C6D086-1ECB-785E-440F-976D78ED1DF3}"/>
              </a:ext>
            </a:extLst>
          </p:cNvPr>
          <p:cNvSpPr txBox="1"/>
          <p:nvPr/>
        </p:nvSpPr>
        <p:spPr>
          <a:xfrm>
            <a:off x="491889" y="2821938"/>
            <a:ext cx="2804808" cy="518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4"/>
                </a:solidFill>
              </a:rPr>
              <a:t>Example:</a:t>
            </a:r>
            <a:endParaRPr lang="en-US" dirty="0">
              <a:solidFill>
                <a:schemeClr val="accent4"/>
              </a:solidFill>
            </a:endParaRPr>
          </a:p>
        </p:txBody>
      </p:sp>
      <p:pic>
        <p:nvPicPr>
          <p:cNvPr id="6" name="Picture 5" descr="A screenshot of a computer screen&#10;&#10;AI-generated content may be incorrect.">
            <a:extLst>
              <a:ext uri="{FF2B5EF4-FFF2-40B4-BE49-F238E27FC236}">
                <a16:creationId xmlns:a16="http://schemas.microsoft.com/office/drawing/2014/main" id="{C90FF279-A866-F7B4-0CF5-C2534909055B}"/>
              </a:ext>
            </a:extLst>
          </p:cNvPr>
          <p:cNvPicPr>
            <a:picLocks noChangeAspect="1"/>
          </p:cNvPicPr>
          <p:nvPr/>
        </p:nvPicPr>
        <p:blipFill>
          <a:blip r:embed="rId2"/>
          <a:stretch>
            <a:fillRect/>
          </a:stretch>
        </p:blipFill>
        <p:spPr>
          <a:xfrm>
            <a:off x="488830" y="3424597"/>
            <a:ext cx="9719094" cy="2625485"/>
          </a:xfrm>
          <a:prstGeom prst="rect">
            <a:avLst/>
          </a:prstGeom>
        </p:spPr>
      </p:pic>
      <p:sp>
        <p:nvSpPr>
          <p:cNvPr id="11" name="Arc 10">
            <a:extLst>
              <a:ext uri="{FF2B5EF4-FFF2-40B4-BE49-F238E27FC236}">
                <a16:creationId xmlns:a16="http://schemas.microsoft.com/office/drawing/2014/main" id="{E4083BB8-8B9C-BFCD-9177-0C1DA9617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65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ED5620-3AFD-6CC0-F71E-CEDF5FEEB69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7AD81E-F2FE-6E58-1A68-94C080215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F6B1E2E-9FB6-1AF1-570B-6E9C85BFA63F}"/>
              </a:ext>
            </a:extLst>
          </p:cNvPr>
          <p:cNvSpPr>
            <a:spLocks noGrp="1"/>
          </p:cNvSpPr>
          <p:nvPr>
            <p:ph type="title"/>
          </p:nvPr>
        </p:nvSpPr>
        <p:spPr>
          <a:xfrm>
            <a:off x="493144" y="403678"/>
            <a:ext cx="10005967" cy="922552"/>
          </a:xfrm>
        </p:spPr>
        <p:txBody>
          <a:bodyPr>
            <a:normAutofit fontScale="90000"/>
          </a:bodyPr>
          <a:lstStyle/>
          <a:p>
            <a:r>
              <a:rPr lang="en-US" sz="4100" dirty="0"/>
              <a:t>Report 3 </a:t>
            </a:r>
            <a:r>
              <a:rPr lang="en-US" sz="4100" dirty="0">
                <a:solidFill>
                  <a:schemeClr val="accent4"/>
                </a:solidFill>
              </a:rPr>
              <a:t>Employee</a:t>
            </a:r>
            <a:r>
              <a:rPr lang="en-US" sz="4100" dirty="0">
                <a:solidFill>
                  <a:schemeClr val="accent4"/>
                </a:solidFill>
                <a:ea typeface="+mj-lt"/>
                <a:cs typeface="+mj-lt"/>
              </a:rPr>
              <a:t> Work Hours (Last 4 Quarters)</a:t>
            </a:r>
            <a:endParaRPr lang="en-US" sz="4100" dirty="0">
              <a:solidFill>
                <a:schemeClr val="accent4"/>
              </a:solidFill>
            </a:endParaRPr>
          </a:p>
        </p:txBody>
      </p:sp>
      <p:sp>
        <p:nvSpPr>
          <p:cNvPr id="11" name="Arc 10">
            <a:extLst>
              <a:ext uri="{FF2B5EF4-FFF2-40B4-BE49-F238E27FC236}">
                <a16:creationId xmlns:a16="http://schemas.microsoft.com/office/drawing/2014/main" id="{78A18868-FE32-EE09-D519-E2F14824E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A16490-33BE-B440-2164-78497709F63C}"/>
              </a:ext>
            </a:extLst>
          </p:cNvPr>
          <p:cNvSpPr>
            <a:spLocks noGrp="1"/>
          </p:cNvSpPr>
          <p:nvPr>
            <p:ph idx="1"/>
          </p:nvPr>
        </p:nvSpPr>
        <p:spPr>
          <a:xfrm>
            <a:off x="499477" y="1323829"/>
            <a:ext cx="6382966" cy="1497645"/>
          </a:xfrm>
        </p:spPr>
        <p:txBody>
          <a:bodyPr vert="horz" lIns="91440" tIns="45720" rIns="91440" bIns="45720" rtlCol="0" anchor="t">
            <a:normAutofit/>
          </a:bodyPr>
          <a:lstStyle/>
          <a:p>
            <a:r>
              <a:rPr lang="en-US" dirty="0">
                <a:ea typeface="+mn-lt"/>
                <a:cs typeface="+mn-lt"/>
              </a:rPr>
              <a:t>Summarizes hours worked by employee per quarter to track labor distribution</a:t>
            </a:r>
          </a:p>
          <a:p>
            <a:pPr marL="0" indent="0">
              <a:buNone/>
            </a:pPr>
            <a:endParaRPr lang="en-US"/>
          </a:p>
          <a:p>
            <a:pPr marL="0" indent="0">
              <a:buNone/>
            </a:pPr>
            <a:endParaRPr lang="en-US" dirty="0"/>
          </a:p>
        </p:txBody>
      </p:sp>
      <p:sp>
        <p:nvSpPr>
          <p:cNvPr id="5" name="TextBox 4">
            <a:extLst>
              <a:ext uri="{FF2B5EF4-FFF2-40B4-BE49-F238E27FC236}">
                <a16:creationId xmlns:a16="http://schemas.microsoft.com/office/drawing/2014/main" id="{01C3EA10-7A79-E08A-0C33-C039E851D936}"/>
              </a:ext>
            </a:extLst>
          </p:cNvPr>
          <p:cNvSpPr txBox="1"/>
          <p:nvPr/>
        </p:nvSpPr>
        <p:spPr>
          <a:xfrm>
            <a:off x="491889" y="2821938"/>
            <a:ext cx="2804808" cy="518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accent4"/>
                </a:solidFill>
              </a:rPr>
              <a:t>Example:</a:t>
            </a:r>
            <a:endParaRPr lang="en-US" dirty="0">
              <a:solidFill>
                <a:schemeClr val="accent4"/>
              </a:solidFill>
            </a:endParaRPr>
          </a:p>
        </p:txBody>
      </p:sp>
      <p:pic>
        <p:nvPicPr>
          <p:cNvPr id="6" name="Picture 5" descr="A screenshot of a computer screen&#10;&#10;AI-generated content may be incorrect.">
            <a:extLst>
              <a:ext uri="{FF2B5EF4-FFF2-40B4-BE49-F238E27FC236}">
                <a16:creationId xmlns:a16="http://schemas.microsoft.com/office/drawing/2014/main" id="{6A749BAB-E688-56CF-997E-924CC50BAF71}"/>
              </a:ext>
            </a:extLst>
          </p:cNvPr>
          <p:cNvPicPr>
            <a:picLocks noChangeAspect="1"/>
          </p:cNvPicPr>
          <p:nvPr/>
        </p:nvPicPr>
        <p:blipFill>
          <a:blip r:embed="rId2"/>
          <a:stretch>
            <a:fillRect/>
          </a:stretch>
        </p:blipFill>
        <p:spPr>
          <a:xfrm>
            <a:off x="503208" y="3424867"/>
            <a:ext cx="9704717" cy="2754342"/>
          </a:xfrm>
          <a:prstGeom prst="rect">
            <a:avLst/>
          </a:prstGeom>
        </p:spPr>
      </p:pic>
    </p:spTree>
    <p:extLst>
      <p:ext uri="{BB962C8B-B14F-4D97-AF65-F5344CB8AC3E}">
        <p14:creationId xmlns:p14="http://schemas.microsoft.com/office/powerpoint/2010/main" val="1721900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Bacchus Winery Case Study Solution</vt:lpstr>
      <vt:lpstr>Group Introduction</vt:lpstr>
      <vt:lpstr>Case Study Description</vt:lpstr>
      <vt:lpstr>Design Assumptions</vt:lpstr>
      <vt:lpstr>Entity Relationship Diagram </vt:lpstr>
      <vt:lpstr>Entity Relationship Diagram  </vt:lpstr>
      <vt:lpstr>Report 1 Supplier Delivery Timeliness</vt:lpstr>
      <vt:lpstr>Report 2 Wine Distribution Summary</vt:lpstr>
      <vt:lpstr>Report 3 Employee Work Hours (Last 4 Quarters)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274</cp:revision>
  <dcterms:created xsi:type="dcterms:W3CDTF">2025-05-26T02:14:23Z</dcterms:created>
  <dcterms:modified xsi:type="dcterms:W3CDTF">2025-06-02T04:52:23Z</dcterms:modified>
</cp:coreProperties>
</file>