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5" r:id="rId3"/>
  </p:sldMasterIdLst>
  <p:notesMasterIdLst>
    <p:notesMasterId r:id="rId42"/>
  </p:notesMasterIdLst>
  <p:handoutMasterIdLst>
    <p:handoutMasterId r:id="rId43"/>
  </p:handoutMasterIdLst>
  <p:sldIdLst>
    <p:sldId id="308" r:id="rId4"/>
    <p:sldId id="472" r:id="rId5"/>
    <p:sldId id="527" r:id="rId6"/>
    <p:sldId id="528" r:id="rId7"/>
    <p:sldId id="476" r:id="rId8"/>
    <p:sldId id="475" r:id="rId9"/>
    <p:sldId id="478" r:id="rId10"/>
    <p:sldId id="479" r:id="rId11"/>
    <p:sldId id="522" r:id="rId12"/>
    <p:sldId id="521" r:id="rId13"/>
    <p:sldId id="480" r:id="rId14"/>
    <p:sldId id="481" r:id="rId15"/>
    <p:sldId id="482" r:id="rId16"/>
    <p:sldId id="483" r:id="rId17"/>
    <p:sldId id="485" r:id="rId18"/>
    <p:sldId id="486" r:id="rId19"/>
    <p:sldId id="524" r:id="rId20"/>
    <p:sldId id="525" r:id="rId21"/>
    <p:sldId id="526" r:id="rId22"/>
    <p:sldId id="487" r:id="rId23"/>
    <p:sldId id="520" r:id="rId24"/>
    <p:sldId id="488" r:id="rId25"/>
    <p:sldId id="489" r:id="rId26"/>
    <p:sldId id="490" r:id="rId27"/>
    <p:sldId id="491" r:id="rId28"/>
    <p:sldId id="492" r:id="rId29"/>
    <p:sldId id="493" r:id="rId30"/>
    <p:sldId id="494" r:id="rId31"/>
    <p:sldId id="497" r:id="rId32"/>
    <p:sldId id="511" r:id="rId33"/>
    <p:sldId id="501" r:id="rId34"/>
    <p:sldId id="514" r:id="rId35"/>
    <p:sldId id="523" r:id="rId36"/>
    <p:sldId id="519" r:id="rId37"/>
    <p:sldId id="515" r:id="rId38"/>
    <p:sldId id="516" r:id="rId39"/>
    <p:sldId id="517" r:id="rId40"/>
    <p:sldId id="518" r:id="rId41"/>
  </p:sldIdLst>
  <p:sldSz cx="9144000" cy="6858000" type="screen4x3"/>
  <p:notesSz cx="6797675" cy="9928225"/>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33CC33"/>
    <a:srgbClr val="FF00FF"/>
    <a:srgbClr val="0000FF"/>
    <a:srgbClr val="FF3300"/>
    <a:srgbClr val="CCECFF"/>
    <a:srgbClr val="9DB6FB"/>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51" autoAdjust="0"/>
    <p:restoredTop sz="86465" autoAdjust="0"/>
  </p:normalViewPr>
  <p:slideViewPr>
    <p:cSldViewPr>
      <p:cViewPr varScale="1">
        <p:scale>
          <a:sx n="74" d="100"/>
          <a:sy n="74" d="100"/>
        </p:scale>
        <p:origin x="893" y="91"/>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8" d="100"/>
          <a:sy n="78" d="100"/>
        </p:scale>
        <p:origin x="-3366" y="-108"/>
      </p:cViewPr>
      <p:guideLst>
        <p:guide orient="horz" pos="3127"/>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slide" Target="slides/slide14.xml"/><Relationship Id="rId1" Type="http://schemas.openxmlformats.org/officeDocument/2006/relationships/slide" Target="slides/slide13.xml"/><Relationship Id="rId5" Type="http://schemas.openxmlformats.org/officeDocument/2006/relationships/slide" Target="slides/slide22.xml"/><Relationship Id="rId4" Type="http://schemas.openxmlformats.org/officeDocument/2006/relationships/slide" Target="slides/slide1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2947988" cy="496888"/>
          </a:xfrm>
          <a:prstGeom prst="rect">
            <a:avLst/>
          </a:prstGeom>
          <a:noFill/>
          <a:ln w="9525">
            <a:noFill/>
            <a:miter lim="800000"/>
            <a:headEnd/>
            <a:tailEnd/>
          </a:ln>
          <a:effectLst/>
        </p:spPr>
        <p:txBody>
          <a:bodyPr vert="horz" wrap="square" lIns="93479" tIns="46740" rIns="93479" bIns="46740" numCol="1" anchor="t" anchorCtr="0" compatLnSpc="1">
            <a:prstTxWarp prst="textNoShape">
              <a:avLst/>
            </a:prstTxWarp>
          </a:bodyPr>
          <a:lstStyle>
            <a:lvl1pPr eaLnBrk="1" hangingPunct="1">
              <a:defRPr sz="1200"/>
            </a:lvl1pPr>
          </a:lstStyle>
          <a:p>
            <a:pPr>
              <a:defRPr/>
            </a:pPr>
            <a:endParaRPr lang="en-GB"/>
          </a:p>
        </p:txBody>
      </p:sp>
      <p:sp>
        <p:nvSpPr>
          <p:cNvPr id="56323" name="Rectangle 3"/>
          <p:cNvSpPr>
            <a:spLocks noGrp="1" noChangeArrowheads="1"/>
          </p:cNvSpPr>
          <p:nvPr>
            <p:ph type="dt" sz="quarter" idx="1"/>
          </p:nvPr>
        </p:nvSpPr>
        <p:spPr bwMode="auto">
          <a:xfrm>
            <a:off x="3849688" y="0"/>
            <a:ext cx="2947987" cy="496888"/>
          </a:xfrm>
          <a:prstGeom prst="rect">
            <a:avLst/>
          </a:prstGeom>
          <a:noFill/>
          <a:ln w="9525">
            <a:noFill/>
            <a:miter lim="800000"/>
            <a:headEnd/>
            <a:tailEnd/>
          </a:ln>
          <a:effectLst/>
        </p:spPr>
        <p:txBody>
          <a:bodyPr vert="horz" wrap="square" lIns="93479" tIns="46740" rIns="93479" bIns="46740" numCol="1" anchor="t" anchorCtr="0" compatLnSpc="1">
            <a:prstTxWarp prst="textNoShape">
              <a:avLst/>
            </a:prstTxWarp>
          </a:bodyPr>
          <a:lstStyle>
            <a:lvl1pPr algn="r" eaLnBrk="1" hangingPunct="1">
              <a:defRPr sz="1200"/>
            </a:lvl1pPr>
          </a:lstStyle>
          <a:p>
            <a:pPr>
              <a:defRPr/>
            </a:pPr>
            <a:endParaRPr lang="en-GB"/>
          </a:p>
        </p:txBody>
      </p:sp>
      <p:sp>
        <p:nvSpPr>
          <p:cNvPr id="56324" name="Rectangle 4"/>
          <p:cNvSpPr>
            <a:spLocks noGrp="1" noChangeArrowheads="1"/>
          </p:cNvSpPr>
          <p:nvPr>
            <p:ph type="ftr" sz="quarter" idx="2"/>
          </p:nvPr>
        </p:nvSpPr>
        <p:spPr bwMode="auto">
          <a:xfrm>
            <a:off x="0" y="9431338"/>
            <a:ext cx="2947988" cy="496887"/>
          </a:xfrm>
          <a:prstGeom prst="rect">
            <a:avLst/>
          </a:prstGeom>
          <a:noFill/>
          <a:ln w="9525">
            <a:noFill/>
            <a:miter lim="800000"/>
            <a:headEnd/>
            <a:tailEnd/>
          </a:ln>
          <a:effectLst/>
        </p:spPr>
        <p:txBody>
          <a:bodyPr vert="horz" wrap="square" lIns="93479" tIns="46740" rIns="93479" bIns="46740" numCol="1" anchor="b" anchorCtr="0" compatLnSpc="1">
            <a:prstTxWarp prst="textNoShape">
              <a:avLst/>
            </a:prstTxWarp>
          </a:bodyPr>
          <a:lstStyle>
            <a:lvl1pPr eaLnBrk="1" hangingPunct="1">
              <a:defRPr sz="1200"/>
            </a:lvl1pPr>
          </a:lstStyle>
          <a:p>
            <a:pPr>
              <a:defRPr/>
            </a:pPr>
            <a:endParaRPr lang="en-GB"/>
          </a:p>
        </p:txBody>
      </p:sp>
      <p:sp>
        <p:nvSpPr>
          <p:cNvPr id="56325" name="Rectangle 5"/>
          <p:cNvSpPr>
            <a:spLocks noGrp="1" noChangeArrowheads="1"/>
          </p:cNvSpPr>
          <p:nvPr>
            <p:ph type="sldNum" sz="quarter" idx="3"/>
          </p:nvPr>
        </p:nvSpPr>
        <p:spPr bwMode="auto">
          <a:xfrm>
            <a:off x="3849688" y="9431338"/>
            <a:ext cx="2947987" cy="496887"/>
          </a:xfrm>
          <a:prstGeom prst="rect">
            <a:avLst/>
          </a:prstGeom>
          <a:noFill/>
          <a:ln w="9525">
            <a:noFill/>
            <a:miter lim="800000"/>
            <a:headEnd/>
            <a:tailEnd/>
          </a:ln>
          <a:effectLst/>
        </p:spPr>
        <p:txBody>
          <a:bodyPr vert="horz" wrap="square" lIns="93479" tIns="46740" rIns="93479" bIns="46740" numCol="1" anchor="b" anchorCtr="0" compatLnSpc="1">
            <a:prstTxWarp prst="textNoShape">
              <a:avLst/>
            </a:prstTxWarp>
          </a:bodyPr>
          <a:lstStyle>
            <a:lvl1pPr algn="r" eaLnBrk="1" hangingPunct="1">
              <a:defRPr sz="1200"/>
            </a:lvl1pPr>
          </a:lstStyle>
          <a:p>
            <a:pPr>
              <a:defRPr/>
            </a:pPr>
            <a:fld id="{C1C5B7BA-9F82-4120-8156-B6026A4304DB}" type="slidenum">
              <a:rPr lang="en-GB" altLang="en-US"/>
              <a:pPr>
                <a:defRPr/>
              </a:pPr>
              <a:t>‹#›</a:t>
            </a:fld>
            <a:endParaRPr lang="en-GB" altLang="en-US"/>
          </a:p>
        </p:txBody>
      </p:sp>
    </p:spTree>
    <p:extLst>
      <p:ext uri="{BB962C8B-B14F-4D97-AF65-F5344CB8AC3E}">
        <p14:creationId xmlns:p14="http://schemas.microsoft.com/office/powerpoint/2010/main" val="20899320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2947988" cy="496888"/>
          </a:xfrm>
          <a:prstGeom prst="rect">
            <a:avLst/>
          </a:prstGeom>
          <a:noFill/>
          <a:ln w="9525">
            <a:noFill/>
            <a:miter lim="800000"/>
            <a:headEnd/>
            <a:tailEnd/>
          </a:ln>
          <a:effectLst/>
        </p:spPr>
        <p:txBody>
          <a:bodyPr vert="horz" wrap="square" lIns="93479" tIns="46740" rIns="93479" bIns="46740" numCol="1" anchor="t" anchorCtr="0" compatLnSpc="1">
            <a:prstTxWarp prst="textNoShape">
              <a:avLst/>
            </a:prstTxWarp>
          </a:bodyPr>
          <a:lstStyle>
            <a:lvl1pPr eaLnBrk="1" hangingPunct="1">
              <a:defRPr sz="1200"/>
            </a:lvl1pPr>
          </a:lstStyle>
          <a:p>
            <a:pPr>
              <a:defRPr/>
            </a:pPr>
            <a:endParaRPr lang="en-GB"/>
          </a:p>
        </p:txBody>
      </p:sp>
      <p:sp>
        <p:nvSpPr>
          <p:cNvPr id="62467" name="Rectangle 3"/>
          <p:cNvSpPr>
            <a:spLocks noGrp="1" noChangeArrowheads="1"/>
          </p:cNvSpPr>
          <p:nvPr>
            <p:ph type="dt" idx="1"/>
          </p:nvPr>
        </p:nvSpPr>
        <p:spPr bwMode="auto">
          <a:xfrm>
            <a:off x="3848100" y="0"/>
            <a:ext cx="2947988" cy="496888"/>
          </a:xfrm>
          <a:prstGeom prst="rect">
            <a:avLst/>
          </a:prstGeom>
          <a:noFill/>
          <a:ln w="9525">
            <a:noFill/>
            <a:miter lim="800000"/>
            <a:headEnd/>
            <a:tailEnd/>
          </a:ln>
          <a:effectLst/>
        </p:spPr>
        <p:txBody>
          <a:bodyPr vert="horz" wrap="square" lIns="93479" tIns="46740" rIns="93479" bIns="46740" numCol="1" anchor="t" anchorCtr="0" compatLnSpc="1">
            <a:prstTxWarp prst="textNoShape">
              <a:avLst/>
            </a:prstTxWarp>
          </a:bodyPr>
          <a:lstStyle>
            <a:lvl1pPr algn="r" eaLnBrk="1" hangingPunct="1">
              <a:defRPr sz="1200"/>
            </a:lvl1pPr>
          </a:lstStyle>
          <a:p>
            <a:pPr>
              <a:defRPr/>
            </a:pPr>
            <a:endParaRPr lang="en-GB"/>
          </a:p>
        </p:txBody>
      </p:sp>
      <p:sp>
        <p:nvSpPr>
          <p:cNvPr id="10244" name="Rectangle 4"/>
          <p:cNvSpPr>
            <a:spLocks noRo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9" name="Rectangle 5"/>
          <p:cNvSpPr>
            <a:spLocks noGrp="1" noChangeArrowheads="1"/>
          </p:cNvSpPr>
          <p:nvPr>
            <p:ph type="body" sz="quarter" idx="3"/>
          </p:nvPr>
        </p:nvSpPr>
        <p:spPr bwMode="auto">
          <a:xfrm>
            <a:off x="679450" y="4718050"/>
            <a:ext cx="5438775" cy="4465638"/>
          </a:xfrm>
          <a:prstGeom prst="rect">
            <a:avLst/>
          </a:prstGeom>
          <a:noFill/>
          <a:ln w="9525">
            <a:noFill/>
            <a:miter lim="800000"/>
            <a:headEnd/>
            <a:tailEnd/>
          </a:ln>
          <a:effectLst/>
        </p:spPr>
        <p:txBody>
          <a:bodyPr vert="horz" wrap="square" lIns="93479" tIns="46740" rIns="93479" bIns="4674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2470" name="Rectangle 6"/>
          <p:cNvSpPr>
            <a:spLocks noGrp="1" noChangeArrowheads="1"/>
          </p:cNvSpPr>
          <p:nvPr>
            <p:ph type="ftr" sz="quarter" idx="4"/>
          </p:nvPr>
        </p:nvSpPr>
        <p:spPr bwMode="auto">
          <a:xfrm>
            <a:off x="0" y="9429750"/>
            <a:ext cx="2947988" cy="496888"/>
          </a:xfrm>
          <a:prstGeom prst="rect">
            <a:avLst/>
          </a:prstGeom>
          <a:noFill/>
          <a:ln w="9525">
            <a:noFill/>
            <a:miter lim="800000"/>
            <a:headEnd/>
            <a:tailEnd/>
          </a:ln>
          <a:effectLst/>
        </p:spPr>
        <p:txBody>
          <a:bodyPr vert="horz" wrap="square" lIns="93479" tIns="46740" rIns="93479" bIns="46740" numCol="1" anchor="b" anchorCtr="0" compatLnSpc="1">
            <a:prstTxWarp prst="textNoShape">
              <a:avLst/>
            </a:prstTxWarp>
          </a:bodyPr>
          <a:lstStyle>
            <a:lvl1pPr eaLnBrk="1" hangingPunct="1">
              <a:defRPr sz="1200"/>
            </a:lvl1pPr>
          </a:lstStyle>
          <a:p>
            <a:pPr>
              <a:defRPr/>
            </a:pPr>
            <a:endParaRPr lang="en-GB"/>
          </a:p>
        </p:txBody>
      </p:sp>
      <p:sp>
        <p:nvSpPr>
          <p:cNvPr id="62471" name="Rectangle 7"/>
          <p:cNvSpPr>
            <a:spLocks noGrp="1" noChangeArrowheads="1"/>
          </p:cNvSpPr>
          <p:nvPr>
            <p:ph type="sldNum" sz="quarter" idx="5"/>
          </p:nvPr>
        </p:nvSpPr>
        <p:spPr bwMode="auto">
          <a:xfrm>
            <a:off x="3848100" y="9429750"/>
            <a:ext cx="2947988" cy="496888"/>
          </a:xfrm>
          <a:prstGeom prst="rect">
            <a:avLst/>
          </a:prstGeom>
          <a:noFill/>
          <a:ln w="9525">
            <a:noFill/>
            <a:miter lim="800000"/>
            <a:headEnd/>
            <a:tailEnd/>
          </a:ln>
          <a:effectLst/>
        </p:spPr>
        <p:txBody>
          <a:bodyPr vert="horz" wrap="square" lIns="93479" tIns="46740" rIns="93479" bIns="46740" numCol="1" anchor="b" anchorCtr="0" compatLnSpc="1">
            <a:prstTxWarp prst="textNoShape">
              <a:avLst/>
            </a:prstTxWarp>
          </a:bodyPr>
          <a:lstStyle>
            <a:lvl1pPr algn="r" eaLnBrk="1" hangingPunct="1">
              <a:defRPr sz="1200"/>
            </a:lvl1pPr>
          </a:lstStyle>
          <a:p>
            <a:pPr>
              <a:defRPr/>
            </a:pPr>
            <a:fld id="{8BAFCA61-1BD2-4CBD-B42F-D2B3DFA99C89}" type="slidenum">
              <a:rPr lang="en-GB" altLang="en-US"/>
              <a:pPr>
                <a:defRPr/>
              </a:pPr>
              <a:t>‹#›</a:t>
            </a:fld>
            <a:endParaRPr lang="en-GB" altLang="en-US"/>
          </a:p>
        </p:txBody>
      </p:sp>
    </p:spTree>
    <p:extLst>
      <p:ext uri="{BB962C8B-B14F-4D97-AF65-F5344CB8AC3E}">
        <p14:creationId xmlns:p14="http://schemas.microsoft.com/office/powerpoint/2010/main" val="38908520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33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0951BDC-F965-4427-9CE5-41ED3C40B5F7}" type="slidenum">
              <a:rPr lang="en-GB" altLang="en-US" smtClean="0"/>
              <a:pPr>
                <a:spcBef>
                  <a:spcPct val="0"/>
                </a:spcBef>
              </a:pPr>
              <a:t>1</a:t>
            </a:fld>
            <a:endParaRPr lang="en-GB" altLang="en-US" smtClean="0"/>
          </a:p>
        </p:txBody>
      </p:sp>
    </p:spTree>
    <p:extLst>
      <p:ext uri="{BB962C8B-B14F-4D97-AF65-F5344CB8AC3E}">
        <p14:creationId xmlns:p14="http://schemas.microsoft.com/office/powerpoint/2010/main" val="822816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50888" indent="-287338">
              <a:spcBef>
                <a:spcPct val="30000"/>
              </a:spcBef>
              <a:defRPr sz="1200">
                <a:solidFill>
                  <a:schemeClr val="tx1"/>
                </a:solidFill>
                <a:latin typeface="Times New Roman" panose="02020603050405020304" pitchFamily="18" charset="0"/>
              </a:defRPr>
            </a:lvl2pPr>
            <a:lvl3pPr marL="1154113" indent="-230188">
              <a:spcBef>
                <a:spcPct val="30000"/>
              </a:spcBef>
              <a:defRPr sz="1200">
                <a:solidFill>
                  <a:schemeClr val="tx1"/>
                </a:solidFill>
                <a:latin typeface="Times New Roman" panose="02020603050405020304" pitchFamily="18" charset="0"/>
              </a:defRPr>
            </a:lvl3pPr>
            <a:lvl4pPr marL="1616075" indent="-230188">
              <a:spcBef>
                <a:spcPct val="30000"/>
              </a:spcBef>
              <a:defRPr sz="1200">
                <a:solidFill>
                  <a:schemeClr val="tx1"/>
                </a:solidFill>
                <a:latin typeface="Times New Roman" panose="02020603050405020304" pitchFamily="18" charset="0"/>
              </a:defRPr>
            </a:lvl4pPr>
            <a:lvl5pPr marL="2079625" indent="-230188">
              <a:spcBef>
                <a:spcPct val="30000"/>
              </a:spcBef>
              <a:defRPr sz="1200">
                <a:solidFill>
                  <a:schemeClr val="tx1"/>
                </a:solidFill>
                <a:latin typeface="Times New Roman" panose="02020603050405020304" pitchFamily="18" charset="0"/>
              </a:defRPr>
            </a:lvl5pPr>
            <a:lvl6pPr marL="2536825" indent="-230188" eaLnBrk="0" fontAlgn="base" hangingPunct="0">
              <a:spcBef>
                <a:spcPct val="30000"/>
              </a:spcBef>
              <a:spcAft>
                <a:spcPct val="0"/>
              </a:spcAft>
              <a:defRPr sz="1200">
                <a:solidFill>
                  <a:schemeClr val="tx1"/>
                </a:solidFill>
                <a:latin typeface="Times New Roman" panose="02020603050405020304" pitchFamily="18" charset="0"/>
              </a:defRPr>
            </a:lvl6pPr>
            <a:lvl7pPr marL="2994025" indent="-230188" eaLnBrk="0" fontAlgn="base" hangingPunct="0">
              <a:spcBef>
                <a:spcPct val="30000"/>
              </a:spcBef>
              <a:spcAft>
                <a:spcPct val="0"/>
              </a:spcAft>
              <a:defRPr sz="1200">
                <a:solidFill>
                  <a:schemeClr val="tx1"/>
                </a:solidFill>
                <a:latin typeface="Times New Roman" panose="02020603050405020304" pitchFamily="18" charset="0"/>
              </a:defRPr>
            </a:lvl7pPr>
            <a:lvl8pPr marL="3451225" indent="-230188" eaLnBrk="0" fontAlgn="base" hangingPunct="0">
              <a:spcBef>
                <a:spcPct val="30000"/>
              </a:spcBef>
              <a:spcAft>
                <a:spcPct val="0"/>
              </a:spcAft>
              <a:defRPr sz="1200">
                <a:solidFill>
                  <a:schemeClr val="tx1"/>
                </a:solidFill>
                <a:latin typeface="Times New Roman" panose="02020603050405020304" pitchFamily="18" charset="0"/>
              </a:defRPr>
            </a:lvl8pPr>
            <a:lvl9pPr marL="3908425" indent="-2301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C7310C-2799-4763-BF07-9729FD151577}" type="slidenum">
              <a:rPr lang="en-GB" altLang="en-US" smtClean="0"/>
              <a:pPr>
                <a:spcBef>
                  <a:spcPct val="0"/>
                </a:spcBef>
              </a:pPr>
              <a:t>3</a:t>
            </a:fld>
            <a:endParaRPr lang="en-GB" altLang="en-US" smtClean="0"/>
          </a:p>
        </p:txBody>
      </p:sp>
      <p:sp>
        <p:nvSpPr>
          <p:cNvPr id="16387" name="Rectangle 2"/>
          <p:cNvSpPr>
            <a:spLocks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smtClean="0"/>
              <a:t>Explain calc. hc2 is a constant. Same wavelength so lambda will cancel.</a:t>
            </a:r>
            <a:endParaRPr lang="en-US" altLang="en-US" smtClean="0"/>
          </a:p>
        </p:txBody>
      </p:sp>
    </p:spTree>
    <p:extLst>
      <p:ext uri="{BB962C8B-B14F-4D97-AF65-F5344CB8AC3E}">
        <p14:creationId xmlns:p14="http://schemas.microsoft.com/office/powerpoint/2010/main" val="1742142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t>Sinxcosx = ½ sin2x</a:t>
            </a:r>
          </a:p>
          <a:p>
            <a:endParaRPr lang="en-GB" altLang="en-US" smtClean="0"/>
          </a:p>
          <a:p>
            <a:endParaRPr lang="en-GB" altLang="en-US" smtClean="0"/>
          </a:p>
          <a:p>
            <a:endParaRPr lang="en-GB" altLang="en-US" smtClean="0"/>
          </a:p>
          <a:p>
            <a:r>
              <a:rPr lang="en-GB" altLang="en-US" b="1" smtClean="0"/>
              <a:t>Stefan boltzmann law: sigma= 5.67x10^-8 J s-1 m-2 K-4</a:t>
            </a:r>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A3577CB-46CD-4AF7-B67E-111672C4836F}" type="slidenum">
              <a:rPr lang="en-GB" altLang="en-US" smtClean="0"/>
              <a:pPr>
                <a:spcBef>
                  <a:spcPct val="0"/>
                </a:spcBef>
              </a:pPr>
              <a:t>9</a:t>
            </a:fld>
            <a:endParaRPr lang="en-GB" altLang="en-US" smtClean="0"/>
          </a:p>
        </p:txBody>
      </p:sp>
    </p:spTree>
    <p:extLst>
      <p:ext uri="{BB962C8B-B14F-4D97-AF65-F5344CB8AC3E}">
        <p14:creationId xmlns:p14="http://schemas.microsoft.com/office/powerpoint/2010/main" val="3137413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t>Sinxcosx = ½ sin2x</a:t>
            </a:r>
          </a:p>
          <a:p>
            <a:endParaRPr lang="en-GB" altLang="en-US" smtClean="0"/>
          </a:p>
          <a:p>
            <a:endParaRPr lang="en-GB" altLang="en-US" smtClean="0"/>
          </a:p>
          <a:p>
            <a:endParaRPr lang="en-GB" altLang="en-US" smtClean="0"/>
          </a:p>
          <a:p>
            <a:r>
              <a:rPr lang="en-GB" altLang="en-US" b="1" smtClean="0"/>
              <a:t>Stefan boltzmann law: sigma= 5.67x10^-8 J s-1 m-2 K-4</a:t>
            </a:r>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077CB36-A8F6-406F-9CC4-A92DD5254C77}" type="slidenum">
              <a:rPr lang="en-GB" altLang="en-US" smtClean="0"/>
              <a:pPr>
                <a:spcBef>
                  <a:spcPct val="0"/>
                </a:spcBef>
              </a:pPr>
              <a:t>10</a:t>
            </a:fld>
            <a:endParaRPr lang="en-GB" altLang="en-US" smtClean="0"/>
          </a:p>
        </p:txBody>
      </p:sp>
    </p:spTree>
    <p:extLst>
      <p:ext uri="{BB962C8B-B14F-4D97-AF65-F5344CB8AC3E}">
        <p14:creationId xmlns:p14="http://schemas.microsoft.com/office/powerpoint/2010/main" val="243844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BB15D82-CC06-47D7-8A49-42A79DE2A22E}" type="slidenum">
              <a:rPr lang="en-GB" altLang="en-US" sz="1200" smtClean="0"/>
              <a:pPr/>
              <a:t>14</a:t>
            </a:fld>
            <a:endParaRPr lang="en-GB" altLang="en-US" sz="1200" smtClean="0"/>
          </a:p>
        </p:txBody>
      </p:sp>
    </p:spTree>
    <p:extLst>
      <p:ext uri="{BB962C8B-B14F-4D97-AF65-F5344CB8AC3E}">
        <p14:creationId xmlns:p14="http://schemas.microsoft.com/office/powerpoint/2010/main" val="1854300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txBox="1">
            <a:spLocks noGrp="1" noChangeArrowheads="1"/>
          </p:cNvSpPr>
          <p:nvPr/>
        </p:nvSpPr>
        <p:spPr bwMode="auto">
          <a:xfrm>
            <a:off x="3778250" y="9431338"/>
            <a:ext cx="2890838"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712" tIns="45857" rIns="91712" bIns="45857" anchor="b"/>
          <a:lstStyle>
            <a:lvl1pPr defTabSz="917575">
              <a:spcBef>
                <a:spcPct val="30000"/>
              </a:spcBef>
              <a:defRPr sz="1200">
                <a:solidFill>
                  <a:schemeClr val="tx1"/>
                </a:solidFill>
                <a:latin typeface="Times New Roman" panose="02020603050405020304" pitchFamily="18" charset="0"/>
              </a:defRPr>
            </a:lvl1pPr>
            <a:lvl2pPr marL="742950" indent="-285750" defTabSz="917575">
              <a:spcBef>
                <a:spcPct val="30000"/>
              </a:spcBef>
              <a:defRPr sz="1200">
                <a:solidFill>
                  <a:schemeClr val="tx1"/>
                </a:solidFill>
                <a:latin typeface="Times New Roman" panose="02020603050405020304" pitchFamily="18" charset="0"/>
              </a:defRPr>
            </a:lvl2pPr>
            <a:lvl3pPr marL="1143000" indent="-228600" defTabSz="917575">
              <a:spcBef>
                <a:spcPct val="30000"/>
              </a:spcBef>
              <a:defRPr sz="1200">
                <a:solidFill>
                  <a:schemeClr val="tx1"/>
                </a:solidFill>
                <a:latin typeface="Times New Roman" panose="02020603050405020304" pitchFamily="18" charset="0"/>
              </a:defRPr>
            </a:lvl3pPr>
            <a:lvl4pPr marL="1600200" indent="-228600" defTabSz="917575">
              <a:spcBef>
                <a:spcPct val="30000"/>
              </a:spcBef>
              <a:defRPr sz="1200">
                <a:solidFill>
                  <a:schemeClr val="tx1"/>
                </a:solidFill>
                <a:latin typeface="Times New Roman" panose="02020603050405020304" pitchFamily="18" charset="0"/>
              </a:defRPr>
            </a:lvl4pPr>
            <a:lvl5pPr marL="2057400" indent="-228600" defTabSz="917575">
              <a:spcBef>
                <a:spcPct val="30000"/>
              </a:spcBef>
              <a:defRPr sz="1200">
                <a:solidFill>
                  <a:schemeClr val="tx1"/>
                </a:solidFill>
                <a:latin typeface="Times New Roman" panose="02020603050405020304" pitchFamily="18" charset="0"/>
              </a:defRPr>
            </a:lvl5pPr>
            <a:lvl6pPr marL="2514600" indent="-228600" defTabSz="9175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175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175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17575"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pPr>
            <a:fld id="{D2DCEB46-EA0B-44C1-A5FB-D24EC8CA4263}" type="slidenum">
              <a:rPr lang="en-GB" altLang="en-US"/>
              <a:pPr algn="r" eaLnBrk="1" hangingPunct="1">
                <a:spcBef>
                  <a:spcPct val="0"/>
                </a:spcBef>
              </a:pPr>
              <a:t>21</a:t>
            </a:fld>
            <a:endParaRPr lang="en-GB" altLang="en-US"/>
          </a:p>
        </p:txBody>
      </p:sp>
      <p:sp>
        <p:nvSpPr>
          <p:cNvPr id="38915" name="Rectangle 2"/>
          <p:cNvSpPr>
            <a:spLocks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712" tIns="45857" rIns="91712" bIns="45857"/>
          <a:lstStyle/>
          <a:p>
            <a:pPr eaLnBrk="1" hangingPunct="1"/>
            <a:r>
              <a:rPr lang="en-GB" altLang="en-US" smtClean="0"/>
              <a:t>Explain calc. hc2 is a constant. Same wavelength so lambda will cancel.</a:t>
            </a:r>
            <a:endParaRPr lang="en-US" altLang="en-US" smtClean="0"/>
          </a:p>
        </p:txBody>
      </p:sp>
    </p:spTree>
    <p:extLst>
      <p:ext uri="{BB962C8B-B14F-4D97-AF65-F5344CB8AC3E}">
        <p14:creationId xmlns:p14="http://schemas.microsoft.com/office/powerpoint/2010/main" val="152105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dirty="0" smtClean="0">
                <a:latin typeface="+mn-lt"/>
              </a:rPr>
              <a:t>Tiny solid and liquid particles suspended in the atmosphere are called aerosols. These particles are important to scientists because they represent an area of great uncertainty in their efforts to understand Earth's climate system.</a:t>
            </a:r>
          </a:p>
          <a:p>
            <a:pPr>
              <a:defRPr/>
            </a:pPr>
            <a:r>
              <a:rPr lang="en-US" dirty="0" smtClean="0">
                <a:latin typeface="+mn-lt"/>
              </a:rPr>
              <a:t>These maps show monthly aerosol optical thickness, derived using measurements from the Moderate Resolution Imaging </a:t>
            </a:r>
            <a:r>
              <a:rPr lang="en-US" dirty="0" err="1" smtClean="0">
                <a:latin typeface="+mn-lt"/>
              </a:rPr>
              <a:t>Spectroradiometer</a:t>
            </a:r>
            <a:r>
              <a:rPr lang="en-US" dirty="0" smtClean="0">
                <a:latin typeface="+mn-lt"/>
              </a:rPr>
              <a:t> (MODIS) sensor onboard NASA’s Terra satellite, from January 2005 to the present. Aerosol optical thickness is a measure of how much light the airborne particles prevent from traveling through the atmosphere. Aerosols absorb and scatter incoming sunlight, thus reducing visibility and increasing optical thickness. Dark orange pixels show high aerosol concentrations, while light orange pixels show lower concentrations, and light yellow areas show little or no aerosols. Black shows where the sensor could not make its measurement. An optical thickness of less than 0.1 (light yellow) indicates a crystal clear sky with maximum visibility, whereas a value of 1 (dark orange) indicates the presence of aerosols so dense that people would have difficulty seeing the sun.</a:t>
            </a:r>
          </a:p>
          <a:p>
            <a:pPr>
              <a:defRPr/>
            </a:pPr>
            <a:endParaRPr lang="en-US" dirty="0" smtClean="0">
              <a:latin typeface="+mn-lt"/>
            </a:endParaRPr>
          </a:p>
          <a:p>
            <a:pPr>
              <a:defRPr/>
            </a:pPr>
            <a:r>
              <a:rPr lang="en-US" dirty="0" smtClean="0">
                <a:latin typeface="+mn-lt"/>
              </a:rPr>
              <a:t>Satellite: Terra</a:t>
            </a:r>
          </a:p>
          <a:p>
            <a:pPr>
              <a:defRPr/>
            </a:pPr>
            <a:r>
              <a:rPr lang="en-US" dirty="0" smtClean="0">
                <a:latin typeface="+mn-lt"/>
              </a:rPr>
              <a:t>Instrument: MODIS</a:t>
            </a:r>
            <a:endParaRPr lang="en-US" dirty="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97D37D1-5B0A-4399-94B6-54C32A148F73}" type="slidenum">
              <a:rPr lang="en-US" altLang="en-US" smtClean="0"/>
              <a:pPr>
                <a:spcBef>
                  <a:spcPct val="0"/>
                </a:spcBef>
              </a:pPr>
              <a:t>33</a:t>
            </a:fld>
            <a:endParaRPr lang="en-US" altLang="en-US" smtClean="0"/>
          </a:p>
        </p:txBody>
      </p:sp>
    </p:spTree>
    <p:extLst>
      <p:ext uri="{BB962C8B-B14F-4D97-AF65-F5344CB8AC3E}">
        <p14:creationId xmlns:p14="http://schemas.microsoft.com/office/powerpoint/2010/main" val="765558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028"/>
            <a:ext cx="7772400" cy="1470422"/>
          </a:xfrm>
        </p:spPr>
        <p:txBody>
          <a:bodyPr/>
          <a:lstStyle/>
          <a:p>
            <a:r>
              <a:rPr lang="en-US" dirty="0" smtClean="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DB4943B4-313D-4CC6-A91B-30C8969626D8}" type="slidenum">
              <a:rPr lang="en-GB" altLang="en-US"/>
              <a:pPr>
                <a:defRPr/>
              </a:pPr>
              <a:t>‹#›</a:t>
            </a:fld>
            <a:endParaRPr lang="en-GB" altLang="en-US"/>
          </a:p>
        </p:txBody>
      </p:sp>
    </p:spTree>
    <p:extLst>
      <p:ext uri="{BB962C8B-B14F-4D97-AF65-F5344CB8AC3E}">
        <p14:creationId xmlns:p14="http://schemas.microsoft.com/office/powerpoint/2010/main" val="2820114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86FE86F8-08AD-46AD-B02C-2BA3E979DAA3}" type="slidenum">
              <a:rPr lang="en-GB" altLang="en-US"/>
              <a:pPr>
                <a:defRPr/>
              </a:pPr>
              <a:t>‹#›</a:t>
            </a:fld>
            <a:endParaRPr lang="en-GB" altLang="en-US"/>
          </a:p>
        </p:txBody>
      </p:sp>
    </p:spTree>
    <p:extLst>
      <p:ext uri="{BB962C8B-B14F-4D97-AF65-F5344CB8AC3E}">
        <p14:creationId xmlns:p14="http://schemas.microsoft.com/office/powerpoint/2010/main" val="115003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1" y="6096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1" y="609600"/>
            <a:ext cx="56261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4EDC3092-5212-4D14-A3C3-8FE20BA13BF1}" type="slidenum">
              <a:rPr lang="en-GB" altLang="en-US"/>
              <a:pPr>
                <a:defRPr/>
              </a:pPr>
              <a:t>‹#›</a:t>
            </a:fld>
            <a:endParaRPr lang="en-GB" altLang="en-US"/>
          </a:p>
        </p:txBody>
      </p:sp>
    </p:spTree>
    <p:extLst>
      <p:ext uri="{BB962C8B-B14F-4D97-AF65-F5344CB8AC3E}">
        <p14:creationId xmlns:p14="http://schemas.microsoft.com/office/powerpoint/2010/main" val="1946891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Date Placeholder 5"/>
          <p:cNvSpPr>
            <a:spLocks noGrp="1"/>
          </p:cNvSpPr>
          <p:nvPr>
            <p:ph type="dt" sz="half" idx="10"/>
          </p:nvPr>
        </p:nvSpPr>
        <p:spPr>
          <a:xfrm>
            <a:off x="457200" y="6245225"/>
            <a:ext cx="2133600" cy="476250"/>
          </a:xfrm>
        </p:spPr>
        <p:txBody>
          <a:bodyPr/>
          <a:lstStyle>
            <a:lvl1pPr>
              <a:defRPr/>
            </a:lvl1pPr>
          </a:lstStyle>
          <a:p>
            <a:pPr>
              <a:defRPr/>
            </a:pPr>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pPr>
              <a:defRPr/>
            </a:pPr>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pPr>
              <a:defRPr/>
            </a:pPr>
            <a:fld id="{DC049E16-EAC3-45AA-8994-1C80E6A98B1F}" type="slidenum">
              <a:rPr lang="en-US" altLang="en-US"/>
              <a:pPr>
                <a:defRPr/>
              </a:pPr>
              <a:t>‹#›</a:t>
            </a:fld>
            <a:endParaRPr lang="en-US" altLang="en-US"/>
          </a:p>
        </p:txBody>
      </p:sp>
    </p:spTree>
    <p:extLst>
      <p:ext uri="{BB962C8B-B14F-4D97-AF65-F5344CB8AC3E}">
        <p14:creationId xmlns:p14="http://schemas.microsoft.com/office/powerpoint/2010/main" val="1419540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609600"/>
            <a:ext cx="7772400" cy="1143000"/>
          </a:xfrm>
        </p:spPr>
        <p:txBody>
          <a:bodyPr/>
          <a:lstStyle/>
          <a:p>
            <a:r>
              <a:rPr lang="en-US" smtClean="0"/>
              <a:t>Click to edit Master title style</a:t>
            </a:r>
            <a:endParaRPr lang="en-GB"/>
          </a:p>
        </p:txBody>
      </p:sp>
      <p:sp>
        <p:nvSpPr>
          <p:cNvPr id="3" name="Content Placeholder 2"/>
          <p:cNvSpPr>
            <a:spLocks noGrp="1"/>
          </p:cNvSpPr>
          <p:nvPr>
            <p:ph sz="quarter" idx="1"/>
          </p:nvPr>
        </p:nvSpPr>
        <p:spPr>
          <a:xfrm>
            <a:off x="6858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Content Placeholder 4"/>
          <p:cNvSpPr>
            <a:spLocks noGrp="1"/>
          </p:cNvSpPr>
          <p:nvPr>
            <p:ph sz="quarter" idx="3"/>
          </p:nvPr>
        </p:nvSpPr>
        <p:spPr>
          <a:xfrm>
            <a:off x="6858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Content Placeholder 5"/>
          <p:cNvSpPr>
            <a:spLocks noGrp="1"/>
          </p:cNvSpPr>
          <p:nvPr>
            <p:ph sz="quarter" idx="4"/>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pPr>
              <a:defRPr/>
            </a:pPr>
            <a:endParaRPr lang="en-US" altLang="en-US"/>
          </a:p>
        </p:txBody>
      </p:sp>
      <p:sp>
        <p:nvSpPr>
          <p:cNvPr id="8" name="Footer Placeholder 7"/>
          <p:cNvSpPr>
            <a:spLocks noGrp="1"/>
          </p:cNvSpPr>
          <p:nvPr>
            <p:ph type="ftr" sz="quarter" idx="11"/>
          </p:nvPr>
        </p:nvSpPr>
        <p:spPr/>
        <p:txBody>
          <a:bodyPr/>
          <a:lstStyle>
            <a:lvl1pPr>
              <a:defRPr/>
            </a:lvl1pPr>
          </a:lstStyle>
          <a:p>
            <a:pPr>
              <a:defRPr/>
            </a:pPr>
            <a:endParaRPr lang="en-US" altLang="en-US"/>
          </a:p>
        </p:txBody>
      </p:sp>
      <p:sp>
        <p:nvSpPr>
          <p:cNvPr id="9" name="Slide Number Placeholder 8"/>
          <p:cNvSpPr>
            <a:spLocks noGrp="1"/>
          </p:cNvSpPr>
          <p:nvPr>
            <p:ph type="sldNum" sz="quarter" idx="12"/>
          </p:nvPr>
        </p:nvSpPr>
        <p:spPr/>
        <p:txBody>
          <a:bodyPr/>
          <a:lstStyle>
            <a:lvl1pPr>
              <a:defRPr/>
            </a:lvl1pPr>
          </a:lstStyle>
          <a:p>
            <a:pPr>
              <a:defRPr/>
            </a:pPr>
            <a:fld id="{61429567-4BD1-4423-B12E-5CD0BBA100B6}" type="slidenum">
              <a:rPr lang="en-US" altLang="en-US"/>
              <a:pPr>
                <a:defRPr/>
              </a:pPr>
              <a:t>‹#›</a:t>
            </a:fld>
            <a:endParaRPr lang="en-US" altLang="en-US"/>
          </a:p>
        </p:txBody>
      </p:sp>
    </p:spTree>
    <p:extLst>
      <p:ext uri="{BB962C8B-B14F-4D97-AF65-F5344CB8AC3E}">
        <p14:creationId xmlns:p14="http://schemas.microsoft.com/office/powerpoint/2010/main" val="35314830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Content Placeholder 4"/>
          <p:cNvSpPr>
            <a:spLocks noGrp="1"/>
          </p:cNvSpPr>
          <p:nvPr>
            <p:ph sz="quarter" idx="3"/>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Date Placeholder 5"/>
          <p:cNvSpPr>
            <a:spLocks noGrp="1"/>
          </p:cNvSpPr>
          <p:nvPr>
            <p:ph type="dt" sz="half" idx="10"/>
          </p:nvPr>
        </p:nvSpPr>
        <p:spPr/>
        <p:txBody>
          <a:bodyPr/>
          <a:lstStyle>
            <a:lvl1pPr>
              <a:defRPr/>
            </a:lvl1pPr>
          </a:lstStyle>
          <a:p>
            <a:pPr>
              <a:defRPr/>
            </a:pPr>
            <a:endParaRPr lang="en-US" altLang="en-US"/>
          </a:p>
        </p:txBody>
      </p:sp>
      <p:sp>
        <p:nvSpPr>
          <p:cNvPr id="7" name="Footer Placeholder 6"/>
          <p:cNvSpPr>
            <a:spLocks noGrp="1"/>
          </p:cNvSpPr>
          <p:nvPr>
            <p:ph type="ftr" sz="quarter" idx="11"/>
          </p:nvPr>
        </p:nvSpPr>
        <p:spPr/>
        <p:txBody>
          <a:bodyPr/>
          <a:lstStyle>
            <a:lvl1pPr>
              <a:defRPr/>
            </a:lvl1pPr>
          </a:lstStyle>
          <a:p>
            <a:pPr>
              <a:defRPr/>
            </a:pPr>
            <a:endParaRPr lang="en-US" altLang="en-US"/>
          </a:p>
        </p:txBody>
      </p:sp>
      <p:sp>
        <p:nvSpPr>
          <p:cNvPr id="8" name="Slide Number Placeholder 7"/>
          <p:cNvSpPr>
            <a:spLocks noGrp="1"/>
          </p:cNvSpPr>
          <p:nvPr>
            <p:ph type="sldNum" sz="quarter" idx="12"/>
          </p:nvPr>
        </p:nvSpPr>
        <p:spPr/>
        <p:txBody>
          <a:bodyPr/>
          <a:lstStyle>
            <a:lvl1pPr>
              <a:defRPr/>
            </a:lvl1pPr>
          </a:lstStyle>
          <a:p>
            <a:pPr>
              <a:defRPr/>
            </a:pPr>
            <a:fld id="{0B52DD1C-8A32-4647-82BA-013B615E8408}" type="slidenum">
              <a:rPr lang="en-US" altLang="en-US"/>
              <a:pPr>
                <a:defRPr/>
              </a:pPr>
              <a:t>‹#›</a:t>
            </a:fld>
            <a:endParaRPr lang="en-US" altLang="en-US"/>
          </a:p>
        </p:txBody>
      </p:sp>
    </p:spTree>
    <p:extLst>
      <p:ext uri="{BB962C8B-B14F-4D97-AF65-F5344CB8AC3E}">
        <p14:creationId xmlns:p14="http://schemas.microsoft.com/office/powerpoint/2010/main" val="2659391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6019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r>
              <a:rPr lang="en-GB"/>
              <a:t>Dr. J. Remedios, Leicester. 3653 Lecture 3</a:t>
            </a:r>
          </a:p>
        </p:txBody>
      </p:sp>
      <p:sp>
        <p:nvSpPr>
          <p:cNvPr id="7" name="Rectangle 6"/>
          <p:cNvSpPr>
            <a:spLocks noGrp="1" noChangeArrowheads="1"/>
          </p:cNvSpPr>
          <p:nvPr>
            <p:ph type="sldNum" sz="quarter" idx="12"/>
          </p:nvPr>
        </p:nvSpPr>
        <p:spPr/>
        <p:txBody>
          <a:bodyPr/>
          <a:lstStyle>
            <a:lvl1pPr>
              <a:defRPr/>
            </a:lvl1pPr>
          </a:lstStyle>
          <a:p>
            <a:pPr>
              <a:defRPr/>
            </a:pPr>
            <a:fld id="{667B5417-9720-41CB-985C-EB0F5CA55356}" type="slidenum">
              <a:rPr lang="en-GB" altLang="en-US"/>
              <a:pPr>
                <a:defRPr/>
              </a:pPr>
              <a:t>‹#›</a:t>
            </a:fld>
            <a:endParaRPr lang="en-GB" altLang="en-US"/>
          </a:p>
        </p:txBody>
      </p:sp>
    </p:spTree>
    <p:extLst>
      <p:ext uri="{BB962C8B-B14F-4D97-AF65-F5344CB8AC3E}">
        <p14:creationId xmlns:p14="http://schemas.microsoft.com/office/powerpoint/2010/main" val="1039074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DE"/>
          </a:p>
        </p:txBody>
      </p:sp>
      <p:sp>
        <p:nvSpPr>
          <p:cNvPr id="4"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23777460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3848501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
        <p:nvSpPr>
          <p:cNvPr id="4"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37148824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250825" y="981075"/>
            <a:ext cx="4208463"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11688" y="981075"/>
            <a:ext cx="4208462"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1571937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5EB57BB6-6F16-46B4-9A3E-E8FCD8C8CA28}" type="slidenum">
              <a:rPr lang="en-GB" altLang="en-US"/>
              <a:pPr>
                <a:defRPr/>
              </a:pPr>
              <a:t>‹#›</a:t>
            </a:fld>
            <a:endParaRPr lang="en-GB" altLang="en-US"/>
          </a:p>
        </p:txBody>
      </p:sp>
    </p:spTree>
    <p:extLst>
      <p:ext uri="{BB962C8B-B14F-4D97-AF65-F5344CB8AC3E}">
        <p14:creationId xmlns:p14="http://schemas.microsoft.com/office/powerpoint/2010/main" val="35911949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29595175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2070331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4169353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32166678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2885210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7226800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78613" y="260350"/>
            <a:ext cx="2141537" cy="5905500"/>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250825" y="260350"/>
            <a:ext cx="6275388" cy="5905500"/>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23252941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6019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smtClean="0"/>
          </a:p>
        </p:txBody>
      </p:sp>
      <p:sp>
        <p:nvSpPr>
          <p:cNvPr id="4" name="Rectangle 4"/>
          <p:cNvSpPr>
            <a:spLocks noGrp="1" noChangeArrowheads="1"/>
          </p:cNvSpPr>
          <p:nvPr>
            <p:ph type="dt" sz="half" idx="10"/>
          </p:nvPr>
        </p:nvSpPr>
        <p:spPr>
          <a:xfrm>
            <a:off x="0" y="6477000"/>
            <a:ext cx="1905000" cy="228600"/>
          </a:xfrm>
          <a:prstGeom prst="rect">
            <a:avLst/>
          </a:prstGeom>
        </p:spPr>
        <p:txBody>
          <a:bodyPr/>
          <a:lstStyle>
            <a:lvl1pPr eaLnBrk="1" hangingPunct="1">
              <a:defRPr sz="1800">
                <a:solidFill>
                  <a:srgbClr val="000000"/>
                </a:solidFill>
                <a:latin typeface="Arial" charset="0"/>
              </a:defRPr>
            </a:lvl1pPr>
          </a:lstStyle>
          <a:p>
            <a:pPr>
              <a:defRPr/>
            </a:pPr>
            <a:endParaRPr lang="en-US"/>
          </a:p>
        </p:txBody>
      </p:sp>
      <p:sp>
        <p:nvSpPr>
          <p:cNvPr id="5" name="Rectangle 5"/>
          <p:cNvSpPr>
            <a:spLocks noGrp="1" noChangeArrowheads="1"/>
          </p:cNvSpPr>
          <p:nvPr>
            <p:ph type="ftr" sz="quarter" idx="11"/>
          </p:nvPr>
        </p:nvSpPr>
        <p:spPr>
          <a:xfrm>
            <a:off x="3048000" y="6553200"/>
            <a:ext cx="3352800" cy="304800"/>
          </a:xfrm>
        </p:spPr>
        <p:txBody>
          <a:bodyPr/>
          <a:lstStyle>
            <a:lvl1pPr>
              <a:defRPr/>
            </a:lvl1pPr>
          </a:lstStyle>
          <a:p>
            <a:pPr>
              <a:defRPr/>
            </a:pPr>
            <a:r>
              <a:rPr lang="en-GB"/>
              <a:t>Dr. J. Remedios, Leicester. 3653 Lecture 3</a:t>
            </a:r>
          </a:p>
        </p:txBody>
      </p:sp>
      <p:sp>
        <p:nvSpPr>
          <p:cNvPr id="6" name="Rectangle 6"/>
          <p:cNvSpPr>
            <a:spLocks noGrp="1" noChangeArrowheads="1"/>
          </p:cNvSpPr>
          <p:nvPr>
            <p:ph type="sldNum" sz="quarter" idx="12"/>
          </p:nvPr>
        </p:nvSpPr>
        <p:spPr>
          <a:xfrm>
            <a:off x="7239000" y="64008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800">
                <a:solidFill>
                  <a:srgbClr val="000000"/>
                </a:solidFill>
                <a:latin typeface="Arial" panose="020B0604020202020204" pitchFamily="34" charset="0"/>
              </a:defRPr>
            </a:lvl1pPr>
          </a:lstStyle>
          <a:p>
            <a:pPr>
              <a:defRPr/>
            </a:pPr>
            <a:fld id="{E2BE4AB8-F47E-4F06-B203-E99B044AEF93}" type="slidenum">
              <a:rPr lang="en-GB" altLang="en-US"/>
              <a:pPr>
                <a:defRPr/>
              </a:pPr>
              <a:t>‹#›</a:t>
            </a:fld>
            <a:endParaRPr lang="en-GB" altLang="en-US"/>
          </a:p>
        </p:txBody>
      </p:sp>
    </p:spTree>
    <p:extLst>
      <p:ext uri="{BB962C8B-B14F-4D97-AF65-F5344CB8AC3E}">
        <p14:creationId xmlns:p14="http://schemas.microsoft.com/office/powerpoint/2010/main" val="23177607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DE"/>
          </a:p>
        </p:txBody>
      </p:sp>
      <p:sp>
        <p:nvSpPr>
          <p:cNvPr id="4"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4048961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2612792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1784" y="4406504"/>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1784" y="2906316"/>
            <a:ext cx="7772400" cy="150018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078A56D9-A21C-4373-9DBC-298728C6C532}" type="slidenum">
              <a:rPr lang="en-GB" altLang="en-US"/>
              <a:pPr>
                <a:defRPr/>
              </a:pPr>
              <a:t>‹#›</a:t>
            </a:fld>
            <a:endParaRPr lang="en-GB" altLang="en-US"/>
          </a:p>
        </p:txBody>
      </p:sp>
    </p:spTree>
    <p:extLst>
      <p:ext uri="{BB962C8B-B14F-4D97-AF65-F5344CB8AC3E}">
        <p14:creationId xmlns:p14="http://schemas.microsoft.com/office/powerpoint/2010/main" val="30303326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
        <p:nvSpPr>
          <p:cNvPr id="4"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1809814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250825" y="981075"/>
            <a:ext cx="4208463"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11688" y="981075"/>
            <a:ext cx="4208462"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421734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27929136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148184814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108698635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9381716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7651608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133223030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78613" y="260350"/>
            <a:ext cx="2141537" cy="5905500"/>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250825" y="260350"/>
            <a:ext cx="6275388" cy="5905500"/>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19396006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6019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smtClean="0"/>
          </a:p>
        </p:txBody>
      </p:sp>
      <p:sp>
        <p:nvSpPr>
          <p:cNvPr id="4" name="Rectangle 3"/>
          <p:cNvSpPr>
            <a:spLocks noGrp="1" noChangeArrowheads="1"/>
          </p:cNvSpPr>
          <p:nvPr>
            <p:ph type="dt" sz="half" idx="10"/>
          </p:nvPr>
        </p:nvSpPr>
        <p:spPr>
          <a:xfrm>
            <a:off x="0" y="6477000"/>
            <a:ext cx="1905000" cy="228600"/>
          </a:xfrm>
          <a:prstGeom prst="rect">
            <a:avLst/>
          </a:prstGeom>
        </p:spPr>
        <p:txBody>
          <a:bodyPr/>
          <a:lstStyle>
            <a:lvl1pPr eaLnBrk="1" hangingPunct="1">
              <a:defRPr sz="1800">
                <a:solidFill>
                  <a:srgbClr val="000000"/>
                </a:solidFill>
                <a:latin typeface="Arial" charset="0"/>
              </a:defRPr>
            </a:lvl1pPr>
          </a:lstStyle>
          <a:p>
            <a:pPr>
              <a:defRPr/>
            </a:pPr>
            <a:endParaRPr lang="en-US"/>
          </a:p>
        </p:txBody>
      </p:sp>
      <p:sp>
        <p:nvSpPr>
          <p:cNvPr id="5" name="Rectangle 4"/>
          <p:cNvSpPr>
            <a:spLocks noGrp="1" noChangeArrowheads="1"/>
          </p:cNvSpPr>
          <p:nvPr>
            <p:ph type="ftr" sz="quarter" idx="11"/>
          </p:nvPr>
        </p:nvSpPr>
        <p:spPr>
          <a:xfrm>
            <a:off x="3048000" y="6553200"/>
            <a:ext cx="3352800" cy="304800"/>
          </a:xfrm>
        </p:spPr>
        <p:txBody>
          <a:bodyPr/>
          <a:lstStyle>
            <a:lvl1pPr>
              <a:defRPr/>
            </a:lvl1pPr>
          </a:lstStyle>
          <a:p>
            <a:pPr>
              <a:defRPr/>
            </a:pPr>
            <a:r>
              <a:rPr lang="en-GB"/>
              <a:t>Dr. J. Remedios, Leicester. 3653 Lecture 3</a:t>
            </a:r>
          </a:p>
        </p:txBody>
      </p:sp>
      <p:sp>
        <p:nvSpPr>
          <p:cNvPr id="6" name="Rectangle 5"/>
          <p:cNvSpPr>
            <a:spLocks noGrp="1" noChangeArrowheads="1"/>
          </p:cNvSpPr>
          <p:nvPr>
            <p:ph type="sldNum" sz="quarter" idx="12"/>
          </p:nvPr>
        </p:nvSpPr>
        <p:spPr>
          <a:xfrm>
            <a:off x="7239000" y="64008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800">
                <a:solidFill>
                  <a:srgbClr val="000000"/>
                </a:solidFill>
                <a:latin typeface="Arial" panose="020B0604020202020204" pitchFamily="34" charset="0"/>
              </a:defRPr>
            </a:lvl1pPr>
          </a:lstStyle>
          <a:p>
            <a:pPr>
              <a:defRPr/>
            </a:pPr>
            <a:fld id="{D446D567-94FA-4C7F-BE9D-9863C2BE66BA}" type="slidenum">
              <a:rPr lang="en-GB" altLang="en-US"/>
              <a:pPr>
                <a:defRPr/>
              </a:pPr>
              <a:t>‹#›</a:t>
            </a:fld>
            <a:endParaRPr lang="en-GB" altLang="en-US"/>
          </a:p>
        </p:txBody>
      </p:sp>
    </p:spTree>
    <p:extLst>
      <p:ext uri="{BB962C8B-B14F-4D97-AF65-F5344CB8AC3E}">
        <p14:creationId xmlns:p14="http://schemas.microsoft.com/office/powerpoint/2010/main" val="2663452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981200"/>
            <a:ext cx="3784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3600" y="1981200"/>
            <a:ext cx="3784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CCAEB02A-CD6D-4C12-8308-5BA09DDF3115}" type="slidenum">
              <a:rPr lang="en-GB" altLang="en-US"/>
              <a:pPr>
                <a:defRPr/>
              </a:pPr>
              <a:t>‹#›</a:t>
            </a:fld>
            <a:endParaRPr lang="en-GB" altLang="en-US"/>
          </a:p>
        </p:txBody>
      </p:sp>
    </p:spTree>
    <p:extLst>
      <p:ext uri="{BB962C8B-B14F-4D97-AF65-F5344CB8AC3E}">
        <p14:creationId xmlns:p14="http://schemas.microsoft.com/office/powerpoint/2010/main" val="2328308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5035"/>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4716"/>
            <a:ext cx="4040717" cy="64055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5272"/>
            <a:ext cx="4040717" cy="395049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6085" y="1534716"/>
            <a:ext cx="4040716" cy="64055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6085" y="2175272"/>
            <a:ext cx="4040716" cy="395049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D6306EE6-0E1C-4B98-8349-37CE1F3853E3}" type="slidenum">
              <a:rPr lang="en-GB" altLang="en-US"/>
              <a:pPr>
                <a:defRPr/>
              </a:pPr>
              <a:t>‹#›</a:t>
            </a:fld>
            <a:endParaRPr lang="en-GB" altLang="en-US"/>
          </a:p>
        </p:txBody>
      </p:sp>
    </p:spTree>
    <p:extLst>
      <p:ext uri="{BB962C8B-B14F-4D97-AF65-F5344CB8AC3E}">
        <p14:creationId xmlns:p14="http://schemas.microsoft.com/office/powerpoint/2010/main" val="3410212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4E16C5F4-68C9-4F76-868E-E9A29D8792E5}" type="slidenum">
              <a:rPr lang="en-GB" altLang="en-US"/>
              <a:pPr>
                <a:defRPr/>
              </a:pPr>
              <a:t>‹#›</a:t>
            </a:fld>
            <a:endParaRPr lang="en-GB" altLang="en-US"/>
          </a:p>
        </p:txBody>
      </p:sp>
    </p:spTree>
    <p:extLst>
      <p:ext uri="{BB962C8B-B14F-4D97-AF65-F5344CB8AC3E}">
        <p14:creationId xmlns:p14="http://schemas.microsoft.com/office/powerpoint/2010/main" val="4099574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D8F16335-5551-457D-87E3-B884E6BA52C1}" type="slidenum">
              <a:rPr lang="en-GB" altLang="en-US"/>
              <a:pPr>
                <a:defRPr/>
              </a:pPr>
              <a:t>‹#›</a:t>
            </a:fld>
            <a:endParaRPr lang="en-GB" altLang="en-US"/>
          </a:p>
        </p:txBody>
      </p:sp>
    </p:spTree>
    <p:extLst>
      <p:ext uri="{BB962C8B-B14F-4D97-AF65-F5344CB8AC3E}">
        <p14:creationId xmlns:p14="http://schemas.microsoft.com/office/powerpoint/2010/main" val="789838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2654"/>
            <a:ext cx="3007784"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1" y="272653"/>
            <a:ext cx="511174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4703"/>
            <a:ext cx="30077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29CA38E4-5A77-46A6-B92D-78566D32A496}" type="slidenum">
              <a:rPr lang="en-GB" altLang="en-US"/>
              <a:pPr>
                <a:defRPr/>
              </a:pPr>
              <a:t>‹#›</a:t>
            </a:fld>
            <a:endParaRPr lang="en-GB" altLang="en-US"/>
          </a:p>
        </p:txBody>
      </p:sp>
    </p:spTree>
    <p:extLst>
      <p:ext uri="{BB962C8B-B14F-4D97-AF65-F5344CB8AC3E}">
        <p14:creationId xmlns:p14="http://schemas.microsoft.com/office/powerpoint/2010/main" val="173833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817"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817" y="613172"/>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817" y="5367337"/>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A1E2447B-A0F3-49C7-8CDC-44F2E2E4BC68}" type="slidenum">
              <a:rPr lang="en-GB" altLang="en-US"/>
              <a:pPr>
                <a:defRPr/>
              </a:pPr>
              <a:t>‹#›</a:t>
            </a:fld>
            <a:endParaRPr lang="en-GB" altLang="en-US"/>
          </a:p>
        </p:txBody>
      </p:sp>
    </p:spTree>
    <p:extLst>
      <p:ext uri="{BB962C8B-B14F-4D97-AF65-F5344CB8AC3E}">
        <p14:creationId xmlns:p14="http://schemas.microsoft.com/office/powerpoint/2010/main" val="3126427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3.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GB"/>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GB"/>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14F31C3A-32F3-4F9B-9FD6-D870ABA8F7B0}"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794" r:id="rId5"/>
    <p:sldLayoutId id="2147484795" r:id="rId6"/>
    <p:sldLayoutId id="2147484796" r:id="rId7"/>
    <p:sldLayoutId id="2147484797" r:id="rId8"/>
    <p:sldLayoutId id="2147484798" r:id="rId9"/>
    <p:sldLayoutId id="2147484799" r:id="rId10"/>
    <p:sldLayoutId id="2147484800" r:id="rId11"/>
    <p:sldLayoutId id="2147484823" r:id="rId12"/>
    <p:sldLayoutId id="2147484824" r:id="rId13"/>
    <p:sldLayoutId id="2147484825" r:id="rId14"/>
    <p:sldLayoutId id="2147484826" r:id="rId15"/>
  </p:sldLayoutIdLst>
  <p:txStyles>
    <p:titleStyle>
      <a:lvl1pPr algn="ctr" rtl="0" eaLnBrk="0" fontAlgn="base" hangingPunct="0">
        <a:spcBef>
          <a:spcPct val="0"/>
        </a:spcBef>
        <a:spcAft>
          <a:spcPct val="0"/>
        </a:spcAft>
        <a:defRPr sz="4400">
          <a:solidFill>
            <a:schemeClr val="tx2"/>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har char="–"/>
        <a:defRPr sz="2800">
          <a:solidFill>
            <a:schemeClr val="tx1"/>
          </a:solidFill>
          <a:latin typeface="Arial" pitchFamily="34" charset="0"/>
          <a:cs typeface="Arial" pitchFamily="34" charset="0"/>
        </a:defRPr>
      </a:lvl2pPr>
      <a:lvl3pPr marL="1143000" indent="-228600" algn="l" rtl="0" eaLnBrk="0" fontAlgn="base" hangingPunct="0">
        <a:spcBef>
          <a:spcPct val="20000"/>
        </a:spcBef>
        <a:spcAft>
          <a:spcPct val="0"/>
        </a:spcAft>
        <a:buChar char="•"/>
        <a:defRPr sz="2400">
          <a:solidFill>
            <a:schemeClr val="tx1"/>
          </a:solidFill>
          <a:latin typeface="Arial" pitchFamily="34" charset="0"/>
          <a:cs typeface="Arial" pitchFamily="34" charset="0"/>
        </a:defRPr>
      </a:lvl3pPr>
      <a:lvl4pPr marL="1600200" indent="-228600" algn="l" rtl="0" eaLnBrk="0" fontAlgn="base" hangingPunct="0">
        <a:spcBef>
          <a:spcPct val="20000"/>
        </a:spcBef>
        <a:spcAft>
          <a:spcPct val="0"/>
        </a:spcAft>
        <a:buChar char="–"/>
        <a:defRPr sz="2000">
          <a:solidFill>
            <a:schemeClr val="tx1"/>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250825" y="260350"/>
            <a:ext cx="85693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en-US" smtClean="0"/>
              <a:t>Titelmasterformat durch Klicken bearbeiten</a:t>
            </a:r>
          </a:p>
        </p:txBody>
      </p:sp>
      <p:sp>
        <p:nvSpPr>
          <p:cNvPr id="2051" name="Rectangle 3"/>
          <p:cNvSpPr>
            <a:spLocks noGrp="1" noChangeArrowheads="1"/>
          </p:cNvSpPr>
          <p:nvPr>
            <p:ph type="body" idx="1"/>
          </p:nvPr>
        </p:nvSpPr>
        <p:spPr bwMode="auto">
          <a:xfrm>
            <a:off x="250825" y="981075"/>
            <a:ext cx="856932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en-US" smtClean="0"/>
              <a:t>Textmasterformate durch Klicken bearbeiten</a:t>
            </a:r>
          </a:p>
          <a:p>
            <a:pPr lvl="1"/>
            <a:r>
              <a:rPr lang="de-DE" altLang="en-US" smtClean="0"/>
              <a:t>Zweite Ebene</a:t>
            </a:r>
          </a:p>
          <a:p>
            <a:pPr lvl="2"/>
            <a:r>
              <a:rPr lang="de-DE" altLang="en-US" smtClean="0"/>
              <a:t>Dritte Ebene</a:t>
            </a:r>
          </a:p>
          <a:p>
            <a:pPr lvl="3"/>
            <a:r>
              <a:rPr lang="de-DE" altLang="en-US" smtClean="0"/>
              <a:t>Vierte Ebene</a:t>
            </a:r>
          </a:p>
          <a:p>
            <a:pPr lvl="4"/>
            <a:r>
              <a:rPr lang="de-DE" altLang="en-US" smtClean="0"/>
              <a:t>Fünfte Ebene</a:t>
            </a:r>
          </a:p>
        </p:txBody>
      </p:sp>
      <p:sp>
        <p:nvSpPr>
          <p:cNvPr id="1029" name="Rectangle 5"/>
          <p:cNvSpPr>
            <a:spLocks noGrp="1" noChangeArrowheads="1"/>
          </p:cNvSpPr>
          <p:nvPr>
            <p:ph type="ftr" sz="quarter" idx="3"/>
          </p:nvPr>
        </p:nvSpPr>
        <p:spPr bwMode="auto">
          <a:xfrm>
            <a:off x="1979613" y="6245225"/>
            <a:ext cx="446405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solidFill>
                  <a:srgbClr val="000000"/>
                </a:solidFill>
                <a:latin typeface="+mn-lt"/>
              </a:defRPr>
            </a:lvl1pPr>
          </a:lstStyle>
          <a:p>
            <a:pPr>
              <a:defRPr/>
            </a:pPr>
            <a:endParaRPr lang="de-DE"/>
          </a:p>
        </p:txBody>
      </p:sp>
      <p:pic>
        <p:nvPicPr>
          <p:cNvPr id="2053" name="Picture 1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165975" y="5784850"/>
            <a:ext cx="165417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801" r:id="rId1"/>
    <p:sldLayoutId id="2147484802" r:id="rId2"/>
    <p:sldLayoutId id="2147484803" r:id="rId3"/>
    <p:sldLayoutId id="2147484804" r:id="rId4"/>
    <p:sldLayoutId id="2147484805" r:id="rId5"/>
    <p:sldLayoutId id="2147484806" r:id="rId6"/>
    <p:sldLayoutId id="2147484807" r:id="rId7"/>
    <p:sldLayoutId id="2147484808" r:id="rId8"/>
    <p:sldLayoutId id="2147484809" r:id="rId9"/>
    <p:sldLayoutId id="2147484810" r:id="rId10"/>
    <p:sldLayoutId id="2147484811" r:id="rId11"/>
    <p:sldLayoutId id="2147484827" r:id="rId12"/>
  </p:sldLayoutIdLst>
  <p:hf hdr="0" ftr="0" dt="0"/>
  <p:txStyles>
    <p:titleStyle>
      <a:lvl1pPr algn="l" rtl="0" eaLnBrk="0" fontAlgn="base" hangingPunct="0">
        <a:spcBef>
          <a:spcPct val="0"/>
        </a:spcBef>
        <a:spcAft>
          <a:spcPct val="0"/>
        </a:spcAft>
        <a:defRPr sz="3200" b="1">
          <a:solidFill>
            <a:srgbClr val="0031B5"/>
          </a:solidFill>
          <a:latin typeface="+mj-lt"/>
          <a:ea typeface="+mj-ea"/>
          <a:cs typeface="+mj-cs"/>
        </a:defRPr>
      </a:lvl1pPr>
      <a:lvl2pPr algn="l" rtl="0" eaLnBrk="0" fontAlgn="base" hangingPunct="0">
        <a:spcBef>
          <a:spcPct val="0"/>
        </a:spcBef>
        <a:spcAft>
          <a:spcPct val="0"/>
        </a:spcAft>
        <a:defRPr sz="3200" b="1">
          <a:solidFill>
            <a:srgbClr val="0031B5"/>
          </a:solidFill>
          <a:latin typeface="News Gothic MT" pitchFamily="34" charset="0"/>
          <a:cs typeface="Arial" charset="0"/>
        </a:defRPr>
      </a:lvl2pPr>
      <a:lvl3pPr algn="l" rtl="0" eaLnBrk="0" fontAlgn="base" hangingPunct="0">
        <a:spcBef>
          <a:spcPct val="0"/>
        </a:spcBef>
        <a:spcAft>
          <a:spcPct val="0"/>
        </a:spcAft>
        <a:defRPr sz="3200" b="1">
          <a:solidFill>
            <a:srgbClr val="0031B5"/>
          </a:solidFill>
          <a:latin typeface="News Gothic MT" pitchFamily="34" charset="0"/>
          <a:cs typeface="Arial" charset="0"/>
        </a:defRPr>
      </a:lvl3pPr>
      <a:lvl4pPr algn="l" rtl="0" eaLnBrk="0" fontAlgn="base" hangingPunct="0">
        <a:spcBef>
          <a:spcPct val="0"/>
        </a:spcBef>
        <a:spcAft>
          <a:spcPct val="0"/>
        </a:spcAft>
        <a:defRPr sz="3200" b="1">
          <a:solidFill>
            <a:srgbClr val="0031B5"/>
          </a:solidFill>
          <a:latin typeface="News Gothic MT" pitchFamily="34" charset="0"/>
          <a:cs typeface="Arial" charset="0"/>
        </a:defRPr>
      </a:lvl4pPr>
      <a:lvl5pPr algn="l" rtl="0" eaLnBrk="0" fontAlgn="base" hangingPunct="0">
        <a:spcBef>
          <a:spcPct val="0"/>
        </a:spcBef>
        <a:spcAft>
          <a:spcPct val="0"/>
        </a:spcAft>
        <a:defRPr sz="3200" b="1">
          <a:solidFill>
            <a:srgbClr val="0031B5"/>
          </a:solidFill>
          <a:latin typeface="News Gothic MT" pitchFamily="34" charset="0"/>
          <a:cs typeface="Arial" charset="0"/>
        </a:defRPr>
      </a:lvl5pPr>
      <a:lvl6pPr marL="457200" algn="l" rtl="0" fontAlgn="base">
        <a:spcBef>
          <a:spcPct val="0"/>
        </a:spcBef>
        <a:spcAft>
          <a:spcPct val="0"/>
        </a:spcAft>
        <a:defRPr sz="3200" b="1">
          <a:solidFill>
            <a:srgbClr val="0031B5"/>
          </a:solidFill>
          <a:latin typeface="News Gothic MT" pitchFamily="34" charset="0"/>
          <a:cs typeface="Arial" charset="0"/>
        </a:defRPr>
      </a:lvl6pPr>
      <a:lvl7pPr marL="914400" algn="l" rtl="0" fontAlgn="base">
        <a:spcBef>
          <a:spcPct val="0"/>
        </a:spcBef>
        <a:spcAft>
          <a:spcPct val="0"/>
        </a:spcAft>
        <a:defRPr sz="3200" b="1">
          <a:solidFill>
            <a:srgbClr val="0031B5"/>
          </a:solidFill>
          <a:latin typeface="News Gothic MT" pitchFamily="34" charset="0"/>
          <a:cs typeface="Arial" charset="0"/>
        </a:defRPr>
      </a:lvl7pPr>
      <a:lvl8pPr marL="1371600" algn="l" rtl="0" fontAlgn="base">
        <a:spcBef>
          <a:spcPct val="0"/>
        </a:spcBef>
        <a:spcAft>
          <a:spcPct val="0"/>
        </a:spcAft>
        <a:defRPr sz="3200" b="1">
          <a:solidFill>
            <a:srgbClr val="0031B5"/>
          </a:solidFill>
          <a:latin typeface="News Gothic MT" pitchFamily="34" charset="0"/>
          <a:cs typeface="Arial" charset="0"/>
        </a:defRPr>
      </a:lvl8pPr>
      <a:lvl9pPr marL="1828800" algn="l" rtl="0" fontAlgn="base">
        <a:spcBef>
          <a:spcPct val="0"/>
        </a:spcBef>
        <a:spcAft>
          <a:spcPct val="0"/>
        </a:spcAft>
        <a:defRPr sz="3200" b="1">
          <a:solidFill>
            <a:srgbClr val="0031B5"/>
          </a:solidFill>
          <a:latin typeface="News Gothic MT" pitchFamily="34" charset="0"/>
          <a:cs typeface="Arial" charset="0"/>
        </a:defRPr>
      </a:lvl9pPr>
    </p:titleStyle>
    <p:bodyStyle>
      <a:lvl1pPr marL="342900" indent="-342900" algn="l" rtl="0" eaLnBrk="0" fontAlgn="base" hangingPunct="0">
        <a:spcBef>
          <a:spcPct val="20000"/>
        </a:spcBef>
        <a:spcAft>
          <a:spcPct val="0"/>
        </a:spcAft>
        <a:buClr>
          <a:schemeClr val="accent2"/>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accent2"/>
        </a:buClr>
        <a:buChar char="•"/>
        <a:defRPr>
          <a:solidFill>
            <a:schemeClr val="tx1"/>
          </a:solidFill>
          <a:latin typeface="+mn-lt"/>
          <a:cs typeface="+mn-cs"/>
        </a:defRPr>
      </a:lvl3pPr>
      <a:lvl4pPr marL="1600200" indent="-228600" algn="l" rtl="0" eaLnBrk="0" fontAlgn="base" hangingPunct="0">
        <a:spcBef>
          <a:spcPct val="20000"/>
        </a:spcBef>
        <a:spcAft>
          <a:spcPct val="0"/>
        </a:spcAft>
        <a:buClr>
          <a:schemeClr val="accent2"/>
        </a:buClr>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cs typeface="+mn-cs"/>
        </a:defRPr>
      </a:lvl5pPr>
      <a:lvl6pPr marL="2514600" indent="-228600" algn="l" rtl="0" fontAlgn="base">
        <a:spcBef>
          <a:spcPct val="20000"/>
        </a:spcBef>
        <a:spcAft>
          <a:spcPct val="0"/>
        </a:spcAft>
        <a:buClr>
          <a:schemeClr val="accent2"/>
        </a:buClr>
        <a:buChar char="»"/>
        <a:defRPr sz="1600">
          <a:solidFill>
            <a:schemeClr val="tx1"/>
          </a:solidFill>
          <a:latin typeface="+mn-lt"/>
          <a:cs typeface="+mn-cs"/>
        </a:defRPr>
      </a:lvl6pPr>
      <a:lvl7pPr marL="2971800" indent="-228600" algn="l" rtl="0" fontAlgn="base">
        <a:spcBef>
          <a:spcPct val="20000"/>
        </a:spcBef>
        <a:spcAft>
          <a:spcPct val="0"/>
        </a:spcAft>
        <a:buClr>
          <a:schemeClr val="accent2"/>
        </a:buClr>
        <a:buChar char="»"/>
        <a:defRPr sz="1600">
          <a:solidFill>
            <a:schemeClr val="tx1"/>
          </a:solidFill>
          <a:latin typeface="+mn-lt"/>
          <a:cs typeface="+mn-cs"/>
        </a:defRPr>
      </a:lvl7pPr>
      <a:lvl8pPr marL="3429000" indent="-228600" algn="l" rtl="0" fontAlgn="base">
        <a:spcBef>
          <a:spcPct val="20000"/>
        </a:spcBef>
        <a:spcAft>
          <a:spcPct val="0"/>
        </a:spcAft>
        <a:buClr>
          <a:schemeClr val="accent2"/>
        </a:buClr>
        <a:buChar char="»"/>
        <a:defRPr sz="1600">
          <a:solidFill>
            <a:schemeClr val="tx1"/>
          </a:solidFill>
          <a:latin typeface="+mn-lt"/>
          <a:cs typeface="+mn-cs"/>
        </a:defRPr>
      </a:lvl8pPr>
      <a:lvl9pPr marL="3886200" indent="-228600" algn="l" rtl="0" fontAlgn="base">
        <a:spcBef>
          <a:spcPct val="20000"/>
        </a:spcBef>
        <a:spcAft>
          <a:spcPct val="0"/>
        </a:spcAft>
        <a:buClr>
          <a:schemeClr val="accent2"/>
        </a:buClr>
        <a:buChar char="»"/>
        <a:defRPr sz="1600">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250825" y="260350"/>
            <a:ext cx="85693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en-US" smtClean="0"/>
              <a:t>Titelmasterformat durch Klicken bearbeiten</a:t>
            </a:r>
          </a:p>
        </p:txBody>
      </p:sp>
      <p:sp>
        <p:nvSpPr>
          <p:cNvPr id="3075" name="Rectangle 3"/>
          <p:cNvSpPr>
            <a:spLocks noGrp="1" noChangeArrowheads="1"/>
          </p:cNvSpPr>
          <p:nvPr>
            <p:ph type="body" idx="1"/>
          </p:nvPr>
        </p:nvSpPr>
        <p:spPr bwMode="auto">
          <a:xfrm>
            <a:off x="250825" y="981075"/>
            <a:ext cx="856932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en-US" smtClean="0"/>
              <a:t>Textmasterformate durch Klicken bearbeiten</a:t>
            </a:r>
          </a:p>
          <a:p>
            <a:pPr lvl="1"/>
            <a:r>
              <a:rPr lang="de-DE" altLang="en-US" smtClean="0"/>
              <a:t>Zweite Ebene</a:t>
            </a:r>
          </a:p>
          <a:p>
            <a:pPr lvl="2"/>
            <a:r>
              <a:rPr lang="de-DE" altLang="en-US" smtClean="0"/>
              <a:t>Dritte Ebene</a:t>
            </a:r>
          </a:p>
          <a:p>
            <a:pPr lvl="3"/>
            <a:r>
              <a:rPr lang="de-DE" altLang="en-US" smtClean="0"/>
              <a:t>Vierte Ebene</a:t>
            </a:r>
          </a:p>
          <a:p>
            <a:pPr lvl="4"/>
            <a:r>
              <a:rPr lang="de-DE" altLang="en-US" smtClean="0"/>
              <a:t>Fünfte Ebene</a:t>
            </a:r>
          </a:p>
        </p:txBody>
      </p:sp>
      <p:sp>
        <p:nvSpPr>
          <p:cNvPr id="1029" name="Rectangle 5"/>
          <p:cNvSpPr>
            <a:spLocks noGrp="1" noChangeArrowheads="1"/>
          </p:cNvSpPr>
          <p:nvPr>
            <p:ph type="ftr" sz="quarter" idx="3"/>
          </p:nvPr>
        </p:nvSpPr>
        <p:spPr bwMode="auto">
          <a:xfrm>
            <a:off x="1979613" y="6245225"/>
            <a:ext cx="446405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solidFill>
                  <a:srgbClr val="000000"/>
                </a:solidFill>
                <a:latin typeface="+mn-lt"/>
              </a:defRPr>
            </a:lvl1pPr>
          </a:lstStyle>
          <a:p>
            <a:pPr>
              <a:defRPr/>
            </a:pPr>
            <a:endParaRPr lang="de-DE"/>
          </a:p>
        </p:txBody>
      </p:sp>
    </p:spTree>
  </p:cSld>
  <p:clrMap bg1="lt1" tx1="dk1" bg2="lt2" tx2="dk2" accent1="accent1" accent2="accent2" accent3="accent3" accent4="accent4" accent5="accent5" accent6="accent6" hlink="hlink" folHlink="folHlink"/>
  <p:sldLayoutIdLst>
    <p:sldLayoutId id="2147484812" r:id="rId1"/>
    <p:sldLayoutId id="2147484813" r:id="rId2"/>
    <p:sldLayoutId id="2147484814" r:id="rId3"/>
    <p:sldLayoutId id="2147484815" r:id="rId4"/>
    <p:sldLayoutId id="2147484816" r:id="rId5"/>
    <p:sldLayoutId id="2147484817" r:id="rId6"/>
    <p:sldLayoutId id="2147484818" r:id="rId7"/>
    <p:sldLayoutId id="2147484819" r:id="rId8"/>
    <p:sldLayoutId id="2147484820" r:id="rId9"/>
    <p:sldLayoutId id="2147484821" r:id="rId10"/>
    <p:sldLayoutId id="2147484822" r:id="rId11"/>
    <p:sldLayoutId id="2147484828" r:id="rId12"/>
  </p:sldLayoutIdLst>
  <p:hf hdr="0" ftr="0" dt="0"/>
  <p:txStyles>
    <p:titleStyle>
      <a:lvl1pPr algn="l" rtl="0" eaLnBrk="0" fontAlgn="base" hangingPunct="0">
        <a:spcBef>
          <a:spcPct val="0"/>
        </a:spcBef>
        <a:spcAft>
          <a:spcPct val="0"/>
        </a:spcAft>
        <a:defRPr sz="3200" b="1">
          <a:solidFill>
            <a:srgbClr val="0031B5"/>
          </a:solidFill>
          <a:latin typeface="+mj-lt"/>
          <a:ea typeface="+mj-ea"/>
          <a:cs typeface="+mj-cs"/>
        </a:defRPr>
      </a:lvl1pPr>
      <a:lvl2pPr algn="l" rtl="0" eaLnBrk="0" fontAlgn="base" hangingPunct="0">
        <a:spcBef>
          <a:spcPct val="0"/>
        </a:spcBef>
        <a:spcAft>
          <a:spcPct val="0"/>
        </a:spcAft>
        <a:defRPr sz="3200" b="1">
          <a:solidFill>
            <a:srgbClr val="0031B5"/>
          </a:solidFill>
          <a:latin typeface="News Gothic MT" pitchFamily="34" charset="0"/>
          <a:cs typeface="Arial" charset="0"/>
        </a:defRPr>
      </a:lvl2pPr>
      <a:lvl3pPr algn="l" rtl="0" eaLnBrk="0" fontAlgn="base" hangingPunct="0">
        <a:spcBef>
          <a:spcPct val="0"/>
        </a:spcBef>
        <a:spcAft>
          <a:spcPct val="0"/>
        </a:spcAft>
        <a:defRPr sz="3200" b="1">
          <a:solidFill>
            <a:srgbClr val="0031B5"/>
          </a:solidFill>
          <a:latin typeface="News Gothic MT" pitchFamily="34" charset="0"/>
          <a:cs typeface="Arial" charset="0"/>
        </a:defRPr>
      </a:lvl3pPr>
      <a:lvl4pPr algn="l" rtl="0" eaLnBrk="0" fontAlgn="base" hangingPunct="0">
        <a:spcBef>
          <a:spcPct val="0"/>
        </a:spcBef>
        <a:spcAft>
          <a:spcPct val="0"/>
        </a:spcAft>
        <a:defRPr sz="3200" b="1">
          <a:solidFill>
            <a:srgbClr val="0031B5"/>
          </a:solidFill>
          <a:latin typeface="News Gothic MT" pitchFamily="34" charset="0"/>
          <a:cs typeface="Arial" charset="0"/>
        </a:defRPr>
      </a:lvl4pPr>
      <a:lvl5pPr algn="l" rtl="0" eaLnBrk="0" fontAlgn="base" hangingPunct="0">
        <a:spcBef>
          <a:spcPct val="0"/>
        </a:spcBef>
        <a:spcAft>
          <a:spcPct val="0"/>
        </a:spcAft>
        <a:defRPr sz="3200" b="1">
          <a:solidFill>
            <a:srgbClr val="0031B5"/>
          </a:solidFill>
          <a:latin typeface="News Gothic MT" pitchFamily="34" charset="0"/>
          <a:cs typeface="Arial" charset="0"/>
        </a:defRPr>
      </a:lvl5pPr>
      <a:lvl6pPr marL="457200" algn="l" rtl="0" fontAlgn="base">
        <a:spcBef>
          <a:spcPct val="0"/>
        </a:spcBef>
        <a:spcAft>
          <a:spcPct val="0"/>
        </a:spcAft>
        <a:defRPr sz="3200" b="1">
          <a:solidFill>
            <a:srgbClr val="0031B5"/>
          </a:solidFill>
          <a:latin typeface="News Gothic MT" pitchFamily="34" charset="0"/>
          <a:cs typeface="Arial" charset="0"/>
        </a:defRPr>
      </a:lvl6pPr>
      <a:lvl7pPr marL="914400" algn="l" rtl="0" fontAlgn="base">
        <a:spcBef>
          <a:spcPct val="0"/>
        </a:spcBef>
        <a:spcAft>
          <a:spcPct val="0"/>
        </a:spcAft>
        <a:defRPr sz="3200" b="1">
          <a:solidFill>
            <a:srgbClr val="0031B5"/>
          </a:solidFill>
          <a:latin typeface="News Gothic MT" pitchFamily="34" charset="0"/>
          <a:cs typeface="Arial" charset="0"/>
        </a:defRPr>
      </a:lvl7pPr>
      <a:lvl8pPr marL="1371600" algn="l" rtl="0" fontAlgn="base">
        <a:spcBef>
          <a:spcPct val="0"/>
        </a:spcBef>
        <a:spcAft>
          <a:spcPct val="0"/>
        </a:spcAft>
        <a:defRPr sz="3200" b="1">
          <a:solidFill>
            <a:srgbClr val="0031B5"/>
          </a:solidFill>
          <a:latin typeface="News Gothic MT" pitchFamily="34" charset="0"/>
          <a:cs typeface="Arial" charset="0"/>
        </a:defRPr>
      </a:lvl8pPr>
      <a:lvl9pPr marL="1828800" algn="l" rtl="0" fontAlgn="base">
        <a:spcBef>
          <a:spcPct val="0"/>
        </a:spcBef>
        <a:spcAft>
          <a:spcPct val="0"/>
        </a:spcAft>
        <a:defRPr sz="3200" b="1">
          <a:solidFill>
            <a:srgbClr val="0031B5"/>
          </a:solidFill>
          <a:latin typeface="News Gothic MT" pitchFamily="34" charset="0"/>
          <a:cs typeface="Arial" charset="0"/>
        </a:defRPr>
      </a:lvl9pPr>
    </p:titleStyle>
    <p:bodyStyle>
      <a:lvl1pPr marL="342900" indent="-342900" algn="l" rtl="0" eaLnBrk="0" fontAlgn="base" hangingPunct="0">
        <a:spcBef>
          <a:spcPct val="20000"/>
        </a:spcBef>
        <a:spcAft>
          <a:spcPct val="0"/>
        </a:spcAft>
        <a:buClr>
          <a:schemeClr val="accent2"/>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accent2"/>
        </a:buClr>
        <a:buChar char="•"/>
        <a:defRPr>
          <a:solidFill>
            <a:schemeClr val="tx1"/>
          </a:solidFill>
          <a:latin typeface="+mn-lt"/>
          <a:cs typeface="+mn-cs"/>
        </a:defRPr>
      </a:lvl3pPr>
      <a:lvl4pPr marL="1600200" indent="-228600" algn="l" rtl="0" eaLnBrk="0" fontAlgn="base" hangingPunct="0">
        <a:spcBef>
          <a:spcPct val="20000"/>
        </a:spcBef>
        <a:spcAft>
          <a:spcPct val="0"/>
        </a:spcAft>
        <a:buClr>
          <a:schemeClr val="accent2"/>
        </a:buClr>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cs typeface="+mn-cs"/>
        </a:defRPr>
      </a:lvl5pPr>
      <a:lvl6pPr marL="2514600" indent="-228600" algn="l" rtl="0" fontAlgn="base">
        <a:spcBef>
          <a:spcPct val="20000"/>
        </a:spcBef>
        <a:spcAft>
          <a:spcPct val="0"/>
        </a:spcAft>
        <a:buClr>
          <a:schemeClr val="accent2"/>
        </a:buClr>
        <a:buChar char="»"/>
        <a:defRPr sz="1600">
          <a:solidFill>
            <a:schemeClr val="tx1"/>
          </a:solidFill>
          <a:latin typeface="+mn-lt"/>
          <a:cs typeface="+mn-cs"/>
        </a:defRPr>
      </a:lvl6pPr>
      <a:lvl7pPr marL="2971800" indent="-228600" algn="l" rtl="0" fontAlgn="base">
        <a:spcBef>
          <a:spcPct val="20000"/>
        </a:spcBef>
        <a:spcAft>
          <a:spcPct val="0"/>
        </a:spcAft>
        <a:buClr>
          <a:schemeClr val="accent2"/>
        </a:buClr>
        <a:buChar char="»"/>
        <a:defRPr sz="1600">
          <a:solidFill>
            <a:schemeClr val="tx1"/>
          </a:solidFill>
          <a:latin typeface="+mn-lt"/>
          <a:cs typeface="+mn-cs"/>
        </a:defRPr>
      </a:lvl7pPr>
      <a:lvl8pPr marL="3429000" indent="-228600" algn="l" rtl="0" fontAlgn="base">
        <a:spcBef>
          <a:spcPct val="20000"/>
        </a:spcBef>
        <a:spcAft>
          <a:spcPct val="0"/>
        </a:spcAft>
        <a:buClr>
          <a:schemeClr val="accent2"/>
        </a:buClr>
        <a:buChar char="»"/>
        <a:defRPr sz="1600">
          <a:solidFill>
            <a:schemeClr val="tx1"/>
          </a:solidFill>
          <a:latin typeface="+mn-lt"/>
          <a:cs typeface="+mn-cs"/>
        </a:defRPr>
      </a:lvl8pPr>
      <a:lvl9pPr marL="3886200" indent="-228600" algn="l" rtl="0" fontAlgn="base">
        <a:spcBef>
          <a:spcPct val="20000"/>
        </a:spcBef>
        <a:spcAft>
          <a:spcPct val="0"/>
        </a:spcAft>
        <a:buClr>
          <a:schemeClr val="accent2"/>
        </a:buClr>
        <a:buChar char="»"/>
        <a:defRPr sz="1600">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28.wmf"/><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oleObject" Target="../embeddings/oleObject17.bin"/><Relationship Id="rId5" Type="http://schemas.openxmlformats.org/officeDocument/2006/relationships/image" Target="../media/image27.wmf"/><Relationship Id="rId4" Type="http://schemas.openxmlformats.org/officeDocument/2006/relationships/oleObject" Target="../embeddings/oleObject16.bin"/></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emf"/><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image" Target="../media/image41.png"/><Relationship Id="rId7" Type="http://schemas.openxmlformats.org/officeDocument/2006/relationships/oleObject" Target="../embeddings/oleObject19.bin"/><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image" Target="../media/image38.wmf"/><Relationship Id="rId5" Type="http://schemas.openxmlformats.org/officeDocument/2006/relationships/oleObject" Target="../embeddings/oleObject18.bin"/><Relationship Id="rId10" Type="http://schemas.openxmlformats.org/officeDocument/2006/relationships/image" Target="../media/image40.wmf"/><Relationship Id="rId4" Type="http://schemas.openxmlformats.org/officeDocument/2006/relationships/image" Target="../media/image42.png"/><Relationship Id="rId9" Type="http://schemas.openxmlformats.org/officeDocument/2006/relationships/oleObject" Target="../embeddings/oleObject20.bin"/></Relationships>
</file>

<file path=ppt/slides/_rels/slide2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14.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xml"/><Relationship Id="rId7" Type="http://schemas.openxmlformats.org/officeDocument/2006/relationships/image" Target="../media/image9.wmf"/><Relationship Id="rId2" Type="http://schemas.openxmlformats.org/officeDocument/2006/relationships/slideLayout" Target="../slideLayouts/slideLayout15.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1.png"/><Relationship Id="rId5" Type="http://schemas.openxmlformats.org/officeDocument/2006/relationships/image" Target="../media/image8.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0.wmf"/></Relationships>
</file>

<file path=ppt/slides/_rels/slide3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image" Target="../media/image16.png"/><Relationship Id="rId7" Type="http://schemas.openxmlformats.org/officeDocument/2006/relationships/image" Target="../media/image13.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6.bin"/><Relationship Id="rId11" Type="http://schemas.openxmlformats.org/officeDocument/2006/relationships/image" Target="../media/image15.wmf"/><Relationship Id="rId5" Type="http://schemas.openxmlformats.org/officeDocument/2006/relationships/image" Target="../media/image12.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14.wmf"/></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image" Target="../media/image3.png"/><Relationship Id="rId7" Type="http://schemas.openxmlformats.org/officeDocument/2006/relationships/image" Target="../media/image18.wmf"/><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oleObject" Target="../embeddings/oleObject10.bin"/><Relationship Id="rId5" Type="http://schemas.openxmlformats.org/officeDocument/2006/relationships/image" Target="../media/image17.wmf"/><Relationship Id="rId4" Type="http://schemas.openxmlformats.org/officeDocument/2006/relationships/oleObject" Target="../embeddings/oleObject9.bin"/><Relationship Id="rId9" Type="http://schemas.openxmlformats.org/officeDocument/2006/relationships/image" Target="../media/image19.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6.png"/><Relationship Id="rId7" Type="http://schemas.openxmlformats.org/officeDocument/2006/relationships/image" Target="../media/image20.wmf"/><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oleObject" Target="../embeddings/oleObject12.bin"/><Relationship Id="rId5" Type="http://schemas.openxmlformats.org/officeDocument/2006/relationships/image" Target="../media/image3.png"/><Relationship Id="rId4" Type="http://schemas.openxmlformats.org/officeDocument/2006/relationships/image" Target="../media/image22.wmf"/><Relationship Id="rId9" Type="http://schemas.openxmlformats.org/officeDocument/2006/relationships/image" Target="../media/image21.wmf"/></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23.wmf"/><Relationship Id="rId5" Type="http://schemas.openxmlformats.org/officeDocument/2006/relationships/oleObject" Target="../embeddings/oleObject14.bin"/><Relationship Id="rId4" Type="http://schemas.openxmlformats.org/officeDocument/2006/relationships/image" Target="../media/image24.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26.png"/><Relationship Id="rId5" Type="http://schemas.openxmlformats.org/officeDocument/2006/relationships/image" Target="../media/image25.wmf"/><Relationship Id="rId4" Type="http://schemas.openxmlformats.org/officeDocument/2006/relationships/oleObject" Target="../embeddings/oleObject1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1026" descr="whole Earth full"/>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25" y="4643438"/>
            <a:ext cx="2143125"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1028"/>
          <p:cNvSpPr>
            <a:spLocks noGrp="1" noChangeArrowheads="1"/>
          </p:cNvSpPr>
          <p:nvPr>
            <p:ph type="title"/>
          </p:nvPr>
        </p:nvSpPr>
        <p:spPr>
          <a:xfrm>
            <a:off x="690563" y="908050"/>
            <a:ext cx="8008937" cy="3349625"/>
          </a:xfrm>
        </p:spPr>
        <p:txBody>
          <a:bodyPr/>
          <a:lstStyle/>
          <a:p>
            <a:pPr eaLnBrk="1" hangingPunct="1"/>
            <a:r>
              <a:rPr lang="en-GB" altLang="en-US" sz="2400" b="1" smtClean="0">
                <a:solidFill>
                  <a:srgbClr val="FF0000"/>
                </a:solidFill>
              </a:rPr>
              <a:t>SECOND YEAR: 2604 </a:t>
            </a:r>
            <a:br>
              <a:rPr lang="en-GB" altLang="en-US" sz="2400" b="1" smtClean="0">
                <a:solidFill>
                  <a:srgbClr val="FF0000"/>
                </a:solidFill>
              </a:rPr>
            </a:br>
            <a:r>
              <a:rPr lang="en-GB" altLang="en-US" sz="2400" b="1" smtClean="0">
                <a:solidFill>
                  <a:srgbClr val="FF0000"/>
                </a:solidFill>
              </a:rPr>
              <a:t>PLANETARY REMOTE SENSING 3</a:t>
            </a:r>
            <a:br>
              <a:rPr lang="en-GB" altLang="en-US" sz="2400" b="1" smtClean="0">
                <a:solidFill>
                  <a:srgbClr val="FF0000"/>
                </a:solidFill>
              </a:rPr>
            </a:br>
            <a:r>
              <a:rPr lang="en-GB" altLang="en-US" sz="2400" b="1" smtClean="0"/>
              <a:t/>
            </a:r>
            <a:br>
              <a:rPr lang="en-GB" altLang="en-US" sz="2400" b="1" smtClean="0"/>
            </a:br>
            <a:r>
              <a:rPr lang="en-GB" altLang="en-US" sz="2400" b="1" smtClean="0">
                <a:solidFill>
                  <a:srgbClr val="0000FF"/>
                </a:solidFill>
              </a:rPr>
              <a:t>ELECTROMAGNETIC</a:t>
            </a:r>
            <a:r>
              <a:rPr lang="en-GB" altLang="en-US" sz="2400" b="1" i="1" smtClean="0">
                <a:solidFill>
                  <a:srgbClr val="0000FF"/>
                </a:solidFill>
              </a:rPr>
              <a:t> RADIATION: </a:t>
            </a:r>
            <a:br>
              <a:rPr lang="en-GB" altLang="en-US" sz="2400" b="1" i="1" smtClean="0">
                <a:solidFill>
                  <a:srgbClr val="0000FF"/>
                </a:solidFill>
              </a:rPr>
            </a:br>
            <a:r>
              <a:rPr lang="en-GB" altLang="en-US" sz="2400" b="1" i="1" smtClean="0">
                <a:solidFill>
                  <a:srgbClr val="0000FF"/>
                </a:solidFill>
              </a:rPr>
              <a:t>a journey from the Sun to planet Earth</a:t>
            </a:r>
            <a:br>
              <a:rPr lang="en-GB" altLang="en-US" sz="2400" b="1" i="1" smtClean="0">
                <a:solidFill>
                  <a:srgbClr val="0000FF"/>
                </a:solidFill>
              </a:rPr>
            </a:br>
            <a:r>
              <a:rPr lang="en-GB" altLang="en-US" sz="2400" b="1" i="1" smtClean="0"/>
              <a:t/>
            </a:r>
            <a:br>
              <a:rPr lang="en-GB" altLang="en-US" sz="2400" b="1" i="1" smtClean="0"/>
            </a:br>
            <a:r>
              <a:rPr lang="en-GB" altLang="en-US" sz="2400" b="1" smtClean="0"/>
              <a:t>Dr. A. Battaglia</a:t>
            </a:r>
            <a:br>
              <a:rPr lang="en-GB" altLang="en-US" sz="2400" b="1" smtClean="0"/>
            </a:br>
            <a:r>
              <a:rPr lang="en-GB" altLang="en-US" sz="2400" b="1" smtClean="0"/>
              <a:t>ab474@le.ac.uk</a:t>
            </a:r>
            <a:br>
              <a:rPr lang="en-GB" altLang="en-US" sz="2400" b="1" smtClean="0"/>
            </a:br>
            <a:r>
              <a:rPr lang="en-GB" altLang="en-US" sz="2400" b="1" smtClean="0"/>
              <a:t/>
            </a:r>
            <a:br>
              <a:rPr lang="en-GB" altLang="en-US" sz="2400" b="1" smtClean="0"/>
            </a:br>
            <a:r>
              <a:rPr lang="en-GB" altLang="en-US" sz="2400" b="1" smtClean="0"/>
              <a:t>EOS-SRC, Dept. of Physics and Astronomy, University of Leicester, U.K.</a:t>
            </a:r>
            <a:r>
              <a:rPr lang="en-GB" altLang="en-US" sz="2400" smtClean="0"/>
              <a:t/>
            </a:r>
            <a:br>
              <a:rPr lang="en-GB" altLang="en-US" sz="2400" smtClean="0"/>
            </a:br>
            <a:r>
              <a:rPr lang="en-GB" altLang="en-US" sz="2400" b="1" i="1" smtClean="0">
                <a:solidFill>
                  <a:srgbClr val="0000FF"/>
                </a:solidFill>
              </a:rPr>
              <a:t> http://www2.le.ac.uk/departments/physics/research/earth-observation-science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0" y="-17463"/>
            <a:ext cx="9144000" cy="1143001"/>
          </a:xfrm>
        </p:spPr>
        <p:txBody>
          <a:bodyPr/>
          <a:lstStyle/>
          <a:p>
            <a:pPr algn="l"/>
            <a:r>
              <a:rPr lang="en-GB" altLang="en-US" sz="3200" b="1" smtClean="0">
                <a:solidFill>
                  <a:srgbClr val="FF0000"/>
                </a:solidFill>
              </a:rPr>
              <a:t>Example: the solar constant=flux from sun at TOA</a:t>
            </a:r>
          </a:p>
        </p:txBody>
      </p:sp>
      <p:sp>
        <p:nvSpPr>
          <p:cNvPr id="24579" name="TextBox 7"/>
          <p:cNvSpPr txBox="1">
            <a:spLocks noChangeArrowheads="1"/>
          </p:cNvSpPr>
          <p:nvPr/>
        </p:nvSpPr>
        <p:spPr bwMode="auto">
          <a:xfrm>
            <a:off x="323850" y="1125538"/>
            <a:ext cx="5603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ts val="600"/>
              </a:spcBef>
              <a:buFontTx/>
              <a:buNone/>
            </a:pPr>
            <a:r>
              <a:rPr lang="en-GB" altLang="en-US" sz="2000"/>
              <a:t>Sun is approximately blackbody with T=5790K</a:t>
            </a:r>
          </a:p>
        </p:txBody>
      </p:sp>
      <p:graphicFrame>
        <p:nvGraphicFramePr>
          <p:cNvPr id="24580" name="Object 2"/>
          <p:cNvGraphicFramePr>
            <a:graphicFrameLocks noChangeAspect="1"/>
          </p:cNvGraphicFramePr>
          <p:nvPr/>
        </p:nvGraphicFramePr>
        <p:xfrm>
          <a:off x="1273175" y="1773238"/>
          <a:ext cx="5991225" cy="539750"/>
        </p:xfrm>
        <a:graphic>
          <a:graphicData uri="http://schemas.openxmlformats.org/presentationml/2006/ole">
            <mc:AlternateContent xmlns:mc="http://schemas.openxmlformats.org/markup-compatibility/2006">
              <mc:Choice xmlns:v="urn:schemas-microsoft-com:vml" Requires="v">
                <p:oleObj spid="_x0000_s24588" name="Equation" r:id="rId4" imgW="2679700" imgH="241300" progId="Equation.3">
                  <p:embed/>
                </p:oleObj>
              </mc:Choice>
              <mc:Fallback>
                <p:oleObj name="Equation" r:id="rId4" imgW="2679700" imgH="2413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3175" y="1773238"/>
                        <a:ext cx="5991225"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1" name="TextBox 7"/>
          <p:cNvSpPr txBox="1">
            <a:spLocks noChangeArrowheads="1"/>
          </p:cNvSpPr>
          <p:nvPr/>
        </p:nvSpPr>
        <p:spPr bwMode="auto">
          <a:xfrm>
            <a:off x="250825" y="2924175"/>
            <a:ext cx="6483350" cy="324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ts val="600"/>
              </a:spcBef>
              <a:buFontTx/>
              <a:buNone/>
            </a:pPr>
            <a:r>
              <a:rPr lang="en-GB" altLang="en-US" sz="2000" b="1"/>
              <a:t>Intensity from sun: </a:t>
            </a:r>
          </a:p>
          <a:p>
            <a:pPr eaLnBrk="1" hangingPunct="1">
              <a:spcBef>
                <a:spcPts val="1200"/>
              </a:spcBef>
              <a:buFontTx/>
              <a:buNone/>
            </a:pPr>
            <a:r>
              <a:rPr lang="en-GB" altLang="en-US" sz="2000" i="1"/>
              <a:t>	</a:t>
            </a:r>
          </a:p>
          <a:p>
            <a:pPr eaLnBrk="1" hangingPunct="1">
              <a:spcBef>
                <a:spcPts val="1200"/>
              </a:spcBef>
              <a:buFontTx/>
              <a:buNone/>
            </a:pPr>
            <a:endParaRPr lang="en-GB" altLang="en-US" sz="2000" i="1"/>
          </a:p>
          <a:p>
            <a:pPr eaLnBrk="1" hangingPunct="1">
              <a:spcBef>
                <a:spcPts val="1200"/>
              </a:spcBef>
              <a:buFontTx/>
              <a:buNone/>
            </a:pPr>
            <a:endParaRPr lang="en-GB" altLang="en-US" sz="2000" i="1"/>
          </a:p>
          <a:p>
            <a:pPr eaLnBrk="1" hangingPunct="1">
              <a:spcBef>
                <a:spcPts val="1200"/>
              </a:spcBef>
              <a:buFontTx/>
              <a:buNone/>
            </a:pPr>
            <a:endParaRPr lang="en-GB" altLang="en-US" sz="2000"/>
          </a:p>
          <a:p>
            <a:pPr eaLnBrk="1" hangingPunct="1">
              <a:spcBef>
                <a:spcPts val="1200"/>
              </a:spcBef>
              <a:buFontTx/>
              <a:buNone/>
            </a:pPr>
            <a:r>
              <a:rPr lang="en-GB" altLang="en-US" sz="2000" b="1"/>
              <a:t>Flux observed on Earth: </a:t>
            </a:r>
          </a:p>
          <a:p>
            <a:pPr eaLnBrk="1" hangingPunct="1">
              <a:spcBef>
                <a:spcPts val="1800"/>
              </a:spcBef>
              <a:buFontTx/>
              <a:buNone/>
            </a:pPr>
            <a:r>
              <a:rPr lang="en-GB" altLang="en-US" sz="2000" i="1"/>
              <a:t>	F</a:t>
            </a:r>
            <a:r>
              <a:rPr lang="en-GB" altLang="en-US" sz="2000" i="1" baseline="-25000"/>
              <a:t>Earth</a:t>
            </a:r>
            <a:r>
              <a:rPr lang="en-GB" altLang="en-US" sz="2000"/>
              <a:t> = </a:t>
            </a:r>
            <a:r>
              <a:rPr lang="en-GB" altLang="en-US" sz="2000" i="1"/>
              <a:t>I</a:t>
            </a:r>
            <a:r>
              <a:rPr lang="en-GB" altLang="en-US" sz="2000" i="1" baseline="-25000"/>
              <a:t>sun</a:t>
            </a:r>
            <a:r>
              <a:rPr lang="en-GB" altLang="en-US" sz="2000" i="1"/>
              <a:t> </a:t>
            </a:r>
            <a:r>
              <a:rPr lang="el-GR" altLang="en-US" sz="2000" i="1"/>
              <a:t>Ω</a:t>
            </a:r>
            <a:r>
              <a:rPr lang="en-GB" altLang="en-US" sz="2000" i="1" baseline="-25000"/>
              <a:t>sun</a:t>
            </a:r>
            <a:r>
              <a:rPr lang="en-GB" altLang="en-US" sz="2000"/>
              <a:t>=</a:t>
            </a:r>
            <a:r>
              <a:rPr lang="en-GB" altLang="en-US" sz="2000" baseline="30000"/>
              <a:t> </a:t>
            </a:r>
            <a:r>
              <a:rPr lang="en-GB" altLang="en-US" sz="2000" i="1"/>
              <a:t>I</a:t>
            </a:r>
            <a:r>
              <a:rPr lang="en-GB" altLang="en-US" sz="2000" i="1" baseline="-25000"/>
              <a:t>sun</a:t>
            </a:r>
            <a:r>
              <a:rPr lang="en-GB" altLang="en-US" sz="2000" i="1"/>
              <a:t> * </a:t>
            </a:r>
            <a:r>
              <a:rPr lang="en-GB" altLang="en-US" sz="2000"/>
              <a:t>0.68*10</a:t>
            </a:r>
            <a:r>
              <a:rPr lang="en-GB" altLang="en-US" sz="2000" baseline="30000"/>
              <a:t>-4</a:t>
            </a:r>
            <a:r>
              <a:rPr lang="en-GB" altLang="en-US" sz="2000"/>
              <a:t> sr</a:t>
            </a:r>
            <a:r>
              <a:rPr lang="el-GR" altLang="en-US" sz="2000"/>
              <a:t> </a:t>
            </a:r>
            <a:r>
              <a:rPr lang="en-GB" altLang="en-US" sz="2000"/>
              <a:t>~ 1368 W/m</a:t>
            </a:r>
            <a:r>
              <a:rPr lang="en-GB" altLang="en-US" sz="2000" baseline="30000"/>
              <a:t>2</a:t>
            </a:r>
          </a:p>
        </p:txBody>
      </p:sp>
      <p:sp>
        <p:nvSpPr>
          <p:cNvPr id="24582" name="TextBox 10"/>
          <p:cNvSpPr txBox="1">
            <a:spLocks noChangeArrowheads="1"/>
          </p:cNvSpPr>
          <p:nvPr/>
        </p:nvSpPr>
        <p:spPr bwMode="auto">
          <a:xfrm>
            <a:off x="2124075" y="3363913"/>
            <a:ext cx="3671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1800"/>
              <a:t>        (Stefan-Boltzman law for BB)</a:t>
            </a:r>
          </a:p>
        </p:txBody>
      </p:sp>
      <p:graphicFrame>
        <p:nvGraphicFramePr>
          <p:cNvPr id="24583" name="Object 2"/>
          <p:cNvGraphicFramePr>
            <a:graphicFrameLocks noChangeAspect="1"/>
          </p:cNvGraphicFramePr>
          <p:nvPr/>
        </p:nvGraphicFramePr>
        <p:xfrm>
          <a:off x="219075" y="3798888"/>
          <a:ext cx="6729413" cy="938212"/>
        </p:xfrm>
        <a:graphic>
          <a:graphicData uri="http://schemas.openxmlformats.org/presentationml/2006/ole">
            <mc:AlternateContent xmlns:mc="http://schemas.openxmlformats.org/markup-compatibility/2006">
              <mc:Choice xmlns:v="urn:schemas-microsoft-com:vml" Requires="v">
                <p:oleObj spid="_x0000_s24589" name="Equation" r:id="rId6" imgW="3009900" imgH="419100" progId="Equation.3">
                  <p:embed/>
                </p:oleObj>
              </mc:Choice>
              <mc:Fallback>
                <p:oleObj name="Equation" r:id="rId6" imgW="3009900" imgH="419100"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075" y="3798888"/>
                        <a:ext cx="6729413" cy="938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3" name="Straight Arrow Connector 2"/>
          <p:cNvCxnSpPr/>
          <p:nvPr/>
        </p:nvCxnSpPr>
        <p:spPr>
          <a:xfrm flipH="1">
            <a:off x="1692275" y="3644900"/>
            <a:ext cx="431800" cy="153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585" name="TextBox 1"/>
          <p:cNvSpPr txBox="1">
            <a:spLocks noChangeArrowheads="1"/>
          </p:cNvSpPr>
          <p:nvPr/>
        </p:nvSpPr>
        <p:spPr bwMode="auto">
          <a:xfrm>
            <a:off x="827088" y="6324600"/>
            <a:ext cx="73294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2400">
                <a:latin typeface="Times New Roman" panose="02020603050405020304" pitchFamily="18" charset="0"/>
              </a:rPr>
              <a:t>Finally ending the 10-minute boring travel in the vacuum</a:t>
            </a: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84150" y="44450"/>
            <a:ext cx="8959850" cy="1143000"/>
          </a:xfrm>
        </p:spPr>
        <p:txBody>
          <a:bodyPr/>
          <a:lstStyle/>
          <a:p>
            <a:r>
              <a:rPr lang="en-US" altLang="en-US" sz="3200" b="1" smtClean="0">
                <a:solidFill>
                  <a:srgbClr val="FF0000"/>
                </a:solidFill>
              </a:rPr>
              <a:t>Home thinking</a:t>
            </a:r>
          </a:p>
        </p:txBody>
      </p:sp>
      <p:sp>
        <p:nvSpPr>
          <p:cNvPr id="26627" name="TextBox 1"/>
          <p:cNvSpPr txBox="1">
            <a:spLocks noChangeArrowheads="1"/>
          </p:cNvSpPr>
          <p:nvPr/>
        </p:nvSpPr>
        <p:spPr bwMode="auto">
          <a:xfrm>
            <a:off x="1612900" y="981075"/>
            <a:ext cx="51196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2400"/>
              <a:t>Can you explain these phenomena?</a:t>
            </a:r>
          </a:p>
        </p:txBody>
      </p:sp>
      <p:pic>
        <p:nvPicPr>
          <p:cNvPr id="26628"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72225" y="4005263"/>
            <a:ext cx="2376488"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87675" y="3152775"/>
            <a:ext cx="3201988" cy="212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844675"/>
            <a:ext cx="2857500" cy="190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34925" y="115888"/>
            <a:ext cx="9144000" cy="582612"/>
          </a:xfrm>
        </p:spPr>
        <p:txBody>
          <a:bodyPr/>
          <a:lstStyle/>
          <a:p>
            <a:pPr eaLnBrk="1" hangingPunct="1"/>
            <a:r>
              <a:rPr lang="en-GB" altLang="en-US" sz="2800" b="1" smtClean="0">
                <a:solidFill>
                  <a:srgbClr val="FF0000"/>
                </a:solidFill>
              </a:rPr>
              <a:t>Trying to understand the complete Picture</a:t>
            </a:r>
          </a:p>
        </p:txBody>
      </p:sp>
      <p:sp>
        <p:nvSpPr>
          <p:cNvPr id="27651" name="Oval 37"/>
          <p:cNvSpPr>
            <a:spLocks noChangeArrowheads="1"/>
          </p:cNvSpPr>
          <p:nvPr/>
        </p:nvSpPr>
        <p:spPr bwMode="auto">
          <a:xfrm>
            <a:off x="357188" y="981075"/>
            <a:ext cx="935037" cy="914400"/>
          </a:xfrm>
          <a:prstGeom prst="ellipse">
            <a:avLst/>
          </a:prstGeom>
          <a:solidFill>
            <a:srgbClr val="FFFF00"/>
          </a:solidFill>
          <a:ln w="9525" algn="ctr">
            <a:solidFill>
              <a:srgbClr val="FF9900"/>
            </a:solidFill>
            <a:round/>
            <a:headEnd/>
            <a:tailEnd/>
          </a:ln>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Calibri" panose="020F0502020204030204" pitchFamily="34" charset="0"/>
            </a:endParaRPr>
          </a:p>
        </p:txBody>
      </p:sp>
      <p:sp>
        <p:nvSpPr>
          <p:cNvPr id="27652" name="TextBox 48"/>
          <p:cNvSpPr txBox="1">
            <a:spLocks noChangeArrowheads="1"/>
          </p:cNvSpPr>
          <p:nvPr/>
        </p:nvSpPr>
        <p:spPr bwMode="auto">
          <a:xfrm>
            <a:off x="523875" y="1133475"/>
            <a:ext cx="595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2400" b="1">
                <a:solidFill>
                  <a:srgbClr val="FFC000"/>
                </a:solidFill>
                <a:latin typeface="Times New Roman" panose="02020603050405020304" pitchFamily="18" charset="0"/>
              </a:rPr>
              <a:t>sun</a:t>
            </a:r>
          </a:p>
        </p:txBody>
      </p:sp>
      <p:grpSp>
        <p:nvGrpSpPr>
          <p:cNvPr id="27653" name="Group 1"/>
          <p:cNvGrpSpPr>
            <a:grpSpLocks/>
          </p:cNvGrpSpPr>
          <p:nvPr/>
        </p:nvGrpSpPr>
        <p:grpSpPr bwMode="auto">
          <a:xfrm>
            <a:off x="379413" y="2030413"/>
            <a:ext cx="8907462" cy="4208462"/>
            <a:chOff x="379413" y="2030413"/>
            <a:chExt cx="8907462" cy="4208462"/>
          </a:xfrm>
        </p:grpSpPr>
        <p:sp>
          <p:nvSpPr>
            <p:cNvPr id="27656" name="Rectangle 4"/>
            <p:cNvSpPr>
              <a:spLocks noChangeArrowheads="1"/>
            </p:cNvSpPr>
            <p:nvPr/>
          </p:nvSpPr>
          <p:spPr bwMode="auto">
            <a:xfrm>
              <a:off x="452438" y="2030413"/>
              <a:ext cx="8351837" cy="4203700"/>
            </a:xfrm>
            <a:prstGeom prst="rect">
              <a:avLst/>
            </a:prstGeom>
            <a:solidFill>
              <a:srgbClr val="99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FontTx/>
                <a:buNone/>
              </a:pPr>
              <a:endParaRPr lang="en-US" altLang="en-US" sz="1200">
                <a:latin typeface="Times New Roman" panose="02020603050405020304" pitchFamily="18" charset="0"/>
              </a:endParaRPr>
            </a:p>
          </p:txBody>
        </p:sp>
        <p:sp>
          <p:nvSpPr>
            <p:cNvPr id="27657" name="Line 4"/>
            <p:cNvSpPr>
              <a:spLocks noChangeShapeType="1"/>
            </p:cNvSpPr>
            <p:nvPr/>
          </p:nvSpPr>
          <p:spPr bwMode="auto">
            <a:xfrm>
              <a:off x="955675" y="2676525"/>
              <a:ext cx="504825" cy="360363"/>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GB"/>
            </a:p>
          </p:txBody>
        </p:sp>
        <p:sp>
          <p:nvSpPr>
            <p:cNvPr id="27658" name="Line 5"/>
            <p:cNvSpPr>
              <a:spLocks noChangeShapeType="1"/>
            </p:cNvSpPr>
            <p:nvPr/>
          </p:nvSpPr>
          <p:spPr bwMode="auto">
            <a:xfrm>
              <a:off x="2205038" y="2732088"/>
              <a:ext cx="504825" cy="360362"/>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GB"/>
            </a:p>
          </p:txBody>
        </p:sp>
        <p:sp>
          <p:nvSpPr>
            <p:cNvPr id="27659" name="Line 6"/>
            <p:cNvSpPr>
              <a:spLocks noChangeShapeType="1"/>
            </p:cNvSpPr>
            <p:nvPr/>
          </p:nvSpPr>
          <p:spPr bwMode="auto">
            <a:xfrm flipV="1">
              <a:off x="2971800" y="2676525"/>
              <a:ext cx="504825" cy="431800"/>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GB"/>
            </a:p>
          </p:txBody>
        </p:sp>
        <p:sp>
          <p:nvSpPr>
            <p:cNvPr id="27660" name="Line 7"/>
            <p:cNvSpPr>
              <a:spLocks noChangeShapeType="1"/>
            </p:cNvSpPr>
            <p:nvPr/>
          </p:nvSpPr>
          <p:spPr bwMode="auto">
            <a:xfrm>
              <a:off x="3059113" y="5788025"/>
              <a:ext cx="288925" cy="431800"/>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GB"/>
            </a:p>
          </p:txBody>
        </p:sp>
        <p:sp>
          <p:nvSpPr>
            <p:cNvPr id="27661" name="Line 8"/>
            <p:cNvSpPr>
              <a:spLocks noChangeShapeType="1"/>
            </p:cNvSpPr>
            <p:nvPr/>
          </p:nvSpPr>
          <p:spPr bwMode="auto">
            <a:xfrm flipV="1">
              <a:off x="3348038" y="5788025"/>
              <a:ext cx="360362" cy="431800"/>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GB"/>
            </a:p>
          </p:txBody>
        </p:sp>
        <p:sp>
          <p:nvSpPr>
            <p:cNvPr id="27662" name="Line 9"/>
            <p:cNvSpPr>
              <a:spLocks noChangeShapeType="1"/>
            </p:cNvSpPr>
            <p:nvPr/>
          </p:nvSpPr>
          <p:spPr bwMode="auto">
            <a:xfrm>
              <a:off x="1028700" y="5786438"/>
              <a:ext cx="504825" cy="360362"/>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GB"/>
            </a:p>
          </p:txBody>
        </p:sp>
        <p:sp>
          <p:nvSpPr>
            <p:cNvPr id="27663" name="Oval 11"/>
            <p:cNvSpPr>
              <a:spLocks noChangeArrowheads="1"/>
            </p:cNvSpPr>
            <p:nvPr/>
          </p:nvSpPr>
          <p:spPr bwMode="auto">
            <a:xfrm>
              <a:off x="3979863" y="3719513"/>
              <a:ext cx="1728787" cy="792162"/>
            </a:xfrm>
            <a:prstGeom prst="ellipse">
              <a:avLst/>
            </a:prstGeom>
            <a:solidFill>
              <a:srgbClr val="0000FF"/>
            </a:solidFill>
            <a:ln w="9525" algn="ctr">
              <a:solidFill>
                <a:srgbClr val="0000CC"/>
              </a:solidFill>
              <a:round/>
              <a:headEnd/>
              <a:tailEnd/>
            </a:ln>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Calibri" panose="020F0502020204030204" pitchFamily="34" charset="0"/>
              </a:endParaRPr>
            </a:p>
          </p:txBody>
        </p:sp>
        <p:sp>
          <p:nvSpPr>
            <p:cNvPr id="27664" name="Oval 12"/>
            <p:cNvSpPr>
              <a:spLocks noChangeArrowheads="1"/>
            </p:cNvSpPr>
            <p:nvPr/>
          </p:nvSpPr>
          <p:spPr bwMode="auto">
            <a:xfrm>
              <a:off x="4987925" y="3646488"/>
              <a:ext cx="936625" cy="385762"/>
            </a:xfrm>
            <a:prstGeom prst="ellipse">
              <a:avLst/>
            </a:prstGeom>
            <a:solidFill>
              <a:srgbClr val="0000FF"/>
            </a:solidFill>
            <a:ln w="9525" algn="ctr">
              <a:solidFill>
                <a:srgbClr val="0000CC"/>
              </a:solidFill>
              <a:round/>
              <a:headEnd/>
              <a:tailEnd/>
            </a:ln>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Calibri" panose="020F0502020204030204" pitchFamily="34" charset="0"/>
              </a:endParaRPr>
            </a:p>
          </p:txBody>
        </p:sp>
        <p:sp>
          <p:nvSpPr>
            <p:cNvPr id="27665" name="Oval 13"/>
            <p:cNvSpPr>
              <a:spLocks noChangeArrowheads="1"/>
            </p:cNvSpPr>
            <p:nvPr/>
          </p:nvSpPr>
          <p:spPr bwMode="auto">
            <a:xfrm>
              <a:off x="3908425" y="3790950"/>
              <a:ext cx="936625" cy="241300"/>
            </a:xfrm>
            <a:prstGeom prst="ellipse">
              <a:avLst/>
            </a:prstGeom>
            <a:solidFill>
              <a:srgbClr val="0000FF"/>
            </a:solidFill>
            <a:ln w="9525" algn="ctr">
              <a:solidFill>
                <a:srgbClr val="0000CC"/>
              </a:solidFill>
              <a:round/>
              <a:headEnd/>
              <a:tailEnd/>
            </a:ln>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Calibri" panose="020F0502020204030204" pitchFamily="34" charset="0"/>
              </a:endParaRPr>
            </a:p>
          </p:txBody>
        </p:sp>
        <p:sp>
          <p:nvSpPr>
            <p:cNvPr id="27666" name="Oval 14"/>
            <p:cNvSpPr>
              <a:spLocks noChangeArrowheads="1"/>
            </p:cNvSpPr>
            <p:nvPr/>
          </p:nvSpPr>
          <p:spPr bwMode="auto">
            <a:xfrm>
              <a:off x="4340225" y="3575050"/>
              <a:ext cx="1081088" cy="457200"/>
            </a:xfrm>
            <a:prstGeom prst="ellipse">
              <a:avLst/>
            </a:prstGeom>
            <a:solidFill>
              <a:srgbClr val="0000FF"/>
            </a:solidFill>
            <a:ln w="9525" algn="ctr">
              <a:solidFill>
                <a:srgbClr val="0000CC"/>
              </a:solidFill>
              <a:round/>
              <a:headEnd/>
              <a:tailEnd/>
            </a:ln>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Calibri" panose="020F0502020204030204" pitchFamily="34" charset="0"/>
              </a:endParaRPr>
            </a:p>
          </p:txBody>
        </p:sp>
        <p:sp>
          <p:nvSpPr>
            <p:cNvPr id="27667" name="Oval 15"/>
            <p:cNvSpPr>
              <a:spLocks noChangeArrowheads="1"/>
            </p:cNvSpPr>
            <p:nvPr/>
          </p:nvSpPr>
          <p:spPr bwMode="auto">
            <a:xfrm>
              <a:off x="3332163" y="4079875"/>
              <a:ext cx="1584325" cy="71438"/>
            </a:xfrm>
            <a:prstGeom prst="ellipse">
              <a:avLst/>
            </a:prstGeom>
            <a:solidFill>
              <a:srgbClr val="0000FF"/>
            </a:solidFill>
            <a:ln w="9525" algn="ctr">
              <a:solidFill>
                <a:srgbClr val="0000CC"/>
              </a:solidFill>
              <a:round/>
              <a:headEnd/>
              <a:tailEnd/>
            </a:ln>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Calibri" panose="020F0502020204030204" pitchFamily="34" charset="0"/>
              </a:endParaRPr>
            </a:p>
          </p:txBody>
        </p:sp>
        <p:sp>
          <p:nvSpPr>
            <p:cNvPr id="27668" name="Oval 16"/>
            <p:cNvSpPr>
              <a:spLocks noChangeArrowheads="1"/>
            </p:cNvSpPr>
            <p:nvPr/>
          </p:nvSpPr>
          <p:spPr bwMode="auto">
            <a:xfrm>
              <a:off x="3548063" y="3935413"/>
              <a:ext cx="936625" cy="360362"/>
            </a:xfrm>
            <a:prstGeom prst="ellipse">
              <a:avLst/>
            </a:prstGeom>
            <a:solidFill>
              <a:srgbClr val="0000FF"/>
            </a:solidFill>
            <a:ln w="9525" algn="ctr">
              <a:solidFill>
                <a:srgbClr val="0000CC"/>
              </a:solidFill>
              <a:round/>
              <a:headEnd/>
              <a:tailEnd/>
            </a:ln>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Calibri" panose="020F0502020204030204" pitchFamily="34" charset="0"/>
              </a:endParaRPr>
            </a:p>
          </p:txBody>
        </p:sp>
        <p:sp>
          <p:nvSpPr>
            <p:cNvPr id="27669" name="Line 16"/>
            <p:cNvSpPr>
              <a:spLocks noChangeShapeType="1"/>
            </p:cNvSpPr>
            <p:nvPr/>
          </p:nvSpPr>
          <p:spPr bwMode="auto">
            <a:xfrm>
              <a:off x="4195763" y="3071813"/>
              <a:ext cx="504825" cy="360362"/>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GB"/>
            </a:p>
          </p:txBody>
        </p:sp>
        <p:sp>
          <p:nvSpPr>
            <p:cNvPr id="27670" name="Line 17"/>
            <p:cNvSpPr>
              <a:spLocks noChangeShapeType="1"/>
            </p:cNvSpPr>
            <p:nvPr/>
          </p:nvSpPr>
          <p:spPr bwMode="auto">
            <a:xfrm flipV="1">
              <a:off x="4843463" y="3071813"/>
              <a:ext cx="504825" cy="431800"/>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GB"/>
            </a:p>
          </p:txBody>
        </p:sp>
        <p:sp>
          <p:nvSpPr>
            <p:cNvPr id="27671" name="Line 18"/>
            <p:cNvSpPr>
              <a:spLocks noChangeShapeType="1"/>
            </p:cNvSpPr>
            <p:nvPr/>
          </p:nvSpPr>
          <p:spPr bwMode="auto">
            <a:xfrm>
              <a:off x="4340225" y="4511675"/>
              <a:ext cx="38100" cy="433388"/>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GB"/>
            </a:p>
          </p:txBody>
        </p:sp>
        <p:sp>
          <p:nvSpPr>
            <p:cNvPr id="27672" name="Line 19"/>
            <p:cNvSpPr>
              <a:spLocks noChangeShapeType="1"/>
            </p:cNvSpPr>
            <p:nvPr/>
          </p:nvSpPr>
          <p:spPr bwMode="auto">
            <a:xfrm flipV="1">
              <a:off x="5708650" y="3143250"/>
              <a:ext cx="504825" cy="431800"/>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GB"/>
            </a:p>
          </p:txBody>
        </p:sp>
        <p:sp>
          <p:nvSpPr>
            <p:cNvPr id="27673" name="Line 20"/>
            <p:cNvSpPr>
              <a:spLocks noChangeShapeType="1"/>
            </p:cNvSpPr>
            <p:nvPr/>
          </p:nvSpPr>
          <p:spPr bwMode="auto">
            <a:xfrm>
              <a:off x="5073650" y="4583113"/>
              <a:ext cx="504825" cy="360362"/>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GB"/>
            </a:p>
          </p:txBody>
        </p:sp>
        <p:sp>
          <p:nvSpPr>
            <p:cNvPr id="27674" name="Line 21"/>
            <p:cNvSpPr>
              <a:spLocks noChangeShapeType="1"/>
            </p:cNvSpPr>
            <p:nvPr/>
          </p:nvSpPr>
          <p:spPr bwMode="auto">
            <a:xfrm>
              <a:off x="379413" y="6238875"/>
              <a:ext cx="8461375" cy="0"/>
            </a:xfrm>
            <a:prstGeom prst="line">
              <a:avLst/>
            </a:prstGeom>
            <a:noFill/>
            <a:ln w="76200">
              <a:solidFill>
                <a:srgbClr val="FF9900"/>
              </a:solidFill>
              <a:round/>
              <a:headEnd/>
              <a:tailEnd/>
            </a:ln>
            <a:extLst>
              <a:ext uri="{909E8E84-426E-40DD-AFC4-6F175D3DCCD1}">
                <a14:hiddenFill xmlns:a14="http://schemas.microsoft.com/office/drawing/2010/main">
                  <a:noFill/>
                </a14:hiddenFill>
              </a:ext>
            </a:extLst>
          </p:spPr>
          <p:txBody>
            <a:bodyPr anchor="ctr">
              <a:spAutoFit/>
            </a:bodyPr>
            <a:lstStyle/>
            <a:p>
              <a:endParaRPr lang="en-GB"/>
            </a:p>
          </p:txBody>
        </p:sp>
        <p:sp>
          <p:nvSpPr>
            <p:cNvPr id="27675" name="Text Box 22"/>
            <p:cNvSpPr txBox="1">
              <a:spLocks noChangeArrowheads="1"/>
            </p:cNvSpPr>
            <p:nvPr/>
          </p:nvSpPr>
          <p:spPr bwMode="auto">
            <a:xfrm>
              <a:off x="452438" y="2351088"/>
              <a:ext cx="12969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FontTx/>
                <a:buNone/>
              </a:pPr>
              <a:r>
                <a:rPr lang="en-GB" altLang="en-US" sz="1200" b="1">
                  <a:latin typeface="Times New Roman" panose="02020603050405020304" pitchFamily="18" charset="0"/>
                </a:rPr>
                <a:t>Absorption</a:t>
              </a:r>
            </a:p>
          </p:txBody>
        </p:sp>
        <p:sp>
          <p:nvSpPr>
            <p:cNvPr id="27676" name="Text Box 23"/>
            <p:cNvSpPr txBox="1">
              <a:spLocks noChangeArrowheads="1"/>
            </p:cNvSpPr>
            <p:nvPr/>
          </p:nvSpPr>
          <p:spPr bwMode="auto">
            <a:xfrm>
              <a:off x="2251075" y="3300413"/>
              <a:ext cx="12969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FontTx/>
                <a:buNone/>
              </a:pPr>
              <a:r>
                <a:rPr lang="en-GB" altLang="en-US" sz="1200" b="1">
                  <a:latin typeface="Times New Roman" panose="02020603050405020304" pitchFamily="18" charset="0"/>
                </a:rPr>
                <a:t>Scattering</a:t>
              </a:r>
            </a:p>
          </p:txBody>
        </p:sp>
        <p:sp>
          <p:nvSpPr>
            <p:cNvPr id="27677" name="Text Box 24"/>
            <p:cNvSpPr txBox="1">
              <a:spLocks noChangeArrowheads="1"/>
            </p:cNvSpPr>
            <p:nvPr/>
          </p:nvSpPr>
          <p:spPr bwMode="auto">
            <a:xfrm>
              <a:off x="1258888" y="5735638"/>
              <a:ext cx="1439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FontTx/>
                <a:buNone/>
              </a:pPr>
              <a:r>
                <a:rPr lang="en-GB" altLang="en-US" sz="1200" b="1">
                  <a:latin typeface="Times New Roman" panose="02020603050405020304" pitchFamily="18" charset="0"/>
                </a:rPr>
                <a:t>Absorption on the ground</a:t>
              </a:r>
            </a:p>
          </p:txBody>
        </p:sp>
        <p:sp>
          <p:nvSpPr>
            <p:cNvPr id="27678" name="Text Box 25"/>
            <p:cNvSpPr txBox="1">
              <a:spLocks noChangeArrowheads="1"/>
            </p:cNvSpPr>
            <p:nvPr/>
          </p:nvSpPr>
          <p:spPr bwMode="auto">
            <a:xfrm>
              <a:off x="3059113" y="5945188"/>
              <a:ext cx="29527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FontTx/>
                <a:buNone/>
              </a:pPr>
              <a:r>
                <a:rPr lang="en-GB" altLang="en-US" sz="1200" b="1">
                  <a:latin typeface="Times New Roman" panose="02020603050405020304" pitchFamily="18" charset="0"/>
                </a:rPr>
                <a:t>Reflection on the ground</a:t>
              </a:r>
            </a:p>
          </p:txBody>
        </p:sp>
        <p:sp>
          <p:nvSpPr>
            <p:cNvPr id="27679" name="Text Box 26"/>
            <p:cNvSpPr txBox="1">
              <a:spLocks noChangeArrowheads="1"/>
            </p:cNvSpPr>
            <p:nvPr/>
          </p:nvSpPr>
          <p:spPr bwMode="auto">
            <a:xfrm>
              <a:off x="4124325" y="2686050"/>
              <a:ext cx="1296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FontTx/>
                <a:buNone/>
              </a:pPr>
              <a:r>
                <a:rPr lang="en-GB" altLang="en-US" sz="1200" b="1">
                  <a:latin typeface="Times New Roman" panose="02020603050405020304" pitchFamily="18" charset="0"/>
                </a:rPr>
                <a:t>Scattering from a cloud</a:t>
              </a:r>
            </a:p>
          </p:txBody>
        </p:sp>
        <p:sp>
          <p:nvSpPr>
            <p:cNvPr id="27680" name="Text Box 27"/>
            <p:cNvSpPr txBox="1">
              <a:spLocks noChangeArrowheads="1"/>
            </p:cNvSpPr>
            <p:nvPr/>
          </p:nvSpPr>
          <p:spPr bwMode="auto">
            <a:xfrm>
              <a:off x="6156325" y="3022600"/>
              <a:ext cx="1296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FontTx/>
                <a:buNone/>
              </a:pPr>
              <a:r>
                <a:rPr lang="en-GB" altLang="en-US" sz="1200" b="1">
                  <a:latin typeface="Times New Roman" panose="02020603050405020304" pitchFamily="18" charset="0"/>
                </a:rPr>
                <a:t>Emission from  a cloud</a:t>
              </a:r>
            </a:p>
          </p:txBody>
        </p:sp>
        <p:sp>
          <p:nvSpPr>
            <p:cNvPr id="27681" name="Text Box 28"/>
            <p:cNvSpPr txBox="1">
              <a:spLocks noChangeArrowheads="1"/>
            </p:cNvSpPr>
            <p:nvPr/>
          </p:nvSpPr>
          <p:spPr bwMode="auto">
            <a:xfrm>
              <a:off x="5580063" y="4773613"/>
              <a:ext cx="12969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FontTx/>
                <a:buNone/>
              </a:pPr>
              <a:r>
                <a:rPr lang="en-GB" altLang="en-US" sz="1200" b="1">
                  <a:latin typeface="Times New Roman" panose="02020603050405020304" pitchFamily="18" charset="0"/>
                </a:rPr>
                <a:t>Transmission through a cloud</a:t>
              </a:r>
            </a:p>
          </p:txBody>
        </p:sp>
        <p:sp>
          <p:nvSpPr>
            <p:cNvPr id="27682" name="Text Box 29"/>
            <p:cNvSpPr txBox="1">
              <a:spLocks noChangeArrowheads="1"/>
            </p:cNvSpPr>
            <p:nvPr/>
          </p:nvSpPr>
          <p:spPr bwMode="auto">
            <a:xfrm>
              <a:off x="2397125" y="4438650"/>
              <a:ext cx="1657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FontTx/>
                <a:buNone/>
              </a:pPr>
              <a:r>
                <a:rPr lang="en-GB" altLang="en-US" sz="1200" b="1">
                  <a:latin typeface="Times New Roman" panose="02020603050405020304" pitchFamily="18" charset="0"/>
                </a:rPr>
                <a:t>Scattering / reflection from a cloud</a:t>
              </a:r>
            </a:p>
          </p:txBody>
        </p:sp>
        <p:sp>
          <p:nvSpPr>
            <p:cNvPr id="27683" name="Line 30"/>
            <p:cNvSpPr>
              <a:spLocks noChangeShapeType="1"/>
            </p:cNvSpPr>
            <p:nvPr/>
          </p:nvSpPr>
          <p:spPr bwMode="auto">
            <a:xfrm>
              <a:off x="4411663" y="3863975"/>
              <a:ext cx="288925" cy="215900"/>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GB"/>
            </a:p>
          </p:txBody>
        </p:sp>
        <p:sp>
          <p:nvSpPr>
            <p:cNvPr id="27684" name="Line 31"/>
            <p:cNvSpPr>
              <a:spLocks noChangeShapeType="1"/>
            </p:cNvSpPr>
            <p:nvPr/>
          </p:nvSpPr>
          <p:spPr bwMode="auto">
            <a:xfrm>
              <a:off x="4627563" y="4079875"/>
              <a:ext cx="288925" cy="0"/>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GB"/>
            </a:p>
          </p:txBody>
        </p:sp>
        <p:sp>
          <p:nvSpPr>
            <p:cNvPr id="27685" name="Line 32"/>
            <p:cNvSpPr>
              <a:spLocks noChangeShapeType="1"/>
            </p:cNvSpPr>
            <p:nvPr/>
          </p:nvSpPr>
          <p:spPr bwMode="auto">
            <a:xfrm flipH="1">
              <a:off x="4700588" y="4079875"/>
              <a:ext cx="215900" cy="142875"/>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GB"/>
            </a:p>
          </p:txBody>
        </p:sp>
        <p:sp>
          <p:nvSpPr>
            <p:cNvPr id="27686" name="Line 33"/>
            <p:cNvSpPr>
              <a:spLocks noChangeShapeType="1"/>
            </p:cNvSpPr>
            <p:nvPr/>
          </p:nvSpPr>
          <p:spPr bwMode="auto">
            <a:xfrm>
              <a:off x="4700588" y="4222750"/>
              <a:ext cx="576262" cy="73025"/>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GB"/>
            </a:p>
          </p:txBody>
        </p:sp>
        <p:sp>
          <p:nvSpPr>
            <p:cNvPr id="27687" name="Line 34"/>
            <p:cNvSpPr>
              <a:spLocks noChangeShapeType="1"/>
            </p:cNvSpPr>
            <p:nvPr/>
          </p:nvSpPr>
          <p:spPr bwMode="auto">
            <a:xfrm flipH="1">
              <a:off x="4916488" y="4295775"/>
              <a:ext cx="215900" cy="142875"/>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GB"/>
            </a:p>
          </p:txBody>
        </p:sp>
        <p:sp>
          <p:nvSpPr>
            <p:cNvPr id="27688" name="Text Box 35"/>
            <p:cNvSpPr txBox="1">
              <a:spLocks noChangeArrowheads="1"/>
            </p:cNvSpPr>
            <p:nvPr/>
          </p:nvSpPr>
          <p:spPr bwMode="auto">
            <a:xfrm>
              <a:off x="5564188" y="3981450"/>
              <a:ext cx="1296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FontTx/>
                <a:buNone/>
              </a:pPr>
              <a:r>
                <a:rPr lang="en-GB" altLang="en-US" sz="1200" b="1">
                  <a:latin typeface="Times New Roman" panose="02020603050405020304" pitchFamily="18" charset="0"/>
                </a:rPr>
                <a:t>Scattering within a cloud</a:t>
              </a:r>
            </a:p>
          </p:txBody>
        </p:sp>
        <p:sp>
          <p:nvSpPr>
            <p:cNvPr id="27689" name="Oval 38"/>
            <p:cNvSpPr>
              <a:spLocks noChangeArrowheads="1"/>
            </p:cNvSpPr>
            <p:nvPr/>
          </p:nvSpPr>
          <p:spPr bwMode="auto">
            <a:xfrm>
              <a:off x="1676400" y="3503613"/>
              <a:ext cx="71438" cy="71437"/>
            </a:xfrm>
            <a:prstGeom prst="ellipse">
              <a:avLst/>
            </a:prstGeom>
            <a:noFill/>
            <a:ln w="9525" algn="ctr">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Calibri" panose="020F0502020204030204" pitchFamily="34" charset="0"/>
              </a:endParaRPr>
            </a:p>
          </p:txBody>
        </p:sp>
        <p:sp>
          <p:nvSpPr>
            <p:cNvPr id="27690" name="Oval 39"/>
            <p:cNvSpPr>
              <a:spLocks noChangeArrowheads="1"/>
            </p:cNvSpPr>
            <p:nvPr/>
          </p:nvSpPr>
          <p:spPr bwMode="auto">
            <a:xfrm>
              <a:off x="1892300" y="3719513"/>
              <a:ext cx="71438" cy="71437"/>
            </a:xfrm>
            <a:prstGeom prst="ellipse">
              <a:avLst/>
            </a:prstGeom>
            <a:noFill/>
            <a:ln w="9525" algn="ctr">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Calibri" panose="020F0502020204030204" pitchFamily="34" charset="0"/>
              </a:endParaRPr>
            </a:p>
          </p:txBody>
        </p:sp>
        <p:sp>
          <p:nvSpPr>
            <p:cNvPr id="27691" name="Oval 40"/>
            <p:cNvSpPr>
              <a:spLocks noChangeArrowheads="1"/>
            </p:cNvSpPr>
            <p:nvPr/>
          </p:nvSpPr>
          <p:spPr bwMode="auto">
            <a:xfrm>
              <a:off x="1604963" y="3790950"/>
              <a:ext cx="71437" cy="71438"/>
            </a:xfrm>
            <a:prstGeom prst="ellipse">
              <a:avLst/>
            </a:prstGeom>
            <a:noFill/>
            <a:ln w="9525" algn="ctr">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Calibri" panose="020F0502020204030204" pitchFamily="34" charset="0"/>
              </a:endParaRPr>
            </a:p>
          </p:txBody>
        </p:sp>
        <p:sp>
          <p:nvSpPr>
            <p:cNvPr id="27692" name="Oval 41"/>
            <p:cNvSpPr>
              <a:spLocks noChangeArrowheads="1"/>
            </p:cNvSpPr>
            <p:nvPr/>
          </p:nvSpPr>
          <p:spPr bwMode="auto">
            <a:xfrm>
              <a:off x="1965325" y="3575050"/>
              <a:ext cx="71438" cy="71438"/>
            </a:xfrm>
            <a:prstGeom prst="ellipse">
              <a:avLst/>
            </a:prstGeom>
            <a:noFill/>
            <a:ln w="9525" algn="ctr">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Calibri" panose="020F0502020204030204" pitchFamily="34" charset="0"/>
              </a:endParaRPr>
            </a:p>
          </p:txBody>
        </p:sp>
        <p:sp>
          <p:nvSpPr>
            <p:cNvPr id="27693" name="Oval 42"/>
            <p:cNvSpPr>
              <a:spLocks noChangeArrowheads="1"/>
            </p:cNvSpPr>
            <p:nvPr/>
          </p:nvSpPr>
          <p:spPr bwMode="auto">
            <a:xfrm>
              <a:off x="1676400" y="3646488"/>
              <a:ext cx="71438" cy="71437"/>
            </a:xfrm>
            <a:prstGeom prst="ellipse">
              <a:avLst/>
            </a:prstGeom>
            <a:noFill/>
            <a:ln w="9525" algn="ctr">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Calibri" panose="020F0502020204030204" pitchFamily="34" charset="0"/>
              </a:endParaRPr>
            </a:p>
          </p:txBody>
        </p:sp>
        <p:sp>
          <p:nvSpPr>
            <p:cNvPr id="27694" name="Oval 43"/>
            <p:cNvSpPr>
              <a:spLocks noChangeArrowheads="1"/>
            </p:cNvSpPr>
            <p:nvPr/>
          </p:nvSpPr>
          <p:spPr bwMode="auto">
            <a:xfrm>
              <a:off x="1460500" y="3575050"/>
              <a:ext cx="71438" cy="71438"/>
            </a:xfrm>
            <a:prstGeom prst="ellipse">
              <a:avLst/>
            </a:prstGeom>
            <a:noFill/>
            <a:ln w="9525" algn="ctr">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Calibri" panose="020F0502020204030204" pitchFamily="34" charset="0"/>
              </a:endParaRPr>
            </a:p>
          </p:txBody>
        </p:sp>
        <p:sp>
          <p:nvSpPr>
            <p:cNvPr id="27695" name="Text Box 43"/>
            <p:cNvSpPr txBox="1">
              <a:spLocks noChangeArrowheads="1"/>
            </p:cNvSpPr>
            <p:nvPr/>
          </p:nvSpPr>
          <p:spPr bwMode="auto">
            <a:xfrm>
              <a:off x="1316038" y="4079875"/>
              <a:ext cx="936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FontTx/>
                <a:buNone/>
              </a:pPr>
              <a:r>
                <a:rPr lang="en-GB" altLang="en-US" sz="1200" b="1">
                  <a:solidFill>
                    <a:srgbClr val="0000CC"/>
                  </a:solidFill>
                  <a:latin typeface="Times New Roman" panose="02020603050405020304" pitchFamily="18" charset="0"/>
                </a:rPr>
                <a:t>Aerosol / Molecules</a:t>
              </a:r>
            </a:p>
          </p:txBody>
        </p:sp>
        <p:sp>
          <p:nvSpPr>
            <p:cNvPr id="27696" name="Text Box 44"/>
            <p:cNvSpPr txBox="1">
              <a:spLocks noChangeArrowheads="1"/>
            </p:cNvSpPr>
            <p:nvPr/>
          </p:nvSpPr>
          <p:spPr bwMode="auto">
            <a:xfrm>
              <a:off x="4987925" y="3719513"/>
              <a:ext cx="9366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FontTx/>
                <a:buNone/>
              </a:pPr>
              <a:r>
                <a:rPr lang="en-GB" altLang="en-US" sz="1200" b="1">
                  <a:solidFill>
                    <a:schemeClr val="bg1"/>
                  </a:solidFill>
                  <a:latin typeface="Times New Roman" panose="02020603050405020304" pitchFamily="18" charset="0"/>
                </a:rPr>
                <a:t>Cloud</a:t>
              </a:r>
            </a:p>
          </p:txBody>
        </p:sp>
        <p:sp>
          <p:nvSpPr>
            <p:cNvPr id="27697" name="Oval 46"/>
            <p:cNvSpPr>
              <a:spLocks noChangeArrowheads="1"/>
            </p:cNvSpPr>
            <p:nvPr/>
          </p:nvSpPr>
          <p:spPr bwMode="auto">
            <a:xfrm>
              <a:off x="2828925" y="3143250"/>
              <a:ext cx="71438" cy="71438"/>
            </a:xfrm>
            <a:prstGeom prst="ellipse">
              <a:avLst/>
            </a:prstGeom>
            <a:noFill/>
            <a:ln w="9525" algn="ctr">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Calibri" panose="020F0502020204030204" pitchFamily="34" charset="0"/>
              </a:endParaRPr>
            </a:p>
          </p:txBody>
        </p:sp>
        <p:sp>
          <p:nvSpPr>
            <p:cNvPr id="27698" name="Line 46"/>
            <p:cNvSpPr>
              <a:spLocks noChangeShapeType="1"/>
            </p:cNvSpPr>
            <p:nvPr/>
          </p:nvSpPr>
          <p:spPr bwMode="auto">
            <a:xfrm flipV="1">
              <a:off x="4052888" y="4511675"/>
              <a:ext cx="182562" cy="358775"/>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GB"/>
            </a:p>
          </p:txBody>
        </p:sp>
        <p:sp>
          <p:nvSpPr>
            <p:cNvPr id="27699" name="Text Box 47"/>
            <p:cNvSpPr txBox="1">
              <a:spLocks noChangeArrowheads="1"/>
            </p:cNvSpPr>
            <p:nvPr/>
          </p:nvSpPr>
          <p:spPr bwMode="auto">
            <a:xfrm>
              <a:off x="6659563" y="2357438"/>
              <a:ext cx="26273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FontTx/>
                <a:buNone/>
              </a:pPr>
              <a:r>
                <a:rPr lang="en-GB" altLang="en-US" sz="2400" b="1">
                  <a:solidFill>
                    <a:schemeClr val="bg1"/>
                  </a:solidFill>
                  <a:latin typeface="Times New Roman" panose="02020603050405020304" pitchFamily="18" charset="0"/>
                </a:rPr>
                <a:t>Atmosphere</a:t>
              </a:r>
            </a:p>
          </p:txBody>
        </p:sp>
        <p:sp>
          <p:nvSpPr>
            <p:cNvPr id="27700" name="Oval 49"/>
            <p:cNvSpPr>
              <a:spLocks noChangeArrowheads="1"/>
            </p:cNvSpPr>
            <p:nvPr/>
          </p:nvSpPr>
          <p:spPr bwMode="auto">
            <a:xfrm>
              <a:off x="1531938" y="3070225"/>
              <a:ext cx="71437" cy="71438"/>
            </a:xfrm>
            <a:prstGeom prst="ellipse">
              <a:avLst/>
            </a:prstGeom>
            <a:noFill/>
            <a:ln w="9525" algn="ctr">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Calibri" panose="020F0502020204030204" pitchFamily="34" charset="0"/>
              </a:endParaRPr>
            </a:p>
          </p:txBody>
        </p:sp>
        <p:sp>
          <p:nvSpPr>
            <p:cNvPr id="27701" name="Line 8"/>
            <p:cNvSpPr>
              <a:spLocks noChangeShapeType="1"/>
            </p:cNvSpPr>
            <p:nvPr/>
          </p:nvSpPr>
          <p:spPr bwMode="auto">
            <a:xfrm flipV="1">
              <a:off x="6516688" y="5788025"/>
              <a:ext cx="0" cy="431800"/>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GB"/>
            </a:p>
          </p:txBody>
        </p:sp>
        <p:sp>
          <p:nvSpPr>
            <p:cNvPr id="27702" name="Text Box 24"/>
            <p:cNvSpPr txBox="1">
              <a:spLocks noChangeArrowheads="1"/>
            </p:cNvSpPr>
            <p:nvPr/>
          </p:nvSpPr>
          <p:spPr bwMode="auto">
            <a:xfrm>
              <a:off x="6516688" y="5716588"/>
              <a:ext cx="14398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FontTx/>
                <a:buNone/>
              </a:pPr>
              <a:r>
                <a:rPr lang="en-GB" altLang="en-US" sz="1200" b="1">
                  <a:latin typeface="Times New Roman" panose="02020603050405020304" pitchFamily="18" charset="0"/>
                </a:rPr>
                <a:t>Emission from the ground</a:t>
              </a:r>
            </a:p>
          </p:txBody>
        </p:sp>
        <p:sp>
          <p:nvSpPr>
            <p:cNvPr id="27703" name="Line 6"/>
            <p:cNvSpPr>
              <a:spLocks noChangeShapeType="1"/>
            </p:cNvSpPr>
            <p:nvPr/>
          </p:nvSpPr>
          <p:spPr bwMode="auto">
            <a:xfrm flipV="1">
              <a:off x="7740650" y="3411538"/>
              <a:ext cx="215900" cy="504825"/>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GB"/>
            </a:p>
          </p:txBody>
        </p:sp>
        <p:sp>
          <p:nvSpPr>
            <p:cNvPr id="27704" name="Text Box 23"/>
            <p:cNvSpPr txBox="1">
              <a:spLocks noChangeArrowheads="1"/>
            </p:cNvSpPr>
            <p:nvPr/>
          </p:nvSpPr>
          <p:spPr bwMode="auto">
            <a:xfrm>
              <a:off x="7092950" y="4132263"/>
              <a:ext cx="12969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FontTx/>
                <a:buNone/>
              </a:pPr>
              <a:r>
                <a:rPr lang="en-GB" altLang="en-US" sz="1200" b="1">
                  <a:latin typeface="Times New Roman" panose="02020603050405020304" pitchFamily="18" charset="0"/>
                </a:rPr>
                <a:t>Emission</a:t>
              </a:r>
            </a:p>
          </p:txBody>
        </p:sp>
        <p:sp>
          <p:nvSpPr>
            <p:cNvPr id="27705" name="Oval 45"/>
            <p:cNvSpPr>
              <a:spLocks noChangeArrowheads="1"/>
            </p:cNvSpPr>
            <p:nvPr/>
          </p:nvSpPr>
          <p:spPr bwMode="auto">
            <a:xfrm>
              <a:off x="7670800" y="3975100"/>
              <a:ext cx="71438" cy="71438"/>
            </a:xfrm>
            <a:prstGeom prst="ellipse">
              <a:avLst/>
            </a:prstGeom>
            <a:noFill/>
            <a:ln w="9525" algn="ctr">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Calibri" panose="020F0502020204030204" pitchFamily="34" charset="0"/>
              </a:endParaRPr>
            </a:p>
          </p:txBody>
        </p:sp>
      </p:grpSp>
      <p:sp>
        <p:nvSpPr>
          <p:cNvPr id="27654" name="TextBox 54"/>
          <p:cNvSpPr txBox="1">
            <a:spLocks noChangeArrowheads="1"/>
          </p:cNvSpPr>
          <p:nvPr/>
        </p:nvSpPr>
        <p:spPr bwMode="auto">
          <a:xfrm>
            <a:off x="1835150" y="1052513"/>
            <a:ext cx="63373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2000" b="1"/>
              <a:t>Ideally, we want to know intensity at any point in any direction !</a:t>
            </a:r>
          </a:p>
        </p:txBody>
      </p:sp>
      <p:sp>
        <p:nvSpPr>
          <p:cNvPr id="27655" name="TextBox 55"/>
          <p:cNvSpPr txBox="1">
            <a:spLocks noChangeArrowheads="1"/>
          </p:cNvSpPr>
          <p:nvPr/>
        </p:nvSpPr>
        <p:spPr bwMode="auto">
          <a:xfrm>
            <a:off x="611188" y="6381750"/>
            <a:ext cx="3216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2000" b="1"/>
              <a:t>So what is the problem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0" y="3175"/>
            <a:ext cx="9144000" cy="833438"/>
          </a:xfrm>
        </p:spPr>
        <p:txBody>
          <a:bodyPr/>
          <a:lstStyle/>
          <a:p>
            <a:pPr eaLnBrk="1" hangingPunct="1"/>
            <a:r>
              <a:rPr lang="en-GB" altLang="en-US" sz="2800" b="1" smtClean="0">
                <a:solidFill>
                  <a:srgbClr val="FF3300"/>
                </a:solidFill>
              </a:rPr>
              <a:t>Interaction of Light and Matter </a:t>
            </a:r>
          </a:p>
        </p:txBody>
      </p:sp>
      <p:sp>
        <p:nvSpPr>
          <p:cNvPr id="26627" name="Rectangle 3"/>
          <p:cNvSpPr>
            <a:spLocks noGrp="1" noChangeArrowheads="1"/>
          </p:cNvSpPr>
          <p:nvPr>
            <p:ph type="body" idx="1"/>
          </p:nvPr>
        </p:nvSpPr>
        <p:spPr>
          <a:xfrm>
            <a:off x="0" y="1052513"/>
            <a:ext cx="8748713" cy="3795712"/>
          </a:xfrm>
        </p:spPr>
        <p:txBody>
          <a:bodyPr/>
          <a:lstStyle/>
          <a:p>
            <a:pPr marL="0" indent="0" algn="just" defTabSz="928688" eaLnBrk="1" hangingPunct="1">
              <a:spcBef>
                <a:spcPts val="1800"/>
              </a:spcBef>
              <a:buFontTx/>
              <a:buNone/>
              <a:tabLst>
                <a:tab pos="377825" algn="l"/>
                <a:tab pos="668338" algn="l"/>
                <a:tab pos="1136650" algn="l"/>
                <a:tab pos="1436688" algn="l"/>
                <a:tab pos="1520825" algn="l"/>
                <a:tab pos="2289175" algn="l"/>
                <a:tab pos="2389188" algn="l"/>
              </a:tabLst>
              <a:defRPr/>
            </a:pPr>
            <a:r>
              <a:rPr lang="en-GB" sz="2000" b="1" dirty="0" smtClean="0">
                <a:solidFill>
                  <a:schemeClr val="tx2"/>
                </a:solidFill>
                <a:latin typeface="Arial" charset="0"/>
                <a:cs typeface="Arial" charset="0"/>
                <a:sym typeface="Symbol" pitchFamily="18" charset="2"/>
              </a:rPr>
              <a:t>Light (EM radiation) can interact with matter in the following ways:</a:t>
            </a:r>
          </a:p>
          <a:p>
            <a:pPr marL="633413" indent="-360363" algn="just" defTabSz="928688" eaLnBrk="1" hangingPunct="1">
              <a:spcBef>
                <a:spcPts val="1800"/>
              </a:spcBef>
              <a:buFont typeface="Wingdings" pitchFamily="2" charset="2"/>
              <a:buChar char="q"/>
              <a:tabLst>
                <a:tab pos="534988" algn="l"/>
                <a:tab pos="668338" algn="l"/>
                <a:tab pos="1136650" algn="l"/>
                <a:tab pos="1436688" algn="l"/>
                <a:tab pos="1520825" algn="l"/>
                <a:tab pos="2289175" algn="l"/>
                <a:tab pos="2389188" algn="l"/>
              </a:tabLst>
              <a:defRPr/>
            </a:pPr>
            <a:r>
              <a:rPr lang="en-GB" sz="2000" b="1" dirty="0" smtClean="0">
                <a:solidFill>
                  <a:schemeClr val="tx2"/>
                </a:solidFill>
                <a:latin typeface="Arial" charset="0"/>
                <a:cs typeface="Arial" charset="0"/>
                <a:sym typeface="Symbol" pitchFamily="18" charset="2"/>
              </a:rPr>
              <a:t>Emission: add (generates) photons</a:t>
            </a:r>
          </a:p>
          <a:p>
            <a:pPr marL="633413" indent="-360363" algn="just" defTabSz="928688" eaLnBrk="1" hangingPunct="1">
              <a:spcBef>
                <a:spcPts val="1800"/>
              </a:spcBef>
              <a:buFont typeface="Wingdings" pitchFamily="2" charset="2"/>
              <a:buChar char="q"/>
              <a:tabLst>
                <a:tab pos="534988" algn="l"/>
                <a:tab pos="668338" algn="l"/>
                <a:tab pos="1136650" algn="l"/>
                <a:tab pos="1436688" algn="l"/>
                <a:tab pos="1520825" algn="l"/>
                <a:tab pos="2289175" algn="l"/>
                <a:tab pos="2389188" algn="l"/>
              </a:tabLst>
              <a:defRPr/>
            </a:pPr>
            <a:r>
              <a:rPr lang="en-GB" sz="2000" b="1" dirty="0" smtClean="0">
                <a:solidFill>
                  <a:schemeClr val="tx2"/>
                </a:solidFill>
                <a:latin typeface="Arial" charset="0"/>
                <a:cs typeface="Arial" charset="0"/>
                <a:sym typeface="Symbol" pitchFamily="18" charset="2"/>
              </a:rPr>
              <a:t>Absorption: removes photons</a:t>
            </a:r>
            <a:endParaRPr lang="en-GB" sz="2000" b="1" dirty="0" smtClean="0">
              <a:solidFill>
                <a:schemeClr val="tx2"/>
              </a:solidFill>
              <a:latin typeface="Arial" charset="0"/>
              <a:cs typeface="Arial" charset="0"/>
            </a:endParaRPr>
          </a:p>
          <a:p>
            <a:pPr marL="633413" indent="-360363" algn="just" defTabSz="928688" eaLnBrk="1" hangingPunct="1">
              <a:spcBef>
                <a:spcPts val="1800"/>
              </a:spcBef>
              <a:buFont typeface="Wingdings" pitchFamily="2" charset="2"/>
              <a:buChar char="q"/>
              <a:tabLst>
                <a:tab pos="534988" algn="l"/>
                <a:tab pos="668338" algn="l"/>
                <a:tab pos="1136650" algn="l"/>
                <a:tab pos="1436688" algn="l"/>
                <a:tab pos="1520825" algn="l"/>
                <a:tab pos="2289175" algn="l"/>
                <a:tab pos="2389188" algn="l"/>
              </a:tabLst>
              <a:defRPr/>
            </a:pPr>
            <a:r>
              <a:rPr lang="en-GB" sz="2000" b="1" dirty="0" smtClean="0">
                <a:solidFill>
                  <a:schemeClr val="tx2"/>
                </a:solidFill>
                <a:latin typeface="Arial" charset="0"/>
                <a:cs typeface="Arial" charset="0"/>
              </a:rPr>
              <a:t>Scattering: changes direction of photons (and sometimes energy) e.g. when impinging onto a surface, a cloud or an aerosol layer</a:t>
            </a:r>
          </a:p>
        </p:txBody>
      </p:sp>
      <p:grpSp>
        <p:nvGrpSpPr>
          <p:cNvPr id="28676" name="Group 5"/>
          <p:cNvGrpSpPr>
            <a:grpSpLocks/>
          </p:cNvGrpSpPr>
          <p:nvPr/>
        </p:nvGrpSpPr>
        <p:grpSpPr bwMode="auto">
          <a:xfrm>
            <a:off x="4427538" y="3429000"/>
            <a:ext cx="3529012" cy="3314700"/>
            <a:chOff x="3059832" y="3407048"/>
            <a:chExt cx="3528392" cy="3315047"/>
          </a:xfrm>
        </p:grpSpPr>
        <p:pic>
          <p:nvPicPr>
            <p:cNvPr id="28678"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3407048"/>
              <a:ext cx="3528392" cy="3315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4572453" y="3429275"/>
              <a:ext cx="2015771" cy="16352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grpSp>
      <p:sp>
        <p:nvSpPr>
          <p:cNvPr id="28677" name="TextBox 1"/>
          <p:cNvSpPr txBox="1">
            <a:spLocks noChangeArrowheads="1"/>
          </p:cNvSpPr>
          <p:nvPr/>
        </p:nvSpPr>
        <p:spPr bwMode="auto">
          <a:xfrm>
            <a:off x="107950" y="4367213"/>
            <a:ext cx="28797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GB" altLang="en-US" sz="2400" i="1">
                <a:latin typeface="Times New Roman" panose="02020603050405020304" pitchFamily="18" charset="0"/>
              </a:rPr>
              <a:t>In such conditions (the medium is non transparent)</a:t>
            </a:r>
          </a:p>
          <a:p>
            <a:pPr algn="ctr">
              <a:spcBef>
                <a:spcPct val="0"/>
              </a:spcBef>
              <a:buFontTx/>
              <a:buNone/>
            </a:pPr>
            <a:r>
              <a:rPr lang="en-GB" altLang="en-US" sz="2400" i="1">
                <a:latin typeface="Times New Roman" panose="02020603050405020304" pitchFamily="18" charset="0"/>
              </a:rPr>
              <a:t>radiance is not constant </a:t>
            </a:r>
          </a:p>
          <a:p>
            <a:pPr algn="ctr">
              <a:spcBef>
                <a:spcPct val="0"/>
              </a:spcBef>
              <a:buFontTx/>
              <a:buNone/>
            </a:pPr>
            <a:r>
              <a:rPr lang="en-GB" altLang="en-US" sz="2400" i="1">
                <a:latin typeface="Times New Roman" panose="02020603050405020304" pitchFamily="18" charset="0"/>
              </a:rPr>
              <a:t>along the ray</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4925" y="-171450"/>
            <a:ext cx="9109075" cy="1181100"/>
          </a:xfrm>
        </p:spPr>
        <p:txBody>
          <a:bodyPr/>
          <a:lstStyle/>
          <a:p>
            <a:pPr eaLnBrk="1" hangingPunct="1"/>
            <a:r>
              <a:rPr lang="en-GB" altLang="en-US" sz="2800" b="1" smtClean="0">
                <a:solidFill>
                  <a:srgbClr val="FF3300"/>
                </a:solidFill>
              </a:rPr>
              <a:t>Emission and Absorption of E/M Radiation</a:t>
            </a:r>
          </a:p>
        </p:txBody>
      </p:sp>
      <p:sp>
        <p:nvSpPr>
          <p:cNvPr id="29699" name="Rectangle 3"/>
          <p:cNvSpPr>
            <a:spLocks noGrp="1" noChangeArrowheads="1"/>
          </p:cNvSpPr>
          <p:nvPr>
            <p:ph type="body" idx="1"/>
          </p:nvPr>
        </p:nvSpPr>
        <p:spPr>
          <a:xfrm>
            <a:off x="0" y="981075"/>
            <a:ext cx="9144000" cy="3795713"/>
          </a:xfrm>
        </p:spPr>
        <p:txBody>
          <a:bodyPr/>
          <a:lstStyle/>
          <a:p>
            <a:pPr marL="384175" indent="-384175" algn="just" defTabSz="928688" eaLnBrk="1" hangingPunct="1">
              <a:spcBef>
                <a:spcPts val="1800"/>
              </a:spcBef>
              <a:buFont typeface="Wingdings" panose="05000000000000000000" pitchFamily="2" charset="2"/>
              <a:buChar char="q"/>
              <a:tabLst>
                <a:tab pos="377825" algn="l"/>
                <a:tab pos="668338" algn="l"/>
                <a:tab pos="1136650" algn="l"/>
                <a:tab pos="1436688" algn="l"/>
                <a:tab pos="1520825" algn="l"/>
                <a:tab pos="2289175" algn="l"/>
                <a:tab pos="2389188" algn="l"/>
              </a:tabLst>
            </a:pPr>
            <a:r>
              <a:rPr lang="en-GB" altLang="en-US" sz="2000" b="1" smtClean="0">
                <a:solidFill>
                  <a:srgbClr val="0000FF"/>
                </a:solidFill>
                <a:sym typeface="Symbol" panose="05050102010706020507" pitchFamily="18" charset="2"/>
              </a:rPr>
              <a:t>Emission: </a:t>
            </a:r>
          </a:p>
          <a:p>
            <a:pPr marL="784225" lvl="1" indent="-384175" algn="just" defTabSz="928688" eaLnBrk="1" hangingPunct="1">
              <a:spcBef>
                <a:spcPts val="600"/>
              </a:spcBef>
              <a:buFont typeface="Wingdings" panose="05000000000000000000" pitchFamily="2" charset="2"/>
              <a:buChar char="§"/>
              <a:tabLst>
                <a:tab pos="377825" algn="l"/>
                <a:tab pos="668338" algn="l"/>
                <a:tab pos="1136650" algn="l"/>
                <a:tab pos="1436688" algn="l"/>
                <a:tab pos="1520825" algn="l"/>
                <a:tab pos="2289175" algn="l"/>
                <a:tab pos="2389188" algn="l"/>
              </a:tabLst>
            </a:pPr>
            <a:r>
              <a:rPr lang="en-GB" altLang="en-US" sz="2000" b="1" smtClean="0">
                <a:sym typeface="Symbol" panose="05050102010706020507" pitchFamily="18" charset="2"/>
              </a:rPr>
              <a:t>R</a:t>
            </a:r>
            <a:r>
              <a:rPr lang="en-GB" altLang="en-US" sz="2000" b="1" smtClean="0"/>
              <a:t>adiation emitted from a body due to its temperature</a:t>
            </a:r>
            <a:endParaRPr lang="en-GB" altLang="en-US" sz="2000" b="1" smtClean="0">
              <a:solidFill>
                <a:srgbClr val="0000FF"/>
              </a:solidFill>
              <a:sym typeface="Symbol" panose="05050102010706020507" pitchFamily="18" charset="2"/>
            </a:endParaRPr>
          </a:p>
          <a:p>
            <a:pPr marL="784225" lvl="1" indent="-384175" algn="just" defTabSz="928688" eaLnBrk="1" hangingPunct="1">
              <a:spcBef>
                <a:spcPts val="600"/>
              </a:spcBef>
              <a:buFont typeface="Wingdings" panose="05000000000000000000" pitchFamily="2" charset="2"/>
              <a:buChar char="§"/>
              <a:tabLst>
                <a:tab pos="377825" algn="l"/>
                <a:tab pos="668338" algn="l"/>
                <a:tab pos="1136650" algn="l"/>
                <a:tab pos="1436688" algn="l"/>
                <a:tab pos="1520825" algn="l"/>
                <a:tab pos="2289175" algn="l"/>
                <a:tab pos="2389188" algn="l"/>
              </a:tabLst>
            </a:pPr>
            <a:r>
              <a:rPr lang="en-GB" altLang="en-US" sz="2000" b="1" smtClean="0">
                <a:sym typeface="Symbol" panose="05050102010706020507" pitchFamily="18" charset="2"/>
              </a:rPr>
              <a:t>Emission of a medium is governed by the </a:t>
            </a:r>
            <a:r>
              <a:rPr lang="en-GB" altLang="en-US" sz="2000" b="1" smtClean="0">
                <a:solidFill>
                  <a:srgbClr val="0000FF"/>
                </a:solidFill>
                <a:sym typeface="Symbol" panose="05050102010706020507" pitchFamily="18" charset="2"/>
              </a:rPr>
              <a:t>Planck function </a:t>
            </a:r>
            <a:r>
              <a:rPr lang="en-GB" altLang="en-US" sz="2000" b="1" smtClean="0">
                <a:sym typeface="Symbol" panose="05050102010706020507" pitchFamily="18" charset="2"/>
              </a:rPr>
              <a:t>of the medium and the </a:t>
            </a:r>
            <a:r>
              <a:rPr lang="en-GB" altLang="en-US" sz="2000" b="1" smtClean="0">
                <a:solidFill>
                  <a:srgbClr val="0000FF"/>
                </a:solidFill>
                <a:sym typeface="Symbol" panose="05050102010706020507" pitchFamily="18" charset="2"/>
              </a:rPr>
              <a:t>emissivity </a:t>
            </a:r>
            <a:r>
              <a:rPr lang="el-GR" altLang="en-US" sz="2000" b="1" smtClean="0">
                <a:solidFill>
                  <a:srgbClr val="0000FF"/>
                </a:solidFill>
                <a:sym typeface="Symbol" panose="05050102010706020507" pitchFamily="18" charset="2"/>
              </a:rPr>
              <a:t>ε</a:t>
            </a:r>
            <a:endParaRPr lang="en-GB" altLang="en-US" sz="2000" b="1" smtClean="0">
              <a:sym typeface="Symbol" panose="05050102010706020507" pitchFamily="18" charset="2"/>
            </a:endParaRPr>
          </a:p>
          <a:p>
            <a:pPr marL="784225" lvl="1" indent="-384175" algn="just" defTabSz="928688" eaLnBrk="1" hangingPunct="1">
              <a:spcBef>
                <a:spcPts val="600"/>
              </a:spcBef>
              <a:buFont typeface="Wingdings" panose="05000000000000000000" pitchFamily="2" charset="2"/>
              <a:buChar char="§"/>
              <a:tabLst>
                <a:tab pos="377825" algn="l"/>
                <a:tab pos="668338" algn="l"/>
                <a:tab pos="1136650" algn="l"/>
                <a:tab pos="1436688" algn="l"/>
                <a:tab pos="1520825" algn="l"/>
                <a:tab pos="2289175" algn="l"/>
                <a:tab pos="2389188" algn="l"/>
              </a:tabLst>
            </a:pPr>
            <a:r>
              <a:rPr lang="en-GB" altLang="en-US" sz="2000" b="1" smtClean="0">
                <a:sym typeface="Symbol" panose="05050102010706020507" pitchFamily="18" charset="2"/>
              </a:rPr>
              <a:t>Emission signal = </a:t>
            </a:r>
            <a:r>
              <a:rPr lang="en-GB" altLang="en-US" sz="2000" b="1" smtClean="0">
                <a:solidFill>
                  <a:srgbClr val="0000FF"/>
                </a:solidFill>
                <a:sym typeface="Symbol" panose="05050102010706020507" pitchFamily="18" charset="2"/>
              </a:rPr>
              <a:t>() x B(,T)</a:t>
            </a:r>
          </a:p>
          <a:p>
            <a:pPr marL="784225" lvl="1" indent="-384175" algn="just" defTabSz="928688" eaLnBrk="1" hangingPunct="1">
              <a:spcBef>
                <a:spcPts val="600"/>
              </a:spcBef>
              <a:buFont typeface="Wingdings" panose="05000000000000000000" pitchFamily="2" charset="2"/>
              <a:buChar char="§"/>
              <a:tabLst>
                <a:tab pos="377825" algn="l"/>
                <a:tab pos="668338" algn="l"/>
                <a:tab pos="1136650" algn="l"/>
                <a:tab pos="1436688" algn="l"/>
                <a:tab pos="1520825" algn="l"/>
                <a:tab pos="2289175" algn="l"/>
                <a:tab pos="2389188" algn="l"/>
              </a:tabLst>
            </a:pPr>
            <a:r>
              <a:rPr lang="en-GB" altLang="en-US" sz="2000" b="1" smtClean="0">
                <a:solidFill>
                  <a:srgbClr val="0000FF"/>
                </a:solidFill>
                <a:sym typeface="Symbol" panose="05050102010706020507" pitchFamily="18" charset="2"/>
              </a:rPr>
              <a:t>Black body</a:t>
            </a:r>
            <a:r>
              <a:rPr lang="en-GB" altLang="en-US" sz="2000" b="1" smtClean="0">
                <a:sym typeface="Symbol" panose="05050102010706020507" pitchFamily="18" charset="2"/>
              </a:rPr>
              <a:t>: () = 1</a:t>
            </a:r>
          </a:p>
          <a:p>
            <a:pPr marL="384175" indent="-384175" algn="just" defTabSz="928688" eaLnBrk="1" hangingPunct="1">
              <a:spcBef>
                <a:spcPts val="1800"/>
              </a:spcBef>
              <a:buFont typeface="Wingdings" panose="05000000000000000000" pitchFamily="2" charset="2"/>
              <a:buChar char="q"/>
              <a:tabLst>
                <a:tab pos="377825" algn="l"/>
                <a:tab pos="668338" algn="l"/>
                <a:tab pos="1136650" algn="l"/>
                <a:tab pos="1436688" algn="l"/>
                <a:tab pos="1520825" algn="l"/>
                <a:tab pos="2289175" algn="l"/>
                <a:tab pos="2389188" algn="l"/>
              </a:tabLst>
            </a:pPr>
            <a:r>
              <a:rPr lang="en-GB" altLang="en-US" sz="2000" b="1" smtClean="0">
                <a:solidFill>
                  <a:srgbClr val="0000FF"/>
                </a:solidFill>
                <a:sym typeface="Symbol" panose="05050102010706020507" pitchFamily="18" charset="2"/>
              </a:rPr>
              <a:t>Absorption:</a:t>
            </a:r>
            <a:r>
              <a:rPr lang="en-GB" altLang="en-US" sz="2000" b="1" smtClean="0"/>
              <a:t> </a:t>
            </a:r>
          </a:p>
          <a:p>
            <a:pPr marL="784225" lvl="1" indent="-384175" algn="just" defTabSz="928688" eaLnBrk="1" hangingPunct="1">
              <a:spcBef>
                <a:spcPts val="600"/>
              </a:spcBef>
              <a:buFont typeface="Wingdings" panose="05000000000000000000" pitchFamily="2" charset="2"/>
              <a:buChar char="§"/>
              <a:tabLst>
                <a:tab pos="377825" algn="l"/>
                <a:tab pos="668338" algn="l"/>
                <a:tab pos="1136650" algn="l"/>
                <a:tab pos="1436688" algn="l"/>
                <a:tab pos="1520825" algn="l"/>
                <a:tab pos="2289175" algn="l"/>
                <a:tab pos="2389188" algn="l"/>
              </a:tabLst>
            </a:pPr>
            <a:r>
              <a:rPr lang="en-GB" altLang="en-US" sz="2000" b="1" smtClean="0"/>
              <a:t>Radiation absorbed by a body</a:t>
            </a:r>
            <a:endParaRPr lang="en-GB" altLang="en-US" sz="2000" b="1" smtClean="0">
              <a:solidFill>
                <a:srgbClr val="0000FF"/>
              </a:solidFill>
              <a:sym typeface="Symbol" panose="05050102010706020507" pitchFamily="18" charset="2"/>
            </a:endParaRPr>
          </a:p>
          <a:p>
            <a:pPr marL="784225" lvl="1" indent="-384175" algn="just" defTabSz="928688" eaLnBrk="1" hangingPunct="1">
              <a:spcBef>
                <a:spcPts val="600"/>
              </a:spcBef>
              <a:buFont typeface="Wingdings" panose="05000000000000000000" pitchFamily="2" charset="2"/>
              <a:buChar char="§"/>
              <a:tabLst>
                <a:tab pos="377825" algn="l"/>
                <a:tab pos="668338" algn="l"/>
                <a:tab pos="1136650" algn="l"/>
                <a:tab pos="1436688" algn="l"/>
                <a:tab pos="1520825" algn="l"/>
                <a:tab pos="2289175" algn="l"/>
                <a:tab pos="2389188" algn="l"/>
              </a:tabLst>
            </a:pPr>
            <a:r>
              <a:rPr lang="en-GB" altLang="en-US" sz="2000" b="1" smtClean="0">
                <a:sym typeface="Symbol" panose="05050102010706020507" pitchFamily="18" charset="2"/>
              </a:rPr>
              <a:t>Absorptivity:	a()= () 	[</a:t>
            </a:r>
            <a:r>
              <a:rPr lang="en-GB" altLang="en-US" sz="2000" b="1" smtClean="0">
                <a:solidFill>
                  <a:srgbClr val="0000FF"/>
                </a:solidFill>
                <a:sym typeface="Symbol" panose="05050102010706020507" pitchFamily="18" charset="2"/>
              </a:rPr>
              <a:t>Kirchoff’s law in local thermal equilibrium</a:t>
            </a:r>
            <a:r>
              <a:rPr lang="en-GB" altLang="en-US" sz="2000" b="1" smtClean="0">
                <a:sym typeface="Symbol" panose="05050102010706020507" pitchFamily="18" charset="2"/>
              </a:rPr>
              <a:t>]</a:t>
            </a:r>
          </a:p>
          <a:p>
            <a:pPr marL="784225" lvl="1" indent="-384175" algn="just" defTabSz="928688" eaLnBrk="1" hangingPunct="1">
              <a:spcBef>
                <a:spcPts val="600"/>
              </a:spcBef>
              <a:buFont typeface="Wingdings" panose="05000000000000000000" pitchFamily="2" charset="2"/>
              <a:buChar char="§"/>
              <a:tabLst>
                <a:tab pos="377825" algn="l"/>
                <a:tab pos="668338" algn="l"/>
                <a:tab pos="1136650" algn="l"/>
                <a:tab pos="1436688" algn="l"/>
                <a:tab pos="1520825" algn="l"/>
                <a:tab pos="2289175" algn="l"/>
                <a:tab pos="2389188" algn="l"/>
              </a:tabLst>
            </a:pPr>
            <a:endParaRPr lang="en-GB" altLang="en-US" sz="2000" b="1" smtClean="0">
              <a:sym typeface="Symbol" panose="05050102010706020507" pitchFamily="18" charset="2"/>
            </a:endParaRPr>
          </a:p>
          <a:p>
            <a:pPr marL="384175" indent="-384175" algn="just" defTabSz="928688" eaLnBrk="1" hangingPunct="1">
              <a:spcBef>
                <a:spcPts val="1800"/>
              </a:spcBef>
              <a:buFont typeface="Wingdings" panose="05000000000000000000" pitchFamily="2" charset="2"/>
              <a:buChar char="q"/>
              <a:tabLst>
                <a:tab pos="377825" algn="l"/>
                <a:tab pos="668338" algn="l"/>
                <a:tab pos="1136650" algn="l"/>
                <a:tab pos="1436688" algn="l"/>
                <a:tab pos="1520825" algn="l"/>
                <a:tab pos="2289175" algn="l"/>
                <a:tab pos="2389188" algn="l"/>
              </a:tabLst>
            </a:pPr>
            <a:r>
              <a:rPr lang="en-GB" altLang="en-US" sz="2000" b="1" smtClean="0">
                <a:sym typeface="Symbol" panose="05050102010706020507" pitchFamily="18" charset="2"/>
              </a:rPr>
              <a:t>Emission and absorption are fundamentally driven by quantum mechanics of molecules (or matter).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211138" y="1000125"/>
            <a:ext cx="8432800" cy="5214938"/>
          </a:xfrm>
        </p:spPr>
        <p:txBody>
          <a:bodyPr/>
          <a:lstStyle/>
          <a:p>
            <a:pPr marL="0" indent="0" defTabSz="928688" eaLnBrk="1" hangingPunct="1">
              <a:buFontTx/>
              <a:buNone/>
              <a:tabLst>
                <a:tab pos="198438" algn="l"/>
                <a:tab pos="668338" algn="l"/>
                <a:tab pos="1136650" algn="l"/>
                <a:tab pos="1436688" algn="l"/>
                <a:tab pos="1520825" algn="l"/>
                <a:tab pos="2289175" algn="l"/>
                <a:tab pos="2389188" algn="l"/>
              </a:tabLst>
              <a:defRPr/>
            </a:pPr>
            <a:r>
              <a:rPr lang="en-GB" sz="1800" b="1" dirty="0" smtClean="0">
                <a:sym typeface="Symbol" pitchFamily="18" charset="2"/>
              </a:rPr>
              <a:t>The </a:t>
            </a:r>
            <a:r>
              <a:rPr lang="en-GB" sz="1800" b="1" dirty="0" smtClean="0">
                <a:solidFill>
                  <a:srgbClr val="0000FF"/>
                </a:solidFill>
                <a:sym typeface="Symbol" pitchFamily="18" charset="2"/>
              </a:rPr>
              <a:t>Beer-Lambert (-Bouget) Law</a:t>
            </a:r>
            <a:r>
              <a:rPr lang="en-GB" sz="1800" b="1" dirty="0" smtClean="0">
                <a:sym typeface="Symbol" pitchFamily="18" charset="2"/>
              </a:rPr>
              <a:t>: i</a:t>
            </a:r>
            <a:r>
              <a:rPr lang="en-GB" sz="1800" b="1" dirty="0" smtClean="0"/>
              <a:t>f a signal of intensity </a:t>
            </a:r>
            <a:r>
              <a:rPr lang="en-US" sz="1800" b="1" dirty="0" smtClean="0">
                <a:sym typeface="Symbol" pitchFamily="18" charset="2"/>
              </a:rPr>
              <a:t>I</a:t>
            </a:r>
            <a:r>
              <a:rPr lang="en-US" sz="1800" b="1" baseline="-25000" dirty="0" smtClean="0">
                <a:latin typeface="Symbol" panose="05050102010706020507" pitchFamily="18" charset="2"/>
                <a:sym typeface="Symbol" pitchFamily="18" charset="2"/>
              </a:rPr>
              <a:t>l</a:t>
            </a:r>
            <a:r>
              <a:rPr lang="en-US" sz="1800" b="1" dirty="0" smtClean="0">
                <a:sym typeface="Symbol" pitchFamily="18" charset="2"/>
              </a:rPr>
              <a:t> travelling in direction </a:t>
            </a:r>
            <a:r>
              <a:rPr lang="en-US" sz="1800" b="1" dirty="0" smtClean="0">
                <a:latin typeface="Symbol" panose="05050102010706020507" pitchFamily="18" charset="2"/>
                <a:sym typeface="Symbol" pitchFamily="18" charset="2"/>
              </a:rPr>
              <a:t>W </a:t>
            </a:r>
            <a:r>
              <a:rPr lang="en-GB" sz="1800" b="1" dirty="0" smtClean="0"/>
              <a:t>penetrates a distance, </a:t>
            </a:r>
            <a:r>
              <a:rPr lang="en-GB" sz="1800" b="1" dirty="0" err="1" smtClean="0"/>
              <a:t>dL</a:t>
            </a:r>
            <a:r>
              <a:rPr lang="en-GB" sz="1800" b="1" dirty="0" smtClean="0"/>
              <a:t>, in a homogenous medium with </a:t>
            </a:r>
            <a:r>
              <a:rPr lang="en-GB" sz="1800" b="1" dirty="0" smtClean="0">
                <a:solidFill>
                  <a:schemeClr val="accent2"/>
                </a:solidFill>
              </a:rPr>
              <a:t>absorption coefficient, k</a:t>
            </a:r>
            <a:r>
              <a:rPr lang="en-GB" sz="1800" b="1" baseline="-25000" dirty="0" smtClean="0">
                <a:solidFill>
                  <a:schemeClr val="accent2"/>
                </a:solidFill>
              </a:rPr>
              <a:t>a</a:t>
            </a:r>
            <a:r>
              <a:rPr lang="en-GB" sz="1800" b="1" dirty="0" smtClean="0">
                <a:solidFill>
                  <a:schemeClr val="accent2"/>
                </a:solidFill>
                <a:sym typeface="Symbol" pitchFamily="18" charset="2"/>
              </a:rPr>
              <a:t> </a:t>
            </a:r>
            <a:r>
              <a:rPr lang="en-GB" sz="1800" b="1" dirty="0" smtClean="0">
                <a:sym typeface="Symbol" pitchFamily="18" charset="2"/>
              </a:rPr>
              <a:t>(per unit distance):</a:t>
            </a:r>
          </a:p>
          <a:p>
            <a:pPr marL="198438" indent="-198438" defTabSz="928688" eaLnBrk="1" hangingPunct="1">
              <a:buFontTx/>
              <a:buNone/>
              <a:tabLst>
                <a:tab pos="198438" algn="l"/>
                <a:tab pos="668338" algn="l"/>
                <a:tab pos="1136650" algn="l"/>
                <a:tab pos="1436688" algn="l"/>
                <a:tab pos="1520825" algn="l"/>
                <a:tab pos="2289175" algn="l"/>
                <a:tab pos="2389188" algn="l"/>
              </a:tabLst>
              <a:defRPr/>
            </a:pPr>
            <a:endParaRPr lang="en-GB" sz="1800" b="1" dirty="0" smtClean="0">
              <a:sym typeface="Symbol" pitchFamily="18" charset="2"/>
            </a:endParaRPr>
          </a:p>
          <a:p>
            <a:pPr marL="198438" indent="-198438" defTabSz="928688" eaLnBrk="1" hangingPunct="1">
              <a:buFontTx/>
              <a:buNone/>
              <a:tabLst>
                <a:tab pos="198438" algn="l"/>
                <a:tab pos="668338" algn="l"/>
                <a:tab pos="1136650" algn="l"/>
                <a:tab pos="1436688" algn="l"/>
                <a:tab pos="1520825" algn="l"/>
                <a:tab pos="2289175" algn="l"/>
                <a:tab pos="2389188" algn="l"/>
              </a:tabLst>
              <a:defRPr/>
            </a:pPr>
            <a:endParaRPr lang="en-GB" sz="1800" b="1" dirty="0" smtClean="0">
              <a:sym typeface="Symbol" pitchFamily="18" charset="2"/>
            </a:endParaRPr>
          </a:p>
          <a:p>
            <a:pPr marL="198438" indent="-198438" defTabSz="928688" eaLnBrk="1" hangingPunct="1">
              <a:buFontTx/>
              <a:buNone/>
              <a:tabLst>
                <a:tab pos="198438" algn="l"/>
                <a:tab pos="668338" algn="l"/>
                <a:tab pos="1136650" algn="l"/>
                <a:tab pos="1436688" algn="l"/>
                <a:tab pos="1520825" algn="l"/>
                <a:tab pos="2289175" algn="l"/>
                <a:tab pos="2389188" algn="l"/>
              </a:tabLst>
              <a:defRPr/>
            </a:pPr>
            <a:endParaRPr lang="en-GB" sz="1800" b="1" dirty="0" smtClean="0">
              <a:sym typeface="Symbol" pitchFamily="18" charset="2"/>
            </a:endParaRPr>
          </a:p>
          <a:p>
            <a:pPr marL="1698625" lvl="3" defTabSz="928688" eaLnBrk="1" hangingPunct="1">
              <a:buFontTx/>
              <a:buNone/>
              <a:tabLst>
                <a:tab pos="198438" algn="l"/>
                <a:tab pos="668338" algn="l"/>
                <a:tab pos="1136650" algn="l"/>
                <a:tab pos="1436688" algn="l"/>
                <a:tab pos="1520825" algn="l"/>
                <a:tab pos="2289175" algn="l"/>
                <a:tab pos="2389188" algn="l"/>
              </a:tabLst>
              <a:defRPr/>
            </a:pPr>
            <a:r>
              <a:rPr lang="en-GB" sz="1800" b="1" dirty="0" smtClean="0">
                <a:solidFill>
                  <a:srgbClr val="0000FF"/>
                </a:solidFill>
                <a:sym typeface="Symbol" pitchFamily="18" charset="2"/>
              </a:rPr>
              <a:t>					</a:t>
            </a:r>
            <a:endParaRPr lang="en-US" sz="1800" b="1" dirty="0" smtClean="0">
              <a:sym typeface="Symbol" pitchFamily="18" charset="2"/>
            </a:endParaRPr>
          </a:p>
        </p:txBody>
      </p:sp>
      <p:sp>
        <p:nvSpPr>
          <p:cNvPr id="31747" name="Rectangle 3"/>
          <p:cNvSpPr>
            <a:spLocks noGrp="1" noChangeArrowheads="1"/>
          </p:cNvSpPr>
          <p:nvPr>
            <p:ph type="title"/>
          </p:nvPr>
        </p:nvSpPr>
        <p:spPr>
          <a:xfrm>
            <a:off x="0" y="-180975"/>
            <a:ext cx="9144000" cy="1181100"/>
          </a:xfrm>
        </p:spPr>
        <p:txBody>
          <a:bodyPr/>
          <a:lstStyle/>
          <a:p>
            <a:pPr eaLnBrk="1" hangingPunct="1"/>
            <a:r>
              <a:rPr lang="en-GB" altLang="en-US" sz="2400" b="1" smtClean="0">
                <a:solidFill>
                  <a:srgbClr val="FF3300"/>
                </a:solidFill>
              </a:rPr>
              <a:t>BEER-LAMBERT LAW: absorption</a:t>
            </a:r>
          </a:p>
        </p:txBody>
      </p:sp>
      <p:sp>
        <p:nvSpPr>
          <p:cNvPr id="31748" name="Rectangle 4"/>
          <p:cNvSpPr>
            <a:spLocks noChangeArrowheads="1"/>
          </p:cNvSpPr>
          <p:nvPr/>
        </p:nvSpPr>
        <p:spPr bwMode="auto">
          <a:xfrm>
            <a:off x="2359025" y="2278063"/>
            <a:ext cx="3962400" cy="51435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31749" name="Line 5"/>
          <p:cNvSpPr>
            <a:spLocks noChangeShapeType="1"/>
          </p:cNvSpPr>
          <p:nvPr/>
        </p:nvSpPr>
        <p:spPr bwMode="auto">
          <a:xfrm>
            <a:off x="825500" y="2495550"/>
            <a:ext cx="1320800" cy="0"/>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31750" name="Line 6"/>
          <p:cNvSpPr>
            <a:spLocks noChangeShapeType="1"/>
          </p:cNvSpPr>
          <p:nvPr/>
        </p:nvSpPr>
        <p:spPr bwMode="auto">
          <a:xfrm>
            <a:off x="6489700" y="2549525"/>
            <a:ext cx="1320800" cy="0"/>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31751" name="Text Box 7"/>
          <p:cNvSpPr txBox="1">
            <a:spLocks noChangeArrowheads="1"/>
          </p:cNvSpPr>
          <p:nvPr/>
        </p:nvSpPr>
        <p:spPr bwMode="auto">
          <a:xfrm>
            <a:off x="2840038" y="2286000"/>
            <a:ext cx="3149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GB" altLang="en-US" sz="2400" b="1">
                <a:solidFill>
                  <a:srgbClr val="0000FF"/>
                </a:solidFill>
                <a:sym typeface="Symbol" panose="05050102010706020507" pitchFamily="18" charset="2"/>
              </a:rPr>
              <a:t>GAS: k</a:t>
            </a:r>
            <a:r>
              <a:rPr lang="en-GB" altLang="en-US" sz="2400" b="1" baseline="-25000">
                <a:solidFill>
                  <a:srgbClr val="0000FF"/>
                </a:solidFill>
                <a:sym typeface="Symbol" panose="05050102010706020507" pitchFamily="18" charset="2"/>
              </a:rPr>
              <a:t>a</a:t>
            </a:r>
            <a:r>
              <a:rPr lang="en-GB" altLang="en-US" sz="2400" b="1">
                <a:solidFill>
                  <a:srgbClr val="0000FF"/>
                </a:solidFill>
                <a:sym typeface="Symbol" panose="05050102010706020507" pitchFamily="18" charset="2"/>
              </a:rPr>
              <a:t>(), c </a:t>
            </a:r>
            <a:r>
              <a:rPr lang="en-GB" altLang="en-US" sz="2400">
                <a:latin typeface="Times New Roman" panose="02020603050405020304" pitchFamily="18" charset="0"/>
                <a:sym typeface="Symbol" panose="05050102010706020507" pitchFamily="18" charset="2"/>
              </a:rPr>
              <a:t> </a:t>
            </a:r>
          </a:p>
        </p:txBody>
      </p:sp>
      <p:sp>
        <p:nvSpPr>
          <p:cNvPr id="31752" name="Text Box 8"/>
          <p:cNvSpPr txBox="1">
            <a:spLocks noChangeArrowheads="1"/>
          </p:cNvSpPr>
          <p:nvPr/>
        </p:nvSpPr>
        <p:spPr bwMode="auto">
          <a:xfrm>
            <a:off x="727075" y="2066925"/>
            <a:ext cx="13208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FontTx/>
              <a:buNone/>
            </a:pPr>
            <a:r>
              <a:rPr lang="en-GB" altLang="en-US" sz="2400" b="1">
                <a:solidFill>
                  <a:srgbClr val="0000FF"/>
                </a:solidFill>
                <a:sym typeface="Symbol" panose="05050102010706020507" pitchFamily="18" charset="2"/>
              </a:rPr>
              <a:t>I</a:t>
            </a:r>
            <a:r>
              <a:rPr lang="el-GR" altLang="en-US" sz="2400" b="1" baseline="-250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λ</a:t>
            </a:r>
            <a:r>
              <a:rPr lang="en-GB" altLang="en-US" sz="2400" b="1" baseline="-10000">
                <a:solidFill>
                  <a:srgbClr val="0000FF"/>
                </a:solidFill>
                <a:sym typeface="Symbol" panose="05050102010706020507" pitchFamily="18" charset="2"/>
              </a:rPr>
              <a:t> </a:t>
            </a:r>
            <a:r>
              <a:rPr lang="en-GB" altLang="en-US" sz="2400" b="1">
                <a:solidFill>
                  <a:srgbClr val="0000FF"/>
                </a:solidFill>
                <a:sym typeface="Symbol" panose="05050102010706020507" pitchFamily="18" charset="2"/>
              </a:rPr>
              <a:t>(0) </a:t>
            </a:r>
            <a:endParaRPr lang="en-GB" altLang="en-US" sz="2400"/>
          </a:p>
        </p:txBody>
      </p:sp>
      <p:sp>
        <p:nvSpPr>
          <p:cNvPr id="31753" name="Text Box 9"/>
          <p:cNvSpPr txBox="1">
            <a:spLocks noChangeArrowheads="1"/>
          </p:cNvSpPr>
          <p:nvPr/>
        </p:nvSpPr>
        <p:spPr bwMode="auto">
          <a:xfrm>
            <a:off x="6588125" y="2105025"/>
            <a:ext cx="12207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GB" altLang="en-US" sz="2400" b="1">
                <a:solidFill>
                  <a:srgbClr val="0000FF"/>
                </a:solidFill>
                <a:sym typeface="Symbol" panose="05050102010706020507" pitchFamily="18" charset="2"/>
              </a:rPr>
              <a:t>I</a:t>
            </a:r>
            <a:r>
              <a:rPr lang="en-GB" altLang="en-US" sz="2400" b="1" baseline="-25000">
                <a:solidFill>
                  <a:srgbClr val="0000FF"/>
                </a:solidFill>
                <a:sym typeface="Symbol" panose="05050102010706020507" pitchFamily="18" charset="2"/>
              </a:rPr>
              <a:t></a:t>
            </a:r>
            <a:r>
              <a:rPr lang="en-GB" altLang="en-US" sz="2400" b="1">
                <a:solidFill>
                  <a:srgbClr val="0000FF"/>
                </a:solidFill>
                <a:sym typeface="Symbol" panose="05050102010706020507" pitchFamily="18" charset="2"/>
              </a:rPr>
              <a:t> (L)</a:t>
            </a:r>
          </a:p>
        </p:txBody>
      </p:sp>
      <p:cxnSp>
        <p:nvCxnSpPr>
          <p:cNvPr id="12" name="Straight Arrow Connector 11"/>
          <p:cNvCxnSpPr/>
          <p:nvPr/>
        </p:nvCxnSpPr>
        <p:spPr>
          <a:xfrm flipV="1">
            <a:off x="2338388" y="2260600"/>
            <a:ext cx="3962400" cy="952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755" name="TextBox 15"/>
          <p:cNvSpPr txBox="1">
            <a:spLocks noChangeArrowheads="1"/>
          </p:cNvSpPr>
          <p:nvPr/>
        </p:nvSpPr>
        <p:spPr bwMode="auto">
          <a:xfrm>
            <a:off x="3954463" y="1887538"/>
            <a:ext cx="3730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GB" altLang="en-US" sz="2400">
                <a:latin typeface="Times New Roman" panose="02020603050405020304" pitchFamily="18" charset="0"/>
              </a:rPr>
              <a:t>L</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0" y="1000125"/>
            <a:ext cx="8893175" cy="5857875"/>
          </a:xfrm>
        </p:spPr>
        <p:txBody>
          <a:bodyPr/>
          <a:lstStyle/>
          <a:p>
            <a:pPr marL="0" indent="0" defTabSz="928688" eaLnBrk="1" hangingPunct="1">
              <a:buFontTx/>
              <a:buNone/>
              <a:tabLst>
                <a:tab pos="198438" algn="l"/>
                <a:tab pos="668338" algn="l"/>
                <a:tab pos="1136650" algn="l"/>
                <a:tab pos="1436688" algn="l"/>
                <a:tab pos="1520825" algn="l"/>
                <a:tab pos="2289175" algn="l"/>
                <a:tab pos="2389188" algn="l"/>
              </a:tabLst>
              <a:defRPr/>
            </a:pPr>
            <a:r>
              <a:rPr lang="en-GB" sz="1800" b="1" dirty="0" smtClean="0">
                <a:sym typeface="Symbol" pitchFamily="18" charset="2"/>
              </a:rPr>
              <a:t>The </a:t>
            </a:r>
            <a:r>
              <a:rPr lang="en-GB" sz="1800" b="1" dirty="0" smtClean="0">
                <a:solidFill>
                  <a:srgbClr val="0000FF"/>
                </a:solidFill>
                <a:sym typeface="Symbol" pitchFamily="18" charset="2"/>
              </a:rPr>
              <a:t>Beer-Lambert Law</a:t>
            </a:r>
            <a:r>
              <a:rPr lang="en-GB" sz="1800" b="1" dirty="0" smtClean="0">
                <a:sym typeface="Symbol" pitchFamily="18" charset="2"/>
              </a:rPr>
              <a:t>: i</a:t>
            </a:r>
            <a:r>
              <a:rPr lang="en-GB" sz="1800" b="1" dirty="0" smtClean="0"/>
              <a:t>f a signal of intensity </a:t>
            </a:r>
            <a:r>
              <a:rPr lang="en-US" sz="1800" b="1" dirty="0" smtClean="0">
                <a:sym typeface="Symbol" pitchFamily="18" charset="2"/>
              </a:rPr>
              <a:t>I</a:t>
            </a:r>
            <a:r>
              <a:rPr lang="en-US" sz="1800" b="1" baseline="-25000" dirty="0" smtClean="0">
                <a:latin typeface="Symbol" panose="05050102010706020507" pitchFamily="18" charset="2"/>
                <a:sym typeface="Symbol" pitchFamily="18" charset="2"/>
              </a:rPr>
              <a:t>l</a:t>
            </a:r>
            <a:r>
              <a:rPr lang="en-US" sz="1800" b="1" dirty="0" smtClean="0">
                <a:sym typeface="Symbol" pitchFamily="18" charset="2"/>
              </a:rPr>
              <a:t> </a:t>
            </a:r>
            <a:r>
              <a:rPr lang="en-GB" sz="1800" b="1" dirty="0" smtClean="0"/>
              <a:t>penetrates a distance, </a:t>
            </a:r>
            <a:r>
              <a:rPr lang="en-GB" sz="1800" b="1" dirty="0" err="1" smtClean="0"/>
              <a:t>dL</a:t>
            </a:r>
            <a:r>
              <a:rPr lang="en-GB" sz="1800" b="1" dirty="0" smtClean="0"/>
              <a:t>, in a homogenous medium with </a:t>
            </a:r>
            <a:r>
              <a:rPr lang="en-GB" sz="1800" b="1" dirty="0" smtClean="0">
                <a:solidFill>
                  <a:srgbClr val="0000FF"/>
                </a:solidFill>
              </a:rPr>
              <a:t>absorption coefficient</a:t>
            </a:r>
            <a:r>
              <a:rPr lang="en-GB" sz="1800" b="1" dirty="0" smtClean="0"/>
              <a:t>, </a:t>
            </a:r>
            <a:r>
              <a:rPr lang="en-GB" sz="1800" b="1" dirty="0" err="1" smtClean="0"/>
              <a:t>k</a:t>
            </a:r>
            <a:r>
              <a:rPr lang="en-GB" sz="1800" b="1" baseline="-25000" dirty="0" err="1" smtClean="0"/>
              <a:t>a</a:t>
            </a:r>
            <a:r>
              <a:rPr lang="en-GB" sz="1800" b="1" dirty="0" smtClean="0">
                <a:sym typeface="Symbol" pitchFamily="18" charset="2"/>
              </a:rPr>
              <a:t> (dimensionally L</a:t>
            </a:r>
            <a:r>
              <a:rPr lang="en-GB" sz="1800" b="1" baseline="30000" dirty="0" smtClean="0">
                <a:sym typeface="Symbol" pitchFamily="18" charset="2"/>
              </a:rPr>
              <a:t>-1</a:t>
            </a:r>
            <a:r>
              <a:rPr lang="en-GB" sz="1800" b="1" dirty="0" smtClean="0">
                <a:sym typeface="Symbol" pitchFamily="18" charset="2"/>
              </a:rPr>
              <a:t>):</a:t>
            </a:r>
          </a:p>
          <a:p>
            <a:pPr marL="198438" indent="-198438" defTabSz="928688" eaLnBrk="1" hangingPunct="1">
              <a:buFontTx/>
              <a:buNone/>
              <a:tabLst>
                <a:tab pos="198438" algn="l"/>
                <a:tab pos="668338" algn="l"/>
                <a:tab pos="1136650" algn="l"/>
                <a:tab pos="1436688" algn="l"/>
                <a:tab pos="1520825" algn="l"/>
                <a:tab pos="2289175" algn="l"/>
                <a:tab pos="2389188" algn="l"/>
              </a:tabLst>
              <a:defRPr/>
            </a:pPr>
            <a:endParaRPr lang="en-GB" sz="1800" b="1" dirty="0" smtClean="0">
              <a:sym typeface="Symbol" pitchFamily="18" charset="2"/>
            </a:endParaRPr>
          </a:p>
          <a:p>
            <a:pPr marL="198438" indent="-198438" defTabSz="928688" eaLnBrk="1" hangingPunct="1">
              <a:buFontTx/>
              <a:buNone/>
              <a:tabLst>
                <a:tab pos="198438" algn="l"/>
                <a:tab pos="668338" algn="l"/>
                <a:tab pos="1136650" algn="l"/>
                <a:tab pos="1436688" algn="l"/>
                <a:tab pos="1520825" algn="l"/>
                <a:tab pos="2289175" algn="l"/>
                <a:tab pos="2389188" algn="l"/>
              </a:tabLst>
              <a:defRPr/>
            </a:pPr>
            <a:endParaRPr lang="en-GB" sz="1800" b="1" dirty="0" smtClean="0">
              <a:sym typeface="Symbol" pitchFamily="18" charset="2"/>
            </a:endParaRPr>
          </a:p>
          <a:p>
            <a:pPr marL="198438" indent="-198438" defTabSz="928688" eaLnBrk="1" hangingPunct="1">
              <a:buFontTx/>
              <a:buNone/>
              <a:tabLst>
                <a:tab pos="198438" algn="l"/>
                <a:tab pos="668338" algn="l"/>
                <a:tab pos="1136650" algn="l"/>
                <a:tab pos="1436688" algn="l"/>
                <a:tab pos="1520825" algn="l"/>
                <a:tab pos="2289175" algn="l"/>
                <a:tab pos="2389188" algn="l"/>
              </a:tabLst>
              <a:defRPr/>
            </a:pPr>
            <a:endParaRPr lang="en-GB" sz="1800" b="1" dirty="0" smtClean="0">
              <a:sym typeface="Symbol" pitchFamily="18" charset="2"/>
            </a:endParaRPr>
          </a:p>
          <a:p>
            <a:pPr marL="1698625" lvl="3" defTabSz="928688" eaLnBrk="1" hangingPunct="1">
              <a:buFontTx/>
              <a:buNone/>
              <a:tabLst>
                <a:tab pos="198438" algn="l"/>
                <a:tab pos="668338" algn="l"/>
                <a:tab pos="1136650" algn="l"/>
                <a:tab pos="1436688" algn="l"/>
                <a:tab pos="1520825" algn="l"/>
                <a:tab pos="2289175" algn="l"/>
                <a:tab pos="2389188" algn="l"/>
              </a:tabLst>
              <a:defRPr/>
            </a:pPr>
            <a:r>
              <a:rPr lang="en-GB" sz="1800" b="1" dirty="0" smtClean="0">
                <a:solidFill>
                  <a:srgbClr val="0000FF"/>
                </a:solidFill>
                <a:sym typeface="Symbol" pitchFamily="18" charset="2"/>
              </a:rPr>
              <a:t>					      d</a:t>
            </a:r>
            <a:r>
              <a:rPr lang="en-US" sz="1800" b="1" dirty="0" smtClean="0">
                <a:solidFill>
                  <a:srgbClr val="0000FF"/>
                </a:solidFill>
                <a:sym typeface="Symbol" pitchFamily="18" charset="2"/>
              </a:rPr>
              <a:t>I</a:t>
            </a:r>
            <a:r>
              <a:rPr lang="en-GB" sz="1800" b="1" baseline="-25000" dirty="0" smtClean="0">
                <a:solidFill>
                  <a:srgbClr val="0000FF"/>
                </a:solidFill>
                <a:sym typeface="Symbol" pitchFamily="18" charset="2"/>
              </a:rPr>
              <a:t></a:t>
            </a:r>
            <a:r>
              <a:rPr lang="en-US" sz="1800" b="1" dirty="0" smtClean="0">
                <a:solidFill>
                  <a:srgbClr val="0000FF"/>
                </a:solidFill>
                <a:sym typeface="Symbol" pitchFamily="18" charset="2"/>
              </a:rPr>
              <a:t>  = –  </a:t>
            </a:r>
            <a:r>
              <a:rPr lang="en-GB" sz="1800" b="1" dirty="0" smtClean="0">
                <a:solidFill>
                  <a:srgbClr val="0000FF"/>
                </a:solidFill>
                <a:sym typeface="Symbol" pitchFamily="18" charset="2"/>
              </a:rPr>
              <a:t>k</a:t>
            </a:r>
            <a:r>
              <a:rPr lang="en-GB" sz="1800" b="1" baseline="-25000" dirty="0" smtClean="0">
                <a:solidFill>
                  <a:srgbClr val="0000FF"/>
                </a:solidFill>
                <a:sym typeface="Symbol" pitchFamily="18" charset="2"/>
              </a:rPr>
              <a:t>a</a:t>
            </a:r>
            <a:r>
              <a:rPr lang="en-GB" sz="1800" b="1" dirty="0" smtClean="0">
                <a:solidFill>
                  <a:srgbClr val="0000FF"/>
                </a:solidFill>
                <a:sym typeface="Symbol" pitchFamily="18" charset="2"/>
              </a:rPr>
              <a:t>() I</a:t>
            </a:r>
            <a:r>
              <a:rPr lang="en-GB" sz="1800" b="1" baseline="-25000" dirty="0" smtClean="0">
                <a:solidFill>
                  <a:srgbClr val="0000FF"/>
                </a:solidFill>
                <a:sym typeface="Symbol" pitchFamily="18" charset="2"/>
              </a:rPr>
              <a:t></a:t>
            </a:r>
            <a:r>
              <a:rPr lang="en-GB" sz="1800" b="1" dirty="0" smtClean="0">
                <a:solidFill>
                  <a:srgbClr val="0000FF"/>
                </a:solidFill>
                <a:sym typeface="Symbol" pitchFamily="18" charset="2"/>
              </a:rPr>
              <a:t> </a:t>
            </a:r>
            <a:r>
              <a:rPr lang="en-US" sz="1800" b="1" dirty="0" err="1" smtClean="0">
                <a:solidFill>
                  <a:srgbClr val="0000FF"/>
                </a:solidFill>
                <a:sym typeface="Symbol" pitchFamily="18" charset="2"/>
              </a:rPr>
              <a:t>dL</a:t>
            </a:r>
            <a:r>
              <a:rPr lang="en-US" sz="1800" b="1" dirty="0" smtClean="0">
                <a:solidFill>
                  <a:srgbClr val="0000FF"/>
                </a:solidFill>
                <a:sym typeface="Symbol" pitchFamily="18" charset="2"/>
              </a:rPr>
              <a:t> </a:t>
            </a:r>
          </a:p>
          <a:p>
            <a:pPr marL="198438" indent="-198438" defTabSz="928688" eaLnBrk="1" hangingPunct="1">
              <a:buFontTx/>
              <a:buNone/>
              <a:tabLst>
                <a:tab pos="198438" algn="l"/>
                <a:tab pos="668338" algn="l"/>
                <a:tab pos="1136650" algn="l"/>
                <a:tab pos="1436688" algn="l"/>
                <a:tab pos="1520825" algn="l"/>
                <a:tab pos="2289175" algn="l"/>
                <a:tab pos="2389188" algn="l"/>
              </a:tabLst>
              <a:defRPr/>
            </a:pPr>
            <a:r>
              <a:rPr lang="en-US" sz="1800" b="1" dirty="0" smtClean="0">
                <a:sym typeface="Symbol" pitchFamily="18" charset="2"/>
              </a:rPr>
              <a:t>	</a:t>
            </a:r>
          </a:p>
          <a:p>
            <a:pPr marL="198438" indent="-198438" defTabSz="928688" eaLnBrk="1" hangingPunct="1">
              <a:buFontTx/>
              <a:buNone/>
              <a:tabLst>
                <a:tab pos="198438" algn="l"/>
                <a:tab pos="668338" algn="l"/>
                <a:tab pos="1136650" algn="l"/>
                <a:tab pos="1436688" algn="l"/>
                <a:tab pos="1520825" algn="l"/>
                <a:tab pos="2289175" algn="l"/>
                <a:tab pos="2389188" algn="l"/>
              </a:tabLst>
              <a:defRPr/>
            </a:pPr>
            <a:r>
              <a:rPr lang="en-US" sz="1800" b="1" dirty="0" smtClean="0">
                <a:sym typeface="Symbol" pitchFamily="18" charset="2"/>
              </a:rPr>
              <a:t>Observed experimentally</a:t>
            </a:r>
          </a:p>
          <a:p>
            <a:pPr marL="198438" indent="-198438" defTabSz="928688" eaLnBrk="1" hangingPunct="1">
              <a:buFontTx/>
              <a:buNone/>
              <a:tabLst>
                <a:tab pos="198438" algn="l"/>
                <a:tab pos="668338" algn="l"/>
                <a:tab pos="1136650" algn="l"/>
                <a:tab pos="1436688" algn="l"/>
                <a:tab pos="1520825" algn="l"/>
                <a:tab pos="2289175" algn="l"/>
                <a:tab pos="2389188" algn="l"/>
              </a:tabLst>
              <a:defRPr/>
            </a:pPr>
            <a:endParaRPr lang="en-US" sz="1800" b="1" dirty="0">
              <a:sym typeface="Symbol" pitchFamily="18" charset="2"/>
            </a:endParaRPr>
          </a:p>
          <a:p>
            <a:pPr marL="198438" indent="-198438" defTabSz="928688" eaLnBrk="1" hangingPunct="1">
              <a:buFontTx/>
              <a:buNone/>
              <a:tabLst>
                <a:tab pos="198438" algn="l"/>
                <a:tab pos="668338" algn="l"/>
                <a:tab pos="1136650" algn="l"/>
                <a:tab pos="1436688" algn="l"/>
                <a:tab pos="1520825" algn="l"/>
                <a:tab pos="2289175" algn="l"/>
                <a:tab pos="2389188" algn="l"/>
              </a:tabLst>
              <a:defRPr/>
            </a:pPr>
            <a:r>
              <a:rPr lang="en-US" sz="1800" b="1" dirty="0" smtClean="0">
                <a:sym typeface="Symbol" pitchFamily="18" charset="2"/>
              </a:rPr>
              <a:t>Then </a:t>
            </a:r>
            <a:r>
              <a:rPr lang="en-GB" sz="1800" b="1" dirty="0">
                <a:sym typeface="Symbol" pitchFamily="18" charset="2"/>
              </a:rPr>
              <a:t>if </a:t>
            </a:r>
            <a:r>
              <a:rPr lang="en-GB" sz="1800" b="1" dirty="0" err="1">
                <a:sym typeface="Symbol" pitchFamily="18" charset="2"/>
              </a:rPr>
              <a:t>k</a:t>
            </a:r>
            <a:r>
              <a:rPr lang="en-GB" sz="1800" b="1" baseline="-25000" dirty="0" err="1">
                <a:sym typeface="Symbol" pitchFamily="18" charset="2"/>
              </a:rPr>
              <a:t>a</a:t>
            </a:r>
            <a:r>
              <a:rPr lang="en-GB" sz="1800" b="1" baseline="-25000" dirty="0">
                <a:sym typeface="Symbol" pitchFamily="18" charset="2"/>
              </a:rPr>
              <a:t> </a:t>
            </a:r>
            <a:r>
              <a:rPr lang="en-GB" sz="1800" b="1" dirty="0">
                <a:sym typeface="Symbol" pitchFamily="18" charset="2"/>
              </a:rPr>
              <a:t>= </a:t>
            </a:r>
            <a:r>
              <a:rPr lang="en-GB" sz="1800" b="1" dirty="0" smtClean="0">
                <a:sym typeface="Symbol" pitchFamily="18" charset="2"/>
              </a:rPr>
              <a:t>constant </a:t>
            </a:r>
            <a:r>
              <a:rPr lang="en-US" sz="1800" b="1" dirty="0" smtClean="0">
                <a:sym typeface="Symbol" pitchFamily="18" charset="2"/>
              </a:rPr>
              <a:t>a</a:t>
            </a:r>
            <a:r>
              <a:rPr lang="en-GB" sz="1800" b="1" dirty="0" smtClean="0">
                <a:sym typeface="Symbol" pitchFamily="18" charset="2"/>
              </a:rPr>
              <a:t>long </a:t>
            </a:r>
            <a:r>
              <a:rPr lang="en-GB" sz="1800" b="1" dirty="0">
                <a:sym typeface="Symbol" pitchFamily="18" charset="2"/>
              </a:rPr>
              <a:t>the path L </a:t>
            </a:r>
            <a:r>
              <a:rPr lang="en-US" sz="1800" b="1" dirty="0" smtClean="0">
                <a:sym typeface="Symbol" pitchFamily="18" charset="2"/>
              </a:rPr>
              <a:t>      	</a:t>
            </a:r>
          </a:p>
          <a:p>
            <a:pPr marL="198438" indent="-198438" defTabSz="928688" eaLnBrk="1" hangingPunct="1">
              <a:buFontTx/>
              <a:buNone/>
              <a:tabLst>
                <a:tab pos="198438" algn="l"/>
                <a:tab pos="668338" algn="l"/>
                <a:tab pos="1136650" algn="l"/>
                <a:tab pos="1436688" algn="l"/>
                <a:tab pos="1520825" algn="l"/>
                <a:tab pos="2289175" algn="l"/>
                <a:tab pos="2389188" algn="l"/>
              </a:tabLst>
              <a:defRPr/>
            </a:pPr>
            <a:r>
              <a:rPr lang="en-US" sz="1800" b="1" dirty="0">
                <a:solidFill>
                  <a:srgbClr val="0000FF"/>
                </a:solidFill>
                <a:sym typeface="Symbol" pitchFamily="18" charset="2"/>
              </a:rPr>
              <a:t> </a:t>
            </a:r>
            <a:r>
              <a:rPr lang="en-US" sz="1800" b="1" dirty="0" smtClean="0">
                <a:solidFill>
                  <a:srgbClr val="0000FF"/>
                </a:solidFill>
                <a:sym typeface="Symbol" pitchFamily="18" charset="2"/>
              </a:rPr>
              <a:t>                                       </a:t>
            </a:r>
          </a:p>
          <a:p>
            <a:pPr marL="198438" indent="-198438" defTabSz="928688" eaLnBrk="1" hangingPunct="1">
              <a:buFontTx/>
              <a:buNone/>
              <a:tabLst>
                <a:tab pos="198438" algn="l"/>
                <a:tab pos="668338" algn="l"/>
                <a:tab pos="1136650" algn="l"/>
                <a:tab pos="1436688" algn="l"/>
                <a:tab pos="1520825" algn="l"/>
                <a:tab pos="2289175" algn="l"/>
                <a:tab pos="2389188" algn="l"/>
              </a:tabLst>
              <a:defRPr/>
            </a:pPr>
            <a:r>
              <a:rPr lang="en-US" sz="1800" b="1" dirty="0">
                <a:solidFill>
                  <a:srgbClr val="0000FF"/>
                </a:solidFill>
                <a:sym typeface="Symbol" pitchFamily="18" charset="2"/>
              </a:rPr>
              <a:t> </a:t>
            </a:r>
            <a:r>
              <a:rPr lang="en-US" sz="1800" b="1" dirty="0" smtClean="0">
                <a:solidFill>
                  <a:srgbClr val="0000FF"/>
                </a:solidFill>
                <a:sym typeface="Symbol" pitchFamily="18" charset="2"/>
              </a:rPr>
              <a:t>                               I</a:t>
            </a:r>
            <a:r>
              <a:rPr lang="en-GB" sz="1800" b="1" baseline="-25000" dirty="0" smtClean="0">
                <a:solidFill>
                  <a:srgbClr val="0000FF"/>
                </a:solidFill>
                <a:sym typeface="Symbol" pitchFamily="18" charset="2"/>
              </a:rPr>
              <a:t></a:t>
            </a:r>
            <a:r>
              <a:rPr lang="en-GB" sz="1800" b="1" kern="1200" baseline="-25000" dirty="0" smtClean="0">
                <a:solidFill>
                  <a:srgbClr val="0000FF"/>
                </a:solidFill>
                <a:sym typeface="Symbol" pitchFamily="18" charset="2"/>
              </a:rPr>
              <a:t> </a:t>
            </a:r>
            <a:r>
              <a:rPr lang="en-US" sz="1800" b="1" dirty="0" smtClean="0">
                <a:solidFill>
                  <a:srgbClr val="0000FF"/>
                </a:solidFill>
                <a:sym typeface="Symbol" pitchFamily="18" charset="2"/>
              </a:rPr>
              <a:t>(L) = I</a:t>
            </a:r>
            <a:r>
              <a:rPr lang="el-GR" sz="1800" b="1" baseline="-10000" dirty="0" smtClean="0">
                <a:solidFill>
                  <a:srgbClr val="0000FF"/>
                </a:solidFill>
                <a:latin typeface="Times New Roman" panose="02020603050405020304" pitchFamily="18" charset="0"/>
                <a:cs typeface="Times New Roman" panose="02020603050405020304" pitchFamily="18" charset="0"/>
                <a:sym typeface="Symbol" pitchFamily="18" charset="2"/>
              </a:rPr>
              <a:t>λ</a:t>
            </a:r>
            <a:r>
              <a:rPr lang="en-US" sz="1800" b="1" dirty="0" smtClean="0">
                <a:solidFill>
                  <a:srgbClr val="0000FF"/>
                </a:solidFill>
                <a:sym typeface="Symbol" pitchFamily="18" charset="2"/>
              </a:rPr>
              <a:t>(0) </a:t>
            </a:r>
            <a:r>
              <a:rPr lang="en-GB" sz="1800" b="1" dirty="0" smtClean="0">
                <a:solidFill>
                  <a:srgbClr val="0000FF"/>
                </a:solidFill>
                <a:sym typeface="Symbol" pitchFamily="18" charset="2"/>
              </a:rPr>
              <a:t>exp {- k</a:t>
            </a:r>
            <a:r>
              <a:rPr lang="en-GB" sz="1800" b="1" baseline="-25000" dirty="0" smtClean="0">
                <a:solidFill>
                  <a:srgbClr val="0000FF"/>
                </a:solidFill>
                <a:sym typeface="Symbol" pitchFamily="18" charset="2"/>
              </a:rPr>
              <a:t>a</a:t>
            </a:r>
            <a:r>
              <a:rPr lang="en-GB" sz="1800" b="1" dirty="0" smtClean="0">
                <a:solidFill>
                  <a:srgbClr val="0000FF"/>
                </a:solidFill>
                <a:sym typeface="Symbol" pitchFamily="18" charset="2"/>
              </a:rPr>
              <a:t>() L }	</a:t>
            </a:r>
            <a:r>
              <a:rPr lang="en-GB" sz="1800" b="1" dirty="0" smtClean="0">
                <a:sym typeface="Symbol" pitchFamily="18" charset="2"/>
              </a:rPr>
              <a:t>        </a:t>
            </a:r>
          </a:p>
          <a:p>
            <a:pPr marL="198438" indent="-198438" defTabSz="928688" eaLnBrk="1" hangingPunct="1">
              <a:spcBef>
                <a:spcPts val="600"/>
              </a:spcBef>
              <a:buFontTx/>
              <a:buNone/>
              <a:tabLst>
                <a:tab pos="198438" algn="l"/>
                <a:tab pos="668338" algn="l"/>
                <a:tab pos="1136650" algn="l"/>
                <a:tab pos="1436688" algn="l"/>
                <a:tab pos="1520825" algn="l"/>
                <a:tab pos="2289175" algn="l"/>
                <a:tab pos="2389188" algn="l"/>
              </a:tabLst>
              <a:defRPr/>
            </a:pPr>
            <a:r>
              <a:rPr lang="en-GB" sz="1800" b="1" dirty="0" smtClean="0">
                <a:sym typeface="Symbol" pitchFamily="18" charset="2"/>
              </a:rPr>
              <a:t>						</a:t>
            </a:r>
          </a:p>
          <a:p>
            <a:pPr marL="198438" indent="-198438" defTabSz="928688" eaLnBrk="1" hangingPunct="1">
              <a:buFontTx/>
              <a:buNone/>
              <a:tabLst>
                <a:tab pos="198438" algn="l"/>
                <a:tab pos="668338" algn="l"/>
                <a:tab pos="1136650" algn="l"/>
                <a:tab pos="1436688" algn="l"/>
                <a:tab pos="1520825" algn="l"/>
                <a:tab pos="2289175" algn="l"/>
                <a:tab pos="2389188" algn="l"/>
              </a:tabLst>
              <a:defRPr/>
            </a:pPr>
            <a:endParaRPr lang="en-US" sz="1800" b="1" dirty="0" smtClean="0">
              <a:sym typeface="Symbol" pitchFamily="18" charset="2"/>
            </a:endParaRPr>
          </a:p>
          <a:p>
            <a:pPr marL="198438" indent="-198438" defTabSz="928688" eaLnBrk="1" hangingPunct="1">
              <a:spcAft>
                <a:spcPts val="600"/>
              </a:spcAft>
              <a:buFontTx/>
              <a:buNone/>
              <a:tabLst>
                <a:tab pos="198438" algn="l"/>
                <a:tab pos="668338" algn="l"/>
                <a:tab pos="1136650" algn="l"/>
                <a:tab pos="1436688" algn="l"/>
                <a:tab pos="1520825" algn="l"/>
                <a:tab pos="2289175" algn="l"/>
                <a:tab pos="2389188" algn="l"/>
              </a:tabLst>
              <a:defRPr/>
            </a:pPr>
            <a:r>
              <a:rPr lang="en-US" sz="1800" b="1" dirty="0" smtClean="0">
                <a:sym typeface="Symbol" pitchFamily="18" charset="2"/>
              </a:rPr>
              <a:t> </a:t>
            </a:r>
            <a:r>
              <a:rPr lang="en-US" sz="1800" b="1" dirty="0" smtClean="0">
                <a:solidFill>
                  <a:srgbClr val="0000FF"/>
                </a:solidFill>
                <a:sym typeface="Symbol" pitchFamily="18" charset="2"/>
              </a:rPr>
              <a:t>transmissivity</a:t>
            </a:r>
            <a:r>
              <a:rPr lang="en-US" sz="1800" b="1" dirty="0" smtClean="0">
                <a:sym typeface="Symbol" pitchFamily="18" charset="2"/>
              </a:rPr>
              <a:t>: 	</a:t>
            </a:r>
            <a:r>
              <a:rPr lang="en-GB" sz="1800" b="1" dirty="0" smtClean="0">
                <a:sym typeface="Symbol" pitchFamily="18" charset="2"/>
              </a:rPr>
              <a:t> </a:t>
            </a:r>
            <a:r>
              <a:rPr lang="en-GB" sz="1800" b="1" dirty="0" smtClean="0">
                <a:latin typeface="Lucida Calligraphy" pitchFamily="66" charset="0"/>
                <a:sym typeface="Symbol" pitchFamily="18" charset="2"/>
              </a:rPr>
              <a:t>T</a:t>
            </a:r>
            <a:r>
              <a:rPr lang="en-US" sz="1800" b="1" dirty="0" smtClean="0">
                <a:sym typeface="Symbol" pitchFamily="18" charset="2"/>
              </a:rPr>
              <a:t>(</a:t>
            </a:r>
            <a:r>
              <a:rPr lang="en-GB" sz="1800" b="1" dirty="0" smtClean="0">
                <a:sym typeface="Symbol" pitchFamily="18" charset="2"/>
              </a:rPr>
              <a:t></a:t>
            </a:r>
            <a:r>
              <a:rPr lang="en-US" sz="1800" b="1" dirty="0" smtClean="0">
                <a:sym typeface="Symbol" pitchFamily="18" charset="2"/>
              </a:rPr>
              <a:t>)  = I</a:t>
            </a:r>
            <a:r>
              <a:rPr lang="el-GR" sz="1800" b="1" kern="1200" baseline="-25000" dirty="0" smtClean="0">
                <a:latin typeface="Times New Roman" panose="02020603050405020304" pitchFamily="18" charset="0"/>
                <a:cs typeface="Times New Roman" panose="02020603050405020304" pitchFamily="18" charset="0"/>
                <a:sym typeface="Symbol" pitchFamily="18" charset="2"/>
              </a:rPr>
              <a:t>λ</a:t>
            </a:r>
            <a:r>
              <a:rPr lang="en-GB" sz="1800" b="1" kern="1200" baseline="-25000" dirty="0" smtClean="0">
                <a:sym typeface="Symbol" pitchFamily="18" charset="2"/>
              </a:rPr>
              <a:t> </a:t>
            </a:r>
            <a:r>
              <a:rPr lang="en-US" sz="1800" b="1" dirty="0" smtClean="0">
                <a:sym typeface="Symbol" pitchFamily="18" charset="2"/>
              </a:rPr>
              <a:t>(L) / I</a:t>
            </a:r>
            <a:r>
              <a:rPr lang="en-GB" sz="1800" b="1" baseline="-25000" dirty="0" smtClean="0">
                <a:sym typeface="Symbol" pitchFamily="18" charset="2"/>
              </a:rPr>
              <a:t></a:t>
            </a:r>
            <a:r>
              <a:rPr lang="en-GB" sz="1800" b="1" dirty="0" smtClean="0">
                <a:sym typeface="Symbol" pitchFamily="18" charset="2"/>
              </a:rPr>
              <a:t> </a:t>
            </a:r>
            <a:r>
              <a:rPr lang="en-US" sz="1800" b="1" dirty="0" smtClean="0">
                <a:sym typeface="Symbol" pitchFamily="18" charset="2"/>
              </a:rPr>
              <a:t>(0) = </a:t>
            </a:r>
            <a:r>
              <a:rPr lang="en-GB" sz="1800" b="1" dirty="0" err="1" smtClean="0">
                <a:sym typeface="Symbol" pitchFamily="18" charset="2"/>
              </a:rPr>
              <a:t>exp</a:t>
            </a:r>
            <a:r>
              <a:rPr lang="en-GB" sz="1800" b="1" dirty="0" smtClean="0">
                <a:sym typeface="Symbol" pitchFamily="18" charset="2"/>
              </a:rPr>
              <a:t> {- </a:t>
            </a:r>
            <a:r>
              <a:rPr lang="en-GB" sz="1800" b="1" dirty="0" err="1" smtClean="0">
                <a:sym typeface="Symbol" pitchFamily="18" charset="2"/>
              </a:rPr>
              <a:t>k</a:t>
            </a:r>
            <a:r>
              <a:rPr lang="en-GB" sz="1800" b="1" baseline="-25000" dirty="0" err="1" smtClean="0">
                <a:sym typeface="Symbol" pitchFamily="18" charset="2"/>
              </a:rPr>
              <a:t>a</a:t>
            </a:r>
            <a:r>
              <a:rPr lang="en-GB" sz="1800" b="1" dirty="0" smtClean="0">
                <a:sym typeface="Symbol" pitchFamily="18" charset="2"/>
              </a:rPr>
              <a:t>() L }</a:t>
            </a:r>
            <a:r>
              <a:rPr lang="en-GB" sz="1800" b="1" dirty="0" smtClean="0">
                <a:solidFill>
                  <a:srgbClr val="0000FF"/>
                </a:solidFill>
                <a:sym typeface="Symbol" pitchFamily="18" charset="2"/>
              </a:rPr>
              <a:t> = </a:t>
            </a:r>
            <a:r>
              <a:rPr lang="en-GB" sz="1800" b="1" dirty="0" err="1" smtClean="0">
                <a:solidFill>
                  <a:srgbClr val="0000FF"/>
                </a:solidFill>
                <a:sym typeface="Symbol" pitchFamily="18" charset="2"/>
              </a:rPr>
              <a:t>exp</a:t>
            </a:r>
            <a:r>
              <a:rPr lang="en-GB" sz="1800" b="1" dirty="0" smtClean="0">
                <a:solidFill>
                  <a:srgbClr val="0000FF"/>
                </a:solidFill>
                <a:sym typeface="Symbol" pitchFamily="18" charset="2"/>
              </a:rPr>
              <a:t> {-</a:t>
            </a:r>
            <a:r>
              <a:rPr lang="en-GB" sz="1800" b="1" dirty="0" smtClean="0">
                <a:solidFill>
                  <a:srgbClr val="0000FF"/>
                </a:solidFill>
                <a:latin typeface="Symbol" pitchFamily="18" charset="2"/>
                <a:sym typeface="Symbol" pitchFamily="18" charset="2"/>
              </a:rPr>
              <a:t>t}</a:t>
            </a:r>
            <a:endParaRPr lang="en-US" sz="1800" b="1" dirty="0" smtClean="0">
              <a:solidFill>
                <a:srgbClr val="0000FF"/>
              </a:solidFill>
              <a:sym typeface="Symbol" pitchFamily="18" charset="2"/>
            </a:endParaRPr>
          </a:p>
          <a:p>
            <a:pPr marL="198438" indent="-198438" defTabSz="928688" eaLnBrk="1" hangingPunct="1">
              <a:buFontTx/>
              <a:buNone/>
              <a:tabLst>
                <a:tab pos="198438" algn="l"/>
                <a:tab pos="668338" algn="l"/>
                <a:tab pos="1136650" algn="l"/>
                <a:tab pos="1436688" algn="l"/>
                <a:tab pos="1520825" algn="l"/>
                <a:tab pos="2289175" algn="l"/>
                <a:tab pos="2389188" algn="l"/>
              </a:tabLst>
              <a:defRPr/>
            </a:pPr>
            <a:endParaRPr lang="en-US" sz="1800" b="1" dirty="0" smtClean="0">
              <a:sym typeface="Symbol" pitchFamily="18" charset="2"/>
            </a:endParaRPr>
          </a:p>
          <a:p>
            <a:pPr marL="198438" indent="-198438" defTabSz="928688" eaLnBrk="1" hangingPunct="1">
              <a:spcBef>
                <a:spcPts val="600"/>
              </a:spcBef>
              <a:buFontTx/>
              <a:buNone/>
              <a:tabLst>
                <a:tab pos="198438" algn="l"/>
                <a:tab pos="668338" algn="l"/>
                <a:tab pos="1136650" algn="l"/>
                <a:tab pos="1436688" algn="l"/>
                <a:tab pos="1520825" algn="l"/>
                <a:tab pos="2289175" algn="l"/>
                <a:tab pos="2389188" algn="l"/>
              </a:tabLst>
              <a:defRPr/>
            </a:pPr>
            <a:r>
              <a:rPr lang="en-US" sz="1800" b="1" dirty="0" smtClean="0">
                <a:sym typeface="Symbol" pitchFamily="18" charset="2"/>
              </a:rPr>
              <a:t>							with </a:t>
            </a:r>
            <a:r>
              <a:rPr lang="en-GB" sz="1800" b="1" dirty="0" smtClean="0">
                <a:solidFill>
                  <a:srgbClr val="0000FF"/>
                </a:solidFill>
                <a:latin typeface="Symbol" pitchFamily="18" charset="2"/>
                <a:sym typeface="Symbol" pitchFamily="18" charset="2"/>
              </a:rPr>
              <a:t>t = </a:t>
            </a:r>
            <a:r>
              <a:rPr lang="en-US" sz="1800" b="1" dirty="0" smtClean="0">
                <a:solidFill>
                  <a:srgbClr val="0000FF"/>
                </a:solidFill>
                <a:sym typeface="Symbol" pitchFamily="18" charset="2"/>
              </a:rPr>
              <a:t>optical depth</a:t>
            </a:r>
          </a:p>
          <a:p>
            <a:pPr marL="198438" indent="-198438" defTabSz="928688" eaLnBrk="1" hangingPunct="1">
              <a:spcBef>
                <a:spcPts val="600"/>
              </a:spcBef>
              <a:buFontTx/>
              <a:buNone/>
              <a:tabLst>
                <a:tab pos="198438" algn="l"/>
                <a:tab pos="668338" algn="l"/>
                <a:tab pos="1136650" algn="l"/>
                <a:tab pos="1436688" algn="l"/>
                <a:tab pos="1520825" algn="l"/>
                <a:tab pos="2289175" algn="l"/>
                <a:tab pos="2389188" algn="l"/>
              </a:tabLst>
              <a:defRPr/>
            </a:pPr>
            <a:endParaRPr lang="en-US" sz="1800" b="1" dirty="0" smtClean="0">
              <a:sym typeface="Symbol" pitchFamily="18" charset="2"/>
            </a:endParaRPr>
          </a:p>
        </p:txBody>
      </p:sp>
      <p:sp>
        <p:nvSpPr>
          <p:cNvPr id="32771" name="Rectangle 3"/>
          <p:cNvSpPr>
            <a:spLocks noGrp="1" noChangeArrowheads="1"/>
          </p:cNvSpPr>
          <p:nvPr>
            <p:ph type="title"/>
          </p:nvPr>
        </p:nvSpPr>
        <p:spPr>
          <a:xfrm>
            <a:off x="0" y="34925"/>
            <a:ext cx="9183688" cy="873125"/>
          </a:xfrm>
        </p:spPr>
        <p:txBody>
          <a:bodyPr/>
          <a:lstStyle/>
          <a:p>
            <a:pPr eaLnBrk="1" hangingPunct="1"/>
            <a:r>
              <a:rPr lang="en-GB" altLang="en-US" sz="2400" b="1" smtClean="0">
                <a:solidFill>
                  <a:srgbClr val="FF3300"/>
                </a:solidFill>
              </a:rPr>
              <a:t>BEER-LAMBERT LAW</a:t>
            </a:r>
          </a:p>
        </p:txBody>
      </p:sp>
      <p:sp>
        <p:nvSpPr>
          <p:cNvPr id="32772" name="Rectangle 4"/>
          <p:cNvSpPr>
            <a:spLocks noChangeArrowheads="1"/>
          </p:cNvSpPr>
          <p:nvPr/>
        </p:nvSpPr>
        <p:spPr bwMode="auto">
          <a:xfrm>
            <a:off x="2359025" y="1995488"/>
            <a:ext cx="3962400" cy="51435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32773" name="Line 5"/>
          <p:cNvSpPr>
            <a:spLocks noChangeShapeType="1"/>
          </p:cNvSpPr>
          <p:nvPr/>
        </p:nvSpPr>
        <p:spPr bwMode="auto">
          <a:xfrm>
            <a:off x="825500" y="2295525"/>
            <a:ext cx="1320800" cy="0"/>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32774" name="Line 6"/>
          <p:cNvSpPr>
            <a:spLocks noChangeShapeType="1"/>
          </p:cNvSpPr>
          <p:nvPr/>
        </p:nvSpPr>
        <p:spPr bwMode="auto">
          <a:xfrm>
            <a:off x="6489700" y="2349500"/>
            <a:ext cx="1320800" cy="0"/>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32775" name="Text Box 7"/>
          <p:cNvSpPr txBox="1">
            <a:spLocks noChangeArrowheads="1"/>
          </p:cNvSpPr>
          <p:nvPr/>
        </p:nvSpPr>
        <p:spPr bwMode="auto">
          <a:xfrm>
            <a:off x="2840038" y="2085975"/>
            <a:ext cx="3149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GB" altLang="en-US" sz="2400" b="1">
                <a:solidFill>
                  <a:srgbClr val="0000FF"/>
                </a:solidFill>
                <a:sym typeface="Symbol" panose="05050102010706020507" pitchFamily="18" charset="2"/>
              </a:rPr>
              <a:t>GAS: k</a:t>
            </a:r>
            <a:r>
              <a:rPr lang="en-GB" altLang="en-US" sz="2400" b="1" baseline="-25000">
                <a:solidFill>
                  <a:srgbClr val="0000FF"/>
                </a:solidFill>
                <a:sym typeface="Symbol" panose="05050102010706020507" pitchFamily="18" charset="2"/>
              </a:rPr>
              <a:t>a</a:t>
            </a:r>
            <a:r>
              <a:rPr lang="en-GB" altLang="en-US" sz="2400" b="1">
                <a:solidFill>
                  <a:srgbClr val="0000FF"/>
                </a:solidFill>
                <a:sym typeface="Symbol" panose="05050102010706020507" pitchFamily="18" charset="2"/>
              </a:rPr>
              <a:t>(), c</a:t>
            </a:r>
            <a:r>
              <a:rPr lang="en-GB" altLang="en-US" sz="2400">
                <a:sym typeface="Symbol" panose="05050102010706020507" pitchFamily="18" charset="2"/>
              </a:rPr>
              <a:t> </a:t>
            </a:r>
          </a:p>
        </p:txBody>
      </p:sp>
      <p:sp>
        <p:nvSpPr>
          <p:cNvPr id="32776" name="Text Box 8"/>
          <p:cNvSpPr txBox="1">
            <a:spLocks noChangeArrowheads="1"/>
          </p:cNvSpPr>
          <p:nvPr/>
        </p:nvSpPr>
        <p:spPr bwMode="auto">
          <a:xfrm>
            <a:off x="727075" y="1916113"/>
            <a:ext cx="13208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FontTx/>
              <a:buNone/>
            </a:pPr>
            <a:r>
              <a:rPr lang="en-GB" altLang="en-US" sz="2400" b="1">
                <a:solidFill>
                  <a:srgbClr val="0000FF"/>
                </a:solidFill>
                <a:sym typeface="Symbol" panose="05050102010706020507" pitchFamily="18" charset="2"/>
              </a:rPr>
              <a:t>I</a:t>
            </a:r>
            <a:r>
              <a:rPr lang="el-GR" altLang="en-US" sz="2400" b="1" baseline="-250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λ</a:t>
            </a:r>
            <a:r>
              <a:rPr lang="en-GB" altLang="en-US" sz="2400" b="1" baseline="-10000">
                <a:solidFill>
                  <a:srgbClr val="0000FF"/>
                </a:solidFill>
                <a:sym typeface="Symbol" panose="05050102010706020507" pitchFamily="18" charset="2"/>
              </a:rPr>
              <a:t> </a:t>
            </a:r>
            <a:r>
              <a:rPr lang="en-GB" altLang="en-US" sz="2400" b="1">
                <a:solidFill>
                  <a:srgbClr val="0000FF"/>
                </a:solidFill>
                <a:sym typeface="Symbol" panose="05050102010706020507" pitchFamily="18" charset="2"/>
              </a:rPr>
              <a:t>(0) </a:t>
            </a:r>
            <a:endParaRPr lang="en-GB" altLang="en-US" sz="2400"/>
          </a:p>
        </p:txBody>
      </p:sp>
      <p:sp>
        <p:nvSpPr>
          <p:cNvPr id="32777" name="Text Box 9"/>
          <p:cNvSpPr txBox="1">
            <a:spLocks noChangeArrowheads="1"/>
          </p:cNvSpPr>
          <p:nvPr/>
        </p:nvSpPr>
        <p:spPr bwMode="auto">
          <a:xfrm>
            <a:off x="6664325" y="1889125"/>
            <a:ext cx="12207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GB" altLang="en-US" sz="2400" b="1">
                <a:solidFill>
                  <a:srgbClr val="0000FF"/>
                </a:solidFill>
                <a:sym typeface="Symbol" panose="05050102010706020507" pitchFamily="18" charset="2"/>
              </a:rPr>
              <a:t>I</a:t>
            </a:r>
            <a:r>
              <a:rPr lang="en-GB" altLang="en-US" sz="2400" b="1" baseline="-25000">
                <a:solidFill>
                  <a:srgbClr val="0000FF"/>
                </a:solidFill>
                <a:sym typeface="Symbol" panose="05050102010706020507" pitchFamily="18" charset="2"/>
              </a:rPr>
              <a:t></a:t>
            </a:r>
            <a:r>
              <a:rPr lang="en-GB" altLang="en-US" sz="2400" b="1">
                <a:solidFill>
                  <a:srgbClr val="0000FF"/>
                </a:solidFill>
                <a:sym typeface="Symbol" panose="05050102010706020507" pitchFamily="18" charset="2"/>
              </a:rPr>
              <a:t> (L)</a:t>
            </a:r>
          </a:p>
        </p:txBody>
      </p:sp>
      <p:sp>
        <p:nvSpPr>
          <p:cNvPr id="32778" name="TextBox 1"/>
          <p:cNvSpPr txBox="1">
            <a:spLocks noChangeArrowheads="1"/>
          </p:cNvSpPr>
          <p:nvPr/>
        </p:nvSpPr>
        <p:spPr bwMode="auto">
          <a:xfrm>
            <a:off x="6140450" y="2808288"/>
            <a:ext cx="3043238"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GB" altLang="en-US" sz="2200"/>
              <a:t>Radiance is not </a:t>
            </a:r>
          </a:p>
          <a:p>
            <a:pPr algn="ctr" eaLnBrk="1" hangingPunct="1">
              <a:spcBef>
                <a:spcPct val="0"/>
              </a:spcBef>
              <a:buFontTx/>
              <a:buNone/>
            </a:pPr>
            <a:r>
              <a:rPr lang="en-GB" altLang="en-US" sz="2200"/>
              <a:t>constant along the ray!</a:t>
            </a:r>
          </a:p>
        </p:txBody>
      </p:sp>
      <p:cxnSp>
        <p:nvCxnSpPr>
          <p:cNvPr id="3" name="Straight Arrow Connector 2"/>
          <p:cNvCxnSpPr/>
          <p:nvPr/>
        </p:nvCxnSpPr>
        <p:spPr>
          <a:xfrm flipV="1">
            <a:off x="3059113" y="2997200"/>
            <a:ext cx="1368425" cy="436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3581400" y="4365625"/>
            <a:ext cx="1728788" cy="865188"/>
          </a:xfrm>
          <a:prstGeom prst="ellipse">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4" name="Oval 13"/>
          <p:cNvSpPr/>
          <p:nvPr/>
        </p:nvSpPr>
        <p:spPr>
          <a:xfrm>
            <a:off x="2359025" y="5300663"/>
            <a:ext cx="700088" cy="863600"/>
          </a:xfrm>
          <a:prstGeom prst="ellipse">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5" name="Straight Arrow Connector 14"/>
          <p:cNvCxnSpPr/>
          <p:nvPr/>
        </p:nvCxnSpPr>
        <p:spPr>
          <a:xfrm flipV="1">
            <a:off x="2338388" y="1900238"/>
            <a:ext cx="3962400" cy="952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783" name="TextBox 15"/>
          <p:cNvSpPr txBox="1">
            <a:spLocks noChangeArrowheads="1"/>
          </p:cNvSpPr>
          <p:nvPr/>
        </p:nvSpPr>
        <p:spPr bwMode="auto">
          <a:xfrm>
            <a:off x="3954463" y="1527175"/>
            <a:ext cx="3730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GB" altLang="en-US" sz="2400">
                <a:latin typeface="Times New Roman" panose="02020603050405020304" pitchFamily="18" charset="0"/>
              </a:rPr>
              <a:t>L</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00" y="503238"/>
            <a:ext cx="5543550" cy="638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795" name="Titel 1"/>
          <p:cNvSpPr>
            <a:spLocks noGrp="1"/>
          </p:cNvSpPr>
          <p:nvPr>
            <p:ph type="title"/>
          </p:nvPr>
        </p:nvSpPr>
        <p:spPr>
          <a:xfrm>
            <a:off x="0" y="0"/>
            <a:ext cx="9144000" cy="720725"/>
          </a:xfrm>
        </p:spPr>
        <p:txBody>
          <a:bodyPr/>
          <a:lstStyle/>
          <a:p>
            <a:r>
              <a:rPr lang="de-DE" altLang="en-US" sz="2400" b="1" smtClean="0">
                <a:solidFill>
                  <a:srgbClr val="FF0000"/>
                </a:solidFill>
              </a:rPr>
              <a:t>Atmospheric Transmittance Spectrum (UV, VIS, NIR, TIR)</a:t>
            </a:r>
          </a:p>
        </p:txBody>
      </p:sp>
      <p:sp>
        <p:nvSpPr>
          <p:cNvPr id="33796" name="Inhaltsplatzhalter 2"/>
          <p:cNvSpPr>
            <a:spLocks noGrp="1"/>
          </p:cNvSpPr>
          <p:nvPr>
            <p:ph idx="1"/>
          </p:nvPr>
        </p:nvSpPr>
        <p:spPr>
          <a:xfrm>
            <a:off x="34925" y="1700213"/>
            <a:ext cx="3600450" cy="5184775"/>
          </a:xfrm>
        </p:spPr>
        <p:txBody>
          <a:bodyPr/>
          <a:lstStyle/>
          <a:p>
            <a:pPr marL="176213" indent="-176213"/>
            <a:r>
              <a:rPr lang="de-DE" altLang="en-US" sz="2000" smtClean="0"/>
              <a:t>&lt;0.3µm opaque due to O</a:t>
            </a:r>
            <a:r>
              <a:rPr lang="de-DE" altLang="en-US" sz="2000" baseline="-25000" smtClean="0"/>
              <a:t>2</a:t>
            </a:r>
            <a:r>
              <a:rPr lang="de-DE" altLang="en-US" sz="2000" smtClean="0"/>
              <a:t> and O</a:t>
            </a:r>
            <a:r>
              <a:rPr lang="de-DE" altLang="en-US" sz="2000" baseline="-25000" smtClean="0"/>
              <a:t>3</a:t>
            </a:r>
            <a:r>
              <a:rPr lang="de-DE" altLang="en-US" sz="2000" smtClean="0"/>
              <a:t> at UV-C</a:t>
            </a:r>
          </a:p>
          <a:p>
            <a:pPr marL="176213" indent="-176213"/>
            <a:r>
              <a:rPr lang="de-DE" altLang="en-US" sz="2000" smtClean="0"/>
              <a:t>VIS most transparent except minor abs. by O</a:t>
            </a:r>
            <a:r>
              <a:rPr lang="de-DE" altLang="en-US" sz="2000" baseline="-25000" smtClean="0"/>
              <a:t>2</a:t>
            </a:r>
            <a:r>
              <a:rPr lang="de-DE" altLang="en-US" sz="2000" smtClean="0"/>
              <a:t> and O</a:t>
            </a:r>
            <a:r>
              <a:rPr lang="de-DE" altLang="en-US" sz="2000" baseline="-25000" smtClean="0"/>
              <a:t>3</a:t>
            </a:r>
            <a:endParaRPr lang="de-DE" altLang="en-US" sz="1800" smtClean="0"/>
          </a:p>
          <a:p>
            <a:pPr marL="176213" indent="-176213"/>
            <a:r>
              <a:rPr lang="de-DE" altLang="en-US" sz="1800" smtClean="0"/>
              <a:t>NIR many lines by H</a:t>
            </a:r>
            <a:r>
              <a:rPr lang="de-DE" altLang="en-US" sz="1800" baseline="-25000" smtClean="0"/>
              <a:t>2</a:t>
            </a:r>
            <a:r>
              <a:rPr lang="de-DE" altLang="en-US" sz="1800" smtClean="0"/>
              <a:t>O, CO</a:t>
            </a:r>
            <a:r>
              <a:rPr lang="de-DE" altLang="en-US" sz="1800" baseline="-25000" smtClean="0"/>
              <a:t>2</a:t>
            </a:r>
            <a:r>
              <a:rPr lang="de-DE" altLang="en-US" sz="1800" smtClean="0"/>
              <a:t>, CH</a:t>
            </a:r>
            <a:r>
              <a:rPr lang="de-DE" altLang="en-US" sz="1800" baseline="-25000" smtClean="0"/>
              <a:t>4</a:t>
            </a:r>
            <a:r>
              <a:rPr lang="de-DE" altLang="en-US" sz="1800" smtClean="0"/>
              <a:t>, N</a:t>
            </a:r>
            <a:r>
              <a:rPr lang="de-DE" altLang="en-US" sz="1800" baseline="-25000" smtClean="0"/>
              <a:t>2</a:t>
            </a:r>
            <a:r>
              <a:rPr lang="de-DE" altLang="en-US" sz="1800" smtClean="0"/>
              <a:t>O</a:t>
            </a:r>
          </a:p>
          <a:p>
            <a:pPr marL="176213" indent="-176213"/>
            <a:r>
              <a:rPr lang="de-DE" altLang="en-US" sz="1800" smtClean="0"/>
              <a:t>Thermal IR many lines/bands by H</a:t>
            </a:r>
            <a:r>
              <a:rPr lang="de-DE" altLang="en-US" sz="1800" baseline="-25000" smtClean="0"/>
              <a:t>2</a:t>
            </a:r>
            <a:r>
              <a:rPr lang="de-DE" altLang="en-US" sz="1800" smtClean="0"/>
              <a:t>O, CO</a:t>
            </a:r>
            <a:r>
              <a:rPr lang="de-DE" altLang="en-US" sz="1800" baseline="-25000" smtClean="0"/>
              <a:t>2</a:t>
            </a:r>
            <a:r>
              <a:rPr lang="de-DE" altLang="en-US" sz="1800" smtClean="0"/>
              <a:t>, O</a:t>
            </a:r>
            <a:r>
              <a:rPr lang="de-DE" altLang="en-US" sz="1800" baseline="-25000" smtClean="0"/>
              <a:t>3</a:t>
            </a:r>
          </a:p>
          <a:p>
            <a:pPr marL="176213" indent="-176213"/>
            <a:r>
              <a:rPr lang="de-DE" altLang="en-US" sz="1800" smtClean="0"/>
              <a:t>IR window between 8 and 12 µm</a:t>
            </a:r>
          </a:p>
          <a:p>
            <a:pPr marL="176213" indent="-176213"/>
            <a:r>
              <a:rPr lang="de-DE" altLang="en-US" sz="1800" smtClean="0"/>
              <a:t>Far IR (50µm-1mm) completely opaque with H</a:t>
            </a:r>
            <a:r>
              <a:rPr lang="de-DE" altLang="en-US" sz="1800" baseline="-25000" smtClean="0"/>
              <a:t>2</a:t>
            </a:r>
            <a:r>
              <a:rPr lang="de-DE" altLang="en-US" sz="1800" smtClean="0"/>
              <a:t>O main absorber; only useful for sensing upper atmosphere from space</a:t>
            </a:r>
            <a:endParaRPr lang="de-DE" altLang="en-US" sz="20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0" y="23813"/>
            <a:ext cx="9144000" cy="1143000"/>
          </a:xfrm>
        </p:spPr>
        <p:txBody>
          <a:bodyPr/>
          <a:lstStyle/>
          <a:p>
            <a:pPr eaLnBrk="1" hangingPunct="1"/>
            <a:r>
              <a:rPr lang="en-GB" altLang="en-US" sz="2400" b="1" smtClean="0">
                <a:solidFill>
                  <a:srgbClr val="FF0000"/>
                </a:solidFill>
              </a:rPr>
              <a:t>SOLAR SPECTRUM AND ATMOSPHERIC GASES</a:t>
            </a:r>
          </a:p>
        </p:txBody>
      </p:sp>
      <p:sp>
        <p:nvSpPr>
          <p:cNvPr id="34819" name="Rectangle 3"/>
          <p:cNvSpPr>
            <a:spLocks noChangeArrowheads="1"/>
          </p:cNvSpPr>
          <p:nvPr/>
        </p:nvSpPr>
        <p:spPr bwMode="auto">
          <a:xfrm>
            <a:off x="1528763" y="7286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baseline="-25000">
              <a:latin typeface="Times New Roman" panose="02020603050405020304" pitchFamily="18" charset="0"/>
            </a:endParaRPr>
          </a:p>
        </p:txBody>
      </p:sp>
      <p:pic>
        <p:nvPicPr>
          <p:cNvPr id="34820" name="Picture 4" descr="scan5"/>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1225550"/>
            <a:ext cx="7308850" cy="5083175"/>
          </a:xfrm>
          <a:noFill/>
        </p:spPr>
      </p:pic>
      <p:sp>
        <p:nvSpPr>
          <p:cNvPr id="34821" name="Text Box 5"/>
          <p:cNvSpPr txBox="1">
            <a:spLocks noChangeArrowheads="1"/>
          </p:cNvSpPr>
          <p:nvPr/>
        </p:nvSpPr>
        <p:spPr bwMode="auto">
          <a:xfrm>
            <a:off x="6948488" y="1341438"/>
            <a:ext cx="158432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000" b="1" baseline="-25000"/>
          </a:p>
        </p:txBody>
      </p:sp>
      <p:sp>
        <p:nvSpPr>
          <p:cNvPr id="34822" name="Text Box 6"/>
          <p:cNvSpPr txBox="1">
            <a:spLocks noChangeArrowheads="1"/>
          </p:cNvSpPr>
          <p:nvPr/>
        </p:nvSpPr>
        <p:spPr bwMode="auto">
          <a:xfrm>
            <a:off x="6011863" y="1484313"/>
            <a:ext cx="295275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2000" b="1"/>
              <a:t>Main gas: O</a:t>
            </a:r>
            <a:r>
              <a:rPr lang="en-GB" altLang="en-US" sz="2000" b="1" baseline="-25000"/>
              <a:t>3</a:t>
            </a:r>
          </a:p>
          <a:p>
            <a:pPr eaLnBrk="1" hangingPunct="1">
              <a:spcBef>
                <a:spcPct val="0"/>
              </a:spcBef>
              <a:buFontTx/>
              <a:buNone/>
            </a:pPr>
            <a:r>
              <a:rPr lang="en-GB" altLang="en-US" sz="2000" b="1"/>
              <a:t>Other gases: O</a:t>
            </a:r>
            <a:r>
              <a:rPr lang="en-GB" altLang="en-US" sz="2000" b="1" baseline="-25000"/>
              <a:t>2</a:t>
            </a:r>
            <a:r>
              <a:rPr lang="en-GB" altLang="en-US" sz="2000" b="1"/>
              <a:t>, H</a:t>
            </a:r>
            <a:r>
              <a:rPr lang="en-GB" altLang="en-US" sz="2000" b="1" baseline="-25000"/>
              <a:t>2</a:t>
            </a:r>
            <a:r>
              <a:rPr lang="en-GB" altLang="en-US" sz="2000" b="1"/>
              <a:t>O, CO</a:t>
            </a:r>
            <a:r>
              <a:rPr lang="en-GB" altLang="en-US" sz="2000" b="1" baseline="-25000"/>
              <a:t>2 </a:t>
            </a:r>
            <a:r>
              <a:rPr lang="en-GB" altLang="en-US" sz="2000" b="1"/>
              <a:t>[NO</a:t>
            </a:r>
            <a:r>
              <a:rPr lang="en-GB" altLang="en-US" sz="2000" b="1" baseline="-25000"/>
              <a:t>2</a:t>
            </a:r>
            <a:r>
              <a:rPr lang="en-GB" altLang="en-US" sz="2000" b="1"/>
              <a:t>, OClO, BrO]</a:t>
            </a:r>
            <a:endParaRPr lang="en-GB" altLang="en-US" sz="2000" b="1" baseline="-25000"/>
          </a:p>
        </p:txBody>
      </p:sp>
      <p:sp>
        <p:nvSpPr>
          <p:cNvPr id="34823" name="Text Box 7"/>
          <p:cNvSpPr txBox="1">
            <a:spLocks noChangeArrowheads="1"/>
          </p:cNvSpPr>
          <p:nvPr/>
        </p:nvSpPr>
        <p:spPr bwMode="auto">
          <a:xfrm>
            <a:off x="1403350" y="5084763"/>
            <a:ext cx="865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1600" b="1"/>
              <a:t>0.4 </a:t>
            </a:r>
            <a:r>
              <a:rPr lang="en-GB" altLang="en-US" sz="1600" b="1">
                <a:latin typeface="Symbol" panose="05050102010706020507" pitchFamily="18" charset="2"/>
              </a:rPr>
              <a:t>m</a:t>
            </a:r>
            <a:r>
              <a:rPr lang="en-GB" altLang="en-US" sz="1600" b="1"/>
              <a:t>m</a:t>
            </a:r>
          </a:p>
        </p:txBody>
      </p:sp>
      <p:sp>
        <p:nvSpPr>
          <p:cNvPr id="34824" name="Text Box 8"/>
          <p:cNvSpPr txBox="1">
            <a:spLocks noChangeArrowheads="1"/>
          </p:cNvSpPr>
          <p:nvPr/>
        </p:nvSpPr>
        <p:spPr bwMode="auto">
          <a:xfrm>
            <a:off x="5291138" y="5084763"/>
            <a:ext cx="865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1600" b="1"/>
              <a:t>3.2 </a:t>
            </a:r>
            <a:r>
              <a:rPr lang="en-GB" altLang="en-US" sz="1600" b="1">
                <a:latin typeface="Symbol" panose="05050102010706020507" pitchFamily="18" charset="2"/>
              </a:rPr>
              <a:t>m</a:t>
            </a:r>
            <a:r>
              <a:rPr lang="en-GB" altLang="en-US" sz="1600" b="1"/>
              <a:t>m</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0" y="-26988"/>
            <a:ext cx="9144000" cy="1143001"/>
          </a:xfrm>
        </p:spPr>
        <p:txBody>
          <a:bodyPr/>
          <a:lstStyle/>
          <a:p>
            <a:pPr eaLnBrk="1" hangingPunct="1"/>
            <a:r>
              <a:rPr lang="en-GB" altLang="en-US" sz="2400" b="1" smtClean="0">
                <a:solidFill>
                  <a:srgbClr val="FF0000"/>
                </a:solidFill>
              </a:rPr>
              <a:t>EARTH SPECTRUM AND ATMOSPHERIC GASES</a:t>
            </a:r>
          </a:p>
        </p:txBody>
      </p:sp>
      <p:sp>
        <p:nvSpPr>
          <p:cNvPr id="35843" name="Rectangle 3"/>
          <p:cNvSpPr>
            <a:spLocks noChangeArrowheads="1"/>
          </p:cNvSpPr>
          <p:nvPr/>
        </p:nvSpPr>
        <p:spPr bwMode="auto">
          <a:xfrm>
            <a:off x="1528763" y="7286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baseline="-25000">
              <a:latin typeface="Times New Roman" panose="02020603050405020304" pitchFamily="18" charset="0"/>
            </a:endParaRPr>
          </a:p>
        </p:txBody>
      </p:sp>
      <p:pic>
        <p:nvPicPr>
          <p:cNvPr id="35844" name="Picture 4" descr="scan6"/>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39750" y="1162050"/>
            <a:ext cx="7345363" cy="5240338"/>
          </a:xfrm>
          <a:noFill/>
        </p:spPr>
      </p:pic>
      <p:sp>
        <p:nvSpPr>
          <p:cNvPr id="35845" name="Text Box 5"/>
          <p:cNvSpPr txBox="1">
            <a:spLocks noChangeArrowheads="1"/>
          </p:cNvSpPr>
          <p:nvPr/>
        </p:nvSpPr>
        <p:spPr bwMode="auto">
          <a:xfrm>
            <a:off x="250825" y="1519238"/>
            <a:ext cx="6911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2000" b="1"/>
              <a:t>Main gases:</a:t>
            </a:r>
            <a:r>
              <a:rPr lang="en-GB" altLang="en-US" sz="2400" baseline="-25000">
                <a:latin typeface="Times New Roman" panose="02020603050405020304" pitchFamily="18" charset="0"/>
              </a:rPr>
              <a:t> </a:t>
            </a:r>
            <a:r>
              <a:rPr lang="en-GB" altLang="en-US" sz="2000" b="1"/>
              <a:t>CO</a:t>
            </a:r>
            <a:r>
              <a:rPr lang="en-GB" altLang="en-US" sz="2000" b="1" baseline="-25000"/>
              <a:t>2</a:t>
            </a:r>
            <a:r>
              <a:rPr lang="en-GB" altLang="en-US" sz="2000" b="1"/>
              <a:t>, H</a:t>
            </a:r>
            <a:r>
              <a:rPr lang="en-GB" altLang="en-US" sz="2000" b="1" baseline="-25000"/>
              <a:t>2</a:t>
            </a:r>
            <a:r>
              <a:rPr lang="en-GB" altLang="en-US" sz="2000" b="1"/>
              <a:t>O, O</a:t>
            </a:r>
            <a:r>
              <a:rPr lang="en-GB" altLang="en-US" sz="2000" b="1" baseline="-25000"/>
              <a:t>3</a:t>
            </a:r>
            <a:r>
              <a:rPr lang="en-GB" altLang="en-US" sz="2000" b="1"/>
              <a:t>, [CH</a:t>
            </a:r>
            <a:r>
              <a:rPr lang="en-GB" altLang="en-US" sz="2000" b="1" baseline="-25000"/>
              <a:t>4</a:t>
            </a:r>
            <a:r>
              <a:rPr lang="en-GB" altLang="en-US" sz="2000" b="1"/>
              <a:t>, N</a:t>
            </a:r>
            <a:r>
              <a:rPr lang="en-GB" altLang="en-US" sz="2000" b="1" baseline="-25000"/>
              <a:t>2</a:t>
            </a:r>
            <a:r>
              <a:rPr lang="en-GB" altLang="en-US" sz="2000" b="1"/>
              <a:t>O, CFCs,…]</a:t>
            </a:r>
          </a:p>
        </p:txBody>
      </p:sp>
      <p:sp>
        <p:nvSpPr>
          <p:cNvPr id="35846" name="Text Box 6"/>
          <p:cNvSpPr txBox="1">
            <a:spLocks noChangeArrowheads="1"/>
          </p:cNvSpPr>
          <p:nvPr/>
        </p:nvSpPr>
        <p:spPr bwMode="auto">
          <a:xfrm>
            <a:off x="1476375" y="5589588"/>
            <a:ext cx="865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1600" b="1"/>
              <a:t>50 </a:t>
            </a:r>
            <a:r>
              <a:rPr lang="en-GB" altLang="en-US" sz="1600" b="1">
                <a:latin typeface="Symbol" panose="05050102010706020507" pitchFamily="18" charset="2"/>
              </a:rPr>
              <a:t>m</a:t>
            </a:r>
            <a:r>
              <a:rPr lang="en-GB" altLang="en-US" sz="1600" b="1"/>
              <a:t>m</a:t>
            </a:r>
          </a:p>
        </p:txBody>
      </p:sp>
      <p:sp>
        <p:nvSpPr>
          <p:cNvPr id="35847" name="Text Box 7"/>
          <p:cNvSpPr txBox="1">
            <a:spLocks noChangeArrowheads="1"/>
          </p:cNvSpPr>
          <p:nvPr/>
        </p:nvSpPr>
        <p:spPr bwMode="auto">
          <a:xfrm>
            <a:off x="7019925" y="5589588"/>
            <a:ext cx="865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1600" b="1"/>
              <a:t>5 </a:t>
            </a:r>
            <a:r>
              <a:rPr lang="en-GB" altLang="en-US" sz="1600" b="1">
                <a:latin typeface="Symbol" panose="05050102010706020507" pitchFamily="18" charset="2"/>
              </a:rPr>
              <a:t>m</a:t>
            </a:r>
            <a:r>
              <a:rPr lang="en-GB" altLang="en-US" sz="1600" b="1"/>
              <a:t>m</a:t>
            </a: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0" y="0"/>
            <a:ext cx="9144000" cy="1125538"/>
          </a:xfrm>
        </p:spPr>
        <p:txBody>
          <a:bodyPr/>
          <a:lstStyle/>
          <a:p>
            <a:r>
              <a:rPr lang="en-GB" altLang="en-US" sz="3400" b="1" smtClean="0">
                <a:solidFill>
                  <a:srgbClr val="FF0000"/>
                </a:solidFill>
              </a:rPr>
              <a:t>Radiation at sun surface</a:t>
            </a:r>
          </a:p>
        </p:txBody>
      </p:sp>
      <p:pic>
        <p:nvPicPr>
          <p:cNvPr id="14339" name="Picture 7" descr="cartoon_sun_st6.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5288" y="981075"/>
            <a:ext cx="1855787"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340" name="Straight Connector 20"/>
          <p:cNvCxnSpPr>
            <a:cxnSpLocks noChangeShapeType="1"/>
          </p:cNvCxnSpPr>
          <p:nvPr/>
        </p:nvCxnSpPr>
        <p:spPr bwMode="auto">
          <a:xfrm rot="10800000">
            <a:off x="1670050" y="3263900"/>
            <a:ext cx="3981450" cy="9572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a14:hiddenLine>
            </a:ext>
          </a:extLst>
        </p:spPr>
      </p:cxnSp>
      <p:cxnSp>
        <p:nvCxnSpPr>
          <p:cNvPr id="14341" name="Straight Arrow Connector 2"/>
          <p:cNvCxnSpPr>
            <a:cxnSpLocks noChangeShapeType="1"/>
          </p:cNvCxnSpPr>
          <p:nvPr/>
        </p:nvCxnSpPr>
        <p:spPr bwMode="auto">
          <a:xfrm flipV="1">
            <a:off x="2124075" y="1628775"/>
            <a:ext cx="647700" cy="279400"/>
          </a:xfrm>
          <a:prstGeom prst="straightConnector1">
            <a:avLst/>
          </a:prstGeom>
          <a:noFill/>
          <a:ln w="15875" algn="ctr">
            <a:solidFill>
              <a:schemeClr val="accent2"/>
            </a:solidFill>
            <a:round/>
            <a:headEnd/>
            <a:tailEnd type="arrow" w="med" len="med"/>
          </a:ln>
          <a:extLst>
            <a:ext uri="{909E8E84-426E-40DD-AFC4-6F175D3DCCD1}">
              <a14:hiddenFill xmlns:a14="http://schemas.microsoft.com/office/drawing/2010/main">
                <a:noFill/>
              </a14:hiddenFill>
            </a:ext>
          </a:extLst>
        </p:spPr>
      </p:cxnSp>
      <p:cxnSp>
        <p:nvCxnSpPr>
          <p:cNvPr id="14342" name="Straight Arrow Connector 15"/>
          <p:cNvCxnSpPr>
            <a:cxnSpLocks noChangeShapeType="1"/>
          </p:cNvCxnSpPr>
          <p:nvPr/>
        </p:nvCxnSpPr>
        <p:spPr bwMode="auto">
          <a:xfrm>
            <a:off x="2124075" y="1908175"/>
            <a:ext cx="800100" cy="76200"/>
          </a:xfrm>
          <a:prstGeom prst="straightConnector1">
            <a:avLst/>
          </a:prstGeom>
          <a:noFill/>
          <a:ln w="15875" algn="ctr">
            <a:solidFill>
              <a:schemeClr val="accent2"/>
            </a:solidFill>
            <a:round/>
            <a:headEnd/>
            <a:tailEnd type="arrow" w="med" len="med"/>
          </a:ln>
          <a:extLst>
            <a:ext uri="{909E8E84-426E-40DD-AFC4-6F175D3DCCD1}">
              <a14:hiddenFill xmlns:a14="http://schemas.microsoft.com/office/drawing/2010/main">
                <a:noFill/>
              </a14:hiddenFill>
            </a:ext>
          </a:extLst>
        </p:spPr>
      </p:cxnSp>
      <p:cxnSp>
        <p:nvCxnSpPr>
          <p:cNvPr id="14343" name="Straight Arrow Connector 19"/>
          <p:cNvCxnSpPr>
            <a:cxnSpLocks noChangeShapeType="1"/>
          </p:cNvCxnSpPr>
          <p:nvPr/>
        </p:nvCxnSpPr>
        <p:spPr bwMode="auto">
          <a:xfrm flipV="1">
            <a:off x="2124075" y="1412875"/>
            <a:ext cx="304800" cy="495300"/>
          </a:xfrm>
          <a:prstGeom prst="straightConnector1">
            <a:avLst/>
          </a:prstGeom>
          <a:noFill/>
          <a:ln w="15875" algn="ctr">
            <a:solidFill>
              <a:schemeClr val="accent2"/>
            </a:solidFill>
            <a:round/>
            <a:headEnd/>
            <a:tailEnd type="arrow" w="med" len="med"/>
          </a:ln>
          <a:extLst>
            <a:ext uri="{909E8E84-426E-40DD-AFC4-6F175D3DCCD1}">
              <a14:hiddenFill xmlns:a14="http://schemas.microsoft.com/office/drawing/2010/main">
                <a:noFill/>
              </a14:hiddenFill>
            </a:ext>
          </a:extLst>
        </p:spPr>
      </p:cxnSp>
      <p:cxnSp>
        <p:nvCxnSpPr>
          <p:cNvPr id="14344" name="Straight Arrow Connector 20"/>
          <p:cNvCxnSpPr>
            <a:cxnSpLocks noChangeShapeType="1"/>
          </p:cNvCxnSpPr>
          <p:nvPr/>
        </p:nvCxnSpPr>
        <p:spPr bwMode="auto">
          <a:xfrm>
            <a:off x="2124075" y="1908175"/>
            <a:ext cx="609600" cy="317500"/>
          </a:xfrm>
          <a:prstGeom prst="straightConnector1">
            <a:avLst/>
          </a:prstGeom>
          <a:noFill/>
          <a:ln w="15875" algn="ctr">
            <a:solidFill>
              <a:schemeClr val="accent2"/>
            </a:solidFill>
            <a:round/>
            <a:headEnd/>
            <a:tailEnd type="arrow" w="med" len="med"/>
          </a:ln>
          <a:extLst>
            <a:ext uri="{909E8E84-426E-40DD-AFC4-6F175D3DCCD1}">
              <a14:hiddenFill xmlns:a14="http://schemas.microsoft.com/office/drawing/2010/main">
                <a:noFill/>
              </a14:hiddenFill>
            </a:ext>
          </a:extLst>
        </p:spPr>
      </p:cxnSp>
      <p:cxnSp>
        <p:nvCxnSpPr>
          <p:cNvPr id="14345" name="Straight Arrow Connector 21"/>
          <p:cNvCxnSpPr>
            <a:cxnSpLocks noChangeShapeType="1"/>
          </p:cNvCxnSpPr>
          <p:nvPr/>
        </p:nvCxnSpPr>
        <p:spPr bwMode="auto">
          <a:xfrm>
            <a:off x="2124075" y="1908175"/>
            <a:ext cx="300038" cy="584200"/>
          </a:xfrm>
          <a:prstGeom prst="straightConnector1">
            <a:avLst/>
          </a:prstGeom>
          <a:noFill/>
          <a:ln w="15875" algn="ctr">
            <a:solidFill>
              <a:schemeClr val="accent2"/>
            </a:solidFill>
            <a:round/>
            <a:headEnd/>
            <a:tailEnd type="arrow" w="med" len="med"/>
          </a:ln>
          <a:extLst>
            <a:ext uri="{909E8E84-426E-40DD-AFC4-6F175D3DCCD1}">
              <a14:hiddenFill xmlns:a14="http://schemas.microsoft.com/office/drawing/2010/main">
                <a:noFill/>
              </a14:hiddenFill>
            </a:ext>
          </a:extLst>
        </p:spPr>
      </p:cxnSp>
      <p:sp>
        <p:nvSpPr>
          <p:cNvPr id="14346" name="TextBox 13"/>
          <p:cNvSpPr txBox="1">
            <a:spLocks noChangeArrowheads="1"/>
          </p:cNvSpPr>
          <p:nvPr/>
        </p:nvSpPr>
        <p:spPr bwMode="auto">
          <a:xfrm>
            <a:off x="2936875" y="1306513"/>
            <a:ext cx="19542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2400">
                <a:solidFill>
                  <a:srgbClr val="0000FF"/>
                </a:solidFill>
              </a:rPr>
              <a:t>B</a:t>
            </a:r>
            <a:r>
              <a:rPr lang="en-GB" altLang="en-US" sz="2400" baseline="-25000">
                <a:solidFill>
                  <a:srgbClr val="0000FF"/>
                </a:solidFill>
                <a:latin typeface="Symbol" panose="05050102010706020507" pitchFamily="18" charset="2"/>
              </a:rPr>
              <a:t>l</a:t>
            </a:r>
            <a:r>
              <a:rPr lang="en-GB" altLang="en-US" sz="2400">
                <a:solidFill>
                  <a:srgbClr val="0000FF"/>
                </a:solidFill>
              </a:rPr>
              <a:t>(T=6000K)</a:t>
            </a:r>
          </a:p>
        </p:txBody>
      </p:sp>
      <p:sp>
        <p:nvSpPr>
          <p:cNvPr id="14347" name="Rectangle 1027"/>
          <p:cNvSpPr>
            <a:spLocks noGrp="1" noRot="1" noChangeAspect="1" noMove="1" noResize="1" noEditPoints="1" noAdjustHandles="1" noChangeArrowheads="1" noChangeShapeType="1" noTextEdit="1"/>
          </p:cNvSpPr>
          <p:nvPr>
            <p:ph type="body" sz="half" idx="1"/>
          </p:nvPr>
        </p:nvSpPr>
        <p:spPr>
          <a:xfrm>
            <a:off x="222250" y="2708275"/>
            <a:ext cx="8921750" cy="1279525"/>
          </a:xfrm>
          <a:blipFill rotWithShape="0">
            <a:blip r:embed="rId3"/>
            <a:stretch>
              <a:fillRect l="-2049" t="-3333" r="-342" b="-185714"/>
            </a:stretch>
          </a:blipFill>
          <a:extLst/>
        </p:spPr>
        <p:txBody>
          <a:bodyPr/>
          <a:lstStyle/>
          <a:p>
            <a:r>
              <a:rPr lang="en-GB">
                <a:noFill/>
              </a:rPr>
              <a:t> </a:t>
            </a:r>
          </a:p>
        </p:txBody>
      </p:sp>
      <p:pic>
        <p:nvPicPr>
          <p:cNvPr id="14348" name="Bild 6" descr="fig6-1.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629275" y="801688"/>
            <a:ext cx="1423988" cy="151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3800" y="4011613"/>
            <a:ext cx="3894138" cy="284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6"/>
          <a:stretch>
            <a:fillRect/>
          </a:stretch>
        </p:blipFill>
        <p:spPr>
          <a:xfrm>
            <a:off x="155729" y="4165022"/>
            <a:ext cx="4873431" cy="2144297"/>
          </a:xfrm>
          <a:prstGeom prst="rect">
            <a:avLst/>
          </a:prstGeom>
        </p:spPr>
      </p:pic>
      <p:sp>
        <p:nvSpPr>
          <p:cNvPr id="4" name="Rectangle 3"/>
          <p:cNvSpPr/>
          <p:nvPr/>
        </p:nvSpPr>
        <p:spPr>
          <a:xfrm>
            <a:off x="395288" y="4543425"/>
            <a:ext cx="1440408" cy="757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395288" y="4543425"/>
            <a:ext cx="1468672" cy="646331"/>
          </a:xfrm>
          <a:prstGeom prst="rect">
            <a:avLst/>
          </a:prstGeom>
        </p:spPr>
        <p:txBody>
          <a:bodyPr wrap="none">
            <a:spAutoFit/>
          </a:bodyPr>
          <a:lstStyle/>
          <a:p>
            <a:r>
              <a:rPr lang="en-GB" altLang="en-US" sz="3600" b="1" dirty="0" smtClean="0">
                <a:sym typeface="Symbol" panose="05050102010706020507" pitchFamily="18" charset="2"/>
              </a:rPr>
              <a:t>B</a:t>
            </a:r>
            <a:r>
              <a:rPr lang="en-GB" altLang="en-US" sz="3600" b="1" baseline="-25000" dirty="0" smtClean="0">
                <a:sym typeface="Symbol" panose="05050102010706020507" pitchFamily="18" charset="2"/>
              </a:rPr>
              <a:t></a:t>
            </a:r>
            <a:r>
              <a:rPr lang="en-GB" altLang="en-US" sz="3600" b="1" dirty="0" smtClean="0">
                <a:sym typeface="Symbol" panose="05050102010706020507" pitchFamily="18" charset="2"/>
              </a:rPr>
              <a:t> (T)</a:t>
            </a:r>
            <a:r>
              <a:rPr lang="en-GB" altLang="en-US" b="1" dirty="0" smtClean="0">
                <a:sym typeface="Symbol" panose="05050102010706020507" pitchFamily="18" charset="2"/>
              </a:rPr>
              <a:t> </a:t>
            </a:r>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406400" y="836613"/>
            <a:ext cx="8432800" cy="6286500"/>
          </a:xfrm>
        </p:spPr>
        <p:txBody>
          <a:bodyPr/>
          <a:lstStyle/>
          <a:p>
            <a:pPr marL="198438" indent="-198438" defTabSz="928688" eaLnBrk="1" hangingPunct="1">
              <a:buFontTx/>
              <a:buNone/>
              <a:tabLst>
                <a:tab pos="198438" algn="l"/>
                <a:tab pos="668338" algn="l"/>
                <a:tab pos="1136650" algn="l"/>
                <a:tab pos="1436688" algn="l"/>
                <a:tab pos="1520825" algn="l"/>
                <a:tab pos="2289175" algn="l"/>
                <a:tab pos="2389188" algn="l"/>
              </a:tabLst>
              <a:defRPr/>
            </a:pPr>
            <a:endParaRPr lang="en-GB" altLang="en-US" sz="2000" b="1" dirty="0" smtClean="0">
              <a:sym typeface="Symbol" panose="05050102010706020507" pitchFamily="18" charset="2"/>
            </a:endParaRPr>
          </a:p>
          <a:p>
            <a:pPr marL="198438" indent="-198438" defTabSz="928688" eaLnBrk="1" hangingPunct="1">
              <a:buFontTx/>
              <a:buNone/>
              <a:tabLst>
                <a:tab pos="198438" algn="l"/>
                <a:tab pos="668338" algn="l"/>
                <a:tab pos="1136650" algn="l"/>
                <a:tab pos="1436688" algn="l"/>
                <a:tab pos="1520825" algn="l"/>
                <a:tab pos="2289175" algn="l"/>
                <a:tab pos="2389188" algn="l"/>
              </a:tabLst>
              <a:defRPr/>
            </a:pPr>
            <a:endParaRPr lang="en-GB" altLang="en-US" sz="2000" b="1" dirty="0" smtClean="0">
              <a:sym typeface="Symbol" panose="05050102010706020507" pitchFamily="18" charset="2"/>
            </a:endParaRPr>
          </a:p>
          <a:p>
            <a:pPr marL="1698625" lvl="3" defTabSz="928688" eaLnBrk="1" hangingPunct="1">
              <a:buFontTx/>
              <a:buNone/>
              <a:tabLst>
                <a:tab pos="198438" algn="l"/>
                <a:tab pos="668338" algn="l"/>
                <a:tab pos="1136650" algn="l"/>
                <a:tab pos="1436688" algn="l"/>
                <a:tab pos="1520825" algn="l"/>
                <a:tab pos="2289175" algn="l"/>
                <a:tab pos="2389188" algn="l"/>
              </a:tabLst>
              <a:defRPr/>
            </a:pPr>
            <a:endParaRPr lang="en-GB" altLang="en-US" b="1" dirty="0" smtClean="0">
              <a:sym typeface="Symbol" panose="05050102010706020507" pitchFamily="18" charset="2"/>
            </a:endParaRPr>
          </a:p>
          <a:p>
            <a:pPr marL="198438" indent="-198438" defTabSz="928688" eaLnBrk="1" hangingPunct="1">
              <a:spcBef>
                <a:spcPts val="600"/>
              </a:spcBef>
              <a:buFontTx/>
              <a:buNone/>
              <a:tabLst>
                <a:tab pos="198438" algn="l"/>
                <a:tab pos="668338" algn="l"/>
                <a:tab pos="1136650" algn="l"/>
                <a:tab pos="1436688" algn="l"/>
                <a:tab pos="1520825" algn="l"/>
                <a:tab pos="2289175" algn="l"/>
                <a:tab pos="2389188" algn="l"/>
              </a:tabLst>
              <a:defRPr/>
            </a:pPr>
            <a:r>
              <a:rPr lang="en-US" altLang="en-US" sz="2000" b="1" dirty="0" smtClean="0">
                <a:sym typeface="Symbol" panose="05050102010706020507" pitchFamily="18" charset="2"/>
              </a:rPr>
              <a:t>				</a:t>
            </a:r>
            <a:r>
              <a:rPr lang="en-US" sz="2000" b="1" dirty="0">
                <a:solidFill>
                  <a:srgbClr val="0000FF"/>
                </a:solidFill>
                <a:sym typeface="Symbol" pitchFamily="18" charset="2"/>
              </a:rPr>
              <a:t> I</a:t>
            </a:r>
            <a:r>
              <a:rPr lang="en-GB" sz="2000" b="1" baseline="-25000" dirty="0">
                <a:solidFill>
                  <a:srgbClr val="0000FF"/>
                </a:solidFill>
                <a:sym typeface="Symbol" pitchFamily="18" charset="2"/>
              </a:rPr>
              <a:t></a:t>
            </a:r>
            <a:r>
              <a:rPr lang="en-GB" sz="2000" b="1" kern="1200" baseline="-25000" dirty="0">
                <a:solidFill>
                  <a:srgbClr val="0000FF"/>
                </a:solidFill>
                <a:sym typeface="Symbol" pitchFamily="18" charset="2"/>
              </a:rPr>
              <a:t> </a:t>
            </a:r>
            <a:r>
              <a:rPr lang="en-US" sz="2000" b="1" dirty="0">
                <a:solidFill>
                  <a:srgbClr val="0000FF"/>
                </a:solidFill>
                <a:sym typeface="Symbol" pitchFamily="18" charset="2"/>
              </a:rPr>
              <a:t>(L) </a:t>
            </a:r>
            <a:r>
              <a:rPr lang="en-US" sz="2000" b="1" dirty="0" smtClean="0">
                <a:solidFill>
                  <a:srgbClr val="0000FF"/>
                </a:solidFill>
                <a:sym typeface="Symbol" pitchFamily="18" charset="2"/>
              </a:rPr>
              <a:t>= </a:t>
            </a:r>
            <a:r>
              <a:rPr lang="en-US" sz="2000" b="1" dirty="0">
                <a:solidFill>
                  <a:srgbClr val="0000FF"/>
                </a:solidFill>
                <a:sym typeface="Symbol" pitchFamily="18" charset="2"/>
              </a:rPr>
              <a:t>I</a:t>
            </a:r>
            <a:r>
              <a:rPr lang="el-GR" sz="2000" b="1" baseline="-10000" dirty="0">
                <a:solidFill>
                  <a:srgbClr val="0000FF"/>
                </a:solidFill>
                <a:latin typeface="Times New Roman" panose="02020603050405020304" pitchFamily="18" charset="0"/>
                <a:cs typeface="Times New Roman" panose="02020603050405020304" pitchFamily="18" charset="0"/>
                <a:sym typeface="Symbol" pitchFamily="18" charset="2"/>
              </a:rPr>
              <a:t>λ</a:t>
            </a:r>
            <a:r>
              <a:rPr lang="en-US" sz="2000" b="1" dirty="0">
                <a:solidFill>
                  <a:srgbClr val="0000FF"/>
                </a:solidFill>
                <a:sym typeface="Symbol" pitchFamily="18" charset="2"/>
              </a:rPr>
              <a:t>(0) </a:t>
            </a:r>
            <a:r>
              <a:rPr lang="en-US" sz="2000" b="1" dirty="0" smtClean="0">
                <a:solidFill>
                  <a:srgbClr val="0000FF"/>
                </a:solidFill>
                <a:sym typeface="Symbol" pitchFamily="18" charset="2"/>
              </a:rPr>
              <a:t> </a:t>
            </a:r>
            <a:r>
              <a:rPr lang="en-GB" sz="2000" b="1" dirty="0" err="1" smtClean="0">
                <a:solidFill>
                  <a:srgbClr val="0000FF"/>
                </a:solidFill>
                <a:sym typeface="Symbol" pitchFamily="18" charset="2"/>
              </a:rPr>
              <a:t>exp</a:t>
            </a:r>
            <a:r>
              <a:rPr lang="en-GB" sz="2000" b="1" dirty="0" smtClean="0">
                <a:solidFill>
                  <a:srgbClr val="0000FF"/>
                </a:solidFill>
                <a:sym typeface="Symbol" pitchFamily="18" charset="2"/>
              </a:rPr>
              <a:t> {- </a:t>
            </a:r>
            <a:r>
              <a:rPr lang="en-GB" sz="2000" b="1" dirty="0" err="1" smtClean="0">
                <a:solidFill>
                  <a:srgbClr val="0000FF"/>
                </a:solidFill>
                <a:sym typeface="Symbol" pitchFamily="18" charset="2"/>
              </a:rPr>
              <a:t>k</a:t>
            </a:r>
            <a:r>
              <a:rPr lang="en-GB" sz="2000" b="1" baseline="-25000" dirty="0" err="1" smtClean="0">
                <a:solidFill>
                  <a:srgbClr val="0000FF"/>
                </a:solidFill>
                <a:sym typeface="Symbol" pitchFamily="18" charset="2"/>
              </a:rPr>
              <a:t>a</a:t>
            </a:r>
            <a:r>
              <a:rPr lang="en-GB" sz="2000" b="1" dirty="0" smtClean="0">
                <a:solidFill>
                  <a:srgbClr val="0000FF"/>
                </a:solidFill>
                <a:sym typeface="Symbol" pitchFamily="18" charset="2"/>
              </a:rPr>
              <a:t>() L }=</a:t>
            </a:r>
            <a:r>
              <a:rPr lang="en-US" sz="2000" b="1" dirty="0" smtClean="0">
                <a:solidFill>
                  <a:srgbClr val="0000FF"/>
                </a:solidFill>
                <a:sym typeface="Symbol" pitchFamily="18" charset="2"/>
              </a:rPr>
              <a:t> </a:t>
            </a:r>
            <a:r>
              <a:rPr lang="en-US" sz="2000" b="1" dirty="0">
                <a:solidFill>
                  <a:srgbClr val="0000FF"/>
                </a:solidFill>
                <a:sym typeface="Symbol" pitchFamily="18" charset="2"/>
              </a:rPr>
              <a:t>I</a:t>
            </a:r>
            <a:r>
              <a:rPr lang="el-GR" sz="2000" b="1" baseline="-10000" dirty="0">
                <a:solidFill>
                  <a:srgbClr val="0000FF"/>
                </a:solidFill>
                <a:latin typeface="Times New Roman" panose="02020603050405020304" pitchFamily="18" charset="0"/>
                <a:cs typeface="Times New Roman" panose="02020603050405020304" pitchFamily="18" charset="0"/>
                <a:sym typeface="Symbol" pitchFamily="18" charset="2"/>
              </a:rPr>
              <a:t>λ</a:t>
            </a:r>
            <a:r>
              <a:rPr lang="en-US" sz="2000" b="1" dirty="0">
                <a:solidFill>
                  <a:srgbClr val="0000FF"/>
                </a:solidFill>
                <a:sym typeface="Symbol" pitchFamily="18" charset="2"/>
              </a:rPr>
              <a:t>(0) </a:t>
            </a:r>
            <a:r>
              <a:rPr lang="en-US" altLang="en-US" sz="2000" b="1" dirty="0" smtClean="0">
                <a:solidFill>
                  <a:srgbClr val="0000FF"/>
                </a:solidFill>
                <a:sym typeface="Symbol" panose="05050102010706020507" pitchFamily="18" charset="2"/>
              </a:rPr>
              <a:t> </a:t>
            </a:r>
            <a:r>
              <a:rPr lang="en-GB" altLang="en-US" sz="2000" b="1" dirty="0" err="1" smtClean="0">
                <a:solidFill>
                  <a:srgbClr val="0000FF"/>
                </a:solidFill>
                <a:sym typeface="Symbol" panose="05050102010706020507" pitchFamily="18" charset="2"/>
              </a:rPr>
              <a:t>exp</a:t>
            </a:r>
            <a:r>
              <a:rPr lang="en-GB" altLang="en-US" sz="2000" b="1" dirty="0" smtClean="0">
                <a:solidFill>
                  <a:srgbClr val="0000FF"/>
                </a:solidFill>
                <a:sym typeface="Symbol" panose="05050102010706020507" pitchFamily="18" charset="2"/>
              </a:rPr>
              <a:t> [ – σ</a:t>
            </a:r>
            <a:r>
              <a:rPr lang="en-US" altLang="en-US" sz="2000" b="1" dirty="0" smtClean="0">
                <a:solidFill>
                  <a:srgbClr val="0000FF"/>
                </a:solidFill>
                <a:sym typeface="Symbol" panose="05050102010706020507" pitchFamily="18" charset="2"/>
              </a:rPr>
              <a:t>(</a:t>
            </a:r>
            <a:r>
              <a:rPr lang="en-GB" altLang="en-US" sz="2000" b="1" dirty="0" smtClean="0">
                <a:solidFill>
                  <a:srgbClr val="0000FF"/>
                </a:solidFill>
                <a:sym typeface="Symbol" panose="05050102010706020507" pitchFamily="18" charset="2"/>
              </a:rPr>
              <a:t></a:t>
            </a:r>
            <a:r>
              <a:rPr lang="en-US" altLang="en-US" sz="2000" b="1" dirty="0" smtClean="0">
                <a:solidFill>
                  <a:srgbClr val="0000FF"/>
                </a:solidFill>
                <a:sym typeface="Symbol" panose="05050102010706020507" pitchFamily="18" charset="2"/>
              </a:rPr>
              <a:t>) </a:t>
            </a:r>
            <a:r>
              <a:rPr lang="en-GB" altLang="en-US" sz="2000" b="1" dirty="0" smtClean="0">
                <a:solidFill>
                  <a:srgbClr val="0000FF"/>
                </a:solidFill>
                <a:sym typeface="Symbol" panose="05050102010706020507" pitchFamily="18" charset="2"/>
              </a:rPr>
              <a:t>c L ]</a:t>
            </a:r>
          </a:p>
          <a:p>
            <a:pPr marL="198438" indent="-198438" algn="ctr" defTabSz="928688" eaLnBrk="1" hangingPunct="1">
              <a:spcBef>
                <a:spcPts val="1200"/>
              </a:spcBef>
              <a:buFontTx/>
              <a:buNone/>
              <a:tabLst>
                <a:tab pos="198438" algn="l"/>
                <a:tab pos="668338" algn="l"/>
                <a:tab pos="1136650" algn="l"/>
                <a:tab pos="1436688" algn="l"/>
                <a:tab pos="1520825" algn="l"/>
                <a:tab pos="2289175" algn="l"/>
                <a:tab pos="2389188" algn="l"/>
              </a:tabLst>
              <a:defRPr/>
            </a:pPr>
            <a:r>
              <a:rPr lang="en-US" altLang="en-US" sz="2000" b="1" dirty="0" smtClean="0">
                <a:sym typeface="Symbol" panose="05050102010706020507" pitchFamily="18" charset="2"/>
              </a:rPr>
              <a:t>		with c =  the density of molecules per unit volume.</a:t>
            </a:r>
          </a:p>
          <a:p>
            <a:pPr marL="198438" indent="-198438" defTabSz="928688" eaLnBrk="1" hangingPunct="1">
              <a:buFontTx/>
              <a:buNone/>
              <a:tabLst>
                <a:tab pos="198438" algn="l"/>
                <a:tab pos="668338" algn="l"/>
                <a:tab pos="1136650" algn="l"/>
                <a:tab pos="1436688" algn="l"/>
                <a:tab pos="1520825" algn="l"/>
                <a:tab pos="2289175" algn="l"/>
                <a:tab pos="2389188" algn="l"/>
              </a:tabLst>
              <a:defRPr/>
            </a:pPr>
            <a:r>
              <a:rPr lang="en-US" altLang="en-US" sz="2000" b="1" dirty="0" smtClean="0">
                <a:sym typeface="Symbol" panose="05050102010706020507" pitchFamily="18" charset="2"/>
              </a:rPr>
              <a:t>	</a:t>
            </a:r>
          </a:p>
          <a:p>
            <a:pPr marL="198438" indent="-198438" defTabSz="928688" eaLnBrk="1" hangingPunct="1">
              <a:buFontTx/>
              <a:buNone/>
              <a:tabLst>
                <a:tab pos="198438" algn="l"/>
                <a:tab pos="668338" algn="l"/>
                <a:tab pos="1136650" algn="l"/>
                <a:tab pos="1436688" algn="l"/>
                <a:tab pos="1520825" algn="l"/>
                <a:tab pos="2289175" algn="l"/>
                <a:tab pos="2389188" algn="l"/>
              </a:tabLst>
              <a:defRPr/>
            </a:pPr>
            <a:r>
              <a:rPr lang="en-US" altLang="en-US" sz="2000" b="1" dirty="0" smtClean="0">
                <a:sym typeface="Symbol" panose="05050102010706020507" pitchFamily="18" charset="2"/>
              </a:rPr>
              <a:t>Three factors affects the optical thickness:</a:t>
            </a:r>
          </a:p>
          <a:p>
            <a:pPr marL="627063" lvl="1" indent="-271463" defTabSz="928688" eaLnBrk="1" hangingPunct="1">
              <a:spcBef>
                <a:spcPts val="600"/>
              </a:spcBef>
              <a:buFont typeface="Wingdings" panose="05000000000000000000" pitchFamily="2" charset="2"/>
              <a:buChar char="Ø"/>
              <a:tabLst>
                <a:tab pos="198438" algn="l"/>
                <a:tab pos="668338" algn="l"/>
                <a:tab pos="1136650" algn="l"/>
                <a:tab pos="1436688" algn="l"/>
                <a:tab pos="1520825" algn="l"/>
                <a:tab pos="2289175" algn="l"/>
                <a:tab pos="2389188" algn="l"/>
              </a:tabLst>
              <a:defRPr/>
            </a:pPr>
            <a:r>
              <a:rPr lang="en-GB" altLang="en-US" sz="2000" b="1" dirty="0" smtClean="0">
                <a:solidFill>
                  <a:srgbClr val="FF3300"/>
                </a:solidFill>
                <a:sym typeface="Symbol" panose="05050102010706020507" pitchFamily="18" charset="2"/>
              </a:rPr>
              <a:t>Spectroscopy</a:t>
            </a:r>
            <a:r>
              <a:rPr lang="en-GB" altLang="en-US" sz="2000" b="1" dirty="0" smtClean="0">
                <a:sym typeface="Symbol" panose="05050102010706020507" pitchFamily="18" charset="2"/>
              </a:rPr>
              <a:t>: absorption cross section </a:t>
            </a:r>
            <a:r>
              <a:rPr lang="el-GR" altLang="en-US" sz="2000" b="1" dirty="0" smtClean="0">
                <a:sym typeface="Symbol" panose="05050102010706020507" pitchFamily="18" charset="2"/>
              </a:rPr>
              <a:t>σ</a:t>
            </a:r>
            <a:r>
              <a:rPr lang="en-US" altLang="en-US" sz="2000" b="1" dirty="0" smtClean="0">
                <a:sym typeface="Symbol" panose="05050102010706020507" pitchFamily="18" charset="2"/>
              </a:rPr>
              <a:t>(</a:t>
            </a:r>
            <a:r>
              <a:rPr lang="en-GB" altLang="en-US" sz="2000" b="1" dirty="0" smtClean="0">
                <a:sym typeface="Symbol" panose="05050102010706020507" pitchFamily="18" charset="2"/>
              </a:rPr>
              <a:t></a:t>
            </a:r>
            <a:r>
              <a:rPr lang="en-US" altLang="en-US" sz="2000" b="1" dirty="0" smtClean="0">
                <a:sym typeface="Symbol" panose="05050102010706020507" pitchFamily="18" charset="2"/>
              </a:rPr>
              <a:t>)  </a:t>
            </a:r>
            <a:r>
              <a:rPr lang="en-US" altLang="en-US" sz="2000" dirty="0" smtClean="0">
                <a:sym typeface="Symbol" panose="05050102010706020507" pitchFamily="18" charset="2"/>
              </a:rPr>
              <a:t>[cm</a:t>
            </a:r>
            <a:r>
              <a:rPr lang="en-US" altLang="en-US" sz="2000" baseline="30000" dirty="0" smtClean="0">
                <a:sym typeface="Symbol" panose="05050102010706020507" pitchFamily="18" charset="2"/>
              </a:rPr>
              <a:t>2</a:t>
            </a:r>
            <a:r>
              <a:rPr lang="en-US" altLang="en-US" sz="2000" dirty="0" smtClean="0">
                <a:sym typeface="Symbol" panose="05050102010706020507" pitchFamily="18" charset="2"/>
              </a:rPr>
              <a:t>/molecule]</a:t>
            </a:r>
            <a:endParaRPr lang="en-GB" altLang="en-US" sz="2000" dirty="0" smtClean="0">
              <a:sym typeface="Symbol" panose="05050102010706020507" pitchFamily="18" charset="2"/>
            </a:endParaRPr>
          </a:p>
          <a:p>
            <a:pPr marL="627063" lvl="1" indent="-271463" defTabSz="928688" eaLnBrk="1" hangingPunct="1">
              <a:spcBef>
                <a:spcPts val="600"/>
              </a:spcBef>
              <a:buFont typeface="Wingdings" panose="05000000000000000000" pitchFamily="2" charset="2"/>
              <a:buChar char="Ø"/>
              <a:tabLst>
                <a:tab pos="198438" algn="l"/>
                <a:tab pos="668338" algn="l"/>
                <a:tab pos="1136650" algn="l"/>
                <a:tab pos="1436688" algn="l"/>
                <a:tab pos="1520825" algn="l"/>
                <a:tab pos="2289175" algn="l"/>
                <a:tab pos="2389188" algn="l"/>
              </a:tabLst>
              <a:defRPr/>
            </a:pPr>
            <a:r>
              <a:rPr lang="en-GB" altLang="en-US" sz="2000" b="1" dirty="0" smtClean="0">
                <a:solidFill>
                  <a:srgbClr val="FF3300"/>
                </a:solidFill>
                <a:sym typeface="Symbol" panose="05050102010706020507" pitchFamily="18" charset="2"/>
              </a:rPr>
              <a:t>Composition/density</a:t>
            </a:r>
            <a:r>
              <a:rPr lang="en-GB" altLang="en-US" sz="2000" b="1" dirty="0" smtClean="0">
                <a:sym typeface="Symbol" panose="05050102010706020507" pitchFamily="18" charset="2"/>
              </a:rPr>
              <a:t>:  c =  </a:t>
            </a:r>
            <a:r>
              <a:rPr lang="en-GB" altLang="en-US" sz="2000" b="1" dirty="0" err="1" smtClean="0">
                <a:sym typeface="Symbol" panose="05050102010706020507" pitchFamily="18" charset="2"/>
              </a:rPr>
              <a:t>c</a:t>
            </a:r>
            <a:r>
              <a:rPr lang="en-GB" altLang="en-US" sz="2000" b="1" baseline="-10000" dirty="0" err="1" smtClean="0">
                <a:sym typeface="Symbol" panose="05050102010706020507" pitchFamily="18" charset="2"/>
              </a:rPr>
              <a:t>air</a:t>
            </a:r>
            <a:r>
              <a:rPr lang="en-GB" altLang="en-US" sz="2000" b="1" dirty="0" smtClean="0">
                <a:sym typeface="Symbol" panose="05050102010706020507" pitchFamily="18" charset="2"/>
              </a:rPr>
              <a:t>   </a:t>
            </a:r>
            <a:r>
              <a:rPr lang="en-GB" altLang="en-US" sz="2000" dirty="0" smtClean="0">
                <a:sym typeface="Symbol" panose="05050102010706020507" pitchFamily="18" charset="2"/>
              </a:rPr>
              <a:t>[molecules/cm</a:t>
            </a:r>
            <a:r>
              <a:rPr lang="en-GB" altLang="en-US" sz="2000" baseline="30000" dirty="0" smtClean="0">
                <a:sym typeface="Symbol" panose="05050102010706020507" pitchFamily="18" charset="2"/>
              </a:rPr>
              <a:t>3</a:t>
            </a:r>
            <a:r>
              <a:rPr lang="en-GB" altLang="en-US" sz="2000" dirty="0" smtClean="0">
                <a:sym typeface="Symbol" panose="05050102010706020507" pitchFamily="18" charset="2"/>
              </a:rPr>
              <a:t>]  </a:t>
            </a:r>
            <a:endParaRPr lang="en-GB" altLang="en-US" sz="2000" baseline="-10000" dirty="0" smtClean="0">
              <a:sym typeface="Symbol" panose="05050102010706020507" pitchFamily="18" charset="2"/>
            </a:endParaRPr>
          </a:p>
          <a:p>
            <a:pPr marL="627063" lvl="1" indent="-271463" defTabSz="928688" eaLnBrk="1" hangingPunct="1">
              <a:spcBef>
                <a:spcPts val="600"/>
              </a:spcBef>
              <a:buFont typeface="Wingdings" panose="05000000000000000000" pitchFamily="2" charset="2"/>
              <a:buChar char="Ø"/>
              <a:tabLst>
                <a:tab pos="198438" algn="l"/>
                <a:tab pos="668338" algn="l"/>
                <a:tab pos="1136650" algn="l"/>
                <a:tab pos="1436688" algn="l"/>
                <a:tab pos="1520825" algn="l"/>
                <a:tab pos="2289175" algn="l"/>
                <a:tab pos="2389188" algn="l"/>
              </a:tabLst>
              <a:defRPr/>
            </a:pPr>
            <a:r>
              <a:rPr lang="en-GB" altLang="en-US" sz="2000" b="1" dirty="0" smtClean="0">
                <a:solidFill>
                  <a:srgbClr val="FF3300"/>
                </a:solidFill>
                <a:sym typeface="Symbol" panose="05050102010706020507" pitchFamily="18" charset="2"/>
              </a:rPr>
              <a:t>Photon path-length</a:t>
            </a:r>
            <a:r>
              <a:rPr lang="en-GB" altLang="en-US" sz="2000" b="1" dirty="0" smtClean="0">
                <a:sym typeface="Symbol" panose="05050102010706020507" pitchFamily="18" charset="2"/>
              </a:rPr>
              <a:t>: geometrical distance = L    </a:t>
            </a:r>
            <a:r>
              <a:rPr lang="en-GB" altLang="en-US" sz="2000" dirty="0" smtClean="0">
                <a:sym typeface="Symbol" panose="05050102010706020507" pitchFamily="18" charset="2"/>
              </a:rPr>
              <a:t>[km]</a:t>
            </a:r>
            <a:endParaRPr lang="en-US" altLang="en-US" sz="2000" dirty="0" smtClean="0">
              <a:sym typeface="Symbol" panose="05050102010706020507" pitchFamily="18" charset="2"/>
            </a:endParaRPr>
          </a:p>
        </p:txBody>
      </p:sp>
      <p:sp>
        <p:nvSpPr>
          <p:cNvPr id="36867" name="Rectangle 3"/>
          <p:cNvSpPr>
            <a:spLocks noGrp="1" noChangeArrowheads="1"/>
          </p:cNvSpPr>
          <p:nvPr>
            <p:ph type="title"/>
          </p:nvPr>
        </p:nvSpPr>
        <p:spPr>
          <a:xfrm>
            <a:off x="0" y="0"/>
            <a:ext cx="9144000" cy="765175"/>
          </a:xfrm>
        </p:spPr>
        <p:txBody>
          <a:bodyPr/>
          <a:lstStyle/>
          <a:p>
            <a:pPr eaLnBrk="1" hangingPunct="1"/>
            <a:r>
              <a:rPr lang="en-GB" altLang="en-US" sz="2400" b="1" smtClean="0">
                <a:solidFill>
                  <a:srgbClr val="FF3300"/>
                </a:solidFill>
              </a:rPr>
              <a:t>Optical thickness: contributors</a:t>
            </a:r>
          </a:p>
        </p:txBody>
      </p:sp>
      <p:sp>
        <p:nvSpPr>
          <p:cNvPr id="36868" name="Rectangle 4"/>
          <p:cNvSpPr>
            <a:spLocks noChangeArrowheads="1"/>
          </p:cNvSpPr>
          <p:nvPr/>
        </p:nvSpPr>
        <p:spPr bwMode="auto">
          <a:xfrm>
            <a:off x="2652713" y="1250950"/>
            <a:ext cx="3962400" cy="51435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36869" name="Line 5"/>
          <p:cNvSpPr>
            <a:spLocks noChangeShapeType="1"/>
          </p:cNvSpPr>
          <p:nvPr/>
        </p:nvSpPr>
        <p:spPr bwMode="auto">
          <a:xfrm>
            <a:off x="1116013" y="1466850"/>
            <a:ext cx="1320800" cy="0"/>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36870" name="Line 6"/>
          <p:cNvSpPr>
            <a:spLocks noChangeShapeType="1"/>
          </p:cNvSpPr>
          <p:nvPr/>
        </p:nvSpPr>
        <p:spPr bwMode="auto">
          <a:xfrm>
            <a:off x="6972300" y="1522413"/>
            <a:ext cx="1320800" cy="0"/>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37895" name="Text Box 7"/>
          <p:cNvSpPr txBox="1">
            <a:spLocks noChangeArrowheads="1"/>
          </p:cNvSpPr>
          <p:nvPr/>
        </p:nvSpPr>
        <p:spPr bwMode="auto">
          <a:xfrm>
            <a:off x="3500438" y="1249363"/>
            <a:ext cx="3149600" cy="461962"/>
          </a:xfrm>
          <a:prstGeom prst="rect">
            <a:avLst/>
          </a:prstGeom>
          <a:noFill/>
          <a:ln w="9525">
            <a:noFill/>
            <a:miter lim="800000"/>
            <a:headEnd/>
            <a:tailEnd/>
          </a:ln>
        </p:spPr>
        <p:txBody>
          <a:bodyPr>
            <a:spAutoFit/>
          </a:bodyPr>
          <a:lstStyle/>
          <a:p>
            <a:pPr eaLnBrk="1" hangingPunct="1">
              <a:spcBef>
                <a:spcPct val="50000"/>
              </a:spcBef>
              <a:defRPr/>
            </a:pPr>
            <a:r>
              <a:rPr lang="en-GB" b="1" dirty="0">
                <a:solidFill>
                  <a:srgbClr val="0000FF"/>
                </a:solidFill>
                <a:latin typeface="Arial" charset="0"/>
                <a:sym typeface="Symbol" pitchFamily="18" charset="2"/>
              </a:rPr>
              <a:t>GAS: </a:t>
            </a:r>
            <a:r>
              <a:rPr lang="en-GB" b="1" dirty="0">
                <a:solidFill>
                  <a:srgbClr val="0000FF"/>
                </a:solidFill>
                <a:latin typeface="+mn-lt"/>
                <a:sym typeface="Symbol" pitchFamily="18" charset="2"/>
              </a:rPr>
              <a:t>k</a:t>
            </a:r>
            <a:r>
              <a:rPr lang="en-GB" b="1" baseline="-25000" dirty="0">
                <a:solidFill>
                  <a:srgbClr val="0000FF"/>
                </a:solidFill>
                <a:latin typeface="+mn-lt"/>
                <a:sym typeface="Symbol" pitchFamily="18" charset="2"/>
              </a:rPr>
              <a:t>a</a:t>
            </a:r>
            <a:r>
              <a:rPr lang="en-GB" b="1" dirty="0">
                <a:solidFill>
                  <a:srgbClr val="0000FF"/>
                </a:solidFill>
                <a:latin typeface="Arial" charset="0"/>
                <a:sym typeface="Symbol" pitchFamily="18" charset="2"/>
              </a:rPr>
              <a:t>(), </a:t>
            </a:r>
            <a:r>
              <a:rPr lang="en-GB" b="1" dirty="0">
                <a:solidFill>
                  <a:srgbClr val="0000FF"/>
                </a:solidFill>
                <a:sym typeface="Symbol" pitchFamily="18" charset="2"/>
              </a:rPr>
              <a:t>c, T</a:t>
            </a:r>
            <a:r>
              <a:rPr lang="en-GB" dirty="0">
                <a:sym typeface="Symbol" pitchFamily="18" charset="2"/>
              </a:rPr>
              <a:t> </a:t>
            </a:r>
          </a:p>
        </p:txBody>
      </p:sp>
      <p:sp>
        <p:nvSpPr>
          <p:cNvPr id="36872" name="TextBox 11"/>
          <p:cNvSpPr txBox="1">
            <a:spLocks noChangeArrowheads="1"/>
          </p:cNvSpPr>
          <p:nvPr/>
        </p:nvSpPr>
        <p:spPr bwMode="auto">
          <a:xfrm>
            <a:off x="26988" y="6103938"/>
            <a:ext cx="5251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2000" b="1"/>
              <a:t>General form with k</a:t>
            </a:r>
            <a:r>
              <a:rPr lang="en-GB" altLang="en-US" sz="2000" b="1" baseline="-25000"/>
              <a:t>a</a:t>
            </a:r>
            <a:r>
              <a:rPr lang="en-GB" altLang="en-US" sz="2000" b="1"/>
              <a:t> changing in space:</a:t>
            </a:r>
          </a:p>
        </p:txBody>
      </p:sp>
      <p:cxnSp>
        <p:nvCxnSpPr>
          <p:cNvPr id="3" name="Straight Arrow Connector 2"/>
          <p:cNvCxnSpPr/>
          <p:nvPr/>
        </p:nvCxnSpPr>
        <p:spPr>
          <a:xfrm flipH="1" flipV="1">
            <a:off x="4427538" y="4221163"/>
            <a:ext cx="720725" cy="10810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874" name="TextBox 3"/>
          <p:cNvSpPr txBox="1">
            <a:spLocks noChangeArrowheads="1"/>
          </p:cNvSpPr>
          <p:nvPr/>
        </p:nvSpPr>
        <p:spPr bwMode="auto">
          <a:xfrm>
            <a:off x="5148263" y="5084763"/>
            <a:ext cx="2689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GB" altLang="en-US" sz="2000"/>
              <a:t>mixing ratio of the gas</a:t>
            </a:r>
          </a:p>
        </p:txBody>
      </p:sp>
      <p:sp>
        <p:nvSpPr>
          <p:cNvPr id="36875" name="Text Box 8"/>
          <p:cNvSpPr txBox="1">
            <a:spLocks noChangeArrowheads="1"/>
          </p:cNvSpPr>
          <p:nvPr/>
        </p:nvSpPr>
        <p:spPr bwMode="auto">
          <a:xfrm>
            <a:off x="1028700" y="971550"/>
            <a:ext cx="13208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FontTx/>
              <a:buNone/>
            </a:pPr>
            <a:r>
              <a:rPr lang="en-GB" altLang="en-US" sz="2400" b="1">
                <a:solidFill>
                  <a:srgbClr val="0000FF"/>
                </a:solidFill>
                <a:sym typeface="Symbol" panose="05050102010706020507" pitchFamily="18" charset="2"/>
              </a:rPr>
              <a:t>I</a:t>
            </a:r>
            <a:r>
              <a:rPr lang="el-GR" altLang="en-US" sz="2400" b="1" baseline="-250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λ</a:t>
            </a:r>
            <a:r>
              <a:rPr lang="en-GB" altLang="en-US" sz="2400" b="1" baseline="-10000">
                <a:solidFill>
                  <a:srgbClr val="0000FF"/>
                </a:solidFill>
                <a:sym typeface="Symbol" panose="05050102010706020507" pitchFamily="18" charset="2"/>
              </a:rPr>
              <a:t> </a:t>
            </a:r>
            <a:r>
              <a:rPr lang="en-GB" altLang="en-US" sz="2400" b="1">
                <a:solidFill>
                  <a:srgbClr val="0000FF"/>
                </a:solidFill>
                <a:sym typeface="Symbol" panose="05050102010706020507" pitchFamily="18" charset="2"/>
              </a:rPr>
              <a:t>(0) </a:t>
            </a:r>
            <a:endParaRPr lang="en-GB" altLang="en-US" sz="2400"/>
          </a:p>
        </p:txBody>
      </p:sp>
      <p:sp>
        <p:nvSpPr>
          <p:cNvPr id="36876" name="Text Box 9"/>
          <p:cNvSpPr txBox="1">
            <a:spLocks noChangeArrowheads="1"/>
          </p:cNvSpPr>
          <p:nvPr/>
        </p:nvSpPr>
        <p:spPr bwMode="auto">
          <a:xfrm>
            <a:off x="7021513" y="1027113"/>
            <a:ext cx="12223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GB" altLang="en-US" sz="2400" b="1">
                <a:solidFill>
                  <a:srgbClr val="0000FF"/>
                </a:solidFill>
                <a:sym typeface="Symbol" panose="05050102010706020507" pitchFamily="18" charset="2"/>
              </a:rPr>
              <a:t>I</a:t>
            </a:r>
            <a:r>
              <a:rPr lang="en-GB" altLang="en-US" sz="2400" b="1" baseline="-25000">
                <a:solidFill>
                  <a:srgbClr val="0000FF"/>
                </a:solidFill>
                <a:sym typeface="Symbol" panose="05050102010706020507" pitchFamily="18" charset="2"/>
              </a:rPr>
              <a:t></a:t>
            </a:r>
            <a:r>
              <a:rPr lang="en-GB" altLang="en-US" sz="2400" b="1">
                <a:solidFill>
                  <a:srgbClr val="0000FF"/>
                </a:solidFill>
                <a:sym typeface="Symbol" panose="05050102010706020507" pitchFamily="18" charset="2"/>
              </a:rPr>
              <a:t> (L)</a:t>
            </a:r>
          </a:p>
        </p:txBody>
      </p:sp>
      <p:cxnSp>
        <p:nvCxnSpPr>
          <p:cNvPr id="16" name="Straight Arrow Connector 15"/>
          <p:cNvCxnSpPr/>
          <p:nvPr/>
        </p:nvCxnSpPr>
        <p:spPr>
          <a:xfrm flipV="1">
            <a:off x="2627313" y="1138238"/>
            <a:ext cx="3962400" cy="952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878" name="TextBox 16"/>
          <p:cNvSpPr txBox="1">
            <a:spLocks noChangeArrowheads="1"/>
          </p:cNvSpPr>
          <p:nvPr/>
        </p:nvSpPr>
        <p:spPr bwMode="auto">
          <a:xfrm>
            <a:off x="4244975" y="765175"/>
            <a:ext cx="3714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GB" altLang="en-US" sz="2400">
                <a:latin typeface="Times New Roman" panose="02020603050405020304" pitchFamily="18" charset="0"/>
              </a:rPr>
              <a:t>L</a:t>
            </a:r>
          </a:p>
        </p:txBody>
      </p:sp>
      <p:sp>
        <p:nvSpPr>
          <p:cNvPr id="2" name="TextBox 1"/>
          <p:cNvSpPr txBox="1">
            <a:spLocks noRot="1" noChangeAspect="1" noMove="1" noResize="1" noEditPoints="1" noAdjustHandles="1" noChangeArrowheads="1" noChangeShapeType="1" noTextEdit="1"/>
          </p:cNvSpPr>
          <p:nvPr/>
        </p:nvSpPr>
        <p:spPr>
          <a:xfrm>
            <a:off x="5076056" y="5949280"/>
            <a:ext cx="4060085" cy="502382"/>
          </a:xfrm>
          <a:prstGeom prst="rect">
            <a:avLst/>
          </a:prstGeom>
          <a:blipFill rotWithShape="0">
            <a:blip r:embed="rId2"/>
            <a:stretch>
              <a:fillRect l="-4655" b="-36585"/>
            </a:stretch>
          </a:blipFill>
        </p:spPr>
        <p:txBody>
          <a:bodyPr/>
          <a:lstStyle/>
          <a:p>
            <a:pPr>
              <a:defRPr/>
            </a:pPr>
            <a:r>
              <a:rPr lang="en-GB">
                <a:noFill/>
              </a:rPr>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0" y="76200"/>
            <a:ext cx="9144000" cy="1143000"/>
          </a:xfrm>
        </p:spPr>
        <p:txBody>
          <a:bodyPr/>
          <a:lstStyle/>
          <a:p>
            <a:pPr eaLnBrk="1" hangingPunct="1"/>
            <a:r>
              <a:rPr lang="en-GB" altLang="en-US" sz="2400" b="1" smtClean="0">
                <a:solidFill>
                  <a:srgbClr val="FF0000"/>
                </a:solidFill>
                <a:latin typeface="Tahoma" panose="020B0604030504040204" pitchFamily="34" charset="0"/>
              </a:rPr>
              <a:t>Transmission of gases</a:t>
            </a:r>
          </a:p>
        </p:txBody>
      </p:sp>
      <p:sp>
        <p:nvSpPr>
          <p:cNvPr id="37891" name="Rectangle 3"/>
          <p:cNvSpPr>
            <a:spLocks noGrp="1" noChangeArrowheads="1"/>
          </p:cNvSpPr>
          <p:nvPr>
            <p:ph type="body" sz="half" idx="4294967295"/>
          </p:nvPr>
        </p:nvSpPr>
        <p:spPr>
          <a:xfrm>
            <a:off x="34925" y="981075"/>
            <a:ext cx="8713788" cy="5135563"/>
          </a:xfrm>
        </p:spPr>
        <p:txBody>
          <a:bodyPr/>
          <a:lstStyle/>
          <a:p>
            <a:pPr marL="381000" indent="-381000" defTabSz="630238" eaLnBrk="1" hangingPunct="1">
              <a:buFontTx/>
              <a:buNone/>
            </a:pPr>
            <a:r>
              <a:rPr lang="en-GB" altLang="en-US" sz="1800" b="1" u="sng" smtClean="0">
                <a:solidFill>
                  <a:srgbClr val="0000FF"/>
                </a:solidFill>
                <a:cs typeface="Times New Roman" panose="02020603050405020304" pitchFamily="18" charset="0"/>
              </a:rPr>
              <a:t>Example</a:t>
            </a:r>
          </a:p>
          <a:p>
            <a:pPr marL="381000" indent="-381000" defTabSz="630238" eaLnBrk="1" hangingPunct="1">
              <a:buFontTx/>
              <a:buNone/>
            </a:pPr>
            <a:r>
              <a:rPr lang="en-GB" altLang="en-US" sz="1800" b="1" smtClean="0">
                <a:cs typeface="Times New Roman" panose="02020603050405020304" pitchFamily="18" charset="0"/>
              </a:rPr>
              <a:t>Calculate the transmission of CO</a:t>
            </a:r>
            <a:r>
              <a:rPr lang="en-GB" altLang="en-US" sz="1800" b="1" baseline="-25000" smtClean="0">
                <a:cs typeface="Times New Roman" panose="02020603050405020304" pitchFamily="18" charset="0"/>
              </a:rPr>
              <a:t>2</a:t>
            </a:r>
            <a:r>
              <a:rPr lang="en-GB" altLang="en-US" sz="1800" b="1" smtClean="0">
                <a:cs typeface="Times New Roman" panose="02020603050405020304" pitchFamily="18" charset="0"/>
              </a:rPr>
              <a:t> lines over a range of 10 km line for different absorption cross sections of a) </a:t>
            </a:r>
            <a:r>
              <a:rPr lang="en-GB" altLang="en-US" sz="1800" b="1" smtClean="0">
                <a:sym typeface="Symbol" panose="05050102010706020507" pitchFamily="18" charset="2"/>
              </a:rPr>
              <a:t>10</a:t>
            </a:r>
            <a:r>
              <a:rPr lang="en-GB" altLang="en-US" sz="1800" b="1" baseline="30000" smtClean="0">
                <a:sym typeface="Symbol" panose="05050102010706020507" pitchFamily="18" charset="2"/>
              </a:rPr>
              <a:t>-19</a:t>
            </a:r>
            <a:r>
              <a:rPr lang="en-GB" altLang="en-US" sz="1800" b="1" smtClean="0">
                <a:sym typeface="Symbol" panose="05050102010706020507" pitchFamily="18" charset="2"/>
              </a:rPr>
              <a:t> cm</a:t>
            </a:r>
            <a:r>
              <a:rPr lang="en-GB" altLang="en-US" sz="1800" b="1" baseline="30000" smtClean="0">
                <a:sym typeface="Symbol" panose="05050102010706020507" pitchFamily="18" charset="2"/>
              </a:rPr>
              <a:t>2</a:t>
            </a:r>
            <a:r>
              <a:rPr lang="en-GB" altLang="en-US" sz="1800" b="1" smtClean="0">
                <a:sym typeface="Symbol" panose="05050102010706020507" pitchFamily="18" charset="2"/>
              </a:rPr>
              <a:t>; b) 10</a:t>
            </a:r>
            <a:r>
              <a:rPr lang="en-GB" altLang="en-US" sz="1800" b="1" baseline="30000" smtClean="0">
                <a:sym typeface="Symbol" panose="05050102010706020507" pitchFamily="18" charset="2"/>
              </a:rPr>
              <a:t>-21</a:t>
            </a:r>
            <a:r>
              <a:rPr lang="en-GB" altLang="en-US" sz="1800" b="1" smtClean="0">
                <a:sym typeface="Symbol" panose="05050102010706020507" pitchFamily="18" charset="2"/>
              </a:rPr>
              <a:t> cm</a:t>
            </a:r>
            <a:r>
              <a:rPr lang="en-GB" altLang="en-US" sz="1800" b="1" baseline="30000" smtClean="0">
                <a:sym typeface="Symbol" panose="05050102010706020507" pitchFamily="18" charset="2"/>
              </a:rPr>
              <a:t>2</a:t>
            </a:r>
            <a:r>
              <a:rPr lang="en-GB" altLang="en-US" sz="1800" b="1" smtClean="0">
                <a:sym typeface="Symbol" panose="05050102010706020507" pitchFamily="18" charset="2"/>
              </a:rPr>
              <a:t>; c) 10</a:t>
            </a:r>
            <a:r>
              <a:rPr lang="en-GB" altLang="en-US" sz="1800" b="1" baseline="30000" smtClean="0">
                <a:sym typeface="Symbol" panose="05050102010706020507" pitchFamily="18" charset="2"/>
              </a:rPr>
              <a:t>-23</a:t>
            </a:r>
            <a:r>
              <a:rPr lang="en-GB" altLang="en-US" sz="1800" b="1" smtClean="0">
                <a:sym typeface="Symbol" panose="05050102010706020507" pitchFamily="18" charset="2"/>
              </a:rPr>
              <a:t> cm</a:t>
            </a:r>
            <a:r>
              <a:rPr lang="en-GB" altLang="en-US" sz="1800" b="1" baseline="30000" smtClean="0">
                <a:sym typeface="Symbol" panose="05050102010706020507" pitchFamily="18" charset="2"/>
              </a:rPr>
              <a:t>2</a:t>
            </a:r>
            <a:r>
              <a:rPr lang="en-GB" altLang="en-US" sz="1800" b="1" smtClean="0">
                <a:sym typeface="Symbol" panose="05050102010706020507" pitchFamily="18" charset="2"/>
              </a:rPr>
              <a:t>. Assume CO</a:t>
            </a:r>
            <a:r>
              <a:rPr lang="en-GB" altLang="en-US" sz="1800" b="1" baseline="-25000" smtClean="0">
                <a:sym typeface="Symbol" panose="05050102010706020507" pitchFamily="18" charset="2"/>
              </a:rPr>
              <a:t>2</a:t>
            </a:r>
            <a:r>
              <a:rPr lang="en-GB" altLang="en-US" sz="1800" b="1" smtClean="0">
                <a:sym typeface="Symbol" panose="05050102010706020507" pitchFamily="18" charset="2"/>
              </a:rPr>
              <a:t> has the concentrations given by </a:t>
            </a:r>
            <a:r>
              <a:rPr lang="en-GB" altLang="en-US" sz="1800" b="1" smtClean="0"/>
              <a:t>2.7 * 10</a:t>
            </a:r>
            <a:r>
              <a:rPr lang="en-GB" altLang="en-US" sz="1800" b="1" baseline="30000" smtClean="0"/>
              <a:t>15</a:t>
            </a:r>
            <a:r>
              <a:rPr lang="en-GB" altLang="en-US" sz="1800" b="1" smtClean="0"/>
              <a:t> molecules cm</a:t>
            </a:r>
            <a:r>
              <a:rPr lang="en-GB" altLang="en-US" sz="1800" b="1" baseline="30000" smtClean="0"/>
              <a:t>-3</a:t>
            </a:r>
            <a:r>
              <a:rPr lang="en-GB" altLang="en-US" sz="1800" b="1" smtClean="0"/>
              <a:t> </a:t>
            </a:r>
            <a:r>
              <a:rPr lang="en-GB" altLang="en-US" sz="1800" b="1" smtClean="0">
                <a:sym typeface="Symbol" panose="05050102010706020507" pitchFamily="18" charset="2"/>
              </a:rPr>
              <a:t>. </a:t>
            </a:r>
          </a:p>
          <a:p>
            <a:pPr marL="381000" indent="-381000" defTabSz="630238" eaLnBrk="1" hangingPunct="1">
              <a:buFontTx/>
              <a:buNone/>
            </a:pPr>
            <a:r>
              <a:rPr lang="en-GB" altLang="en-US" sz="1800" b="1" smtClean="0">
                <a:solidFill>
                  <a:srgbClr val="0000FF"/>
                </a:solidFill>
                <a:latin typeface="Lucida Calligraphy" panose="03010101010101010101" pitchFamily="66" charset="0"/>
                <a:sym typeface="Symbol" panose="05050102010706020507" pitchFamily="18" charset="2"/>
              </a:rPr>
              <a:t>T</a:t>
            </a:r>
            <a:r>
              <a:rPr lang="en-GB" altLang="en-US" sz="1800" b="1" baseline="-10000" smtClean="0">
                <a:solidFill>
                  <a:srgbClr val="0000FF"/>
                </a:solidFill>
                <a:sym typeface="Symbol" panose="05050102010706020507" pitchFamily="18" charset="2"/>
              </a:rPr>
              <a:t>g</a:t>
            </a:r>
            <a:r>
              <a:rPr lang="en-GB" altLang="en-US" sz="1800" b="1" smtClean="0">
                <a:solidFill>
                  <a:srgbClr val="0000FF"/>
                </a:solidFill>
                <a:latin typeface="Symbol" panose="05050102010706020507" pitchFamily="18" charset="2"/>
                <a:sym typeface="Symbol" panose="05050102010706020507" pitchFamily="18" charset="2"/>
              </a:rPr>
              <a:t>(n)</a:t>
            </a:r>
            <a:r>
              <a:rPr lang="en-GB" altLang="en-US" b="1" smtClean="0">
                <a:solidFill>
                  <a:srgbClr val="0000FF"/>
                </a:solidFill>
                <a:latin typeface="Symbol" panose="05050102010706020507" pitchFamily="18" charset="2"/>
                <a:sym typeface="Symbol" panose="05050102010706020507" pitchFamily="18" charset="2"/>
              </a:rPr>
              <a:t> 	</a:t>
            </a:r>
            <a:r>
              <a:rPr lang="en-US" altLang="en-US" sz="1800" b="1" smtClean="0">
                <a:solidFill>
                  <a:srgbClr val="0000FF"/>
                </a:solidFill>
                <a:cs typeface="Times New Roman" panose="02020603050405020304" pitchFamily="18" charset="0"/>
                <a:sym typeface="Symbol" panose="05050102010706020507" pitchFamily="18" charset="2"/>
              </a:rPr>
              <a:t>= </a:t>
            </a:r>
            <a:r>
              <a:rPr lang="en-GB" altLang="en-US" sz="1800" b="1" smtClean="0">
                <a:solidFill>
                  <a:srgbClr val="0000FF"/>
                </a:solidFill>
                <a:sym typeface="Symbol" panose="05050102010706020507" pitchFamily="18" charset="2"/>
              </a:rPr>
              <a:t>exp [ – k</a:t>
            </a:r>
            <a:r>
              <a:rPr lang="en-GB" altLang="en-US" sz="1800" b="1" baseline="-25000" smtClean="0">
                <a:solidFill>
                  <a:srgbClr val="0000FF"/>
                </a:solidFill>
                <a:sym typeface="Symbol" panose="05050102010706020507" pitchFamily="18" charset="2"/>
              </a:rPr>
              <a:t>n</a:t>
            </a:r>
            <a:r>
              <a:rPr lang="en-GB" altLang="en-US" sz="1800" b="1" smtClean="0">
                <a:solidFill>
                  <a:srgbClr val="0000FF"/>
                </a:solidFill>
                <a:sym typeface="Symbol" panose="05050102010706020507" pitchFamily="18" charset="2"/>
              </a:rPr>
              <a:t>(</a:t>
            </a:r>
            <a:r>
              <a:rPr lang="en-GB" altLang="en-US" sz="1800" b="1" smtClean="0">
                <a:solidFill>
                  <a:srgbClr val="0000FF"/>
                </a:solidFill>
                <a:latin typeface="Symbol" panose="05050102010706020507" pitchFamily="18" charset="2"/>
                <a:sym typeface="Symbol" panose="05050102010706020507" pitchFamily="18" charset="2"/>
              </a:rPr>
              <a:t>n</a:t>
            </a:r>
            <a:r>
              <a:rPr lang="en-GB" altLang="en-US" sz="1800" b="1" smtClean="0">
                <a:solidFill>
                  <a:srgbClr val="0000FF"/>
                </a:solidFill>
                <a:sym typeface="Symbol" panose="05050102010706020507" pitchFamily="18" charset="2"/>
              </a:rPr>
              <a:t>)N</a:t>
            </a:r>
            <a:r>
              <a:rPr lang="en-GB" altLang="en-US" b="1" smtClean="0">
                <a:solidFill>
                  <a:srgbClr val="0000FF"/>
                </a:solidFill>
                <a:latin typeface="Symbol" panose="05050102010706020507" pitchFamily="18" charset="2"/>
                <a:sym typeface="Symbol" panose="05050102010706020507" pitchFamily="18" charset="2"/>
              </a:rPr>
              <a:t> </a:t>
            </a:r>
            <a:r>
              <a:rPr lang="en-GB" altLang="en-US" sz="1800" b="1" smtClean="0">
                <a:solidFill>
                  <a:srgbClr val="0000FF"/>
                </a:solidFill>
                <a:sym typeface="Symbol" panose="05050102010706020507" pitchFamily="18" charset="2"/>
              </a:rPr>
              <a:t>l ] </a:t>
            </a:r>
          </a:p>
          <a:p>
            <a:pPr marL="381000" indent="-381000" defTabSz="630238" eaLnBrk="1" hangingPunct="1">
              <a:buFontTx/>
              <a:buNone/>
            </a:pPr>
            <a:r>
              <a:rPr lang="en-GB" altLang="en-US" sz="1800" b="1" smtClean="0">
                <a:solidFill>
                  <a:srgbClr val="0000FF"/>
                </a:solidFill>
                <a:sym typeface="Symbol" panose="05050102010706020507" pitchFamily="18" charset="2"/>
              </a:rPr>
              <a:t>a)		</a:t>
            </a:r>
            <a:r>
              <a:rPr lang="en-GB" altLang="en-US" sz="1800" b="1" smtClean="0">
                <a:sym typeface="Symbol" panose="05050102010706020507" pitchFamily="18" charset="2"/>
              </a:rPr>
              <a:t>= exp [ – 10</a:t>
            </a:r>
            <a:r>
              <a:rPr lang="en-GB" altLang="en-US" sz="1800" b="1" baseline="30000" smtClean="0">
                <a:sym typeface="Symbol" panose="05050102010706020507" pitchFamily="18" charset="2"/>
              </a:rPr>
              <a:t>-19</a:t>
            </a:r>
            <a:r>
              <a:rPr lang="en-GB" altLang="en-US" sz="1800" b="1" smtClean="0">
                <a:sym typeface="Symbol" panose="05050102010706020507" pitchFamily="18" charset="2"/>
              </a:rPr>
              <a:t> cm</a:t>
            </a:r>
            <a:r>
              <a:rPr lang="en-GB" altLang="en-US" sz="1800" b="1" baseline="30000" smtClean="0">
                <a:sym typeface="Symbol" panose="05050102010706020507" pitchFamily="18" charset="2"/>
              </a:rPr>
              <a:t>2</a:t>
            </a:r>
            <a:r>
              <a:rPr lang="en-GB" altLang="en-US" sz="1800" b="1" smtClean="0">
                <a:sym typeface="Symbol" panose="05050102010706020507" pitchFamily="18" charset="2"/>
              </a:rPr>
              <a:t>/mol * </a:t>
            </a:r>
            <a:r>
              <a:rPr lang="en-GB" altLang="en-US" sz="1800" b="1" smtClean="0"/>
              <a:t>2.7 * 10</a:t>
            </a:r>
            <a:r>
              <a:rPr lang="en-GB" altLang="en-US" sz="1800" b="1" baseline="30000" smtClean="0"/>
              <a:t>15</a:t>
            </a:r>
            <a:r>
              <a:rPr lang="en-GB" altLang="en-US" sz="1800" b="1" smtClean="0"/>
              <a:t> mol cm</a:t>
            </a:r>
            <a:r>
              <a:rPr lang="en-GB" altLang="en-US" sz="1800" b="1" baseline="30000" smtClean="0"/>
              <a:t>-3</a:t>
            </a:r>
            <a:r>
              <a:rPr lang="en-GB" altLang="en-US" sz="1800" b="1" smtClean="0"/>
              <a:t>* 10 *10</a:t>
            </a:r>
            <a:r>
              <a:rPr lang="en-GB" altLang="en-US" sz="1800" b="1" baseline="30000" smtClean="0"/>
              <a:t>5</a:t>
            </a:r>
            <a:r>
              <a:rPr lang="en-GB" altLang="en-US" sz="1800" b="1" smtClean="0"/>
              <a:t> cm]</a:t>
            </a:r>
            <a:endParaRPr lang="en-GB" altLang="en-US" sz="1800" b="1" smtClean="0">
              <a:solidFill>
                <a:srgbClr val="0000FF"/>
              </a:solidFill>
              <a:sym typeface="Symbol" panose="05050102010706020507" pitchFamily="18" charset="2"/>
            </a:endParaRPr>
          </a:p>
          <a:p>
            <a:pPr marL="381000" indent="-381000" defTabSz="630238" eaLnBrk="1" hangingPunct="1">
              <a:buFontTx/>
              <a:buNone/>
            </a:pPr>
            <a:r>
              <a:rPr lang="en-GB" altLang="en-US" sz="1800" b="1" smtClean="0">
                <a:solidFill>
                  <a:srgbClr val="0000FF"/>
                </a:solidFill>
                <a:sym typeface="Symbol" panose="05050102010706020507" pitchFamily="18" charset="2"/>
              </a:rPr>
              <a:t>		</a:t>
            </a:r>
            <a:r>
              <a:rPr lang="en-GB" altLang="en-US" sz="1800" b="1" smtClean="0">
                <a:cs typeface="Times New Roman" panose="02020603050405020304" pitchFamily="18" charset="0"/>
              </a:rPr>
              <a:t>= exp [ </a:t>
            </a:r>
            <a:r>
              <a:rPr lang="en-GB" altLang="en-US" sz="1800" b="1" smtClean="0">
                <a:sym typeface="Symbol" panose="05050102010706020507" pitchFamily="18" charset="2"/>
              </a:rPr>
              <a:t>–</a:t>
            </a:r>
            <a:r>
              <a:rPr lang="en-GB" altLang="en-US" sz="1800" b="1" smtClean="0">
                <a:cs typeface="Times New Roman" panose="02020603050405020304" pitchFamily="18" charset="0"/>
              </a:rPr>
              <a:t> 2.7 * 10</a:t>
            </a:r>
            <a:r>
              <a:rPr lang="en-GB" altLang="en-US" sz="1800" b="1" baseline="30000" smtClean="0">
                <a:cs typeface="Times New Roman" panose="02020603050405020304" pitchFamily="18" charset="0"/>
              </a:rPr>
              <a:t>1</a:t>
            </a:r>
            <a:r>
              <a:rPr lang="en-GB" altLang="en-US" sz="1800" b="1" smtClean="0">
                <a:cs typeface="Times New Roman" panose="02020603050405020304" pitchFamily="18" charset="0"/>
              </a:rPr>
              <a:t>] ≈ 0.0</a:t>
            </a:r>
          </a:p>
          <a:p>
            <a:pPr marL="381000" indent="-381000" defTabSz="630238" eaLnBrk="1" hangingPunct="1">
              <a:buFontTx/>
              <a:buNone/>
            </a:pPr>
            <a:r>
              <a:rPr lang="en-GB" altLang="en-US" sz="1800" b="1" smtClean="0">
                <a:solidFill>
                  <a:srgbClr val="0000FF"/>
                </a:solidFill>
                <a:cs typeface="Times New Roman" panose="02020603050405020304" pitchFamily="18" charset="0"/>
              </a:rPr>
              <a:t>b)</a:t>
            </a:r>
            <a:r>
              <a:rPr lang="en-GB" altLang="en-US" sz="1800" b="1" smtClean="0">
                <a:cs typeface="Times New Roman" panose="02020603050405020304" pitchFamily="18" charset="0"/>
              </a:rPr>
              <a:t> 		= exp [ </a:t>
            </a:r>
            <a:r>
              <a:rPr lang="en-GB" altLang="en-US" sz="1800" b="1" smtClean="0">
                <a:sym typeface="Symbol" panose="05050102010706020507" pitchFamily="18" charset="2"/>
              </a:rPr>
              <a:t>–</a:t>
            </a:r>
            <a:r>
              <a:rPr lang="en-GB" altLang="en-US" sz="1800" b="1" smtClean="0">
                <a:cs typeface="Times New Roman" panose="02020603050405020304" pitchFamily="18" charset="0"/>
              </a:rPr>
              <a:t> 2.7 * 10</a:t>
            </a:r>
            <a:r>
              <a:rPr lang="en-GB" altLang="en-US" sz="1800" b="1" baseline="30000" smtClean="0">
                <a:cs typeface="Times New Roman" panose="02020603050405020304" pitchFamily="18" charset="0"/>
              </a:rPr>
              <a:t>-1</a:t>
            </a:r>
            <a:r>
              <a:rPr lang="en-GB" altLang="en-US" sz="1800" b="1" smtClean="0">
                <a:cs typeface="Times New Roman" panose="02020603050405020304" pitchFamily="18" charset="0"/>
              </a:rPr>
              <a:t>] ≈ 0.76</a:t>
            </a:r>
          </a:p>
          <a:p>
            <a:pPr marL="381000" indent="-381000" defTabSz="630238" eaLnBrk="1" hangingPunct="1">
              <a:buFontTx/>
              <a:buNone/>
            </a:pPr>
            <a:r>
              <a:rPr lang="en-GB" altLang="en-US" sz="1800" b="1" smtClean="0">
                <a:solidFill>
                  <a:srgbClr val="0000FF"/>
                </a:solidFill>
              </a:rPr>
              <a:t>c)</a:t>
            </a:r>
            <a:r>
              <a:rPr lang="en-GB" altLang="en-US" sz="1800" b="1" smtClean="0"/>
              <a:t> 		= </a:t>
            </a:r>
            <a:r>
              <a:rPr lang="en-GB" altLang="en-US" sz="1800" b="1" smtClean="0">
                <a:cs typeface="Times New Roman" panose="02020603050405020304" pitchFamily="18" charset="0"/>
              </a:rPr>
              <a:t>exp [ </a:t>
            </a:r>
            <a:r>
              <a:rPr lang="en-GB" altLang="en-US" sz="1800" b="1" smtClean="0">
                <a:sym typeface="Symbol" panose="05050102010706020507" pitchFamily="18" charset="2"/>
              </a:rPr>
              <a:t>–</a:t>
            </a:r>
            <a:r>
              <a:rPr lang="en-GB" altLang="en-US" sz="1800" b="1" smtClean="0">
                <a:cs typeface="Times New Roman" panose="02020603050405020304" pitchFamily="18" charset="0"/>
              </a:rPr>
              <a:t> 2.7 * 10</a:t>
            </a:r>
            <a:r>
              <a:rPr lang="en-GB" altLang="en-US" sz="1800" b="1" baseline="30000" smtClean="0">
                <a:cs typeface="Times New Roman" panose="02020603050405020304" pitchFamily="18" charset="0"/>
              </a:rPr>
              <a:t>-3</a:t>
            </a:r>
            <a:r>
              <a:rPr lang="en-GB" altLang="en-US" sz="1800" b="1" smtClean="0">
                <a:cs typeface="Times New Roman" panose="02020603050405020304" pitchFamily="18" charset="0"/>
              </a:rPr>
              <a:t>] ≈ 0.997</a:t>
            </a:r>
          </a:p>
          <a:p>
            <a:pPr marL="381000" indent="-381000" defTabSz="630238" eaLnBrk="1" hangingPunct="1">
              <a:buFontTx/>
              <a:buNone/>
            </a:pPr>
            <a:endParaRPr lang="en-GB" altLang="en-US" sz="1800" b="1" smtClean="0"/>
          </a:p>
          <a:p>
            <a:pPr marL="381000" indent="-381000" defTabSz="630238" eaLnBrk="1" hangingPunct="1">
              <a:buFontTx/>
              <a:buAutoNum type="alphaLcParenR"/>
            </a:pPr>
            <a:r>
              <a:rPr lang="en-GB" altLang="en-US" sz="1800" b="1" smtClean="0"/>
              <a:t>is opaque</a:t>
            </a:r>
          </a:p>
          <a:p>
            <a:pPr marL="381000" indent="-381000" defTabSz="630238" eaLnBrk="1" hangingPunct="1">
              <a:buFontTx/>
              <a:buAutoNum type="alphaLcParenR"/>
            </a:pPr>
            <a:r>
              <a:rPr lang="en-GB" altLang="en-US" sz="1800" b="1" smtClean="0"/>
              <a:t>has mid-range transmission</a:t>
            </a:r>
          </a:p>
          <a:p>
            <a:pPr marL="381000" indent="-381000" defTabSz="630238" eaLnBrk="1" hangingPunct="1">
              <a:buFontTx/>
              <a:buAutoNum type="alphaLcParenR"/>
            </a:pPr>
            <a:r>
              <a:rPr lang="en-GB" altLang="en-US" sz="1800" b="1" smtClean="0"/>
              <a:t>Is nearly transparent.</a:t>
            </a:r>
          </a:p>
          <a:p>
            <a:pPr marL="381000" indent="-381000" defTabSz="630238" eaLnBrk="1" hangingPunct="1">
              <a:buFontTx/>
              <a:buNone/>
            </a:pPr>
            <a:endParaRPr lang="en-GB" altLang="en-US" sz="1800" b="1" smtClean="0">
              <a:cs typeface="Times New Roman" panose="02020603050405020304" pitchFamily="18" charset="0"/>
            </a:endParaRPr>
          </a:p>
        </p:txBody>
      </p:sp>
      <p:pic>
        <p:nvPicPr>
          <p:cNvPr id="3789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75088" y="3933825"/>
            <a:ext cx="5391150"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TextBox 4"/>
          <p:cNvSpPr txBox="1">
            <a:spLocks noChangeArrowheads="1"/>
          </p:cNvSpPr>
          <p:nvPr/>
        </p:nvSpPr>
        <p:spPr bwMode="auto">
          <a:xfrm>
            <a:off x="4659313" y="4652963"/>
            <a:ext cx="17843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GB" altLang="en-US" sz="1400"/>
              <a:t>=10</a:t>
            </a:r>
            <a:r>
              <a:rPr lang="en-GB" altLang="en-US" sz="1400" baseline="30000"/>
              <a:t>-22</a:t>
            </a:r>
            <a:r>
              <a:rPr lang="en-GB" altLang="en-US" sz="1400"/>
              <a:t> cm</a:t>
            </a:r>
            <a:r>
              <a:rPr lang="en-GB" altLang="en-US" sz="1400" baseline="30000"/>
              <a:t>2</a:t>
            </a:r>
            <a:r>
              <a:rPr lang="en-GB" altLang="en-US" sz="1400"/>
              <a:t>/molecule</a:t>
            </a:r>
          </a:p>
        </p:txBody>
      </p:sp>
      <p:sp>
        <p:nvSpPr>
          <p:cNvPr id="37894" name="TextBox 1"/>
          <p:cNvSpPr txBox="1">
            <a:spLocks noChangeArrowheads="1"/>
          </p:cNvSpPr>
          <p:nvPr/>
        </p:nvSpPr>
        <p:spPr bwMode="auto">
          <a:xfrm>
            <a:off x="6084888" y="5445125"/>
            <a:ext cx="12287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GB" altLang="en-US" sz="2000">
                <a:latin typeface="Times New Roman" panose="02020603050405020304" pitchFamily="18" charset="0"/>
              </a:rPr>
              <a:t>10 micron</a:t>
            </a:r>
          </a:p>
        </p:txBody>
      </p:sp>
      <p:cxnSp>
        <p:nvCxnSpPr>
          <p:cNvPr id="5" name="Straight Arrow Connector 4"/>
          <p:cNvCxnSpPr/>
          <p:nvPr/>
        </p:nvCxnSpPr>
        <p:spPr>
          <a:xfrm>
            <a:off x="6570663" y="5805488"/>
            <a:ext cx="0" cy="57626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7896" name="TextBox 1"/>
          <p:cNvSpPr txBox="1">
            <a:spLocks noChangeArrowheads="1"/>
          </p:cNvSpPr>
          <p:nvPr/>
        </p:nvSpPr>
        <p:spPr bwMode="auto">
          <a:xfrm>
            <a:off x="5003800" y="4076700"/>
            <a:ext cx="19145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GB" altLang="en-US" sz="1200"/>
              <a:t>1 mole=6x10</a:t>
            </a:r>
            <a:r>
              <a:rPr lang="en-GB" altLang="en-US" sz="1200" baseline="30000"/>
              <a:t>23</a:t>
            </a:r>
            <a:r>
              <a:rPr lang="en-GB" altLang="en-US" sz="1200"/>
              <a:t> molecules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a:xfrm>
            <a:off x="0" y="981075"/>
            <a:ext cx="8388350" cy="4162425"/>
          </a:xfrm>
        </p:spPr>
        <p:txBody>
          <a:bodyPr/>
          <a:lstStyle/>
          <a:p>
            <a:pPr marL="533400" indent="-533400" algn="ctr" defTabSz="928688" eaLnBrk="1" hangingPunct="1">
              <a:buFontTx/>
              <a:buNone/>
              <a:tabLst>
                <a:tab pos="198438" algn="l"/>
                <a:tab pos="668338" algn="l"/>
                <a:tab pos="1136650" algn="l"/>
                <a:tab pos="1436688" algn="l"/>
                <a:tab pos="1520825" algn="l"/>
                <a:tab pos="2289175" algn="l"/>
                <a:tab pos="2389188" algn="l"/>
              </a:tabLst>
              <a:defRPr/>
            </a:pPr>
            <a:endParaRPr lang="en-GB" sz="1800" b="1" dirty="0" smtClean="0">
              <a:solidFill>
                <a:srgbClr val="0000FF"/>
              </a:solidFill>
              <a:sym typeface="Symbol" pitchFamily="18" charset="2"/>
            </a:endParaRPr>
          </a:p>
          <a:p>
            <a:pPr marL="533400" indent="-533400" algn="ctr" defTabSz="928688" eaLnBrk="1" hangingPunct="1">
              <a:buFontTx/>
              <a:buNone/>
              <a:tabLst>
                <a:tab pos="198438" algn="l"/>
                <a:tab pos="668338" algn="l"/>
                <a:tab pos="1136650" algn="l"/>
                <a:tab pos="1436688" algn="l"/>
                <a:tab pos="1520825" algn="l"/>
                <a:tab pos="2289175" algn="l"/>
                <a:tab pos="2389188" algn="l"/>
              </a:tabLst>
              <a:defRPr/>
            </a:pPr>
            <a:endParaRPr lang="en-GB" sz="1800" b="1" dirty="0" smtClean="0">
              <a:solidFill>
                <a:srgbClr val="0000FF"/>
              </a:solidFill>
              <a:sym typeface="Symbol" pitchFamily="18" charset="2"/>
            </a:endParaRPr>
          </a:p>
          <a:p>
            <a:pPr marL="533400" indent="-533400" algn="ctr" defTabSz="928688" eaLnBrk="1" hangingPunct="1">
              <a:buFontTx/>
              <a:buNone/>
              <a:tabLst>
                <a:tab pos="198438" algn="l"/>
                <a:tab pos="668338" algn="l"/>
                <a:tab pos="1136650" algn="l"/>
                <a:tab pos="1436688" algn="l"/>
                <a:tab pos="1520825" algn="l"/>
                <a:tab pos="2289175" algn="l"/>
                <a:tab pos="2389188" algn="l"/>
              </a:tabLst>
              <a:defRPr/>
            </a:pPr>
            <a:endParaRPr lang="en-GB" sz="1800" b="1" dirty="0" smtClean="0">
              <a:solidFill>
                <a:srgbClr val="0000FF"/>
              </a:solidFill>
              <a:sym typeface="Symbol" pitchFamily="18" charset="2"/>
            </a:endParaRPr>
          </a:p>
          <a:p>
            <a:pPr marL="533400" indent="-533400" algn="ctr" defTabSz="928688" eaLnBrk="1" hangingPunct="1">
              <a:buFontTx/>
              <a:buNone/>
              <a:tabLst>
                <a:tab pos="198438" algn="l"/>
                <a:tab pos="668338" algn="l"/>
                <a:tab pos="1136650" algn="l"/>
                <a:tab pos="1436688" algn="l"/>
                <a:tab pos="1520825" algn="l"/>
                <a:tab pos="2289175" algn="l"/>
                <a:tab pos="2389188" algn="l"/>
              </a:tabLst>
              <a:defRPr/>
            </a:pPr>
            <a:endParaRPr lang="en-GB" sz="1800" b="1" dirty="0" smtClean="0">
              <a:solidFill>
                <a:srgbClr val="0000FF"/>
              </a:solidFill>
              <a:sym typeface="Symbol" pitchFamily="18" charset="2"/>
            </a:endParaRPr>
          </a:p>
          <a:p>
            <a:pPr marL="533400" indent="-533400" defTabSz="928688" eaLnBrk="1" hangingPunct="1">
              <a:buFontTx/>
              <a:buNone/>
              <a:tabLst>
                <a:tab pos="198438" algn="l"/>
                <a:tab pos="668338" algn="l"/>
                <a:tab pos="1136650" algn="l"/>
                <a:tab pos="1436688" algn="l"/>
                <a:tab pos="1520825" algn="l"/>
                <a:tab pos="2289175" algn="l"/>
                <a:tab pos="2389188" algn="l"/>
              </a:tabLst>
              <a:defRPr/>
            </a:pPr>
            <a:r>
              <a:rPr lang="en-GB" sz="2000" b="1" dirty="0" smtClean="0">
                <a:sym typeface="Symbol" pitchFamily="18" charset="2"/>
              </a:rPr>
              <a:t>There are 2 signals emerging:</a:t>
            </a:r>
          </a:p>
          <a:p>
            <a:pPr marL="723900" lvl="1" indent="-449263" defTabSz="928688" eaLnBrk="1" hangingPunct="1">
              <a:spcBef>
                <a:spcPts val="600"/>
              </a:spcBef>
              <a:buFontTx/>
              <a:buAutoNum type="arabicPeriod"/>
              <a:tabLst>
                <a:tab pos="198438" algn="l"/>
                <a:tab pos="668338" algn="l"/>
                <a:tab pos="1136650" algn="l"/>
                <a:tab pos="1436688" algn="l"/>
                <a:tab pos="1520825" algn="l"/>
                <a:tab pos="2289175" algn="l"/>
                <a:tab pos="2389188" algn="l"/>
                <a:tab pos="4927600" algn="l"/>
              </a:tabLst>
              <a:defRPr/>
            </a:pPr>
            <a:r>
              <a:rPr lang="en-GB" sz="2000" b="1" dirty="0" smtClean="0">
                <a:solidFill>
                  <a:srgbClr val="00B050"/>
                </a:solidFill>
                <a:sym typeface="Symbol" pitchFamily="18" charset="2"/>
              </a:rPr>
              <a:t>Radiance transmitted by the gas in the cell: </a:t>
            </a:r>
            <a:r>
              <a:rPr lang="en-GB" sz="2000" b="1" dirty="0" smtClean="0">
                <a:sym typeface="Symbol" pitchFamily="18" charset="2"/>
              </a:rPr>
              <a:t>	</a:t>
            </a:r>
            <a:r>
              <a:rPr lang="en-GB" sz="2000" b="1" dirty="0" smtClean="0">
                <a:solidFill>
                  <a:srgbClr val="00B050"/>
                </a:solidFill>
                <a:latin typeface="Lucida Calligraphy" pitchFamily="66" charset="0"/>
                <a:sym typeface="Symbol" pitchFamily="18" charset="2"/>
              </a:rPr>
              <a:t>T</a:t>
            </a:r>
            <a:r>
              <a:rPr lang="en-GB" sz="2000" b="1" dirty="0" smtClean="0">
                <a:solidFill>
                  <a:srgbClr val="00B050"/>
                </a:solidFill>
                <a:latin typeface="+mj-lt"/>
                <a:sym typeface="Symbol" pitchFamily="18" charset="2"/>
              </a:rPr>
              <a:t>() I</a:t>
            </a:r>
            <a:r>
              <a:rPr lang="en-GB" sz="2000" b="1" baseline="-10000" dirty="0" smtClean="0">
                <a:solidFill>
                  <a:srgbClr val="00B050"/>
                </a:solidFill>
                <a:latin typeface="+mj-lt"/>
                <a:sym typeface="Symbol" pitchFamily="18" charset="2"/>
              </a:rPr>
              <a:t>o </a:t>
            </a:r>
            <a:r>
              <a:rPr lang="en-GB" sz="2000" b="1" dirty="0" smtClean="0">
                <a:solidFill>
                  <a:srgbClr val="00B050"/>
                </a:solidFill>
                <a:latin typeface="+mj-lt"/>
                <a:sym typeface="Symbol" pitchFamily="18" charset="2"/>
              </a:rPr>
              <a:t>() </a:t>
            </a:r>
          </a:p>
          <a:p>
            <a:pPr marL="723900" lvl="1" indent="-449263" defTabSz="928688" eaLnBrk="1" hangingPunct="1">
              <a:spcBef>
                <a:spcPts val="600"/>
              </a:spcBef>
              <a:buFontTx/>
              <a:buAutoNum type="arabicPeriod"/>
              <a:tabLst>
                <a:tab pos="198438" algn="l"/>
                <a:tab pos="668338" algn="l"/>
                <a:tab pos="1136650" algn="l"/>
                <a:tab pos="1436688" algn="l"/>
                <a:tab pos="1520825" algn="l"/>
                <a:tab pos="2289175" algn="l"/>
                <a:tab pos="2389188" algn="l"/>
                <a:tab pos="4927600" algn="l"/>
              </a:tabLst>
              <a:defRPr/>
            </a:pPr>
            <a:r>
              <a:rPr lang="en-GB" sz="2000" b="1" dirty="0" smtClean="0">
                <a:solidFill>
                  <a:srgbClr val="FF0000"/>
                </a:solidFill>
                <a:sym typeface="Symbol" pitchFamily="18" charset="2"/>
              </a:rPr>
              <a:t>Radiance emitted by the gas in the cell:	</a:t>
            </a:r>
            <a:r>
              <a:rPr lang="en-GB" sz="2000" b="1" dirty="0" smtClean="0">
                <a:solidFill>
                  <a:srgbClr val="FF0000"/>
                </a:solidFill>
                <a:latin typeface="+mj-lt"/>
                <a:sym typeface="Symbol" pitchFamily="18" charset="2"/>
              </a:rPr>
              <a:t>() x B(,T)    </a:t>
            </a:r>
          </a:p>
          <a:p>
            <a:pPr marL="274637" lvl="1" indent="0" defTabSz="928688" eaLnBrk="1" hangingPunct="1">
              <a:spcBef>
                <a:spcPts val="600"/>
              </a:spcBef>
              <a:buFontTx/>
              <a:buNone/>
              <a:tabLst>
                <a:tab pos="198438" algn="l"/>
                <a:tab pos="668338" algn="l"/>
                <a:tab pos="1136650" algn="l"/>
                <a:tab pos="1436688" algn="l"/>
                <a:tab pos="1520825" algn="l"/>
                <a:tab pos="2289175" algn="l"/>
                <a:tab pos="2389188" algn="l"/>
                <a:tab pos="4927600" algn="l"/>
              </a:tabLst>
              <a:defRPr/>
            </a:pPr>
            <a:r>
              <a:rPr lang="en-GB" sz="1800" b="1" dirty="0" smtClean="0">
                <a:latin typeface="+mj-lt"/>
                <a:sym typeface="Symbol" pitchFamily="18" charset="2"/>
              </a:rPr>
              <a:t>Emissivity is related to </a:t>
            </a:r>
            <a:r>
              <a:rPr lang="en-GB" sz="1800" b="1" dirty="0" err="1" smtClean="0">
                <a:latin typeface="+mj-lt"/>
                <a:sym typeface="Symbol" pitchFamily="18" charset="2"/>
              </a:rPr>
              <a:t>absorptance</a:t>
            </a:r>
            <a:r>
              <a:rPr lang="en-GB" sz="1800" b="1" dirty="0" smtClean="0">
                <a:latin typeface="+mj-lt"/>
                <a:sym typeface="Symbol" pitchFamily="18" charset="2"/>
              </a:rPr>
              <a:t> a(</a:t>
            </a:r>
            <a:r>
              <a:rPr lang="el-GR" sz="1800" b="1" dirty="0" smtClean="0">
                <a:latin typeface="Times New Roman" panose="02020603050405020304" pitchFamily="18" charset="0"/>
                <a:cs typeface="Times New Roman" panose="02020603050405020304" pitchFamily="18" charset="0"/>
                <a:sym typeface="Symbol" pitchFamily="18" charset="2"/>
              </a:rPr>
              <a:t>λ</a:t>
            </a:r>
            <a:r>
              <a:rPr lang="en-GB" sz="1800" b="1" dirty="0" smtClean="0">
                <a:latin typeface="+mj-lt"/>
                <a:sym typeface="Symbol" pitchFamily="18" charset="2"/>
              </a:rPr>
              <a:t>) of the layer (fraction of radiance being absorbed)</a:t>
            </a:r>
          </a:p>
          <a:p>
            <a:pPr marL="274637" lvl="1" indent="0" defTabSz="928688" eaLnBrk="1" hangingPunct="1">
              <a:spcBef>
                <a:spcPts val="600"/>
              </a:spcBef>
              <a:buFontTx/>
              <a:buNone/>
              <a:tabLst>
                <a:tab pos="198438" algn="l"/>
                <a:tab pos="668338" algn="l"/>
                <a:tab pos="1136650" algn="l"/>
                <a:tab pos="1436688" algn="l"/>
                <a:tab pos="1520825" algn="l"/>
                <a:tab pos="2289175" algn="l"/>
                <a:tab pos="2389188" algn="l"/>
                <a:tab pos="4927600" algn="l"/>
              </a:tabLst>
              <a:defRPr/>
            </a:pPr>
            <a:r>
              <a:rPr lang="en-GB" sz="1800" b="1" dirty="0" smtClean="0">
                <a:latin typeface="+mj-lt"/>
                <a:sym typeface="Symbol" pitchFamily="18" charset="2"/>
              </a:rPr>
              <a:t>We neglect </a:t>
            </a:r>
            <a:r>
              <a:rPr lang="en-GB" altLang="en-US" sz="1800" b="1" dirty="0" smtClean="0">
                <a:sym typeface="Symbol" panose="05050102010706020507" pitchFamily="18" charset="2"/>
              </a:rPr>
              <a:t>scattering (valid for gases in the IR)</a:t>
            </a:r>
          </a:p>
          <a:p>
            <a:pPr marL="274637" lvl="1" indent="0" defTabSz="928688" eaLnBrk="1" hangingPunct="1">
              <a:spcBef>
                <a:spcPts val="600"/>
              </a:spcBef>
              <a:buFontTx/>
              <a:buNone/>
              <a:tabLst>
                <a:tab pos="198438" algn="l"/>
                <a:tab pos="668338" algn="l"/>
                <a:tab pos="1136650" algn="l"/>
                <a:tab pos="1436688" algn="l"/>
                <a:tab pos="1520825" algn="l"/>
                <a:tab pos="2289175" algn="l"/>
                <a:tab pos="2389188" algn="l"/>
                <a:tab pos="4927600" algn="l"/>
              </a:tabLst>
              <a:defRPr/>
            </a:pPr>
            <a:r>
              <a:rPr lang="en-GB" altLang="en-US" sz="1800" b="1" dirty="0" smtClean="0">
                <a:sym typeface="Symbol" panose="05050102010706020507" pitchFamily="18" charset="2"/>
              </a:rPr>
              <a:t> </a:t>
            </a:r>
            <a:endParaRPr lang="en-GB" altLang="en-US" sz="1800" b="1" dirty="0">
              <a:sym typeface="Symbol" panose="05050102010706020507" pitchFamily="18" charset="2"/>
            </a:endParaRPr>
          </a:p>
          <a:p>
            <a:pPr marL="723900" lvl="1" indent="-449263" defTabSz="928688" eaLnBrk="1" hangingPunct="1">
              <a:spcBef>
                <a:spcPts val="600"/>
              </a:spcBef>
              <a:buFontTx/>
              <a:buNone/>
              <a:tabLst>
                <a:tab pos="198438" algn="l"/>
                <a:tab pos="668338" algn="l"/>
                <a:tab pos="1136650" algn="l"/>
                <a:tab pos="1436688" algn="l"/>
                <a:tab pos="1520825" algn="l"/>
                <a:tab pos="2289175" algn="l"/>
                <a:tab pos="2389188" algn="l"/>
              </a:tabLst>
              <a:defRPr/>
            </a:pPr>
            <a:r>
              <a:rPr lang="en-GB" sz="1800" b="1" dirty="0" smtClean="0">
                <a:solidFill>
                  <a:srgbClr val="0000FF"/>
                </a:solidFill>
                <a:latin typeface="+mj-lt"/>
                <a:sym typeface="Symbol" pitchFamily="18" charset="2"/>
              </a:rPr>
              <a:t>						</a:t>
            </a:r>
          </a:p>
        </p:txBody>
      </p:sp>
      <p:sp>
        <p:nvSpPr>
          <p:cNvPr id="39939" name="Rectangle 2"/>
          <p:cNvSpPr>
            <a:spLocks noGrp="1" noChangeArrowheads="1"/>
          </p:cNvSpPr>
          <p:nvPr>
            <p:ph type="title"/>
          </p:nvPr>
        </p:nvSpPr>
        <p:spPr>
          <a:xfrm>
            <a:off x="0" y="0"/>
            <a:ext cx="9144000" cy="981075"/>
          </a:xfrm>
        </p:spPr>
        <p:txBody>
          <a:bodyPr/>
          <a:lstStyle/>
          <a:p>
            <a:pPr eaLnBrk="1" hangingPunct="1"/>
            <a:r>
              <a:rPr lang="en-GB" altLang="en-US" sz="2400" b="1" smtClean="0">
                <a:solidFill>
                  <a:srgbClr val="FF3300"/>
                </a:solidFill>
              </a:rPr>
              <a:t>Accounting for emission</a:t>
            </a:r>
          </a:p>
        </p:txBody>
      </p:sp>
      <p:sp>
        <p:nvSpPr>
          <p:cNvPr id="39940" name="Rectangle 4"/>
          <p:cNvSpPr>
            <a:spLocks noChangeArrowheads="1"/>
          </p:cNvSpPr>
          <p:nvPr/>
        </p:nvSpPr>
        <p:spPr bwMode="auto">
          <a:xfrm>
            <a:off x="2052638" y="1263650"/>
            <a:ext cx="3962400" cy="51435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39941" name="Line 5"/>
          <p:cNvSpPr>
            <a:spLocks noChangeShapeType="1"/>
          </p:cNvSpPr>
          <p:nvPr/>
        </p:nvSpPr>
        <p:spPr bwMode="auto">
          <a:xfrm>
            <a:off x="515938" y="1587500"/>
            <a:ext cx="1320800" cy="0"/>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39942" name="Line 6"/>
          <p:cNvSpPr>
            <a:spLocks noChangeShapeType="1"/>
          </p:cNvSpPr>
          <p:nvPr/>
        </p:nvSpPr>
        <p:spPr bwMode="auto">
          <a:xfrm>
            <a:off x="6181725" y="1479550"/>
            <a:ext cx="1320800" cy="0"/>
          </a:xfrm>
          <a:prstGeom prst="line">
            <a:avLst/>
          </a:prstGeom>
          <a:noFill/>
          <a:ln w="38100">
            <a:solidFill>
              <a:srgbClr val="00B050"/>
            </a:solidFill>
            <a:round/>
            <a:headEnd/>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39943" name="Text Box 7"/>
          <p:cNvSpPr txBox="1">
            <a:spLocks noChangeArrowheads="1"/>
          </p:cNvSpPr>
          <p:nvPr/>
        </p:nvSpPr>
        <p:spPr bwMode="auto">
          <a:xfrm>
            <a:off x="2532063" y="1301750"/>
            <a:ext cx="30718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GB" altLang="en-US" sz="2400" b="1">
                <a:solidFill>
                  <a:srgbClr val="0000FF"/>
                </a:solidFill>
                <a:sym typeface="Symbol" panose="05050102010706020507" pitchFamily="18" charset="2"/>
              </a:rPr>
              <a:t>GAS k</a:t>
            </a:r>
            <a:r>
              <a:rPr lang="en-GB" altLang="en-US" sz="2400" b="1" baseline="-25000">
                <a:solidFill>
                  <a:srgbClr val="0000FF"/>
                </a:solidFill>
                <a:sym typeface="Symbol" panose="05050102010706020507" pitchFamily="18" charset="2"/>
              </a:rPr>
              <a:t>a</a:t>
            </a:r>
            <a:r>
              <a:rPr lang="en-GB" altLang="en-US" sz="2400" b="1">
                <a:solidFill>
                  <a:srgbClr val="0000FF"/>
                </a:solidFill>
                <a:sym typeface="Symbol" panose="05050102010706020507" pitchFamily="18" charset="2"/>
              </a:rPr>
              <a:t>(), c, T</a:t>
            </a:r>
            <a:endParaRPr lang="en-GB" altLang="en-US" sz="2400" baseline="-25000">
              <a:latin typeface="Times New Roman" panose="02020603050405020304" pitchFamily="18" charset="0"/>
              <a:sym typeface="Symbol" panose="05050102010706020507" pitchFamily="18" charset="2"/>
            </a:endParaRPr>
          </a:p>
        </p:txBody>
      </p:sp>
      <p:sp>
        <p:nvSpPr>
          <p:cNvPr id="39944" name="Line 10"/>
          <p:cNvSpPr>
            <a:spLocks noChangeShapeType="1"/>
          </p:cNvSpPr>
          <p:nvPr/>
        </p:nvSpPr>
        <p:spPr bwMode="auto">
          <a:xfrm>
            <a:off x="6181725" y="1641475"/>
            <a:ext cx="1320800" cy="0"/>
          </a:xfrm>
          <a:prstGeom prst="line">
            <a:avLst/>
          </a:prstGeom>
          <a:noFill/>
          <a:ln w="38100">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39945" name="Rectangle 12"/>
          <p:cNvSpPr>
            <a:spLocks noChangeArrowheads="1"/>
          </p:cNvSpPr>
          <p:nvPr/>
        </p:nvSpPr>
        <p:spPr bwMode="auto">
          <a:xfrm>
            <a:off x="314325" y="4562475"/>
            <a:ext cx="44735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defTabSz="928688">
              <a:spcBef>
                <a:spcPct val="20000"/>
              </a:spcBef>
              <a:buChar char="•"/>
              <a:tabLst>
                <a:tab pos="198438" algn="l"/>
                <a:tab pos="668338" algn="l"/>
                <a:tab pos="1136650" algn="l"/>
                <a:tab pos="1436688" algn="l"/>
                <a:tab pos="1520825" algn="l"/>
                <a:tab pos="2289175" algn="l"/>
                <a:tab pos="2389188" algn="l"/>
              </a:tabLst>
              <a:defRPr sz="3200">
                <a:solidFill>
                  <a:schemeClr val="tx1"/>
                </a:solidFill>
                <a:latin typeface="Arial" panose="020B0604020202020204" pitchFamily="34" charset="0"/>
                <a:cs typeface="Arial" panose="020B0604020202020204" pitchFamily="34" charset="0"/>
              </a:defRPr>
            </a:lvl1pPr>
            <a:lvl2pPr marL="742950" indent="-285750" defTabSz="928688">
              <a:spcBef>
                <a:spcPct val="20000"/>
              </a:spcBef>
              <a:buChar char="–"/>
              <a:tabLst>
                <a:tab pos="198438" algn="l"/>
                <a:tab pos="668338" algn="l"/>
                <a:tab pos="1136650" algn="l"/>
                <a:tab pos="1436688" algn="l"/>
                <a:tab pos="1520825" algn="l"/>
                <a:tab pos="2289175" algn="l"/>
                <a:tab pos="2389188" algn="l"/>
              </a:tabLst>
              <a:defRPr sz="2800">
                <a:solidFill>
                  <a:schemeClr val="tx1"/>
                </a:solidFill>
                <a:latin typeface="Arial" panose="020B0604020202020204" pitchFamily="34" charset="0"/>
                <a:cs typeface="Arial" panose="020B0604020202020204" pitchFamily="34" charset="0"/>
              </a:defRPr>
            </a:lvl2pPr>
            <a:lvl3pPr marL="1143000" indent="-228600" defTabSz="928688">
              <a:spcBef>
                <a:spcPct val="20000"/>
              </a:spcBef>
              <a:buChar char="•"/>
              <a:tabLst>
                <a:tab pos="198438" algn="l"/>
                <a:tab pos="668338" algn="l"/>
                <a:tab pos="1136650" algn="l"/>
                <a:tab pos="1436688" algn="l"/>
                <a:tab pos="1520825" algn="l"/>
                <a:tab pos="2289175" algn="l"/>
                <a:tab pos="2389188" algn="l"/>
              </a:tabLst>
              <a:defRPr sz="2400">
                <a:solidFill>
                  <a:schemeClr val="tx1"/>
                </a:solidFill>
                <a:latin typeface="Arial" panose="020B0604020202020204" pitchFamily="34" charset="0"/>
                <a:cs typeface="Arial" panose="020B0604020202020204" pitchFamily="34" charset="0"/>
              </a:defRPr>
            </a:lvl3pPr>
            <a:lvl4pPr marL="1600200" indent="-228600" defTabSz="928688">
              <a:spcBef>
                <a:spcPct val="20000"/>
              </a:spcBef>
              <a:buChar char="–"/>
              <a:tabLst>
                <a:tab pos="198438" algn="l"/>
                <a:tab pos="668338" algn="l"/>
                <a:tab pos="1136650" algn="l"/>
                <a:tab pos="1436688" algn="l"/>
                <a:tab pos="1520825" algn="l"/>
                <a:tab pos="2289175" algn="l"/>
                <a:tab pos="2389188" algn="l"/>
              </a:tabLst>
              <a:defRPr sz="2000">
                <a:solidFill>
                  <a:schemeClr val="tx1"/>
                </a:solidFill>
                <a:latin typeface="Arial" panose="020B0604020202020204" pitchFamily="34" charset="0"/>
                <a:cs typeface="Arial" panose="020B0604020202020204" pitchFamily="34" charset="0"/>
              </a:defRPr>
            </a:lvl4pPr>
            <a:lvl5pPr marL="2057400" indent="-228600" defTabSz="928688">
              <a:spcBef>
                <a:spcPct val="20000"/>
              </a:spcBef>
              <a:buChar char="»"/>
              <a:tabLst>
                <a:tab pos="198438" algn="l"/>
                <a:tab pos="668338" algn="l"/>
                <a:tab pos="1136650" algn="l"/>
                <a:tab pos="1436688" algn="l"/>
                <a:tab pos="1520825" algn="l"/>
                <a:tab pos="2289175" algn="l"/>
                <a:tab pos="2389188" algn="l"/>
              </a:tabLst>
              <a:defRPr sz="2000">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0000"/>
              </a:spcBef>
              <a:spcAft>
                <a:spcPct val="0"/>
              </a:spcAft>
              <a:buChar char="»"/>
              <a:tabLst>
                <a:tab pos="198438" algn="l"/>
                <a:tab pos="668338" algn="l"/>
                <a:tab pos="1136650" algn="l"/>
                <a:tab pos="1436688" algn="l"/>
                <a:tab pos="1520825" algn="l"/>
                <a:tab pos="2289175" algn="l"/>
                <a:tab pos="2389188" algn="l"/>
              </a:tabLst>
              <a:defRPr sz="2000">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0000"/>
              </a:spcBef>
              <a:spcAft>
                <a:spcPct val="0"/>
              </a:spcAft>
              <a:buChar char="»"/>
              <a:tabLst>
                <a:tab pos="198438" algn="l"/>
                <a:tab pos="668338" algn="l"/>
                <a:tab pos="1136650" algn="l"/>
                <a:tab pos="1436688" algn="l"/>
                <a:tab pos="1520825" algn="l"/>
                <a:tab pos="2289175" algn="l"/>
                <a:tab pos="2389188" algn="l"/>
              </a:tabLst>
              <a:defRPr sz="2000">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0000"/>
              </a:spcBef>
              <a:spcAft>
                <a:spcPct val="0"/>
              </a:spcAft>
              <a:buChar char="»"/>
              <a:tabLst>
                <a:tab pos="198438" algn="l"/>
                <a:tab pos="668338" algn="l"/>
                <a:tab pos="1136650" algn="l"/>
                <a:tab pos="1436688" algn="l"/>
                <a:tab pos="1520825" algn="l"/>
                <a:tab pos="2289175" algn="l"/>
                <a:tab pos="2389188" algn="l"/>
              </a:tabLst>
              <a:defRPr sz="2000">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0000"/>
              </a:spcBef>
              <a:spcAft>
                <a:spcPct val="0"/>
              </a:spcAft>
              <a:buChar char="»"/>
              <a:tabLst>
                <a:tab pos="198438" algn="l"/>
                <a:tab pos="668338" algn="l"/>
                <a:tab pos="1136650" algn="l"/>
                <a:tab pos="1436688" algn="l"/>
                <a:tab pos="1520825" algn="l"/>
                <a:tab pos="2289175" algn="l"/>
                <a:tab pos="2389188" algn="l"/>
              </a:tabLs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2000" b="1">
                <a:solidFill>
                  <a:srgbClr val="0000FF"/>
                </a:solidFill>
                <a:latin typeface="Times New Roman" panose="02020603050405020304" pitchFamily="18" charset="0"/>
                <a:sym typeface="Symbol" panose="05050102010706020507" pitchFamily="18" charset="2"/>
              </a:rPr>
              <a:t> </a:t>
            </a:r>
            <a:r>
              <a:rPr lang="en-GB" altLang="en-US" sz="2000" b="1">
                <a:solidFill>
                  <a:srgbClr val="0000FF"/>
                </a:solidFill>
                <a:latin typeface="Lucida Calligraphy" panose="03010101010101010101" pitchFamily="66" charset="0"/>
                <a:sym typeface="Symbol" panose="05050102010706020507" pitchFamily="18" charset="2"/>
              </a:rPr>
              <a:t>T</a:t>
            </a:r>
            <a:r>
              <a:rPr lang="en-GB" altLang="en-US" sz="2000" b="1">
                <a:solidFill>
                  <a:srgbClr val="0000FF"/>
                </a:solidFill>
                <a:latin typeface="Times New Roman" panose="02020603050405020304" pitchFamily="18" charset="0"/>
                <a:sym typeface="Symbol" panose="05050102010706020507" pitchFamily="18" charset="2"/>
              </a:rPr>
              <a:t>() + a() = 1 </a:t>
            </a:r>
            <a:r>
              <a:rPr lang="en-GB" altLang="en-US" sz="2000" b="1">
                <a:solidFill>
                  <a:srgbClr val="0000FF"/>
                </a:solidFill>
                <a:latin typeface="Times New Roman" panose="02020603050405020304" pitchFamily="18" charset="0"/>
                <a:sym typeface="Wingdings" panose="05000000000000000000" pitchFamily="2" charset="2"/>
              </a:rPr>
              <a:t></a:t>
            </a:r>
            <a:r>
              <a:rPr lang="en-GB" altLang="en-US" sz="2000" b="1">
                <a:solidFill>
                  <a:srgbClr val="0000FF"/>
                </a:solidFill>
                <a:latin typeface="Times New Roman" panose="02020603050405020304" pitchFamily="18" charset="0"/>
                <a:sym typeface="Symbol" panose="05050102010706020507" pitchFamily="18" charset="2"/>
              </a:rPr>
              <a:t> a() = 1- </a:t>
            </a:r>
            <a:r>
              <a:rPr lang="en-GB" altLang="en-US" sz="2000" b="1">
                <a:solidFill>
                  <a:srgbClr val="0000FF"/>
                </a:solidFill>
                <a:latin typeface="Lucida Calligraphy" panose="03010101010101010101" pitchFamily="66" charset="0"/>
                <a:sym typeface="Symbol" panose="05050102010706020507" pitchFamily="18" charset="2"/>
              </a:rPr>
              <a:t>T</a:t>
            </a:r>
            <a:r>
              <a:rPr lang="en-GB" altLang="en-US" sz="2000" b="1">
                <a:solidFill>
                  <a:srgbClr val="0000FF"/>
                </a:solidFill>
                <a:latin typeface="Times New Roman" panose="02020603050405020304" pitchFamily="18" charset="0"/>
                <a:sym typeface="Symbol" panose="05050102010706020507" pitchFamily="18" charset="2"/>
              </a:rPr>
              <a:t>() </a:t>
            </a:r>
            <a:endParaRPr lang="en-GB" altLang="en-US" sz="2000" b="1">
              <a:sym typeface="Symbol" panose="05050102010706020507" pitchFamily="18" charset="2"/>
            </a:endParaRPr>
          </a:p>
          <a:p>
            <a:pPr eaLnBrk="1" hangingPunct="1">
              <a:spcBef>
                <a:spcPct val="0"/>
              </a:spcBef>
              <a:buFontTx/>
              <a:buNone/>
            </a:pPr>
            <a:endParaRPr lang="en-GB" altLang="en-US" sz="2000" b="1">
              <a:sym typeface="Symbol" panose="05050102010706020507" pitchFamily="18" charset="2"/>
            </a:endParaRPr>
          </a:p>
        </p:txBody>
      </p:sp>
      <p:sp>
        <p:nvSpPr>
          <p:cNvPr id="34829" name="Rectangle 14"/>
          <p:cNvSpPr>
            <a:spLocks noChangeArrowheads="1"/>
          </p:cNvSpPr>
          <p:nvPr/>
        </p:nvSpPr>
        <p:spPr bwMode="auto">
          <a:xfrm>
            <a:off x="3668713" y="5557838"/>
            <a:ext cx="28479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defRPr/>
            </a:pPr>
            <a:r>
              <a:rPr lang="en-GB" altLang="en-US" sz="2000" b="1" dirty="0" smtClean="0">
                <a:solidFill>
                  <a:srgbClr val="C00000"/>
                </a:solidFill>
                <a:sym typeface="Symbol" panose="05050102010706020507" pitchFamily="18" charset="2"/>
              </a:rPr>
              <a:t></a:t>
            </a:r>
            <a:r>
              <a:rPr lang="en-GB" altLang="en-US" sz="2000" b="1" dirty="0" smtClean="0">
                <a:solidFill>
                  <a:srgbClr val="C00000"/>
                </a:solidFill>
                <a:latin typeface="Times New Roman" panose="02020603050405020304" pitchFamily="18" charset="0"/>
                <a:sym typeface="Symbol" panose="05050102010706020507" pitchFamily="18" charset="2"/>
              </a:rPr>
              <a:t>()=a() =</a:t>
            </a:r>
            <a:r>
              <a:rPr lang="en-GB" altLang="en-US" sz="2000" b="1" dirty="0" smtClean="0">
                <a:solidFill>
                  <a:srgbClr val="C00000"/>
                </a:solidFill>
                <a:latin typeface="Times New Roman" panose="02020603050405020304" pitchFamily="18" charset="0"/>
                <a:cs typeface="+mn-cs"/>
                <a:sym typeface="Symbol" panose="05050102010706020507" pitchFamily="18" charset="2"/>
              </a:rPr>
              <a:t> 1- </a:t>
            </a:r>
            <a:r>
              <a:rPr lang="en-GB" altLang="en-US" sz="2000" b="1" dirty="0" smtClean="0">
                <a:solidFill>
                  <a:srgbClr val="C00000"/>
                </a:solidFill>
                <a:latin typeface="Lucida Calligraphy" panose="03010101010101010101" pitchFamily="66" charset="0"/>
                <a:cs typeface="+mn-cs"/>
                <a:sym typeface="Symbol" panose="05050102010706020507" pitchFamily="18" charset="2"/>
              </a:rPr>
              <a:t>T</a:t>
            </a:r>
            <a:r>
              <a:rPr lang="en-GB" altLang="en-US" sz="2000" b="1" dirty="0" smtClean="0">
                <a:solidFill>
                  <a:srgbClr val="C00000"/>
                </a:solidFill>
                <a:latin typeface="Times New Roman" panose="02020603050405020304" pitchFamily="18" charset="0"/>
                <a:cs typeface="+mn-cs"/>
                <a:sym typeface="Symbol" panose="05050102010706020507" pitchFamily="18" charset="2"/>
              </a:rPr>
              <a:t>()</a:t>
            </a:r>
            <a:endParaRPr lang="en-GB" altLang="en-US" sz="2000" b="1" dirty="0" smtClean="0">
              <a:latin typeface="Times New Roman" panose="02020603050405020304" pitchFamily="18" charset="0"/>
            </a:endParaRPr>
          </a:p>
        </p:txBody>
      </p:sp>
      <p:sp>
        <p:nvSpPr>
          <p:cNvPr id="39947" name="Rectangle 15"/>
          <p:cNvSpPr>
            <a:spLocks noChangeArrowheads="1"/>
          </p:cNvSpPr>
          <p:nvPr/>
        </p:nvSpPr>
        <p:spPr bwMode="auto">
          <a:xfrm>
            <a:off x="279400" y="5457825"/>
            <a:ext cx="28590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GB" altLang="en-US" sz="2000" b="1" i="1">
                <a:sym typeface="Symbol" panose="05050102010706020507" pitchFamily="18" charset="2"/>
              </a:rPr>
              <a:t>In thermal equilibrium</a:t>
            </a:r>
          </a:p>
          <a:p>
            <a:pPr algn="ctr" eaLnBrk="1" hangingPunct="1">
              <a:spcBef>
                <a:spcPct val="0"/>
              </a:spcBef>
              <a:buFontTx/>
              <a:buNone/>
            </a:pPr>
            <a:r>
              <a:rPr lang="en-GB" altLang="en-US" sz="2000" b="1" i="1">
                <a:sym typeface="Symbol" panose="05050102010706020507" pitchFamily="18" charset="2"/>
              </a:rPr>
              <a:t>(Kirchhoff’s law)</a:t>
            </a:r>
            <a:endParaRPr lang="en-GB" altLang="en-US" sz="2000" i="1"/>
          </a:p>
        </p:txBody>
      </p:sp>
      <p:sp>
        <p:nvSpPr>
          <p:cNvPr id="39948" name="Rectangle 2"/>
          <p:cNvSpPr>
            <a:spLocks noChangeArrowheads="1"/>
          </p:cNvSpPr>
          <p:nvPr/>
        </p:nvSpPr>
        <p:spPr bwMode="auto">
          <a:xfrm>
            <a:off x="5003800" y="4597400"/>
            <a:ext cx="4572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GB" altLang="en-US" sz="1800">
                <a:latin typeface="Times New Roman" panose="02020603050405020304" pitchFamily="18" charset="0"/>
                <a:sym typeface="Symbol" panose="05050102010706020507" pitchFamily="18" charset="2"/>
              </a:rPr>
              <a:t>Radiation is either transmitted or absorbed</a:t>
            </a:r>
            <a:endParaRPr lang="en-GB" altLang="en-US" sz="1800">
              <a:latin typeface="Times New Roman" panose="02020603050405020304" pitchFamily="18" charset="0"/>
            </a:endParaRPr>
          </a:p>
        </p:txBody>
      </p:sp>
      <p:sp>
        <p:nvSpPr>
          <p:cNvPr id="39949" name="Text Box 8"/>
          <p:cNvSpPr txBox="1">
            <a:spLocks noChangeArrowheads="1"/>
          </p:cNvSpPr>
          <p:nvPr/>
        </p:nvSpPr>
        <p:spPr bwMode="auto">
          <a:xfrm>
            <a:off x="577850" y="1093788"/>
            <a:ext cx="13208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FontTx/>
              <a:buNone/>
            </a:pPr>
            <a:r>
              <a:rPr lang="en-GB" altLang="en-US" sz="2400" b="1">
                <a:solidFill>
                  <a:srgbClr val="0000FF"/>
                </a:solidFill>
                <a:sym typeface="Symbol" panose="05050102010706020507" pitchFamily="18" charset="2"/>
              </a:rPr>
              <a:t>I</a:t>
            </a:r>
            <a:r>
              <a:rPr lang="el-GR" altLang="en-US" sz="2400" b="1" baseline="-250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λ</a:t>
            </a:r>
            <a:r>
              <a:rPr lang="en-GB" altLang="en-US" sz="2400" b="1" baseline="-10000">
                <a:solidFill>
                  <a:srgbClr val="0000FF"/>
                </a:solidFill>
                <a:sym typeface="Symbol" panose="05050102010706020507" pitchFamily="18" charset="2"/>
              </a:rPr>
              <a:t> </a:t>
            </a:r>
            <a:r>
              <a:rPr lang="en-GB" altLang="en-US" sz="2400" b="1">
                <a:solidFill>
                  <a:srgbClr val="0000FF"/>
                </a:solidFill>
                <a:sym typeface="Symbol" panose="05050102010706020507" pitchFamily="18" charset="2"/>
              </a:rPr>
              <a:t>(0) </a:t>
            </a:r>
            <a:endParaRPr lang="en-GB" altLang="en-US" sz="2400"/>
          </a:p>
        </p:txBody>
      </p:sp>
      <p:sp>
        <p:nvSpPr>
          <p:cNvPr id="39950" name="Text Box 9"/>
          <p:cNvSpPr txBox="1">
            <a:spLocks noChangeArrowheads="1"/>
          </p:cNvSpPr>
          <p:nvPr/>
        </p:nvSpPr>
        <p:spPr bwMode="auto">
          <a:xfrm>
            <a:off x="6591300" y="958850"/>
            <a:ext cx="12207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GB" altLang="en-US" sz="2400" b="1">
                <a:solidFill>
                  <a:srgbClr val="0000FF"/>
                </a:solidFill>
                <a:sym typeface="Symbol" panose="05050102010706020507" pitchFamily="18" charset="2"/>
              </a:rPr>
              <a:t>I</a:t>
            </a:r>
            <a:r>
              <a:rPr lang="en-GB" altLang="en-US" sz="2400" b="1" baseline="-25000">
                <a:solidFill>
                  <a:srgbClr val="0000FF"/>
                </a:solidFill>
                <a:sym typeface="Symbol" panose="05050102010706020507" pitchFamily="18" charset="2"/>
              </a:rPr>
              <a:t></a:t>
            </a:r>
            <a:r>
              <a:rPr lang="en-GB" altLang="en-US" sz="2400" b="1">
                <a:solidFill>
                  <a:srgbClr val="0000FF"/>
                </a:solidFill>
                <a:sym typeface="Symbol" panose="05050102010706020507" pitchFamily="18" charset="2"/>
              </a:rPr>
              <a:t> (L)</a:t>
            </a:r>
          </a:p>
        </p:txBody>
      </p:sp>
      <p:cxnSp>
        <p:nvCxnSpPr>
          <p:cNvPr id="7" name="Straight Arrow Connector 6"/>
          <p:cNvCxnSpPr/>
          <p:nvPr/>
        </p:nvCxnSpPr>
        <p:spPr>
          <a:xfrm flipV="1">
            <a:off x="2052638" y="1138238"/>
            <a:ext cx="3962400" cy="952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952" name="TextBox 8"/>
          <p:cNvSpPr txBox="1">
            <a:spLocks noChangeArrowheads="1"/>
          </p:cNvSpPr>
          <p:nvPr/>
        </p:nvSpPr>
        <p:spPr bwMode="auto">
          <a:xfrm>
            <a:off x="3668713" y="765175"/>
            <a:ext cx="3730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GB" altLang="en-US" sz="2400">
                <a:latin typeface="Times New Roman" panose="02020603050405020304" pitchFamily="18" charset="0"/>
              </a:rPr>
              <a:t>L</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444500" y="928688"/>
            <a:ext cx="8432800" cy="6037262"/>
          </a:xfrm>
        </p:spPr>
        <p:txBody>
          <a:bodyPr/>
          <a:lstStyle/>
          <a:p>
            <a:pPr marL="533400" indent="-533400" algn="just" defTabSz="928688" eaLnBrk="1" hangingPunct="1">
              <a:spcBef>
                <a:spcPts val="600"/>
              </a:spcBef>
              <a:buFontTx/>
              <a:buNone/>
              <a:tabLst>
                <a:tab pos="198438" algn="l"/>
                <a:tab pos="668338" algn="l"/>
                <a:tab pos="1136650" algn="l"/>
                <a:tab pos="1436688" algn="l"/>
                <a:tab pos="1520825" algn="l"/>
                <a:tab pos="2289175" algn="l"/>
                <a:tab pos="2389188" algn="l"/>
              </a:tabLst>
              <a:defRPr/>
            </a:pPr>
            <a:r>
              <a:rPr lang="en-GB" altLang="en-US" sz="1800" b="1" dirty="0" smtClean="0">
                <a:solidFill>
                  <a:srgbClr val="0000FF"/>
                </a:solidFill>
                <a:sym typeface="Symbol" panose="05050102010706020507" pitchFamily="18" charset="2"/>
              </a:rPr>
              <a:t>Total Signal</a:t>
            </a:r>
          </a:p>
          <a:p>
            <a:pPr marL="533400" indent="-533400" algn="just" defTabSz="928688" eaLnBrk="1" hangingPunct="1">
              <a:spcBef>
                <a:spcPts val="600"/>
              </a:spcBef>
              <a:buFontTx/>
              <a:buNone/>
              <a:tabLst>
                <a:tab pos="198438" algn="l"/>
                <a:tab pos="668338" algn="l"/>
                <a:tab pos="1136650" algn="l"/>
                <a:tab pos="1436688" algn="l"/>
                <a:tab pos="1520825" algn="l"/>
                <a:tab pos="2289175" algn="l"/>
                <a:tab pos="2389188" algn="l"/>
              </a:tabLst>
              <a:defRPr/>
            </a:pPr>
            <a:endParaRPr lang="en-GB" altLang="en-US" sz="1800" b="1" dirty="0" smtClean="0">
              <a:solidFill>
                <a:srgbClr val="0000FF"/>
              </a:solidFill>
              <a:sym typeface="Symbol" panose="05050102010706020507" pitchFamily="18" charset="2"/>
            </a:endParaRPr>
          </a:p>
          <a:p>
            <a:pPr marL="533400" indent="-533400" algn="just" defTabSz="928688" eaLnBrk="1" hangingPunct="1">
              <a:spcBef>
                <a:spcPts val="600"/>
              </a:spcBef>
              <a:buFontTx/>
              <a:buNone/>
              <a:tabLst>
                <a:tab pos="198438" algn="l"/>
                <a:tab pos="668338" algn="l"/>
                <a:tab pos="1136650" algn="l"/>
                <a:tab pos="1436688" algn="l"/>
                <a:tab pos="1520825" algn="l"/>
                <a:tab pos="2289175" algn="l"/>
                <a:tab pos="2389188" algn="l"/>
              </a:tabLst>
              <a:defRPr/>
            </a:pPr>
            <a:endParaRPr lang="en-GB" altLang="en-US" sz="1800" b="1" dirty="0" smtClean="0">
              <a:solidFill>
                <a:srgbClr val="0000FF"/>
              </a:solidFill>
              <a:sym typeface="Symbol" panose="05050102010706020507" pitchFamily="18" charset="2"/>
            </a:endParaRPr>
          </a:p>
          <a:p>
            <a:pPr marL="533400" indent="-533400" algn="ctr" defTabSz="928688" eaLnBrk="1" hangingPunct="1">
              <a:spcBef>
                <a:spcPts val="600"/>
              </a:spcBef>
              <a:buFontTx/>
              <a:buNone/>
              <a:tabLst>
                <a:tab pos="198438" algn="l"/>
                <a:tab pos="668338" algn="l"/>
                <a:tab pos="1136650" algn="l"/>
                <a:tab pos="1436688" algn="l"/>
                <a:tab pos="1520825" algn="l"/>
                <a:tab pos="2289175" algn="l"/>
                <a:tab pos="2389188" algn="l"/>
              </a:tabLst>
              <a:defRPr/>
            </a:pPr>
            <a:endParaRPr lang="en-GB" altLang="en-US" sz="1800" b="1" dirty="0" smtClean="0">
              <a:solidFill>
                <a:srgbClr val="0000FF"/>
              </a:solidFill>
              <a:sym typeface="Symbol" panose="05050102010706020507" pitchFamily="18" charset="2"/>
            </a:endParaRPr>
          </a:p>
          <a:p>
            <a:pPr marL="533400" indent="-533400" algn="ctr" defTabSz="928688" eaLnBrk="1" hangingPunct="1">
              <a:spcBef>
                <a:spcPts val="600"/>
              </a:spcBef>
              <a:buFontTx/>
              <a:buNone/>
              <a:tabLst>
                <a:tab pos="198438" algn="l"/>
                <a:tab pos="668338" algn="l"/>
                <a:tab pos="1136650" algn="l"/>
                <a:tab pos="1436688" algn="l"/>
                <a:tab pos="1520825" algn="l"/>
                <a:tab pos="2289175" algn="l"/>
                <a:tab pos="2389188" algn="l"/>
              </a:tabLst>
              <a:defRPr/>
            </a:pPr>
            <a:endParaRPr lang="en-GB" altLang="en-US" sz="1800" b="1" dirty="0" smtClean="0">
              <a:solidFill>
                <a:srgbClr val="0000FF"/>
              </a:solidFill>
              <a:sym typeface="Symbol" panose="05050102010706020507" pitchFamily="18" charset="2"/>
            </a:endParaRPr>
          </a:p>
          <a:p>
            <a:pPr marL="533400" indent="-533400" defTabSz="928688" eaLnBrk="1" hangingPunct="1">
              <a:spcBef>
                <a:spcPts val="600"/>
              </a:spcBef>
              <a:buFontTx/>
              <a:buNone/>
              <a:tabLst>
                <a:tab pos="198438" algn="l"/>
                <a:tab pos="668338" algn="l"/>
                <a:tab pos="1136650" algn="l"/>
                <a:tab pos="1436688" algn="l"/>
                <a:tab pos="1520825" algn="l"/>
                <a:tab pos="2289175" algn="l"/>
                <a:tab pos="2389188" algn="l"/>
              </a:tabLst>
              <a:defRPr/>
            </a:pPr>
            <a:r>
              <a:rPr lang="en-GB" altLang="en-US" sz="1800" b="1" dirty="0" smtClean="0">
                <a:sym typeface="Symbol" panose="05050102010706020507" pitchFamily="18" charset="2"/>
              </a:rPr>
              <a:t>Hence, Total Signal, </a:t>
            </a:r>
            <a:r>
              <a:rPr lang="en-GB" altLang="en-US" sz="1800" b="1" dirty="0" smtClean="0">
                <a:latin typeface="Palatino" pitchFamily="18" charset="0"/>
                <a:sym typeface="Symbol" panose="05050102010706020507" pitchFamily="18" charset="2"/>
              </a:rPr>
              <a:t>I</a:t>
            </a:r>
            <a:r>
              <a:rPr lang="en-GB" altLang="en-US" sz="1800" b="1" dirty="0" smtClean="0">
                <a:sym typeface="Symbol" panose="05050102010706020507" pitchFamily="18" charset="2"/>
              </a:rPr>
              <a:t>() is given by </a:t>
            </a:r>
            <a:r>
              <a:rPr lang="en-GB" altLang="en-US" sz="1800" b="1" dirty="0" smtClean="0">
                <a:solidFill>
                  <a:srgbClr val="FF3300"/>
                </a:solidFill>
                <a:sym typeface="Symbol" panose="05050102010706020507" pitchFamily="18" charset="2"/>
              </a:rPr>
              <a:t>	</a:t>
            </a:r>
          </a:p>
          <a:p>
            <a:pPr marL="533400" indent="-533400" defTabSz="928688" eaLnBrk="1" hangingPunct="1">
              <a:spcBef>
                <a:spcPts val="600"/>
              </a:spcBef>
              <a:buFontTx/>
              <a:buNone/>
              <a:tabLst>
                <a:tab pos="198438" algn="l"/>
                <a:tab pos="668338" algn="l"/>
                <a:tab pos="1136650" algn="l"/>
                <a:tab pos="1436688" algn="l"/>
                <a:tab pos="1520825" algn="l"/>
                <a:tab pos="2289175" algn="l"/>
                <a:tab pos="2389188" algn="l"/>
              </a:tabLst>
              <a:defRPr/>
            </a:pPr>
            <a:r>
              <a:rPr lang="en-GB" altLang="en-US" sz="1800" b="1" dirty="0" smtClean="0">
                <a:solidFill>
                  <a:srgbClr val="FF3300"/>
                </a:solidFill>
                <a:latin typeface="Palatino" pitchFamily="18" charset="0"/>
                <a:sym typeface="Symbol" panose="05050102010706020507" pitchFamily="18" charset="2"/>
              </a:rPr>
              <a:t>	</a:t>
            </a:r>
            <a:r>
              <a:rPr lang="en-US" altLang="en-US" sz="1800" b="1" dirty="0" smtClean="0">
                <a:solidFill>
                  <a:srgbClr val="FF0000"/>
                </a:solidFill>
                <a:latin typeface="Symbol" panose="05050102010706020507" pitchFamily="18" charset="2"/>
                <a:cs typeface="Times New Roman" panose="02020603050405020304" pitchFamily="18" charset="0"/>
                <a:sym typeface="Wingdings" panose="05000000000000000000" pitchFamily="2" charset="2"/>
              </a:rPr>
              <a:t> ==&gt; 	</a:t>
            </a:r>
            <a:r>
              <a:rPr lang="en-US" sz="1800" b="1" dirty="0" smtClean="0">
                <a:solidFill>
                  <a:srgbClr val="0000FF"/>
                </a:solidFill>
                <a:sym typeface="Symbol" pitchFamily="18" charset="2"/>
              </a:rPr>
              <a:t> I</a:t>
            </a:r>
            <a:r>
              <a:rPr lang="en-GB" sz="1800" b="1" baseline="-25000" dirty="0" smtClean="0">
                <a:solidFill>
                  <a:srgbClr val="0000FF"/>
                </a:solidFill>
                <a:sym typeface="Symbol" pitchFamily="18" charset="2"/>
              </a:rPr>
              <a:t></a:t>
            </a:r>
            <a:r>
              <a:rPr lang="en-GB" sz="1800" b="1" kern="1200" baseline="-25000" dirty="0" smtClean="0">
                <a:solidFill>
                  <a:srgbClr val="0000FF"/>
                </a:solidFill>
                <a:sym typeface="Symbol" pitchFamily="18" charset="2"/>
              </a:rPr>
              <a:t> </a:t>
            </a:r>
            <a:r>
              <a:rPr lang="en-US" sz="1800" b="1" dirty="0" smtClean="0">
                <a:solidFill>
                  <a:srgbClr val="0000FF"/>
                </a:solidFill>
                <a:sym typeface="Symbol" pitchFamily="18" charset="2"/>
              </a:rPr>
              <a:t>(L) </a:t>
            </a:r>
            <a:r>
              <a:rPr lang="en-GB" altLang="en-US" sz="1800" b="1" dirty="0" smtClean="0">
                <a:solidFill>
                  <a:srgbClr val="0000FF"/>
                </a:solidFill>
                <a:sym typeface="Symbol" panose="05050102010706020507" pitchFamily="18" charset="2"/>
              </a:rPr>
              <a:t> = </a:t>
            </a:r>
            <a:r>
              <a:rPr lang="en-GB" altLang="en-US" sz="1800" b="1" dirty="0" smtClean="0">
                <a:solidFill>
                  <a:srgbClr val="0000FF"/>
                </a:solidFill>
                <a:latin typeface="Lucida Calligraphy" panose="03010101010101010101" pitchFamily="66" charset="0"/>
                <a:sym typeface="Symbol" panose="05050102010706020507" pitchFamily="18" charset="2"/>
              </a:rPr>
              <a:t>T</a:t>
            </a:r>
            <a:r>
              <a:rPr lang="en-GB" altLang="en-US" sz="1800" b="1" dirty="0" smtClean="0">
                <a:solidFill>
                  <a:srgbClr val="0000FF"/>
                </a:solidFill>
                <a:sym typeface="Symbol" panose="05050102010706020507" pitchFamily="18" charset="2"/>
              </a:rPr>
              <a:t>() </a:t>
            </a:r>
            <a:r>
              <a:rPr lang="en-US" sz="1800" b="1" dirty="0" smtClean="0">
                <a:solidFill>
                  <a:srgbClr val="0000FF"/>
                </a:solidFill>
                <a:sym typeface="Symbol" pitchFamily="18" charset="2"/>
              </a:rPr>
              <a:t>I</a:t>
            </a:r>
            <a:r>
              <a:rPr lang="el-GR" sz="1800" b="1" baseline="-10000" dirty="0" smtClean="0">
                <a:solidFill>
                  <a:srgbClr val="0000FF"/>
                </a:solidFill>
                <a:latin typeface="Times New Roman" panose="02020603050405020304" pitchFamily="18" charset="0"/>
                <a:cs typeface="Times New Roman" panose="02020603050405020304" pitchFamily="18" charset="0"/>
                <a:sym typeface="Symbol" pitchFamily="18" charset="2"/>
              </a:rPr>
              <a:t>λ</a:t>
            </a:r>
            <a:r>
              <a:rPr lang="en-US" sz="1800" b="1" dirty="0" smtClean="0">
                <a:solidFill>
                  <a:srgbClr val="0000FF"/>
                </a:solidFill>
                <a:sym typeface="Symbol" pitchFamily="18" charset="2"/>
              </a:rPr>
              <a:t>(0) </a:t>
            </a:r>
            <a:r>
              <a:rPr lang="en-GB" altLang="en-US" sz="1800" b="1" dirty="0" smtClean="0">
                <a:solidFill>
                  <a:srgbClr val="0000FF"/>
                </a:solidFill>
                <a:sym typeface="Symbol" panose="05050102010706020507" pitchFamily="18" charset="2"/>
              </a:rPr>
              <a:t> </a:t>
            </a:r>
            <a:r>
              <a:rPr lang="en-GB" altLang="en-US" sz="1800" b="1" dirty="0" smtClean="0">
                <a:solidFill>
                  <a:srgbClr val="0000FF"/>
                </a:solidFill>
                <a:latin typeface="Palatino" pitchFamily="18" charset="0"/>
                <a:sym typeface="Symbol" panose="05050102010706020507" pitchFamily="18" charset="2"/>
              </a:rPr>
              <a:t>+ </a:t>
            </a:r>
            <a:r>
              <a:rPr lang="en-GB" altLang="en-US" sz="1800" b="1" dirty="0" smtClean="0">
                <a:solidFill>
                  <a:srgbClr val="0000FF"/>
                </a:solidFill>
                <a:sym typeface="Symbol" panose="05050102010706020507" pitchFamily="18" charset="2"/>
              </a:rPr>
              <a:t>( 1- </a:t>
            </a:r>
            <a:r>
              <a:rPr lang="en-GB" altLang="en-US" sz="1800" b="1" dirty="0" smtClean="0">
                <a:solidFill>
                  <a:srgbClr val="0000FF"/>
                </a:solidFill>
                <a:latin typeface="Lucida Calligraphy" panose="03010101010101010101" pitchFamily="66" charset="0"/>
                <a:sym typeface="Symbol" panose="05050102010706020507" pitchFamily="18" charset="2"/>
              </a:rPr>
              <a:t>T</a:t>
            </a:r>
            <a:r>
              <a:rPr lang="en-GB" altLang="en-US" sz="1800" b="1" dirty="0" smtClean="0">
                <a:solidFill>
                  <a:srgbClr val="0000FF"/>
                </a:solidFill>
                <a:sym typeface="Symbol" panose="05050102010706020507" pitchFamily="18" charset="2"/>
              </a:rPr>
              <a:t>() ) x B(, T) </a:t>
            </a:r>
          </a:p>
          <a:p>
            <a:pPr marL="533400" indent="-533400" defTabSz="928688" eaLnBrk="1" hangingPunct="1">
              <a:spcBef>
                <a:spcPts val="600"/>
              </a:spcBef>
              <a:buFontTx/>
              <a:buNone/>
              <a:tabLst>
                <a:tab pos="198438" algn="l"/>
                <a:tab pos="668338" algn="l"/>
                <a:tab pos="1136650" algn="l"/>
                <a:tab pos="1436688" algn="l"/>
                <a:tab pos="1520825" algn="l"/>
                <a:tab pos="2289175" algn="l"/>
                <a:tab pos="2389188" algn="l"/>
              </a:tabLst>
              <a:defRPr/>
            </a:pPr>
            <a:endParaRPr lang="en-GB" altLang="en-US" sz="1800" b="1" dirty="0" smtClean="0">
              <a:solidFill>
                <a:srgbClr val="0000FF"/>
              </a:solidFill>
              <a:sym typeface="Symbol" panose="05050102010706020507" pitchFamily="18" charset="2"/>
            </a:endParaRPr>
          </a:p>
          <a:p>
            <a:pPr marL="533400" indent="-533400" defTabSz="928688" eaLnBrk="1" hangingPunct="1">
              <a:spcBef>
                <a:spcPts val="600"/>
              </a:spcBef>
              <a:buFontTx/>
              <a:buNone/>
              <a:tabLst>
                <a:tab pos="198438" algn="l"/>
                <a:tab pos="668338" algn="l"/>
                <a:tab pos="1136650" algn="l"/>
                <a:tab pos="1436688" algn="l"/>
                <a:tab pos="1520825" algn="l"/>
                <a:tab pos="2289175" algn="l"/>
                <a:tab pos="2389188" algn="l"/>
              </a:tabLst>
              <a:defRPr/>
            </a:pPr>
            <a:r>
              <a:rPr lang="en-GB" altLang="en-US" sz="1800" b="1" dirty="0" smtClean="0">
                <a:solidFill>
                  <a:srgbClr val="0000FF"/>
                </a:solidFill>
                <a:sym typeface="Symbol" panose="05050102010706020507" pitchFamily="18" charset="2"/>
              </a:rPr>
              <a:t>Limiting cases:</a:t>
            </a:r>
          </a:p>
          <a:p>
            <a:pPr marL="533400" indent="-533400" defTabSz="928688" eaLnBrk="1" hangingPunct="1">
              <a:spcBef>
                <a:spcPts val="600"/>
              </a:spcBef>
              <a:buFontTx/>
              <a:buNone/>
              <a:tabLst>
                <a:tab pos="198438" algn="l"/>
                <a:tab pos="668338" algn="l"/>
                <a:tab pos="1136650" algn="l"/>
                <a:tab pos="1436688" algn="l"/>
                <a:tab pos="1520825" algn="l"/>
                <a:tab pos="2289175" algn="l"/>
                <a:tab pos="2389188" algn="l"/>
              </a:tabLst>
              <a:defRPr/>
            </a:pPr>
            <a:r>
              <a:rPr lang="en-GB" altLang="en-US" sz="1800" b="1" dirty="0" smtClean="0">
                <a:sym typeface="Symbol" panose="05050102010706020507" pitchFamily="18" charset="2"/>
              </a:rPr>
              <a:t>1) 	</a:t>
            </a:r>
            <a:r>
              <a:rPr lang="en-GB" altLang="en-US" sz="1800" b="1" dirty="0" smtClean="0">
                <a:solidFill>
                  <a:srgbClr val="FF3300"/>
                </a:solidFill>
                <a:latin typeface="Lucida Calligraphy" panose="03010101010101010101" pitchFamily="66" charset="0"/>
                <a:sym typeface="Symbol" panose="05050102010706020507" pitchFamily="18" charset="2"/>
              </a:rPr>
              <a:t> </a:t>
            </a:r>
            <a:r>
              <a:rPr lang="en-GB" altLang="en-US" sz="1800" b="1" dirty="0" smtClean="0">
                <a:latin typeface="Lucida Calligraphy" panose="03010101010101010101" pitchFamily="66" charset="0"/>
                <a:sym typeface="Symbol" panose="05050102010706020507" pitchFamily="18" charset="2"/>
              </a:rPr>
              <a:t>T</a:t>
            </a:r>
            <a:r>
              <a:rPr lang="en-GB" altLang="en-US" sz="1800" b="1" dirty="0" smtClean="0">
                <a:sym typeface="Symbol" panose="05050102010706020507" pitchFamily="18" charset="2"/>
              </a:rPr>
              <a:t>() ≈ 1 → </a:t>
            </a:r>
            <a:r>
              <a:rPr lang="en-US" sz="1800" b="1" dirty="0" smtClean="0">
                <a:sym typeface="Symbol" pitchFamily="18" charset="2"/>
              </a:rPr>
              <a:t>I</a:t>
            </a:r>
            <a:r>
              <a:rPr lang="en-GB" sz="1800" b="1" baseline="-25000" dirty="0" smtClean="0">
                <a:sym typeface="Symbol" pitchFamily="18" charset="2"/>
              </a:rPr>
              <a:t></a:t>
            </a:r>
            <a:r>
              <a:rPr lang="en-GB" sz="1800" b="1" kern="1200" baseline="-25000" dirty="0" smtClean="0">
                <a:sym typeface="Symbol" pitchFamily="18" charset="2"/>
              </a:rPr>
              <a:t> </a:t>
            </a:r>
            <a:r>
              <a:rPr lang="en-US" sz="1800" b="1" dirty="0" smtClean="0">
                <a:sym typeface="Symbol" pitchFamily="18" charset="2"/>
              </a:rPr>
              <a:t>(L) </a:t>
            </a:r>
            <a:r>
              <a:rPr lang="en-GB" altLang="en-US" sz="1800" b="1" dirty="0" smtClean="0">
                <a:sym typeface="Symbol" panose="05050102010706020507" pitchFamily="18" charset="2"/>
              </a:rPr>
              <a:t> ≈ </a:t>
            </a:r>
            <a:r>
              <a:rPr lang="en-GB" altLang="en-US" sz="1800" b="1" dirty="0" smtClean="0">
                <a:latin typeface="Lucida Calligraphy" panose="03010101010101010101" pitchFamily="66" charset="0"/>
                <a:sym typeface="Symbol" panose="05050102010706020507" pitchFamily="18" charset="2"/>
              </a:rPr>
              <a:t>T</a:t>
            </a:r>
            <a:r>
              <a:rPr lang="en-GB" altLang="en-US" sz="1800" b="1" dirty="0" smtClean="0">
                <a:sym typeface="Symbol" panose="05050102010706020507" pitchFamily="18" charset="2"/>
              </a:rPr>
              <a:t>()</a:t>
            </a:r>
            <a:r>
              <a:rPr lang="en-US" sz="1800" b="1" dirty="0" smtClean="0">
                <a:sym typeface="Symbol" pitchFamily="18" charset="2"/>
              </a:rPr>
              <a:t> I</a:t>
            </a:r>
            <a:r>
              <a:rPr lang="el-GR" sz="1800" b="1" baseline="-10000" dirty="0" smtClean="0">
                <a:latin typeface="Times New Roman" panose="02020603050405020304" pitchFamily="18" charset="0"/>
                <a:cs typeface="Times New Roman" panose="02020603050405020304" pitchFamily="18" charset="0"/>
                <a:sym typeface="Symbol" pitchFamily="18" charset="2"/>
              </a:rPr>
              <a:t>λ</a:t>
            </a:r>
            <a:r>
              <a:rPr lang="en-US" sz="1800" b="1" dirty="0" smtClean="0">
                <a:sym typeface="Symbol" pitchFamily="18" charset="2"/>
              </a:rPr>
              <a:t>(0)</a:t>
            </a:r>
            <a:r>
              <a:rPr lang="en-GB" altLang="en-US" sz="1800" b="1" dirty="0" smtClean="0">
                <a:sym typeface="Symbol" panose="05050102010706020507" pitchFamily="18" charset="2"/>
              </a:rPr>
              <a:t>  	          [Known as a WINDOW]</a:t>
            </a:r>
          </a:p>
          <a:p>
            <a:pPr marL="533400" indent="-533400" defTabSz="928688" eaLnBrk="1" hangingPunct="1">
              <a:spcBef>
                <a:spcPts val="600"/>
              </a:spcBef>
              <a:buFontTx/>
              <a:buAutoNum type="arabicParenR" startAt="2"/>
              <a:tabLst>
                <a:tab pos="198438" algn="l"/>
                <a:tab pos="668338" algn="l"/>
                <a:tab pos="1136650" algn="l"/>
                <a:tab pos="1436688" algn="l"/>
                <a:tab pos="1520825" algn="l"/>
                <a:tab pos="2289175" algn="l"/>
                <a:tab pos="2389188" algn="l"/>
              </a:tabLst>
              <a:defRPr/>
            </a:pPr>
            <a:r>
              <a:rPr lang="en-GB" altLang="en-US" sz="1800" b="1" dirty="0" smtClean="0">
                <a:latin typeface="Lucida Calligraphy" panose="03010101010101010101" pitchFamily="66" charset="0"/>
                <a:sym typeface="Symbol" panose="05050102010706020507" pitchFamily="18" charset="2"/>
              </a:rPr>
              <a:t>T</a:t>
            </a:r>
            <a:r>
              <a:rPr lang="en-GB" altLang="en-US" sz="1800" b="1" dirty="0" smtClean="0">
                <a:sym typeface="Symbol" panose="05050102010706020507" pitchFamily="18" charset="2"/>
              </a:rPr>
              <a:t>() = 0 → </a:t>
            </a:r>
            <a:r>
              <a:rPr lang="en-US" sz="1800" b="1" dirty="0" smtClean="0">
                <a:sym typeface="Symbol" pitchFamily="18" charset="2"/>
              </a:rPr>
              <a:t>I</a:t>
            </a:r>
            <a:r>
              <a:rPr lang="en-GB" sz="1800" b="1" baseline="-25000" dirty="0" smtClean="0">
                <a:sym typeface="Symbol" pitchFamily="18" charset="2"/>
              </a:rPr>
              <a:t></a:t>
            </a:r>
            <a:r>
              <a:rPr lang="en-GB" sz="1800" b="1" kern="1200" baseline="-25000" dirty="0" smtClean="0">
                <a:sym typeface="Symbol" pitchFamily="18" charset="2"/>
              </a:rPr>
              <a:t> </a:t>
            </a:r>
            <a:r>
              <a:rPr lang="en-US" sz="1800" b="1" dirty="0" smtClean="0">
                <a:sym typeface="Symbol" pitchFamily="18" charset="2"/>
              </a:rPr>
              <a:t>(L) </a:t>
            </a:r>
            <a:r>
              <a:rPr lang="en-GB" altLang="en-US" sz="1800" b="1" dirty="0" smtClean="0">
                <a:sym typeface="Symbol" panose="05050102010706020507" pitchFamily="18" charset="2"/>
              </a:rPr>
              <a:t> =B(, T)              [Known as 100% absorption or 								          	                  saturation]</a:t>
            </a:r>
          </a:p>
          <a:p>
            <a:pPr marL="533400" indent="-533400" defTabSz="928688" eaLnBrk="1" hangingPunct="1">
              <a:spcBef>
                <a:spcPts val="600"/>
              </a:spcBef>
              <a:buFontTx/>
              <a:buAutoNum type="arabicParenR" startAt="2"/>
              <a:tabLst>
                <a:tab pos="198438" algn="l"/>
                <a:tab pos="668338" algn="l"/>
                <a:tab pos="1136650" algn="l"/>
                <a:tab pos="1436688" algn="l"/>
                <a:tab pos="1520825" algn="l"/>
                <a:tab pos="2289175" algn="l"/>
                <a:tab pos="2389188" algn="l"/>
              </a:tabLst>
              <a:defRPr/>
            </a:pPr>
            <a:endParaRPr lang="en-GB" altLang="en-US" sz="1800" b="1" dirty="0" smtClean="0">
              <a:sym typeface="Symbol" panose="05050102010706020507" pitchFamily="18" charset="2"/>
            </a:endParaRPr>
          </a:p>
          <a:p>
            <a:pPr marL="533400" indent="-533400" defTabSz="928688" eaLnBrk="1" hangingPunct="1">
              <a:spcBef>
                <a:spcPts val="600"/>
              </a:spcBef>
              <a:buFontTx/>
              <a:buNone/>
              <a:tabLst>
                <a:tab pos="198438" algn="l"/>
                <a:tab pos="668338" algn="l"/>
                <a:tab pos="1136650" algn="l"/>
                <a:tab pos="1436688" algn="l"/>
                <a:tab pos="1520825" algn="l"/>
                <a:tab pos="2289175" algn="l"/>
                <a:tab pos="2389188" algn="l"/>
              </a:tabLst>
              <a:defRPr/>
            </a:pPr>
            <a:r>
              <a:rPr lang="en-GB" altLang="en-US" sz="1800" b="1" dirty="0" smtClean="0">
                <a:sym typeface="Symbol" panose="05050102010706020507" pitchFamily="18" charset="2"/>
              </a:rPr>
              <a:t>N.B. : If: a) term 1 &gt;&gt; term 2   or b) if </a:t>
            </a:r>
            <a:r>
              <a:rPr lang="en-GB" altLang="en-US" sz="1800" b="1" dirty="0" err="1" smtClean="0">
                <a:sym typeface="Symbol" panose="05050102010706020507" pitchFamily="18" charset="2"/>
              </a:rPr>
              <a:t>T</a:t>
            </a:r>
            <a:r>
              <a:rPr lang="en-GB" altLang="en-US" sz="1800" b="1" baseline="-25000" dirty="0" err="1" smtClean="0">
                <a:sym typeface="Symbol" panose="05050102010706020507" pitchFamily="18" charset="2"/>
              </a:rPr>
              <a:t>gas</a:t>
            </a:r>
            <a:r>
              <a:rPr lang="en-GB" altLang="en-US" sz="1800" b="1" dirty="0" smtClean="0">
                <a:sym typeface="Symbol" panose="05050102010706020507" pitchFamily="18" charset="2"/>
              </a:rPr>
              <a:t> = 0 K (!)</a:t>
            </a:r>
          </a:p>
          <a:p>
            <a:pPr marL="533400" indent="-533400" defTabSz="928688" eaLnBrk="1" hangingPunct="1">
              <a:spcBef>
                <a:spcPts val="600"/>
              </a:spcBef>
              <a:buFontTx/>
              <a:buNone/>
              <a:tabLst>
                <a:tab pos="198438" algn="l"/>
                <a:tab pos="668338" algn="l"/>
                <a:tab pos="1136650" algn="l"/>
                <a:tab pos="1436688" algn="l"/>
                <a:tab pos="1520825" algn="l"/>
                <a:tab pos="2289175" algn="l"/>
                <a:tab pos="2389188" algn="l"/>
              </a:tabLst>
              <a:defRPr/>
            </a:pPr>
            <a:r>
              <a:rPr lang="en-GB" altLang="en-US" sz="1800" b="1" dirty="0" smtClean="0">
                <a:sym typeface="Symbol" panose="05050102010706020507" pitchFamily="18" charset="2"/>
              </a:rPr>
              <a:t>			then Eqn. 1) would be true and conventional use of </a:t>
            </a:r>
            <a:r>
              <a:rPr lang="en-GB" altLang="en-US" sz="1800" b="1" dirty="0" smtClean="0">
                <a:latin typeface="Lucida Calligraphy" panose="03010101010101010101" pitchFamily="66" charset="0"/>
                <a:sym typeface="Symbol" panose="05050102010706020507" pitchFamily="18" charset="2"/>
              </a:rPr>
              <a:t>T</a:t>
            </a:r>
            <a:r>
              <a:rPr lang="en-GB" altLang="en-US" sz="1800" b="1" dirty="0" smtClean="0">
                <a:sym typeface="Symbol" panose="05050102010706020507" pitchFamily="18" charset="2"/>
              </a:rPr>
              <a:t>() alone is fine,  	e.g. </a:t>
            </a:r>
            <a:r>
              <a:rPr lang="en-GB" altLang="en-US" sz="1800" b="1" dirty="0" err="1" smtClean="0">
                <a:sym typeface="Symbol" panose="05050102010706020507" pitchFamily="18" charset="2"/>
              </a:rPr>
              <a:t>uv</a:t>
            </a:r>
            <a:r>
              <a:rPr lang="en-GB" altLang="en-US" sz="1800" b="1" dirty="0" smtClean="0">
                <a:sym typeface="Symbol" panose="05050102010706020507" pitchFamily="18" charset="2"/>
              </a:rPr>
              <a:t>-visible on Earth or hot source relative to cold gas.</a:t>
            </a:r>
          </a:p>
        </p:txBody>
      </p:sp>
      <p:sp>
        <p:nvSpPr>
          <p:cNvPr id="40963" name="Rectangle 3"/>
          <p:cNvSpPr>
            <a:spLocks noGrp="1" noChangeArrowheads="1"/>
          </p:cNvSpPr>
          <p:nvPr>
            <p:ph type="title"/>
          </p:nvPr>
        </p:nvSpPr>
        <p:spPr>
          <a:xfrm>
            <a:off x="0" y="25400"/>
            <a:ext cx="9144000" cy="882650"/>
          </a:xfrm>
        </p:spPr>
        <p:txBody>
          <a:bodyPr/>
          <a:lstStyle/>
          <a:p>
            <a:pPr eaLnBrk="1" hangingPunct="1"/>
            <a:r>
              <a:rPr lang="en-GB" altLang="en-US" sz="2400" b="1" smtClean="0">
                <a:solidFill>
                  <a:srgbClr val="FF3300"/>
                </a:solidFill>
              </a:rPr>
              <a:t>IR TRANSMISSION FOR ISOTHERMAL LAYER</a:t>
            </a:r>
          </a:p>
        </p:txBody>
      </p:sp>
      <p:grpSp>
        <p:nvGrpSpPr>
          <p:cNvPr id="40964" name="Group 1"/>
          <p:cNvGrpSpPr>
            <a:grpSpLocks/>
          </p:cNvGrpSpPr>
          <p:nvPr/>
        </p:nvGrpSpPr>
        <p:grpSpPr bwMode="auto">
          <a:xfrm>
            <a:off x="1244600" y="1609725"/>
            <a:ext cx="6972300" cy="547688"/>
            <a:chOff x="1244600" y="1609725"/>
            <a:chExt cx="6972300" cy="547688"/>
          </a:xfrm>
        </p:grpSpPr>
        <p:sp>
          <p:nvSpPr>
            <p:cNvPr id="40970" name="Rectangle 4"/>
            <p:cNvSpPr>
              <a:spLocks noChangeArrowheads="1"/>
            </p:cNvSpPr>
            <p:nvPr/>
          </p:nvSpPr>
          <p:spPr bwMode="auto">
            <a:xfrm>
              <a:off x="2667000" y="1643063"/>
              <a:ext cx="3962400" cy="51435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40971" name="Line 5"/>
            <p:cNvSpPr>
              <a:spLocks noChangeShapeType="1"/>
            </p:cNvSpPr>
            <p:nvPr/>
          </p:nvSpPr>
          <p:spPr bwMode="auto">
            <a:xfrm>
              <a:off x="1244600" y="1871663"/>
              <a:ext cx="1320800" cy="0"/>
            </a:xfrm>
            <a:prstGeom prst="line">
              <a:avLst/>
            </a:prstGeom>
            <a:noFill/>
            <a:ln w="730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40972" name="Line 6"/>
            <p:cNvSpPr>
              <a:spLocks noChangeShapeType="1"/>
            </p:cNvSpPr>
            <p:nvPr/>
          </p:nvSpPr>
          <p:spPr bwMode="auto">
            <a:xfrm>
              <a:off x="6832600" y="1871663"/>
              <a:ext cx="1320800" cy="0"/>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40973" name="Text Box 7"/>
            <p:cNvSpPr txBox="1">
              <a:spLocks noChangeArrowheads="1"/>
            </p:cNvSpPr>
            <p:nvPr/>
          </p:nvSpPr>
          <p:spPr bwMode="auto">
            <a:xfrm>
              <a:off x="3400425" y="1609725"/>
              <a:ext cx="3457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GB" altLang="en-US" sz="2400" b="1">
                  <a:solidFill>
                    <a:srgbClr val="0000FF"/>
                  </a:solidFill>
                  <a:sym typeface="Symbol" panose="05050102010706020507" pitchFamily="18" charset="2"/>
                </a:rPr>
                <a:t>GAS k</a:t>
              </a:r>
              <a:r>
                <a:rPr lang="en-GB" altLang="en-US" sz="2400" b="1" baseline="-25000">
                  <a:solidFill>
                    <a:srgbClr val="0000FF"/>
                  </a:solidFill>
                  <a:sym typeface="Symbol" panose="05050102010706020507" pitchFamily="18" charset="2"/>
                </a:rPr>
                <a:t>a</a:t>
              </a:r>
              <a:r>
                <a:rPr lang="en-GB" altLang="en-US" sz="2400" b="1">
                  <a:solidFill>
                    <a:srgbClr val="0000FF"/>
                  </a:solidFill>
                  <a:sym typeface="Symbol" panose="05050102010706020507" pitchFamily="18" charset="2"/>
                </a:rPr>
                <a:t>(), </a:t>
              </a:r>
              <a:r>
                <a:rPr lang="en-GB" altLang="en-US" sz="2400" b="1">
                  <a:solidFill>
                    <a:srgbClr val="0000FF"/>
                  </a:solidFill>
                  <a:latin typeface="Times New Roman" panose="02020603050405020304" pitchFamily="18" charset="0"/>
                  <a:sym typeface="Symbol" panose="05050102010706020507" pitchFamily="18" charset="2"/>
                </a:rPr>
                <a:t>c, T</a:t>
              </a:r>
              <a:r>
                <a:rPr lang="en-GB" altLang="en-US" sz="2400">
                  <a:latin typeface="Times New Roman" panose="02020603050405020304" pitchFamily="18" charset="0"/>
                  <a:sym typeface="Symbol" panose="05050102010706020507" pitchFamily="18" charset="2"/>
                </a:rPr>
                <a:t> </a:t>
              </a:r>
            </a:p>
          </p:txBody>
        </p:sp>
        <p:sp>
          <p:nvSpPr>
            <p:cNvPr id="40974" name="Line 10"/>
            <p:cNvSpPr>
              <a:spLocks noChangeShapeType="1"/>
            </p:cNvSpPr>
            <p:nvPr/>
          </p:nvSpPr>
          <p:spPr bwMode="auto">
            <a:xfrm>
              <a:off x="6896100" y="2082800"/>
              <a:ext cx="1320800" cy="0"/>
            </a:xfrm>
            <a:prstGeom prst="line">
              <a:avLst/>
            </a:prstGeom>
            <a:noFill/>
            <a:ln w="38100">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endParaRPr lang="en-GB"/>
            </a:p>
          </p:txBody>
        </p:sp>
      </p:grpSp>
      <p:cxnSp>
        <p:nvCxnSpPr>
          <p:cNvPr id="3" name="Straight Arrow Connector 2"/>
          <p:cNvCxnSpPr/>
          <p:nvPr/>
        </p:nvCxnSpPr>
        <p:spPr>
          <a:xfrm flipV="1">
            <a:off x="2339975" y="4292600"/>
            <a:ext cx="503238" cy="1584325"/>
          </a:xfrm>
          <a:prstGeom prst="straightConnector1">
            <a:avLst/>
          </a:prstGeom>
          <a:ln w="2222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0966" name="Text Box 8"/>
          <p:cNvSpPr txBox="1">
            <a:spLocks noChangeArrowheads="1"/>
          </p:cNvSpPr>
          <p:nvPr/>
        </p:nvSpPr>
        <p:spPr bwMode="auto">
          <a:xfrm>
            <a:off x="1117600" y="1423988"/>
            <a:ext cx="13208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FontTx/>
              <a:buNone/>
            </a:pPr>
            <a:r>
              <a:rPr lang="en-GB" altLang="en-US" sz="2400" b="1">
                <a:solidFill>
                  <a:srgbClr val="0000FF"/>
                </a:solidFill>
                <a:sym typeface="Symbol" panose="05050102010706020507" pitchFamily="18" charset="2"/>
              </a:rPr>
              <a:t>I</a:t>
            </a:r>
            <a:r>
              <a:rPr lang="el-GR" altLang="en-US" sz="2400" b="1" baseline="-250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λ</a:t>
            </a:r>
            <a:r>
              <a:rPr lang="en-GB" altLang="en-US" sz="2400" b="1" baseline="-10000">
                <a:solidFill>
                  <a:srgbClr val="0000FF"/>
                </a:solidFill>
                <a:sym typeface="Symbol" panose="05050102010706020507" pitchFamily="18" charset="2"/>
              </a:rPr>
              <a:t> </a:t>
            </a:r>
            <a:r>
              <a:rPr lang="en-GB" altLang="en-US" sz="2400" b="1">
                <a:solidFill>
                  <a:srgbClr val="0000FF"/>
                </a:solidFill>
                <a:sym typeface="Symbol" panose="05050102010706020507" pitchFamily="18" charset="2"/>
              </a:rPr>
              <a:t>(0) </a:t>
            </a:r>
            <a:endParaRPr lang="en-GB" altLang="en-US" sz="2400"/>
          </a:p>
        </p:txBody>
      </p:sp>
      <p:sp>
        <p:nvSpPr>
          <p:cNvPr id="40967" name="Text Box 9"/>
          <p:cNvSpPr txBox="1">
            <a:spLocks noChangeArrowheads="1"/>
          </p:cNvSpPr>
          <p:nvPr/>
        </p:nvSpPr>
        <p:spPr bwMode="auto">
          <a:xfrm>
            <a:off x="7245350" y="1379538"/>
            <a:ext cx="12207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GB" altLang="en-US" sz="2400" b="1">
                <a:solidFill>
                  <a:srgbClr val="0000FF"/>
                </a:solidFill>
                <a:sym typeface="Symbol" panose="05050102010706020507" pitchFamily="18" charset="2"/>
              </a:rPr>
              <a:t>I</a:t>
            </a:r>
            <a:r>
              <a:rPr lang="en-GB" altLang="en-US" sz="2400" b="1" baseline="-25000">
                <a:solidFill>
                  <a:srgbClr val="0000FF"/>
                </a:solidFill>
                <a:sym typeface="Symbol" panose="05050102010706020507" pitchFamily="18" charset="2"/>
              </a:rPr>
              <a:t></a:t>
            </a:r>
            <a:r>
              <a:rPr lang="en-GB" altLang="en-US" sz="2400" b="1">
                <a:solidFill>
                  <a:srgbClr val="0000FF"/>
                </a:solidFill>
                <a:sym typeface="Symbol" panose="05050102010706020507" pitchFamily="18" charset="2"/>
              </a:rPr>
              <a:t> (L)</a:t>
            </a:r>
          </a:p>
        </p:txBody>
      </p:sp>
      <p:cxnSp>
        <p:nvCxnSpPr>
          <p:cNvPr id="15" name="Straight Arrow Connector 14"/>
          <p:cNvCxnSpPr/>
          <p:nvPr/>
        </p:nvCxnSpPr>
        <p:spPr>
          <a:xfrm flipV="1">
            <a:off x="2627313" y="1468438"/>
            <a:ext cx="3962400" cy="952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969" name="TextBox 15"/>
          <p:cNvSpPr txBox="1">
            <a:spLocks noChangeArrowheads="1"/>
          </p:cNvSpPr>
          <p:nvPr/>
        </p:nvSpPr>
        <p:spPr bwMode="auto">
          <a:xfrm>
            <a:off x="4244975" y="1095375"/>
            <a:ext cx="3714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GB" altLang="en-US" sz="2400">
                <a:latin typeface="Times New Roman" panose="02020603050405020304" pitchFamily="18" charset="0"/>
              </a:rPr>
              <a:t>L</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fig4-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100" y="4935538"/>
            <a:ext cx="4176713"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7" name="Picture 3" descr="fig4-5"/>
          <p:cNvPicPr>
            <a:picLocks noChangeAspect="1" noChangeArrowheads="1"/>
          </p:cNvPicPr>
          <p:nvPr>
            <p:ph sz="quarter" idx="1"/>
          </p:nvPr>
        </p:nvPicPr>
        <p:blipFill>
          <a:blip r:embed="rId4">
            <a:extLst>
              <a:ext uri="{28A0092B-C50C-407E-A947-70E740481C1C}">
                <a14:useLocalDpi xmlns:a14="http://schemas.microsoft.com/office/drawing/2010/main" val="0"/>
              </a:ext>
            </a:extLst>
          </a:blip>
          <a:srcRect/>
          <a:stretch>
            <a:fillRect/>
          </a:stretch>
        </p:blipFill>
        <p:spPr>
          <a:xfrm>
            <a:off x="4067175" y="3009900"/>
            <a:ext cx="4679950" cy="1636713"/>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988" name="Rectangle 4"/>
          <p:cNvSpPr>
            <a:spLocks noGrp="1" noChangeArrowheads="1"/>
          </p:cNvSpPr>
          <p:nvPr>
            <p:ph type="title" sz="quarter"/>
          </p:nvPr>
        </p:nvSpPr>
        <p:spPr>
          <a:xfrm>
            <a:off x="0" y="-76200"/>
            <a:ext cx="9144000" cy="912813"/>
          </a:xfrm>
        </p:spPr>
        <p:txBody>
          <a:bodyPr/>
          <a:lstStyle/>
          <a:p>
            <a:r>
              <a:rPr lang="en-GB" altLang="en-US" sz="3400" smtClean="0">
                <a:solidFill>
                  <a:srgbClr val="FF0000"/>
                </a:solidFill>
              </a:rPr>
              <a:t>Hot nebula</a:t>
            </a:r>
          </a:p>
        </p:txBody>
      </p:sp>
      <p:sp>
        <p:nvSpPr>
          <p:cNvPr id="41989" name="Text Box 5"/>
          <p:cNvSpPr txBox="1">
            <a:spLocks noChangeArrowheads="1"/>
          </p:cNvSpPr>
          <p:nvPr/>
        </p:nvSpPr>
        <p:spPr bwMode="auto">
          <a:xfrm>
            <a:off x="611188" y="1852613"/>
            <a:ext cx="8075612" cy="394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800100" indent="-342900">
              <a:spcBef>
                <a:spcPct val="20000"/>
              </a:spcBef>
              <a:buChar char="–"/>
              <a:defRPr sz="2800">
                <a:solidFill>
                  <a:schemeClr val="tx1"/>
                </a:solidFill>
                <a:latin typeface="Arial" panose="020B0604020202020204" pitchFamily="34" charset="0"/>
                <a:cs typeface="Arial" panose="020B0604020202020204" pitchFamily="34" charset="0"/>
              </a:defRPr>
            </a:lvl2pPr>
            <a:lvl3pPr marL="1257300" indent="-342900">
              <a:spcBef>
                <a:spcPct val="20000"/>
              </a:spcBef>
              <a:buChar char="•"/>
              <a:defRPr sz="2400">
                <a:solidFill>
                  <a:schemeClr val="tx1"/>
                </a:solidFill>
                <a:latin typeface="Arial" panose="020B0604020202020204" pitchFamily="34" charset="0"/>
                <a:cs typeface="Arial" panose="020B0604020202020204" pitchFamily="34" charset="0"/>
              </a:defRPr>
            </a:lvl3pPr>
            <a:lvl4pPr marL="1714500" indent="-342900">
              <a:spcBef>
                <a:spcPct val="20000"/>
              </a:spcBef>
              <a:buChar char="–"/>
              <a:defRPr sz="2000">
                <a:solidFill>
                  <a:schemeClr val="tx1"/>
                </a:solidFill>
                <a:latin typeface="Arial" panose="020B0604020202020204" pitchFamily="34" charset="0"/>
                <a:cs typeface="Arial" panose="020B0604020202020204" pitchFamily="34" charset="0"/>
              </a:defRPr>
            </a:lvl4pPr>
            <a:lvl5pPr marL="2171700" indent="-342900">
              <a:spcBef>
                <a:spcPct val="20000"/>
              </a:spcBef>
              <a:buChar char="»"/>
              <a:defRPr sz="2000">
                <a:solidFill>
                  <a:schemeClr val="tx1"/>
                </a:solidFill>
                <a:latin typeface="Arial" panose="020B0604020202020204" pitchFamily="34" charset="0"/>
                <a:cs typeface="Arial" panose="020B0604020202020204" pitchFamily="34" charset="0"/>
              </a:defRPr>
            </a:lvl5pPr>
            <a:lvl6pPr marL="2628900" indent="-3429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3086100" indent="-3429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543300" indent="-3429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4000500" indent="-3429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GB" altLang="en-US" sz="2000" b="1">
                <a:solidFill>
                  <a:srgbClr val="008000"/>
                </a:solidFill>
                <a:sym typeface="Symbol" panose="05050102010706020507" pitchFamily="18" charset="2"/>
              </a:rPr>
              <a:t>Imagine first the case in which </a:t>
            </a:r>
            <a:r>
              <a:rPr lang="en-GB" altLang="en-US" sz="2000" b="1" i="1">
                <a:solidFill>
                  <a:srgbClr val="008000"/>
                </a:solidFill>
                <a:sym typeface="Symbol" panose="05050102010706020507" pitchFamily="18" charset="2"/>
              </a:rPr>
              <a:t>I</a:t>
            </a:r>
            <a:r>
              <a:rPr lang="en-GB" altLang="en-US" sz="2000" b="1" baseline="-25000">
                <a:solidFill>
                  <a:srgbClr val="008000"/>
                </a:solidFill>
                <a:sym typeface="Symbol" panose="05050102010706020507" pitchFamily="18" charset="2"/>
              </a:rPr>
              <a:t></a:t>
            </a:r>
            <a:r>
              <a:rPr lang="en-GB" altLang="en-US" sz="2000" b="1">
                <a:solidFill>
                  <a:srgbClr val="008000"/>
                </a:solidFill>
                <a:sym typeface="Symbol" panose="05050102010706020507" pitchFamily="18" charset="2"/>
              </a:rPr>
              <a:t>(</a:t>
            </a:r>
            <a:r>
              <a:rPr lang="en-GB" altLang="en-US" sz="2000" b="1">
                <a:solidFill>
                  <a:srgbClr val="008000"/>
                </a:solidFill>
                <a:latin typeface="Symbol" panose="05050102010706020507" pitchFamily="18" charset="2"/>
                <a:sym typeface="Symbol" panose="05050102010706020507" pitchFamily="18" charset="2"/>
              </a:rPr>
              <a:t>0</a:t>
            </a:r>
            <a:r>
              <a:rPr lang="en-GB" altLang="en-US" sz="2000" b="1">
                <a:solidFill>
                  <a:srgbClr val="008000"/>
                </a:solidFill>
                <a:sym typeface="Symbol" panose="05050102010706020507" pitchFamily="18" charset="2"/>
              </a:rPr>
              <a:t>)=0</a:t>
            </a:r>
            <a:r>
              <a:rPr lang="en-GB" altLang="en-US" sz="2000">
                <a:sym typeface="Symbol" panose="05050102010706020507" pitchFamily="18" charset="2"/>
              </a:rPr>
              <a:t>, i.e. </a:t>
            </a:r>
            <a:r>
              <a:rPr lang="en-GB" altLang="en-US" sz="2000" u="sng">
                <a:solidFill>
                  <a:srgbClr val="0000FF"/>
                </a:solidFill>
                <a:sym typeface="Symbol" panose="05050102010706020507" pitchFamily="18" charset="2"/>
              </a:rPr>
              <a:t>solely emission from the volume of gas (with constant source function)</a:t>
            </a:r>
            <a:r>
              <a:rPr lang="en-GB" altLang="en-US" sz="2000">
                <a:sym typeface="Symbol" panose="05050102010706020507" pitchFamily="18" charset="2"/>
              </a:rPr>
              <a:t>.                                   </a:t>
            </a:r>
          </a:p>
          <a:p>
            <a:pPr eaLnBrk="1" hangingPunct="1">
              <a:spcBef>
                <a:spcPct val="50000"/>
              </a:spcBef>
              <a:buFontTx/>
              <a:buNone/>
            </a:pPr>
            <a:r>
              <a:rPr lang="en-GB" altLang="en-US" sz="2000">
                <a:sym typeface="Symbol" panose="05050102010706020507" pitchFamily="18" charset="2"/>
              </a:rPr>
              <a:t>We have two limiting cases:</a:t>
            </a:r>
          </a:p>
          <a:p>
            <a:pPr eaLnBrk="1" hangingPunct="1">
              <a:spcBef>
                <a:spcPct val="50000"/>
              </a:spcBef>
            </a:pPr>
            <a:r>
              <a:rPr lang="en-GB" altLang="en-US" sz="2000">
                <a:sym typeface="Symbol" panose="05050102010706020507" pitchFamily="18" charset="2"/>
              </a:rPr>
              <a:t>Optically thin case ( </a:t>
            </a:r>
            <a:r>
              <a:rPr lang="en-GB" altLang="en-US" sz="2000" baseline="-25000">
                <a:sym typeface="Symbol" panose="05050102010706020507" pitchFamily="18" charset="2"/>
              </a:rPr>
              <a:t></a:t>
            </a:r>
            <a:r>
              <a:rPr lang="en-GB" altLang="en-US" sz="2000">
                <a:sym typeface="Symbol" panose="05050102010706020507" pitchFamily="18" charset="2"/>
              </a:rPr>
              <a:t>&lt;&lt;1)</a:t>
            </a:r>
          </a:p>
          <a:p>
            <a:pPr eaLnBrk="1" hangingPunct="1">
              <a:spcBef>
                <a:spcPct val="50000"/>
              </a:spcBef>
              <a:buFontTx/>
              <a:buNone/>
            </a:pPr>
            <a:endParaRPr lang="en-GB" altLang="en-US" sz="2000">
              <a:sym typeface="Symbol" panose="05050102010706020507" pitchFamily="18" charset="2"/>
            </a:endParaRPr>
          </a:p>
          <a:p>
            <a:pPr eaLnBrk="1" hangingPunct="1">
              <a:spcBef>
                <a:spcPct val="50000"/>
              </a:spcBef>
              <a:buFontTx/>
              <a:buNone/>
            </a:pPr>
            <a:endParaRPr lang="en-GB" altLang="en-US" sz="2000" u="sng">
              <a:sym typeface="Symbol" panose="05050102010706020507" pitchFamily="18" charset="2"/>
            </a:endParaRPr>
          </a:p>
          <a:p>
            <a:pPr eaLnBrk="1" hangingPunct="1">
              <a:spcBef>
                <a:spcPct val="50000"/>
              </a:spcBef>
              <a:buFontTx/>
              <a:buNone/>
            </a:pPr>
            <a:endParaRPr lang="en-GB" altLang="en-US" sz="2000" u="sng">
              <a:sym typeface="Symbol" panose="05050102010706020507" pitchFamily="18" charset="2"/>
            </a:endParaRPr>
          </a:p>
          <a:p>
            <a:pPr eaLnBrk="1" hangingPunct="1">
              <a:spcBef>
                <a:spcPct val="50000"/>
              </a:spcBef>
            </a:pPr>
            <a:r>
              <a:rPr lang="en-GB" altLang="en-US" sz="2000">
                <a:sym typeface="Symbol" panose="05050102010706020507" pitchFamily="18" charset="2"/>
              </a:rPr>
              <a:t> Optically thick case (</a:t>
            </a:r>
            <a:r>
              <a:rPr lang="en-GB" altLang="en-US" sz="2000" baseline="-25000">
                <a:sym typeface="Symbol" panose="05050102010706020507" pitchFamily="18" charset="2"/>
              </a:rPr>
              <a:t></a:t>
            </a:r>
            <a:r>
              <a:rPr lang="en-GB" altLang="en-US" sz="2000">
                <a:sym typeface="Symbol" panose="05050102010706020507" pitchFamily="18" charset="2"/>
              </a:rPr>
              <a:t>&gt;&gt;1)</a:t>
            </a:r>
          </a:p>
          <a:p>
            <a:pPr eaLnBrk="1" hangingPunct="1">
              <a:spcBef>
                <a:spcPct val="50000"/>
              </a:spcBef>
              <a:buFontTx/>
              <a:buNone/>
            </a:pPr>
            <a:endParaRPr lang="en-GB" altLang="en-US" sz="2000">
              <a:sym typeface="Symbol" panose="05050102010706020507" pitchFamily="18" charset="2"/>
            </a:endParaRPr>
          </a:p>
        </p:txBody>
      </p:sp>
      <p:graphicFrame>
        <p:nvGraphicFramePr>
          <p:cNvPr id="41990" name="Object 6"/>
          <p:cNvGraphicFramePr>
            <a:graphicFrameLocks noChangeAspect="1"/>
          </p:cNvGraphicFramePr>
          <p:nvPr/>
        </p:nvGraphicFramePr>
        <p:xfrm>
          <a:off x="1271588" y="3494088"/>
          <a:ext cx="2608262" cy="392112"/>
        </p:xfrm>
        <a:graphic>
          <a:graphicData uri="http://schemas.openxmlformats.org/presentationml/2006/ole">
            <mc:AlternateContent xmlns:mc="http://schemas.openxmlformats.org/markup-compatibility/2006">
              <mc:Choice xmlns:v="urn:schemas-microsoft-com:vml" Requires="v">
                <p:oleObj spid="_x0000_s42013" name="Equation" r:id="rId5" imgW="1612900" imgH="241300" progId="Equation.3">
                  <p:embed/>
                </p:oleObj>
              </mc:Choice>
              <mc:Fallback>
                <p:oleObj name="Equation" r:id="rId5" imgW="1612900" imgH="2413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1588" y="3494088"/>
                        <a:ext cx="2608262"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1" name="Object 7"/>
          <p:cNvGraphicFramePr>
            <a:graphicFrameLocks noChangeAspect="1"/>
          </p:cNvGraphicFramePr>
          <p:nvPr/>
        </p:nvGraphicFramePr>
        <p:xfrm>
          <a:off x="1362075" y="5654675"/>
          <a:ext cx="1952625" cy="392113"/>
        </p:xfrm>
        <a:graphic>
          <a:graphicData uri="http://schemas.openxmlformats.org/presentationml/2006/ole">
            <mc:AlternateContent xmlns:mc="http://schemas.openxmlformats.org/markup-compatibility/2006">
              <mc:Choice xmlns:v="urn:schemas-microsoft-com:vml" Requires="v">
                <p:oleObj spid="_x0000_s42014" name="Equation" r:id="rId7" imgW="1206500" imgH="241300" progId="Equation.3">
                  <p:embed/>
                </p:oleObj>
              </mc:Choice>
              <mc:Fallback>
                <p:oleObj name="Equation" r:id="rId7" imgW="1206500" imgH="2413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62075" y="5654675"/>
                        <a:ext cx="1952625"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2" name="Object 8"/>
          <p:cNvGraphicFramePr>
            <a:graphicFrameLocks noChangeAspect="1"/>
          </p:cNvGraphicFramePr>
          <p:nvPr>
            <p:ph sz="quarter" idx="3"/>
          </p:nvPr>
        </p:nvGraphicFramePr>
        <p:xfrm>
          <a:off x="6400800" y="2243138"/>
          <a:ext cx="1985963" cy="449262"/>
        </p:xfrm>
        <a:graphic>
          <a:graphicData uri="http://schemas.openxmlformats.org/presentationml/2006/ole">
            <mc:AlternateContent xmlns:mc="http://schemas.openxmlformats.org/markup-compatibility/2006">
              <mc:Choice xmlns:v="urn:schemas-microsoft-com:vml" Requires="v">
                <p:oleObj spid="_x0000_s42015" name="Equation" r:id="rId9" imgW="1066800" imgH="241300" progId="Equation.3">
                  <p:embed/>
                </p:oleObj>
              </mc:Choice>
              <mc:Fallback>
                <p:oleObj name="Equation" r:id="rId9" imgW="1066800" imgH="2413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00800" y="2243138"/>
                        <a:ext cx="1985963"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93" name="Text Box 9"/>
          <p:cNvSpPr txBox="1">
            <a:spLocks noChangeArrowheads="1"/>
          </p:cNvSpPr>
          <p:nvPr/>
        </p:nvSpPr>
        <p:spPr bwMode="auto">
          <a:xfrm>
            <a:off x="4427538" y="2846388"/>
            <a:ext cx="4608512"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GB" altLang="en-US" sz="1800"/>
              <a:t>Opacity </a:t>
            </a:r>
            <a:r>
              <a:rPr lang="en-GB" altLang="en-US" sz="1800">
                <a:latin typeface="Symbol" panose="05050102010706020507" pitchFamily="18" charset="2"/>
                <a:sym typeface="Symbol" panose="05050102010706020507" pitchFamily="18" charset="2"/>
              </a:rPr>
              <a:t>t</a:t>
            </a:r>
            <a:r>
              <a:rPr lang="en-GB" altLang="en-US" sz="1800">
                <a:sym typeface="Symbol" panose="05050102010706020507" pitchFamily="18" charset="2"/>
              </a:rPr>
              <a:t> versus  </a:t>
            </a:r>
            <a:r>
              <a:rPr lang="en-GB" altLang="en-US" sz="1800">
                <a:sym typeface="Wingdings" panose="05000000000000000000" pitchFamily="2" charset="2"/>
              </a:rPr>
              <a:t>   Intensity versus </a:t>
            </a:r>
            <a:r>
              <a:rPr lang="en-GB" altLang="en-US" sz="1800">
                <a:sym typeface="Symbol" panose="05050102010706020507" pitchFamily="18" charset="2"/>
              </a:rPr>
              <a:t> </a:t>
            </a:r>
          </a:p>
        </p:txBody>
      </p:sp>
      <p:sp>
        <p:nvSpPr>
          <p:cNvPr id="41994" name="TextBox 1"/>
          <p:cNvSpPr txBox="1">
            <a:spLocks noChangeArrowheads="1"/>
          </p:cNvSpPr>
          <p:nvPr/>
        </p:nvSpPr>
        <p:spPr bwMode="auto">
          <a:xfrm>
            <a:off x="1620838" y="1446213"/>
            <a:ext cx="5327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2400" b="1">
                <a:solidFill>
                  <a:srgbClr val="0000FF"/>
                </a:solidFill>
                <a:latin typeface="Palatino" pitchFamily="18" charset="0"/>
                <a:sym typeface="Symbol" panose="05050102010706020507" pitchFamily="18" charset="2"/>
              </a:rPr>
              <a:t>I</a:t>
            </a:r>
            <a:r>
              <a:rPr lang="en-GB" altLang="en-US" sz="2400" b="1" baseline="-25000">
                <a:solidFill>
                  <a:srgbClr val="0000FF"/>
                </a:solidFill>
                <a:latin typeface="Times New Roman" panose="02020603050405020304" pitchFamily="18" charset="0"/>
                <a:sym typeface="Symbol" panose="05050102010706020507" pitchFamily="18" charset="2"/>
              </a:rPr>
              <a:t></a:t>
            </a:r>
            <a:r>
              <a:rPr lang="en-GB" altLang="en-US" sz="2400" b="1">
                <a:solidFill>
                  <a:srgbClr val="0000FF"/>
                </a:solidFill>
                <a:latin typeface="Times New Roman" panose="02020603050405020304" pitchFamily="18" charset="0"/>
                <a:sym typeface="Symbol" panose="05050102010706020507" pitchFamily="18" charset="2"/>
              </a:rPr>
              <a:t>(L) = </a:t>
            </a:r>
            <a:r>
              <a:rPr lang="en-GB" altLang="en-US" sz="2400" b="1">
                <a:solidFill>
                  <a:srgbClr val="0000FF"/>
                </a:solidFill>
                <a:latin typeface="Lucida Calligraphy" panose="03010101010101010101" pitchFamily="66" charset="0"/>
                <a:sym typeface="Symbol" panose="05050102010706020507" pitchFamily="18" charset="2"/>
              </a:rPr>
              <a:t>T</a:t>
            </a:r>
            <a:r>
              <a:rPr lang="en-GB" altLang="en-US" sz="2400" b="1">
                <a:solidFill>
                  <a:srgbClr val="0000FF"/>
                </a:solidFill>
                <a:latin typeface="Times New Roman" panose="02020603050405020304" pitchFamily="18" charset="0"/>
                <a:sym typeface="Symbol" panose="05050102010706020507" pitchFamily="18" charset="2"/>
              </a:rPr>
              <a:t>() </a:t>
            </a:r>
            <a:r>
              <a:rPr lang="en-US" altLang="en-US" sz="2400" b="1">
                <a:solidFill>
                  <a:srgbClr val="0000FF"/>
                </a:solidFill>
                <a:sym typeface="Symbol" panose="05050102010706020507" pitchFamily="18" charset="2"/>
              </a:rPr>
              <a:t>I</a:t>
            </a:r>
            <a:r>
              <a:rPr lang="el-GR" altLang="en-US" sz="2400" b="1" baseline="-100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λ</a:t>
            </a:r>
            <a:r>
              <a:rPr lang="en-US" altLang="en-US" sz="2400" b="1">
                <a:solidFill>
                  <a:srgbClr val="0000FF"/>
                </a:solidFill>
                <a:sym typeface="Symbol" panose="05050102010706020507" pitchFamily="18" charset="2"/>
              </a:rPr>
              <a:t>(0) </a:t>
            </a:r>
            <a:r>
              <a:rPr lang="en-GB" altLang="en-US" sz="2400" b="1">
                <a:solidFill>
                  <a:srgbClr val="0000FF"/>
                </a:solidFill>
                <a:latin typeface="Times New Roman" panose="02020603050405020304" pitchFamily="18" charset="0"/>
                <a:sym typeface="Symbol" panose="05050102010706020507" pitchFamily="18" charset="2"/>
              </a:rPr>
              <a:t> </a:t>
            </a:r>
            <a:r>
              <a:rPr lang="en-GB" altLang="en-US" sz="2400" b="1">
                <a:solidFill>
                  <a:srgbClr val="0000FF"/>
                </a:solidFill>
                <a:latin typeface="Palatino" pitchFamily="18" charset="0"/>
                <a:sym typeface="Symbol" panose="05050102010706020507" pitchFamily="18" charset="2"/>
              </a:rPr>
              <a:t>+ </a:t>
            </a:r>
            <a:r>
              <a:rPr lang="en-GB" altLang="en-US" sz="2400" b="1">
                <a:solidFill>
                  <a:srgbClr val="0000FF"/>
                </a:solidFill>
                <a:latin typeface="Times New Roman" panose="02020603050405020304" pitchFamily="18" charset="0"/>
                <a:sym typeface="Symbol" panose="05050102010706020507" pitchFamily="18" charset="2"/>
              </a:rPr>
              <a:t>( 1- </a:t>
            </a:r>
            <a:r>
              <a:rPr lang="en-GB" altLang="en-US" sz="2400" b="1">
                <a:solidFill>
                  <a:srgbClr val="0000FF"/>
                </a:solidFill>
                <a:latin typeface="Lucida Calligraphy" panose="03010101010101010101" pitchFamily="66" charset="0"/>
                <a:sym typeface="Symbol" panose="05050102010706020507" pitchFamily="18" charset="2"/>
              </a:rPr>
              <a:t>T</a:t>
            </a:r>
            <a:r>
              <a:rPr lang="en-GB" altLang="en-US" sz="2400" b="1">
                <a:solidFill>
                  <a:srgbClr val="0000FF"/>
                </a:solidFill>
                <a:latin typeface="Times New Roman" panose="02020603050405020304" pitchFamily="18" charset="0"/>
                <a:sym typeface="Symbol" panose="05050102010706020507" pitchFamily="18" charset="2"/>
              </a:rPr>
              <a:t>() ) x B(, T)</a:t>
            </a:r>
            <a:endParaRPr lang="en-GB" altLang="en-US" sz="2400">
              <a:latin typeface="Times New Roman" panose="02020603050405020304" pitchFamily="18" charset="0"/>
            </a:endParaRPr>
          </a:p>
        </p:txBody>
      </p:sp>
      <p:grpSp>
        <p:nvGrpSpPr>
          <p:cNvPr id="41995" name="Group 10"/>
          <p:cNvGrpSpPr>
            <a:grpSpLocks/>
          </p:cNvGrpSpPr>
          <p:nvPr/>
        </p:nvGrpSpPr>
        <p:grpSpPr bwMode="auto">
          <a:xfrm>
            <a:off x="425450" y="917575"/>
            <a:ext cx="6972300" cy="547688"/>
            <a:chOff x="1244600" y="1609725"/>
            <a:chExt cx="6972300" cy="547688"/>
          </a:xfrm>
        </p:grpSpPr>
        <p:sp>
          <p:nvSpPr>
            <p:cNvPr id="42005" name="Rectangle 4"/>
            <p:cNvSpPr>
              <a:spLocks noChangeArrowheads="1"/>
            </p:cNvSpPr>
            <p:nvPr/>
          </p:nvSpPr>
          <p:spPr bwMode="auto">
            <a:xfrm>
              <a:off x="2667000" y="1643063"/>
              <a:ext cx="3962400" cy="51435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42006" name="Line 5"/>
            <p:cNvSpPr>
              <a:spLocks noChangeShapeType="1"/>
            </p:cNvSpPr>
            <p:nvPr/>
          </p:nvSpPr>
          <p:spPr bwMode="auto">
            <a:xfrm>
              <a:off x="1244600" y="1871663"/>
              <a:ext cx="1320800" cy="0"/>
            </a:xfrm>
            <a:prstGeom prst="line">
              <a:avLst/>
            </a:prstGeom>
            <a:noFill/>
            <a:ln w="730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42007" name="Line 6"/>
            <p:cNvSpPr>
              <a:spLocks noChangeShapeType="1"/>
            </p:cNvSpPr>
            <p:nvPr/>
          </p:nvSpPr>
          <p:spPr bwMode="auto">
            <a:xfrm>
              <a:off x="6832600" y="1871663"/>
              <a:ext cx="1320800" cy="0"/>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42008" name="Text Box 7"/>
            <p:cNvSpPr txBox="1">
              <a:spLocks noChangeArrowheads="1"/>
            </p:cNvSpPr>
            <p:nvPr/>
          </p:nvSpPr>
          <p:spPr bwMode="auto">
            <a:xfrm>
              <a:off x="3400425" y="1609725"/>
              <a:ext cx="3457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GB" altLang="en-US" sz="2400" b="1">
                  <a:solidFill>
                    <a:srgbClr val="0000FF"/>
                  </a:solidFill>
                  <a:sym typeface="Symbol" panose="05050102010706020507" pitchFamily="18" charset="2"/>
                </a:rPr>
                <a:t>GAS k</a:t>
              </a:r>
              <a:r>
                <a:rPr lang="en-GB" altLang="en-US" sz="2400" b="1" baseline="-25000">
                  <a:solidFill>
                    <a:srgbClr val="0000FF"/>
                  </a:solidFill>
                  <a:sym typeface="Symbol" panose="05050102010706020507" pitchFamily="18" charset="2"/>
                </a:rPr>
                <a:t>a</a:t>
              </a:r>
              <a:r>
                <a:rPr lang="en-GB" altLang="en-US" sz="2400" b="1">
                  <a:solidFill>
                    <a:srgbClr val="0000FF"/>
                  </a:solidFill>
                  <a:sym typeface="Symbol" panose="05050102010706020507" pitchFamily="18" charset="2"/>
                </a:rPr>
                <a:t>(), </a:t>
              </a:r>
              <a:r>
                <a:rPr lang="en-GB" altLang="en-US" sz="2400" b="1">
                  <a:solidFill>
                    <a:srgbClr val="0000FF"/>
                  </a:solidFill>
                  <a:latin typeface="Times New Roman" panose="02020603050405020304" pitchFamily="18" charset="0"/>
                  <a:sym typeface="Symbol" panose="05050102010706020507" pitchFamily="18" charset="2"/>
                </a:rPr>
                <a:t>c, T</a:t>
              </a:r>
              <a:r>
                <a:rPr lang="en-GB" altLang="en-US" sz="2400">
                  <a:latin typeface="Times New Roman" panose="02020603050405020304" pitchFamily="18" charset="0"/>
                  <a:sym typeface="Symbol" panose="05050102010706020507" pitchFamily="18" charset="2"/>
                </a:rPr>
                <a:t> </a:t>
              </a:r>
            </a:p>
          </p:txBody>
        </p:sp>
        <p:sp>
          <p:nvSpPr>
            <p:cNvPr id="42009" name="Line 10"/>
            <p:cNvSpPr>
              <a:spLocks noChangeShapeType="1"/>
            </p:cNvSpPr>
            <p:nvPr/>
          </p:nvSpPr>
          <p:spPr bwMode="auto">
            <a:xfrm>
              <a:off x="6896100" y="2082800"/>
              <a:ext cx="1320800" cy="0"/>
            </a:xfrm>
            <a:prstGeom prst="line">
              <a:avLst/>
            </a:prstGeom>
            <a:noFill/>
            <a:ln w="38100">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endParaRPr lang="en-GB"/>
            </a:p>
          </p:txBody>
        </p:sp>
      </p:grpSp>
      <p:sp>
        <p:nvSpPr>
          <p:cNvPr id="41996" name="TextBox 19"/>
          <p:cNvSpPr txBox="1">
            <a:spLocks noChangeArrowheads="1"/>
          </p:cNvSpPr>
          <p:nvPr/>
        </p:nvSpPr>
        <p:spPr bwMode="auto">
          <a:xfrm>
            <a:off x="4068763" y="3357563"/>
            <a:ext cx="431800" cy="460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2400">
                <a:latin typeface="Symbol" panose="05050102010706020507" pitchFamily="18" charset="2"/>
              </a:rPr>
              <a:t>t</a:t>
            </a:r>
            <a:r>
              <a:rPr lang="en-GB" altLang="en-US" sz="2400" baseline="-25000">
                <a:latin typeface="Symbol" panose="05050102010706020507" pitchFamily="18" charset="2"/>
              </a:rPr>
              <a:t>l</a:t>
            </a:r>
          </a:p>
        </p:txBody>
      </p:sp>
      <p:sp>
        <p:nvSpPr>
          <p:cNvPr id="41997" name="TextBox 20"/>
          <p:cNvSpPr txBox="1">
            <a:spLocks noChangeArrowheads="1"/>
          </p:cNvSpPr>
          <p:nvPr/>
        </p:nvSpPr>
        <p:spPr bwMode="auto">
          <a:xfrm>
            <a:off x="4356100" y="5272088"/>
            <a:ext cx="431800" cy="460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2400">
                <a:latin typeface="Symbol" panose="05050102010706020507" pitchFamily="18" charset="2"/>
              </a:rPr>
              <a:t>t</a:t>
            </a:r>
            <a:r>
              <a:rPr lang="en-GB" altLang="en-US" sz="2400" baseline="-25000">
                <a:latin typeface="Symbol" panose="05050102010706020507" pitchFamily="18" charset="2"/>
              </a:rPr>
              <a:t>l</a:t>
            </a:r>
          </a:p>
        </p:txBody>
      </p:sp>
      <p:sp>
        <p:nvSpPr>
          <p:cNvPr id="41998" name="TextBox 2"/>
          <p:cNvSpPr txBox="1">
            <a:spLocks noChangeArrowheads="1"/>
          </p:cNvSpPr>
          <p:nvPr/>
        </p:nvSpPr>
        <p:spPr bwMode="auto">
          <a:xfrm>
            <a:off x="1187450" y="6381750"/>
            <a:ext cx="3590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2400">
                <a:latin typeface="Times New Roman" panose="02020603050405020304" pitchFamily="18" charset="0"/>
              </a:rPr>
              <a:t>It behaves like a black body</a:t>
            </a:r>
          </a:p>
        </p:txBody>
      </p:sp>
      <p:sp>
        <p:nvSpPr>
          <p:cNvPr id="41999" name="TextBox 22"/>
          <p:cNvSpPr txBox="1">
            <a:spLocks noChangeArrowheads="1"/>
          </p:cNvSpPr>
          <p:nvPr/>
        </p:nvSpPr>
        <p:spPr bwMode="auto">
          <a:xfrm>
            <a:off x="6443663" y="3357563"/>
            <a:ext cx="400050" cy="460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2400">
                <a:latin typeface="Symbol" panose="05050102010706020507" pitchFamily="18" charset="2"/>
              </a:rPr>
              <a:t>I</a:t>
            </a:r>
            <a:r>
              <a:rPr lang="en-GB" altLang="en-US" sz="2400" baseline="-25000">
                <a:latin typeface="Symbol" panose="05050102010706020507" pitchFamily="18" charset="2"/>
              </a:rPr>
              <a:t>l</a:t>
            </a:r>
          </a:p>
        </p:txBody>
      </p:sp>
      <p:sp>
        <p:nvSpPr>
          <p:cNvPr id="42000" name="TextBox 23"/>
          <p:cNvSpPr txBox="1">
            <a:spLocks noChangeArrowheads="1"/>
          </p:cNvSpPr>
          <p:nvPr/>
        </p:nvSpPr>
        <p:spPr bwMode="auto">
          <a:xfrm>
            <a:off x="6516688" y="5373688"/>
            <a:ext cx="398462"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2400">
                <a:latin typeface="Symbol" panose="05050102010706020507" pitchFamily="18" charset="2"/>
              </a:rPr>
              <a:t>I</a:t>
            </a:r>
            <a:r>
              <a:rPr lang="en-GB" altLang="en-US" sz="2400" baseline="-25000">
                <a:latin typeface="Symbol" panose="05050102010706020507" pitchFamily="18" charset="2"/>
              </a:rPr>
              <a:t>l</a:t>
            </a:r>
          </a:p>
        </p:txBody>
      </p:sp>
      <p:sp>
        <p:nvSpPr>
          <p:cNvPr id="42001" name="Text Box 8"/>
          <p:cNvSpPr txBox="1">
            <a:spLocks noChangeArrowheads="1"/>
          </p:cNvSpPr>
          <p:nvPr/>
        </p:nvSpPr>
        <p:spPr bwMode="auto">
          <a:xfrm>
            <a:off x="395288" y="692150"/>
            <a:ext cx="13208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FontTx/>
              <a:buNone/>
            </a:pPr>
            <a:r>
              <a:rPr lang="en-GB" altLang="en-US" sz="2400" b="1">
                <a:solidFill>
                  <a:srgbClr val="0000FF"/>
                </a:solidFill>
                <a:sym typeface="Symbol" panose="05050102010706020507" pitchFamily="18" charset="2"/>
              </a:rPr>
              <a:t>I</a:t>
            </a:r>
            <a:r>
              <a:rPr lang="el-GR" altLang="en-US" sz="2400" b="1" baseline="-250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λ</a:t>
            </a:r>
            <a:r>
              <a:rPr lang="en-GB" altLang="en-US" sz="2400" b="1" baseline="-10000">
                <a:solidFill>
                  <a:srgbClr val="0000FF"/>
                </a:solidFill>
                <a:sym typeface="Symbol" panose="05050102010706020507" pitchFamily="18" charset="2"/>
              </a:rPr>
              <a:t> </a:t>
            </a:r>
            <a:r>
              <a:rPr lang="en-GB" altLang="en-US" sz="2400" b="1">
                <a:solidFill>
                  <a:srgbClr val="0000FF"/>
                </a:solidFill>
                <a:sym typeface="Symbol" panose="05050102010706020507" pitchFamily="18" charset="2"/>
              </a:rPr>
              <a:t>(0) </a:t>
            </a:r>
            <a:endParaRPr lang="en-GB" altLang="en-US" sz="2400"/>
          </a:p>
        </p:txBody>
      </p:sp>
      <p:sp>
        <p:nvSpPr>
          <p:cNvPr id="42002" name="Text Box 9"/>
          <p:cNvSpPr txBox="1">
            <a:spLocks noChangeArrowheads="1"/>
          </p:cNvSpPr>
          <p:nvPr/>
        </p:nvSpPr>
        <p:spPr bwMode="auto">
          <a:xfrm>
            <a:off x="6732588" y="549275"/>
            <a:ext cx="12207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GB" altLang="en-US" sz="2400" b="1">
                <a:solidFill>
                  <a:srgbClr val="0000FF"/>
                </a:solidFill>
                <a:sym typeface="Symbol" panose="05050102010706020507" pitchFamily="18" charset="2"/>
              </a:rPr>
              <a:t>I</a:t>
            </a:r>
            <a:r>
              <a:rPr lang="en-GB" altLang="en-US" sz="2400" b="1" baseline="-25000">
                <a:solidFill>
                  <a:srgbClr val="0000FF"/>
                </a:solidFill>
                <a:sym typeface="Symbol" panose="05050102010706020507" pitchFamily="18" charset="2"/>
              </a:rPr>
              <a:t></a:t>
            </a:r>
            <a:r>
              <a:rPr lang="en-GB" altLang="en-US" sz="2400" b="1">
                <a:solidFill>
                  <a:srgbClr val="0000FF"/>
                </a:solidFill>
                <a:sym typeface="Symbol" panose="05050102010706020507" pitchFamily="18" charset="2"/>
              </a:rPr>
              <a:t> (L)</a:t>
            </a:r>
          </a:p>
        </p:txBody>
      </p:sp>
      <p:cxnSp>
        <p:nvCxnSpPr>
          <p:cNvPr id="26" name="Straight Arrow Connector 25"/>
          <p:cNvCxnSpPr/>
          <p:nvPr/>
        </p:nvCxnSpPr>
        <p:spPr>
          <a:xfrm flipV="1">
            <a:off x="1908175" y="892175"/>
            <a:ext cx="3962400" cy="952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004" name="TextBox 26"/>
          <p:cNvSpPr txBox="1">
            <a:spLocks noChangeArrowheads="1"/>
          </p:cNvSpPr>
          <p:nvPr/>
        </p:nvSpPr>
        <p:spPr bwMode="auto">
          <a:xfrm>
            <a:off x="3524250" y="519113"/>
            <a:ext cx="3730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GB" altLang="en-US" sz="2400">
                <a:latin typeface="Times New Roman" panose="02020603050405020304" pitchFamily="18" charset="0"/>
              </a:rPr>
              <a:t>L</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26988"/>
            <a:ext cx="9144000" cy="719138"/>
          </a:xfrm>
        </p:spPr>
        <p:txBody>
          <a:bodyPr/>
          <a:lstStyle/>
          <a:p>
            <a:r>
              <a:rPr lang="en-GB" altLang="en-US" sz="4000" smtClean="0">
                <a:solidFill>
                  <a:srgbClr val="FF0000"/>
                </a:solidFill>
              </a:rPr>
              <a:t>Hot low density nebular gas </a:t>
            </a:r>
          </a:p>
        </p:txBody>
      </p:sp>
      <p:pic>
        <p:nvPicPr>
          <p:cNvPr id="43011" name="Picture 3" descr="7009"/>
          <p:cNvPicPr>
            <a:picLocks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287463" y="1196975"/>
            <a:ext cx="6524625" cy="4373563"/>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Rectangle 2"/>
          <p:cNvSpPr txBox="1">
            <a:spLocks noChangeArrowheads="1"/>
          </p:cNvSpPr>
          <p:nvPr/>
        </p:nvSpPr>
        <p:spPr bwMode="auto">
          <a:xfrm>
            <a:off x="107950" y="404813"/>
            <a:ext cx="89646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a:defRPr/>
            </a:pPr>
            <a:r>
              <a:rPr lang="en-GB" altLang="en-US" sz="2400" kern="0" dirty="0" smtClean="0">
                <a:latin typeface="Arial" charset="0"/>
                <a:cs typeface="Arial" charset="0"/>
              </a:rPr>
              <a:t>Example of emission lines for optically thin nebulae</a:t>
            </a:r>
          </a:p>
        </p:txBody>
      </p:sp>
      <p:sp>
        <p:nvSpPr>
          <p:cNvPr id="43013" name="TextBox 1"/>
          <p:cNvSpPr txBox="1">
            <a:spLocks noChangeArrowheads="1"/>
          </p:cNvSpPr>
          <p:nvPr/>
        </p:nvSpPr>
        <p:spPr bwMode="auto">
          <a:xfrm>
            <a:off x="0" y="5805488"/>
            <a:ext cx="9144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GB" altLang="en-US" sz="2400">
                <a:latin typeface="Times New Roman" panose="02020603050405020304" pitchFamily="18" charset="0"/>
              </a:rPr>
              <a:t>The optical thickness is strongly dependent on wavelength </a:t>
            </a:r>
            <a:r>
              <a:rPr lang="en-GB" altLang="en-US" sz="2400">
                <a:latin typeface="Times New Roman" panose="02020603050405020304" pitchFamily="18" charset="0"/>
                <a:sym typeface="Wingdings" panose="05000000000000000000" pitchFamily="2" charset="2"/>
              </a:rPr>
              <a:t> peaks corresponding to absorption bands of different elements in the nebula</a:t>
            </a:r>
            <a:r>
              <a:rPr lang="en-GB" altLang="en-US" sz="2400">
                <a:latin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26"/>
          <p:cNvSpPr>
            <a:spLocks noGrp="1" noChangeArrowheads="1"/>
          </p:cNvSpPr>
          <p:nvPr>
            <p:ph type="title"/>
          </p:nvPr>
        </p:nvSpPr>
        <p:spPr>
          <a:xfrm>
            <a:off x="685800" y="0"/>
            <a:ext cx="7772400" cy="914400"/>
          </a:xfrm>
        </p:spPr>
        <p:txBody>
          <a:bodyPr/>
          <a:lstStyle/>
          <a:p>
            <a:r>
              <a:rPr lang="en-GB" altLang="en-US" b="1" smtClean="0">
                <a:solidFill>
                  <a:srgbClr val="FF0000"/>
                </a:solidFill>
                <a:latin typeface="Times New Roman" panose="02020603050405020304" pitchFamily="18" charset="0"/>
              </a:rPr>
              <a:t>Absorption versus emission</a:t>
            </a:r>
          </a:p>
        </p:txBody>
      </p:sp>
      <p:pic>
        <p:nvPicPr>
          <p:cNvPr id="44035" name="Picture 1027" descr="fig4-10"/>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5029200" y="2514600"/>
            <a:ext cx="4038600" cy="1922463"/>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4036" name="Picture 1028" descr="fig4-11"/>
          <p:cNvPicPr>
            <a:picLocks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5105400" y="4498975"/>
            <a:ext cx="4038600" cy="1954213"/>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4037" name="Text Box 1029"/>
          <p:cNvSpPr txBox="1">
            <a:spLocks noChangeArrowheads="1"/>
          </p:cNvSpPr>
          <p:nvPr/>
        </p:nvSpPr>
        <p:spPr bwMode="auto">
          <a:xfrm>
            <a:off x="539750" y="2000250"/>
            <a:ext cx="4321175"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800100" indent="-342900">
              <a:spcBef>
                <a:spcPct val="20000"/>
              </a:spcBef>
              <a:buChar char="–"/>
              <a:defRPr sz="2800">
                <a:solidFill>
                  <a:schemeClr val="tx1"/>
                </a:solidFill>
                <a:latin typeface="Arial" panose="020B0604020202020204" pitchFamily="34" charset="0"/>
                <a:cs typeface="Arial" panose="020B0604020202020204" pitchFamily="34" charset="0"/>
              </a:defRPr>
            </a:lvl2pPr>
            <a:lvl3pPr marL="1257300" indent="-342900">
              <a:spcBef>
                <a:spcPct val="20000"/>
              </a:spcBef>
              <a:buChar char="•"/>
              <a:defRPr sz="2400">
                <a:solidFill>
                  <a:schemeClr val="tx1"/>
                </a:solidFill>
                <a:latin typeface="Arial" panose="020B0604020202020204" pitchFamily="34" charset="0"/>
                <a:cs typeface="Arial" panose="020B0604020202020204" pitchFamily="34" charset="0"/>
              </a:defRPr>
            </a:lvl3pPr>
            <a:lvl4pPr marL="1714500" indent="-342900">
              <a:spcBef>
                <a:spcPct val="20000"/>
              </a:spcBef>
              <a:buChar char="–"/>
              <a:defRPr sz="2000">
                <a:solidFill>
                  <a:schemeClr val="tx1"/>
                </a:solidFill>
                <a:latin typeface="Arial" panose="020B0604020202020204" pitchFamily="34" charset="0"/>
                <a:cs typeface="Arial" panose="020B0604020202020204" pitchFamily="34" charset="0"/>
              </a:defRPr>
            </a:lvl4pPr>
            <a:lvl5pPr marL="2171700" indent="-342900">
              <a:spcBef>
                <a:spcPct val="20000"/>
              </a:spcBef>
              <a:buChar char="»"/>
              <a:defRPr sz="2000">
                <a:solidFill>
                  <a:schemeClr val="tx1"/>
                </a:solidFill>
                <a:latin typeface="Arial" panose="020B0604020202020204" pitchFamily="34" charset="0"/>
                <a:cs typeface="Arial" panose="020B0604020202020204" pitchFamily="34" charset="0"/>
              </a:defRPr>
            </a:lvl5pPr>
            <a:lvl6pPr marL="2628900" indent="-3429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3086100" indent="-3429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543300" indent="-3429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4000500" indent="-3429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GB" altLang="en-US" sz="1800">
                <a:solidFill>
                  <a:srgbClr val="0000FF"/>
                </a:solidFill>
                <a:sym typeface="Symbol" panose="05050102010706020507" pitchFamily="18" charset="2"/>
              </a:rPr>
              <a:t>Optically thin case </a:t>
            </a:r>
            <a:r>
              <a:rPr lang="en-GB" altLang="en-US" sz="1800">
                <a:sym typeface="Symbol" panose="05050102010706020507" pitchFamily="18" charset="2"/>
              </a:rPr>
              <a:t>(</a:t>
            </a:r>
            <a:r>
              <a:rPr lang="en-GB" altLang="en-US" sz="1800" baseline="-25000">
                <a:sym typeface="Symbol" panose="05050102010706020507" pitchFamily="18" charset="2"/>
              </a:rPr>
              <a:t></a:t>
            </a:r>
            <a:r>
              <a:rPr lang="en-GB" altLang="en-US" sz="1800">
                <a:sym typeface="Symbol" panose="05050102010706020507" pitchFamily="18" charset="2"/>
              </a:rPr>
              <a:t>&lt;&lt;1)</a:t>
            </a:r>
          </a:p>
          <a:p>
            <a:pPr eaLnBrk="1" hangingPunct="1">
              <a:spcBef>
                <a:spcPct val="50000"/>
              </a:spcBef>
              <a:buFontTx/>
              <a:buAutoNum type="alphaLcParenBoth"/>
            </a:pPr>
            <a:r>
              <a:rPr lang="en-GB" altLang="en-US" sz="1800">
                <a:sym typeface="Symbol" panose="05050102010706020507" pitchFamily="18" charset="2"/>
              </a:rPr>
              <a:t>If I</a:t>
            </a:r>
            <a:r>
              <a:rPr lang="en-GB" altLang="en-US" sz="1800" baseline="-25000">
                <a:sym typeface="Symbol" panose="05050102010706020507" pitchFamily="18" charset="2"/>
              </a:rPr>
              <a:t>0</a:t>
            </a:r>
            <a:r>
              <a:rPr lang="en-GB" altLang="en-US" sz="1800">
                <a:sym typeface="Symbol" panose="05050102010706020507" pitchFamily="18" charset="2"/>
              </a:rPr>
              <a:t>&gt;B</a:t>
            </a:r>
            <a:r>
              <a:rPr lang="en-GB" altLang="en-US" sz="1800" baseline="-25000">
                <a:sym typeface="Symbol" panose="05050102010706020507" pitchFamily="18" charset="2"/>
              </a:rPr>
              <a:t></a:t>
            </a:r>
            <a:r>
              <a:rPr lang="en-GB" altLang="en-US" sz="1800">
                <a:sym typeface="Symbol" panose="05050102010706020507" pitchFamily="18" charset="2"/>
              </a:rPr>
              <a:t>, so there is something subtracted from the original intensity which is proportional to the optical depth – we see absorption lines on the continuum intensity I</a:t>
            </a:r>
            <a:r>
              <a:rPr lang="en-GB" altLang="en-US" sz="1800" baseline="-25000">
                <a:sym typeface="Symbol" panose="05050102010706020507" pitchFamily="18" charset="2"/>
              </a:rPr>
              <a:t>.                    </a:t>
            </a:r>
            <a:r>
              <a:rPr lang="en-GB" altLang="en-US" sz="1800">
                <a:sym typeface="Symbol" panose="05050102010706020507" pitchFamily="18" charset="2"/>
              </a:rPr>
              <a:t>EXAMPLE: </a:t>
            </a:r>
            <a:r>
              <a:rPr lang="en-GB" altLang="en-US" sz="1800" u="sng">
                <a:sym typeface="Symbol" panose="05050102010706020507" pitchFamily="18" charset="2"/>
              </a:rPr>
              <a:t>stellar photospheres</a:t>
            </a:r>
          </a:p>
          <a:p>
            <a:pPr eaLnBrk="1" hangingPunct="1">
              <a:spcBef>
                <a:spcPct val="50000"/>
              </a:spcBef>
              <a:buFontTx/>
              <a:buAutoNum type="alphaLcParenBoth"/>
            </a:pPr>
            <a:r>
              <a:rPr lang="en-GB" altLang="en-US" sz="1800">
                <a:sym typeface="Symbol" panose="05050102010706020507" pitchFamily="18" charset="2"/>
              </a:rPr>
              <a:t>If I</a:t>
            </a:r>
            <a:r>
              <a:rPr lang="en-GB" altLang="en-US" sz="1800" baseline="-25000">
                <a:sym typeface="Symbol" panose="05050102010706020507" pitchFamily="18" charset="2"/>
              </a:rPr>
              <a:t>0</a:t>
            </a:r>
            <a:r>
              <a:rPr lang="en-GB" altLang="en-US" sz="1800">
                <a:sym typeface="Symbol" panose="05050102010706020507" pitchFamily="18" charset="2"/>
              </a:rPr>
              <a:t>&lt;B</a:t>
            </a:r>
            <a:r>
              <a:rPr lang="en-GB" altLang="en-US" sz="1800" baseline="-25000">
                <a:sym typeface="Symbol" panose="05050102010706020507" pitchFamily="18" charset="2"/>
              </a:rPr>
              <a:t></a:t>
            </a:r>
            <a:r>
              <a:rPr lang="en-GB" altLang="en-US" sz="1800">
                <a:sym typeface="Symbol" panose="05050102010706020507" pitchFamily="18" charset="2"/>
              </a:rPr>
              <a:t>, we will see emission lines on top of the background intensity.</a:t>
            </a:r>
          </a:p>
          <a:p>
            <a:pPr eaLnBrk="1" hangingPunct="1">
              <a:spcBef>
                <a:spcPct val="50000"/>
              </a:spcBef>
              <a:buFontTx/>
              <a:buNone/>
            </a:pPr>
            <a:r>
              <a:rPr lang="en-GB" altLang="en-US" sz="1800">
                <a:sym typeface="Symbol" panose="05050102010706020507" pitchFamily="18" charset="2"/>
              </a:rPr>
              <a:t>      Example: </a:t>
            </a:r>
            <a:r>
              <a:rPr lang="en-GB" altLang="en-US" sz="1800" u="sng">
                <a:sym typeface="Symbol" panose="05050102010706020507" pitchFamily="18" charset="2"/>
              </a:rPr>
              <a:t>Solar UV spectrum</a:t>
            </a:r>
          </a:p>
          <a:p>
            <a:pPr eaLnBrk="1" hangingPunct="1">
              <a:spcBef>
                <a:spcPct val="50000"/>
              </a:spcBef>
            </a:pPr>
            <a:endParaRPr lang="en-GB" altLang="en-US" sz="1800">
              <a:solidFill>
                <a:srgbClr val="0000FF"/>
              </a:solidFill>
              <a:sym typeface="Symbol" panose="05050102010706020507" pitchFamily="18" charset="2"/>
            </a:endParaRPr>
          </a:p>
          <a:p>
            <a:pPr eaLnBrk="1" hangingPunct="1">
              <a:spcBef>
                <a:spcPct val="50000"/>
              </a:spcBef>
            </a:pPr>
            <a:r>
              <a:rPr lang="en-GB" altLang="en-US" sz="1800">
                <a:solidFill>
                  <a:srgbClr val="0000FF"/>
                </a:solidFill>
                <a:sym typeface="Symbol" panose="05050102010706020507" pitchFamily="18" charset="2"/>
              </a:rPr>
              <a:t>Optically thick case </a:t>
            </a:r>
            <a:r>
              <a:rPr lang="en-GB" altLang="en-US" sz="1800">
                <a:sym typeface="Symbol" panose="05050102010706020507" pitchFamily="18" charset="2"/>
              </a:rPr>
              <a:t>(</a:t>
            </a:r>
            <a:r>
              <a:rPr lang="en-GB" altLang="en-US" sz="1800" baseline="-25000">
                <a:sym typeface="Symbol" panose="05050102010706020507" pitchFamily="18" charset="2"/>
              </a:rPr>
              <a:t></a:t>
            </a:r>
            <a:r>
              <a:rPr lang="en-GB" altLang="en-US" sz="1800">
                <a:sym typeface="Symbol" panose="05050102010706020507" pitchFamily="18" charset="2"/>
              </a:rPr>
              <a:t>&gt;&gt;1):</a:t>
            </a:r>
          </a:p>
          <a:p>
            <a:pPr eaLnBrk="1" hangingPunct="1">
              <a:spcBef>
                <a:spcPct val="50000"/>
              </a:spcBef>
              <a:buFontTx/>
              <a:buNone/>
            </a:pPr>
            <a:r>
              <a:rPr lang="en-GB" altLang="en-US" sz="1800">
                <a:sym typeface="Symbol" panose="05050102010706020507" pitchFamily="18" charset="2"/>
              </a:rPr>
              <a:t>      Planck function as before.</a:t>
            </a:r>
          </a:p>
        </p:txBody>
      </p:sp>
      <p:sp>
        <p:nvSpPr>
          <p:cNvPr id="44038" name="Text Box 1033"/>
          <p:cNvSpPr txBox="1">
            <a:spLocks noChangeArrowheads="1"/>
          </p:cNvSpPr>
          <p:nvPr/>
        </p:nvSpPr>
        <p:spPr bwMode="auto">
          <a:xfrm>
            <a:off x="4819650" y="6477000"/>
            <a:ext cx="42481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GB" altLang="en-US" sz="1800"/>
              <a:t>Opacity</a:t>
            </a:r>
            <a:r>
              <a:rPr lang="en-GB" altLang="en-US" sz="1800">
                <a:latin typeface="Symbol" panose="05050102010706020507" pitchFamily="18" charset="2"/>
              </a:rPr>
              <a:t> </a:t>
            </a:r>
            <a:r>
              <a:rPr lang="en-GB" altLang="en-US" sz="1800">
                <a:latin typeface="Symbol" panose="05050102010706020507" pitchFamily="18" charset="2"/>
                <a:sym typeface="Symbol" panose="05050102010706020507" pitchFamily="18" charset="2"/>
              </a:rPr>
              <a:t>t </a:t>
            </a:r>
            <a:r>
              <a:rPr lang="en-GB" altLang="en-US" sz="1800">
                <a:sym typeface="Symbol" panose="05050102010706020507" pitchFamily="18" charset="2"/>
              </a:rPr>
              <a:t>versus  </a:t>
            </a:r>
            <a:r>
              <a:rPr lang="en-GB" altLang="en-US" sz="1800">
                <a:sym typeface="Wingdings" panose="05000000000000000000" pitchFamily="2" charset="2"/>
              </a:rPr>
              <a:t>Intensity versus </a:t>
            </a:r>
            <a:r>
              <a:rPr lang="en-GB" altLang="en-US" sz="1800">
                <a:sym typeface="Symbol" panose="05050102010706020507" pitchFamily="18" charset="2"/>
              </a:rPr>
              <a:t> </a:t>
            </a:r>
          </a:p>
        </p:txBody>
      </p:sp>
      <p:sp>
        <p:nvSpPr>
          <p:cNvPr id="44039" name="TextBox 11"/>
          <p:cNvSpPr txBox="1">
            <a:spLocks noChangeArrowheads="1"/>
          </p:cNvSpPr>
          <p:nvPr/>
        </p:nvSpPr>
        <p:spPr bwMode="auto">
          <a:xfrm>
            <a:off x="4932363" y="2997200"/>
            <a:ext cx="431800"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2400">
                <a:latin typeface="Symbol" panose="05050102010706020507" pitchFamily="18" charset="2"/>
              </a:rPr>
              <a:t>t</a:t>
            </a:r>
            <a:r>
              <a:rPr lang="en-GB" altLang="en-US" sz="2400" baseline="-25000">
                <a:latin typeface="Symbol" panose="05050102010706020507" pitchFamily="18" charset="2"/>
              </a:rPr>
              <a:t>l</a:t>
            </a:r>
          </a:p>
        </p:txBody>
      </p:sp>
      <p:sp>
        <p:nvSpPr>
          <p:cNvPr id="44040" name="TextBox 12"/>
          <p:cNvSpPr txBox="1">
            <a:spLocks noChangeArrowheads="1"/>
          </p:cNvSpPr>
          <p:nvPr/>
        </p:nvSpPr>
        <p:spPr bwMode="auto">
          <a:xfrm>
            <a:off x="4932363" y="4983163"/>
            <a:ext cx="431800"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2400">
                <a:latin typeface="Symbol" panose="05050102010706020507" pitchFamily="18" charset="2"/>
              </a:rPr>
              <a:t>t</a:t>
            </a:r>
            <a:r>
              <a:rPr lang="en-GB" altLang="en-US" sz="2400" baseline="-25000">
                <a:latin typeface="Symbol" panose="05050102010706020507" pitchFamily="18" charset="2"/>
              </a:rPr>
              <a:t>l</a:t>
            </a:r>
          </a:p>
        </p:txBody>
      </p:sp>
      <p:sp>
        <p:nvSpPr>
          <p:cNvPr id="44041" name="TextBox 13"/>
          <p:cNvSpPr txBox="1">
            <a:spLocks noChangeArrowheads="1"/>
          </p:cNvSpPr>
          <p:nvPr/>
        </p:nvSpPr>
        <p:spPr bwMode="auto">
          <a:xfrm>
            <a:off x="6948488" y="3068638"/>
            <a:ext cx="576262" cy="338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1600">
                <a:latin typeface="Symbol" panose="05050102010706020507" pitchFamily="18" charset="2"/>
              </a:rPr>
              <a:t>I</a:t>
            </a:r>
            <a:r>
              <a:rPr lang="en-GB" altLang="en-US" sz="1600" baseline="-25000">
                <a:latin typeface="Symbol" panose="05050102010706020507" pitchFamily="18" charset="2"/>
              </a:rPr>
              <a:t>l</a:t>
            </a:r>
            <a:r>
              <a:rPr lang="en-GB" altLang="en-US" sz="1600">
                <a:latin typeface="Symbol" panose="05050102010706020507" pitchFamily="18" charset="2"/>
              </a:rPr>
              <a:t>(</a:t>
            </a:r>
            <a:r>
              <a:rPr lang="en-GB" altLang="en-US" sz="1600"/>
              <a:t>L</a:t>
            </a:r>
            <a:r>
              <a:rPr lang="en-GB" altLang="en-US" sz="1600">
                <a:latin typeface="Symbol" panose="05050102010706020507" pitchFamily="18" charset="2"/>
              </a:rPr>
              <a:t>)</a:t>
            </a:r>
            <a:endParaRPr lang="en-GB" altLang="en-US" sz="1600" baseline="-25000">
              <a:latin typeface="Symbol" panose="05050102010706020507" pitchFamily="18" charset="2"/>
            </a:endParaRPr>
          </a:p>
        </p:txBody>
      </p:sp>
      <p:sp>
        <p:nvSpPr>
          <p:cNvPr id="16" name="TextBox 15"/>
          <p:cNvSpPr txBox="1">
            <a:spLocks noRot="1" noChangeAspect="1" noMove="1" noResize="1" noEditPoints="1" noAdjustHandles="1" noChangeArrowheads="1" noChangeShapeType="1" noTextEdit="1"/>
          </p:cNvSpPr>
          <p:nvPr/>
        </p:nvSpPr>
        <p:spPr>
          <a:xfrm>
            <a:off x="3125142" y="1110654"/>
            <a:ext cx="4478041" cy="307777"/>
          </a:xfrm>
          <a:prstGeom prst="rect">
            <a:avLst/>
          </a:prstGeom>
          <a:blipFill rotWithShape="0">
            <a:blip r:embed="rId4"/>
            <a:stretch>
              <a:fillRect l="-3542" t="-25490" b="-49020"/>
            </a:stretch>
          </a:blipFill>
        </p:spPr>
        <p:txBody>
          <a:bodyPr/>
          <a:lstStyle/>
          <a:p>
            <a:pPr>
              <a:defRPr/>
            </a:pPr>
            <a:r>
              <a:rPr lang="en-GB">
                <a:noFill/>
              </a:rPr>
              <a:t> </a:t>
            </a:r>
          </a:p>
        </p:txBody>
      </p:sp>
      <p:sp>
        <p:nvSpPr>
          <p:cNvPr id="18" name="TextBox 17"/>
          <p:cNvSpPr txBox="1">
            <a:spLocks noRot="1" noChangeAspect="1" noMove="1" noResize="1" noEditPoints="1" noAdjustHandles="1" noChangeArrowheads="1" noChangeShapeType="1" noTextEdit="1"/>
          </p:cNvSpPr>
          <p:nvPr/>
        </p:nvSpPr>
        <p:spPr>
          <a:xfrm>
            <a:off x="4106721" y="2060848"/>
            <a:ext cx="5505839" cy="246221"/>
          </a:xfrm>
          <a:prstGeom prst="rect">
            <a:avLst/>
          </a:prstGeom>
          <a:blipFill rotWithShape="0">
            <a:blip r:embed="rId5"/>
            <a:stretch>
              <a:fillRect l="-2326" t="-25000" b="-52500"/>
            </a:stretch>
          </a:blipFill>
        </p:spPr>
        <p:txBody>
          <a:bodyPr/>
          <a:lstStyle/>
          <a:p>
            <a:pPr>
              <a:defRPr/>
            </a:pPr>
            <a:r>
              <a:rPr lang="en-GB">
                <a:noFill/>
              </a:rPr>
              <a:t> </a:t>
            </a:r>
          </a:p>
        </p:txBody>
      </p:sp>
      <p:sp>
        <p:nvSpPr>
          <p:cNvPr id="44044" name="TextBox 2"/>
          <p:cNvSpPr txBox="1">
            <a:spLocks noChangeArrowheads="1"/>
          </p:cNvSpPr>
          <p:nvPr/>
        </p:nvSpPr>
        <p:spPr bwMode="auto">
          <a:xfrm>
            <a:off x="395288" y="1484313"/>
            <a:ext cx="73390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GB" altLang="en-US" sz="2400" b="1">
                <a:solidFill>
                  <a:srgbClr val="008000"/>
                </a:solidFill>
                <a:sym typeface="Symbol" panose="05050102010706020507" pitchFamily="18" charset="2"/>
              </a:rPr>
              <a:t>Imagine now I</a:t>
            </a:r>
            <a:r>
              <a:rPr lang="en-GB" altLang="en-US" sz="2400" b="1" baseline="-25000">
                <a:solidFill>
                  <a:srgbClr val="008000"/>
                </a:solidFill>
                <a:sym typeface="Symbol" panose="05050102010706020507" pitchFamily="18" charset="2"/>
              </a:rPr>
              <a:t></a:t>
            </a:r>
            <a:r>
              <a:rPr lang="en-GB" altLang="en-US" sz="2400" b="1">
                <a:solidFill>
                  <a:srgbClr val="008000"/>
                </a:solidFill>
                <a:sym typeface="Symbol" panose="05050102010706020507" pitchFamily="18" charset="2"/>
              </a:rPr>
              <a:t>(0)0</a:t>
            </a:r>
            <a:r>
              <a:rPr lang="en-GB" altLang="en-US" sz="2400">
                <a:sym typeface="Symbol" panose="05050102010706020507" pitchFamily="18" charset="2"/>
              </a:rPr>
              <a:t>, again with two extreme cases:</a:t>
            </a:r>
            <a:endParaRPr lang="en-GB" altLang="en-US" sz="2400"/>
          </a:p>
        </p:txBody>
      </p:sp>
      <p:sp>
        <p:nvSpPr>
          <p:cNvPr id="20" name="TextBox 19"/>
          <p:cNvSpPr txBox="1">
            <a:spLocks noRot="1" noChangeAspect="1" noMove="1" noResize="1" noEditPoints="1" noAdjustHandles="1" noChangeArrowheads="1" noChangeShapeType="1" noTextEdit="1"/>
          </p:cNvSpPr>
          <p:nvPr/>
        </p:nvSpPr>
        <p:spPr>
          <a:xfrm>
            <a:off x="5706128" y="2630034"/>
            <a:ext cx="1897055" cy="246221"/>
          </a:xfrm>
          <a:prstGeom prst="rect">
            <a:avLst/>
          </a:prstGeom>
          <a:blipFill rotWithShape="0">
            <a:blip r:embed="rId6"/>
            <a:stretch>
              <a:fillRect l="-6431" t="-24390" b="-48780"/>
            </a:stretch>
          </a:blipFill>
        </p:spPr>
        <p:txBody>
          <a:bodyPr/>
          <a:lstStyle/>
          <a:p>
            <a:pPr>
              <a:defRPr/>
            </a:pPr>
            <a:r>
              <a:rPr lang="en-GB">
                <a:noFill/>
              </a:rPr>
              <a:t> </a:t>
            </a:r>
          </a:p>
        </p:txBody>
      </p:sp>
      <p:sp>
        <p:nvSpPr>
          <p:cNvPr id="21" name="TextBox 20"/>
          <p:cNvSpPr txBox="1">
            <a:spLocks noRot="1" noChangeAspect="1" noMove="1" noResize="1" noEditPoints="1" noAdjustHandles="1" noChangeArrowheads="1" noChangeShapeType="1" noTextEdit="1"/>
          </p:cNvSpPr>
          <p:nvPr/>
        </p:nvSpPr>
        <p:spPr>
          <a:xfrm>
            <a:off x="5858528" y="4653136"/>
            <a:ext cx="1897055" cy="246221"/>
          </a:xfrm>
          <a:prstGeom prst="rect">
            <a:avLst/>
          </a:prstGeom>
          <a:blipFill rotWithShape="0">
            <a:blip r:embed="rId7"/>
            <a:stretch>
              <a:fillRect l="-6431" t="-24390" b="-48780"/>
            </a:stretch>
          </a:blipFill>
        </p:spPr>
        <p:txBody>
          <a:bodyPr/>
          <a:lstStyle/>
          <a:p>
            <a:pPr>
              <a:defRPr/>
            </a:pPr>
            <a:r>
              <a:rPr lang="en-GB">
                <a:noFill/>
              </a:rPr>
              <a:t> </a:t>
            </a:r>
          </a:p>
        </p:txBody>
      </p:sp>
      <p:sp>
        <p:nvSpPr>
          <p:cNvPr id="44047" name="TextBox 13"/>
          <p:cNvSpPr txBox="1">
            <a:spLocks noChangeArrowheads="1"/>
          </p:cNvSpPr>
          <p:nvPr/>
        </p:nvSpPr>
        <p:spPr bwMode="auto">
          <a:xfrm>
            <a:off x="6948488" y="5106988"/>
            <a:ext cx="576262" cy="338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1600">
                <a:latin typeface="Symbol" panose="05050102010706020507" pitchFamily="18" charset="2"/>
              </a:rPr>
              <a:t>I</a:t>
            </a:r>
            <a:r>
              <a:rPr lang="en-GB" altLang="en-US" sz="1600" baseline="-25000">
                <a:latin typeface="Symbol" panose="05050102010706020507" pitchFamily="18" charset="2"/>
              </a:rPr>
              <a:t>l</a:t>
            </a:r>
            <a:r>
              <a:rPr lang="en-GB" altLang="en-US" sz="1600">
                <a:latin typeface="Symbol" panose="05050102010706020507" pitchFamily="18" charset="2"/>
              </a:rPr>
              <a:t>(</a:t>
            </a:r>
            <a:r>
              <a:rPr lang="en-GB" altLang="en-US" sz="1600"/>
              <a:t>L</a:t>
            </a:r>
            <a:r>
              <a:rPr lang="en-GB" altLang="en-US" sz="1600">
                <a:latin typeface="Symbol" panose="05050102010706020507" pitchFamily="18" charset="2"/>
              </a:rPr>
              <a:t>)</a:t>
            </a:r>
            <a:endParaRPr lang="en-GB" altLang="en-US" sz="1600" baseline="-25000">
              <a:latin typeface="Symbol" panose="05050102010706020507" pitchFamily="18" charset="2"/>
            </a:endParaRPr>
          </a:p>
        </p:txBody>
      </p:sp>
      <p:sp>
        <p:nvSpPr>
          <p:cNvPr id="23" name="TextBox 22"/>
          <p:cNvSpPr txBox="1">
            <a:spLocks noRot="1" noChangeAspect="1" noMove="1" noResize="1" noEditPoints="1" noAdjustHandles="1" noChangeArrowheads="1" noChangeShapeType="1" noTextEdit="1"/>
          </p:cNvSpPr>
          <p:nvPr/>
        </p:nvSpPr>
        <p:spPr>
          <a:xfrm>
            <a:off x="3874095" y="6185886"/>
            <a:ext cx="1155105" cy="246221"/>
          </a:xfrm>
          <a:prstGeom prst="rect">
            <a:avLst/>
          </a:prstGeom>
          <a:blipFill rotWithShape="0">
            <a:blip r:embed="rId8"/>
            <a:stretch>
              <a:fillRect l="-11111" t="-27500" b="-50000"/>
            </a:stretch>
          </a:blipFill>
        </p:spPr>
        <p:txBody>
          <a:bodyPr/>
          <a:lstStyle/>
          <a:p>
            <a:pPr>
              <a:defRPr/>
            </a:pPr>
            <a:r>
              <a:rPr lang="en-GB">
                <a:noFill/>
              </a:rPr>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76200"/>
            <a:ext cx="9144000" cy="1143000"/>
          </a:xfrm>
        </p:spPr>
        <p:txBody>
          <a:bodyPr/>
          <a:lstStyle/>
          <a:p>
            <a:r>
              <a:rPr lang="en-GB" altLang="en-US" sz="4000" b="1" smtClean="0">
                <a:solidFill>
                  <a:srgbClr val="FF0000"/>
                </a:solidFill>
                <a:latin typeface="Times New Roman" panose="02020603050405020304" pitchFamily="18" charset="0"/>
              </a:rPr>
              <a:t>Absorption lines? Outward decreasing temperature</a:t>
            </a:r>
          </a:p>
        </p:txBody>
      </p:sp>
      <p:pic>
        <p:nvPicPr>
          <p:cNvPr id="45059" name="Picture 3" descr="solar4300-4400"/>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l="3857" t="7358" r="3857" b="76750"/>
          <a:stretch>
            <a:fillRect/>
          </a:stretch>
        </p:blipFill>
        <p:spPr>
          <a:xfrm>
            <a:off x="5184775" y="1989138"/>
            <a:ext cx="3779838" cy="1103312"/>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5060" name="Text Box 4"/>
          <p:cNvSpPr txBox="1">
            <a:spLocks noChangeArrowheads="1"/>
          </p:cNvSpPr>
          <p:nvPr/>
        </p:nvSpPr>
        <p:spPr bwMode="auto">
          <a:xfrm>
            <a:off x="0" y="1484313"/>
            <a:ext cx="5184775" cy="481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GB" altLang="en-US" sz="2000">
                <a:sym typeface="Symbol" panose="05050102010706020507" pitchFamily="18" charset="2"/>
              </a:rPr>
              <a:t>In a star absorption lines are produced </a:t>
            </a:r>
            <a:r>
              <a:rPr lang="en-GB" altLang="en-US" sz="2000" u="sng">
                <a:sym typeface="Symbol" panose="05050102010706020507" pitchFamily="18" charset="2"/>
              </a:rPr>
              <a:t>if</a:t>
            </a:r>
            <a:r>
              <a:rPr lang="en-GB" altLang="en-US" sz="2000">
                <a:sym typeface="Symbol" panose="05050102010706020507" pitchFamily="18" charset="2"/>
              </a:rPr>
              <a:t> </a:t>
            </a:r>
          </a:p>
          <a:p>
            <a:pPr eaLnBrk="1" hangingPunct="1">
              <a:spcBef>
                <a:spcPct val="50000"/>
              </a:spcBef>
              <a:buFontTx/>
              <a:buNone/>
            </a:pPr>
            <a:r>
              <a:rPr lang="en-GB" altLang="en-US" sz="2000">
                <a:sym typeface="Symbol" panose="05050102010706020507" pitchFamily="18" charset="2"/>
              </a:rPr>
              <a:t>I</a:t>
            </a:r>
            <a:r>
              <a:rPr lang="en-GB" altLang="en-US" sz="2000" baseline="-25000">
                <a:sym typeface="Symbol" panose="05050102010706020507" pitchFamily="18" charset="2"/>
              </a:rPr>
              <a:t>0</a:t>
            </a:r>
            <a:r>
              <a:rPr lang="en-GB" altLang="en-US" sz="2000">
                <a:sym typeface="Symbol" panose="05050102010706020507" pitchFamily="18" charset="2"/>
              </a:rPr>
              <a:t> &gt; B</a:t>
            </a:r>
            <a:r>
              <a:rPr lang="en-GB" altLang="en-US" sz="2000" baseline="-25000">
                <a:sym typeface="Symbol" panose="05050102010706020507" pitchFamily="18" charset="2"/>
              </a:rPr>
              <a:t></a:t>
            </a:r>
            <a:r>
              <a:rPr lang="en-GB" altLang="en-US" sz="2000"/>
              <a:t> i.e. the intensity from deep layers is larger than the source function from top layers. </a:t>
            </a:r>
          </a:p>
          <a:p>
            <a:pPr eaLnBrk="1" hangingPunct="1">
              <a:spcBef>
                <a:spcPct val="50000"/>
              </a:spcBef>
              <a:buFontTx/>
              <a:buNone/>
            </a:pPr>
            <a:r>
              <a:rPr lang="en-GB" altLang="en-US" sz="2000"/>
              <a:t>In LTE, the source function is B</a:t>
            </a:r>
            <a:r>
              <a:rPr lang="en-GB" altLang="en-US" sz="2000" baseline="-25000">
                <a:sym typeface="Symbol" panose="05050102010706020507" pitchFamily="18" charset="2"/>
              </a:rPr>
              <a:t></a:t>
            </a:r>
            <a:r>
              <a:rPr lang="en-GB" altLang="en-US" sz="2000"/>
              <a:t>(T), so the Planck function for the deeper layers is larger than the shallower layers. Consequently the deeper layers have a higher temperature than the top layers (since the Planck function increases at all wavelengths with T). </a:t>
            </a:r>
          </a:p>
          <a:p>
            <a:pPr eaLnBrk="1" hangingPunct="1">
              <a:spcBef>
                <a:spcPct val="50000"/>
              </a:spcBef>
              <a:buFontTx/>
              <a:buNone/>
            </a:pPr>
            <a:r>
              <a:rPr lang="en-GB" altLang="en-US" sz="2000"/>
              <a:t>(Instances occur where LTE is not valid, and the source function declines outward in parallel with an increasing temperature).</a:t>
            </a:r>
          </a:p>
        </p:txBody>
      </p:sp>
      <p:pic>
        <p:nvPicPr>
          <p:cNvPr id="45061" name="Picture 5" descr="spectre_4300_20b"/>
          <p:cNvPicPr>
            <a:picLocks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076825" y="3262313"/>
            <a:ext cx="3816350" cy="2543175"/>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5062" name="Text Box 6"/>
          <p:cNvSpPr txBox="1">
            <a:spLocks noChangeArrowheads="1"/>
          </p:cNvSpPr>
          <p:nvPr/>
        </p:nvSpPr>
        <p:spPr bwMode="auto">
          <a:xfrm>
            <a:off x="5076825" y="5889625"/>
            <a:ext cx="3887788"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GB" altLang="en-US" sz="1800"/>
              <a:t>Solar Spectrum (4300-4320 </a:t>
            </a:r>
            <a:r>
              <a:rPr lang="en-GB" altLang="en-US" sz="1800" i="1"/>
              <a:t>angstrom=0.43-0.432 micron</a:t>
            </a:r>
            <a:r>
              <a:rPr lang="en-GB" altLang="en-US" sz="1800"/>
              <a:t>) </a:t>
            </a:r>
            <a:r>
              <a:rPr lang="en-GB" altLang="en-US" sz="1800">
                <a:sym typeface="Wingdings" panose="05000000000000000000" pitchFamily="2" charset="2"/>
              </a:rPr>
              <a:t> absorption lines</a:t>
            </a:r>
            <a:endParaRPr lang="en-GB" altLang="en-US" sz="18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0" y="0"/>
            <a:ext cx="9144000" cy="1143000"/>
          </a:xfrm>
        </p:spPr>
        <p:txBody>
          <a:bodyPr/>
          <a:lstStyle/>
          <a:p>
            <a:r>
              <a:rPr lang="en-GB" altLang="en-US" sz="4000" smtClean="0">
                <a:solidFill>
                  <a:srgbClr val="FF0000"/>
                </a:solidFill>
              </a:rPr>
              <a:t>Absorption versus emission spectra</a:t>
            </a:r>
          </a:p>
        </p:txBody>
      </p:sp>
      <p:sp>
        <p:nvSpPr>
          <p:cNvPr id="46083" name="Rectangle 3"/>
          <p:cNvSpPr>
            <a:spLocks noGrp="1" noChangeArrowheads="1"/>
          </p:cNvSpPr>
          <p:nvPr>
            <p:ph type="body" idx="1"/>
          </p:nvPr>
        </p:nvSpPr>
        <p:spPr>
          <a:xfrm>
            <a:off x="0" y="1524000"/>
            <a:ext cx="9144000" cy="4114800"/>
          </a:xfrm>
        </p:spPr>
        <p:txBody>
          <a:bodyPr/>
          <a:lstStyle/>
          <a:p>
            <a:pPr algn="ctr">
              <a:lnSpc>
                <a:spcPct val="80000"/>
              </a:lnSpc>
              <a:buFontTx/>
              <a:buNone/>
            </a:pPr>
            <a:r>
              <a:rPr lang="en-GB" altLang="en-US" sz="2800" i="1" u="sng" smtClean="0">
                <a:solidFill>
                  <a:srgbClr val="0000FF"/>
                </a:solidFill>
              </a:rPr>
              <a:t>Emission</a:t>
            </a:r>
            <a:r>
              <a:rPr lang="en-GB" altLang="en-US" sz="2800" u="sng" smtClean="0">
                <a:solidFill>
                  <a:srgbClr val="0000FF"/>
                </a:solidFill>
              </a:rPr>
              <a:t> line spectra</a:t>
            </a:r>
          </a:p>
          <a:p>
            <a:pPr>
              <a:lnSpc>
                <a:spcPct val="80000"/>
              </a:lnSpc>
            </a:pPr>
            <a:r>
              <a:rPr lang="en-GB" altLang="en-US" sz="2800" smtClean="0"/>
              <a:t>Optically thin volume of gas with no background illumination (emission nebula)</a:t>
            </a:r>
          </a:p>
          <a:p>
            <a:pPr>
              <a:lnSpc>
                <a:spcPct val="80000"/>
              </a:lnSpc>
            </a:pPr>
            <a:r>
              <a:rPr lang="en-GB" altLang="en-US" sz="2800" smtClean="0"/>
              <a:t>Optically thick gas in which the source function increases outwards (UV solar spectrum)</a:t>
            </a:r>
          </a:p>
          <a:p>
            <a:pPr>
              <a:lnSpc>
                <a:spcPct val="80000"/>
              </a:lnSpc>
              <a:buFontTx/>
              <a:buNone/>
            </a:pPr>
            <a:endParaRPr lang="en-GB" altLang="en-US" sz="2800" smtClean="0"/>
          </a:p>
          <a:p>
            <a:pPr algn="ctr">
              <a:lnSpc>
                <a:spcPct val="80000"/>
              </a:lnSpc>
              <a:buFontTx/>
              <a:buNone/>
            </a:pPr>
            <a:r>
              <a:rPr lang="en-GB" altLang="en-US" sz="2800" i="1" u="sng" smtClean="0">
                <a:solidFill>
                  <a:srgbClr val="0000FF"/>
                </a:solidFill>
              </a:rPr>
              <a:t>Absorption </a:t>
            </a:r>
            <a:r>
              <a:rPr lang="en-GB" altLang="en-US" sz="2800" u="sng" smtClean="0">
                <a:solidFill>
                  <a:srgbClr val="0000FF"/>
                </a:solidFill>
              </a:rPr>
              <a:t>line spectra</a:t>
            </a:r>
          </a:p>
          <a:p>
            <a:pPr>
              <a:lnSpc>
                <a:spcPct val="80000"/>
              </a:lnSpc>
            </a:pPr>
            <a:r>
              <a:rPr lang="en-GB" altLang="en-US" sz="2800" smtClean="0"/>
              <a:t>Optically thick gas in which source function declines outward, generally T decreases outwards (Stellar photospheres)</a:t>
            </a:r>
          </a:p>
          <a:p>
            <a:pPr>
              <a:lnSpc>
                <a:spcPct val="80000"/>
              </a:lnSpc>
            </a:pPr>
            <a:r>
              <a:rPr lang="en-GB" altLang="en-US" sz="2800" smtClean="0"/>
              <a:t>Optically thin cold gas penetrated by background radiation (Interstellar matter between us and the star)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44463" y="908050"/>
            <a:ext cx="8820150" cy="5214938"/>
          </a:xfrm>
          <a:prstGeom prst="rect">
            <a:avLst/>
          </a:prstGeom>
          <a:noFill/>
          <a:ln w="19050">
            <a:noFill/>
            <a:miter lim="800000"/>
            <a:headEnd/>
            <a:tailEnd/>
          </a:ln>
        </p:spPr>
        <p:txBody>
          <a:bodyPr/>
          <a:lstStyle/>
          <a:p>
            <a:pPr defTabSz="928688" eaLnBrk="1" hangingPunct="1">
              <a:spcBef>
                <a:spcPct val="20000"/>
              </a:spcBef>
              <a:tabLst>
                <a:tab pos="198438" algn="l"/>
                <a:tab pos="668338" algn="l"/>
                <a:tab pos="1136650" algn="l"/>
                <a:tab pos="1436688" algn="l"/>
                <a:tab pos="1520825" algn="l"/>
                <a:tab pos="2289175" algn="l"/>
                <a:tab pos="2389188" algn="l"/>
              </a:tabLst>
              <a:defRPr/>
            </a:pPr>
            <a:r>
              <a:rPr lang="en-GB" sz="1800" b="1" kern="0" dirty="0">
                <a:latin typeface="Arial" pitchFamily="34" charset="0"/>
                <a:cs typeface="Arial" pitchFamily="34" charset="0"/>
              </a:rPr>
              <a:t>Homogenous non-absorbing medium with </a:t>
            </a:r>
            <a:r>
              <a:rPr lang="en-GB" sz="1800" b="1" kern="0" dirty="0">
                <a:latin typeface="Arial" pitchFamily="34" charset="0"/>
                <a:cs typeface="Arial" pitchFamily="34" charset="0"/>
                <a:sym typeface="Symbol" pitchFamily="18" charset="2"/>
              </a:rPr>
              <a:t>scattering </a:t>
            </a:r>
            <a:r>
              <a:rPr lang="en-GB" sz="1800" b="1" kern="0" dirty="0">
                <a:latin typeface="Arial" pitchFamily="34" charset="0"/>
                <a:cs typeface="Arial" pitchFamily="34" charset="0"/>
              </a:rPr>
              <a:t>coefficient, </a:t>
            </a:r>
            <a:r>
              <a:rPr lang="en-GB" sz="1800" b="1" kern="0" dirty="0" err="1">
                <a:latin typeface="Arial" pitchFamily="34" charset="0"/>
                <a:cs typeface="Arial" pitchFamily="34" charset="0"/>
              </a:rPr>
              <a:t>k</a:t>
            </a:r>
            <a:r>
              <a:rPr lang="en-GB" sz="1800" b="1" kern="0" baseline="-25000" dirty="0" err="1">
                <a:latin typeface="Arial" pitchFamily="34" charset="0"/>
                <a:cs typeface="Arial" pitchFamily="34" charset="0"/>
              </a:rPr>
              <a:t>s</a:t>
            </a:r>
            <a:r>
              <a:rPr lang="en-GB" sz="1800" b="1" kern="0" dirty="0">
                <a:latin typeface="Arial" pitchFamily="34" charset="0"/>
                <a:cs typeface="Arial" pitchFamily="34" charset="0"/>
                <a:sym typeface="Symbol" pitchFamily="18" charset="2"/>
              </a:rPr>
              <a:t> 		(per unit distance) </a:t>
            </a:r>
          </a:p>
          <a:p>
            <a:pPr marL="198438" indent="-198438" defTabSz="928688" eaLnBrk="1" hangingPunct="1">
              <a:spcBef>
                <a:spcPct val="20000"/>
              </a:spcBef>
              <a:tabLst>
                <a:tab pos="198438" algn="l"/>
                <a:tab pos="668338" algn="l"/>
                <a:tab pos="1136650" algn="l"/>
                <a:tab pos="1436688" algn="l"/>
                <a:tab pos="1520825" algn="l"/>
                <a:tab pos="2289175" algn="l"/>
                <a:tab pos="2389188" algn="l"/>
              </a:tabLst>
              <a:defRPr/>
            </a:pPr>
            <a:endParaRPr lang="en-GB" sz="1800" b="1" kern="0" dirty="0">
              <a:latin typeface="Arial" pitchFamily="34" charset="0"/>
              <a:cs typeface="Arial" pitchFamily="34" charset="0"/>
              <a:sym typeface="Symbol" pitchFamily="18" charset="2"/>
            </a:endParaRPr>
          </a:p>
          <a:p>
            <a:pPr marL="198438" indent="-198438" defTabSz="928688" eaLnBrk="1" hangingPunct="1">
              <a:spcBef>
                <a:spcPct val="20000"/>
              </a:spcBef>
              <a:tabLst>
                <a:tab pos="198438" algn="l"/>
                <a:tab pos="668338" algn="l"/>
                <a:tab pos="1136650" algn="l"/>
                <a:tab pos="1436688" algn="l"/>
                <a:tab pos="1520825" algn="l"/>
                <a:tab pos="2289175" algn="l"/>
                <a:tab pos="2389188" algn="l"/>
              </a:tabLst>
              <a:defRPr/>
            </a:pPr>
            <a:endParaRPr lang="en-GB" sz="1800" b="1" kern="0" dirty="0">
              <a:latin typeface="Arial" pitchFamily="34" charset="0"/>
              <a:cs typeface="Arial" pitchFamily="34" charset="0"/>
              <a:sym typeface="Symbol" pitchFamily="18" charset="2"/>
            </a:endParaRPr>
          </a:p>
          <a:p>
            <a:pPr marL="198438" indent="-198438" defTabSz="928688" eaLnBrk="1" hangingPunct="1">
              <a:spcBef>
                <a:spcPct val="20000"/>
              </a:spcBef>
              <a:tabLst>
                <a:tab pos="198438" algn="l"/>
                <a:tab pos="668338" algn="l"/>
                <a:tab pos="1136650" algn="l"/>
                <a:tab pos="1436688" algn="l"/>
                <a:tab pos="1520825" algn="l"/>
                <a:tab pos="2289175" algn="l"/>
                <a:tab pos="2389188" algn="l"/>
              </a:tabLst>
              <a:defRPr/>
            </a:pPr>
            <a:endParaRPr lang="en-GB" sz="1800" b="1" kern="0" dirty="0">
              <a:latin typeface="Arial" pitchFamily="34" charset="0"/>
              <a:cs typeface="Arial" pitchFamily="34" charset="0"/>
              <a:sym typeface="Symbol" pitchFamily="18" charset="2"/>
            </a:endParaRPr>
          </a:p>
          <a:p>
            <a:pPr marL="1698625" lvl="3" indent="-228600" defTabSz="928688" eaLnBrk="1" hangingPunct="1">
              <a:spcBef>
                <a:spcPct val="20000"/>
              </a:spcBef>
              <a:tabLst>
                <a:tab pos="198438" algn="l"/>
                <a:tab pos="668338" algn="l"/>
                <a:tab pos="1136650" algn="l"/>
                <a:tab pos="1436688" algn="l"/>
                <a:tab pos="1520825" algn="l"/>
                <a:tab pos="2289175" algn="l"/>
                <a:tab pos="2389188" algn="l"/>
              </a:tabLst>
              <a:defRPr/>
            </a:pPr>
            <a:r>
              <a:rPr lang="en-GB" sz="1800" b="1" kern="0" dirty="0">
                <a:solidFill>
                  <a:srgbClr val="0000FF"/>
                </a:solidFill>
                <a:latin typeface="Arial" pitchFamily="34" charset="0"/>
                <a:cs typeface="Arial" pitchFamily="34" charset="0"/>
                <a:sym typeface="Symbol" pitchFamily="18" charset="2"/>
              </a:rPr>
              <a:t>					d</a:t>
            </a:r>
            <a:r>
              <a:rPr lang="en-US" sz="1800" b="1" kern="0" dirty="0">
                <a:solidFill>
                  <a:srgbClr val="0000FF"/>
                </a:solidFill>
                <a:latin typeface="Arial" pitchFamily="34" charset="0"/>
                <a:cs typeface="Arial" pitchFamily="34" charset="0"/>
                <a:sym typeface="Symbol" pitchFamily="18" charset="2"/>
              </a:rPr>
              <a:t>I</a:t>
            </a:r>
            <a:r>
              <a:rPr lang="en-GB" sz="1800" b="1" kern="0" baseline="-25000" dirty="0">
                <a:solidFill>
                  <a:srgbClr val="0000FF"/>
                </a:solidFill>
                <a:latin typeface="Arial" pitchFamily="34" charset="0"/>
                <a:cs typeface="Arial" pitchFamily="34" charset="0"/>
                <a:sym typeface="Symbol" pitchFamily="18" charset="2"/>
              </a:rPr>
              <a:t></a:t>
            </a:r>
            <a:r>
              <a:rPr lang="en-US" sz="1800" b="1" kern="0" dirty="0">
                <a:solidFill>
                  <a:srgbClr val="0000FF"/>
                </a:solidFill>
                <a:latin typeface="Arial" pitchFamily="34" charset="0"/>
                <a:cs typeface="Arial" pitchFamily="34" charset="0"/>
                <a:sym typeface="Symbol" pitchFamily="18" charset="2"/>
              </a:rPr>
              <a:t>  = –  </a:t>
            </a:r>
            <a:r>
              <a:rPr lang="en-GB" sz="1800" b="1" kern="0" dirty="0" err="1">
                <a:solidFill>
                  <a:srgbClr val="0000FF"/>
                </a:solidFill>
                <a:latin typeface="Arial" pitchFamily="34" charset="0"/>
                <a:cs typeface="Arial" pitchFamily="34" charset="0"/>
                <a:sym typeface="Symbol" pitchFamily="18" charset="2"/>
              </a:rPr>
              <a:t>k</a:t>
            </a:r>
            <a:r>
              <a:rPr lang="en-GB" sz="1800" b="1" kern="0" baseline="-25000" dirty="0" err="1">
                <a:solidFill>
                  <a:srgbClr val="0000FF"/>
                </a:solidFill>
                <a:latin typeface="Arial" pitchFamily="34" charset="0"/>
                <a:cs typeface="Arial" pitchFamily="34" charset="0"/>
                <a:sym typeface="Symbol" pitchFamily="18" charset="2"/>
              </a:rPr>
              <a:t>s</a:t>
            </a:r>
            <a:r>
              <a:rPr lang="en-GB" sz="1800" b="1" kern="0" dirty="0">
                <a:solidFill>
                  <a:srgbClr val="0000FF"/>
                </a:solidFill>
                <a:latin typeface="Arial" pitchFamily="34" charset="0"/>
                <a:cs typeface="Arial" pitchFamily="34" charset="0"/>
                <a:sym typeface="Symbol" pitchFamily="18" charset="2"/>
              </a:rPr>
              <a:t>() I</a:t>
            </a:r>
            <a:r>
              <a:rPr lang="en-GB" sz="1800" b="1" kern="0" baseline="-25000" dirty="0">
                <a:solidFill>
                  <a:srgbClr val="0000FF"/>
                </a:solidFill>
                <a:latin typeface="Arial" pitchFamily="34" charset="0"/>
                <a:cs typeface="Arial" pitchFamily="34" charset="0"/>
                <a:sym typeface="Symbol" pitchFamily="18" charset="2"/>
              </a:rPr>
              <a:t></a:t>
            </a:r>
            <a:r>
              <a:rPr lang="en-GB" sz="1800" b="1" kern="0" dirty="0">
                <a:solidFill>
                  <a:srgbClr val="0000FF"/>
                </a:solidFill>
                <a:latin typeface="Arial" pitchFamily="34" charset="0"/>
                <a:cs typeface="Arial" pitchFamily="34" charset="0"/>
                <a:sym typeface="Symbol" pitchFamily="18" charset="2"/>
              </a:rPr>
              <a:t> </a:t>
            </a:r>
            <a:r>
              <a:rPr lang="en-US" sz="1800" b="1" kern="0" dirty="0" err="1">
                <a:solidFill>
                  <a:srgbClr val="0000FF"/>
                </a:solidFill>
                <a:latin typeface="Arial" pitchFamily="34" charset="0"/>
                <a:cs typeface="Arial" pitchFamily="34" charset="0"/>
                <a:sym typeface="Symbol" pitchFamily="18" charset="2"/>
              </a:rPr>
              <a:t>dL</a:t>
            </a:r>
            <a:r>
              <a:rPr lang="en-US" sz="1800" b="1" kern="0" dirty="0">
                <a:solidFill>
                  <a:srgbClr val="0000FF"/>
                </a:solidFill>
                <a:latin typeface="Arial" pitchFamily="34" charset="0"/>
                <a:cs typeface="Arial" pitchFamily="34" charset="0"/>
                <a:sym typeface="Symbol" pitchFamily="18" charset="2"/>
              </a:rPr>
              <a:t> </a:t>
            </a:r>
          </a:p>
          <a:p>
            <a:pPr marL="198438" indent="-198438" defTabSz="928688" eaLnBrk="1" hangingPunct="1">
              <a:spcBef>
                <a:spcPct val="20000"/>
              </a:spcBef>
              <a:tabLst>
                <a:tab pos="198438" algn="l"/>
                <a:tab pos="668338" algn="l"/>
                <a:tab pos="1136650" algn="l"/>
                <a:tab pos="1436688" algn="l"/>
                <a:tab pos="1520825" algn="l"/>
                <a:tab pos="2289175" algn="l"/>
                <a:tab pos="2389188" algn="l"/>
              </a:tabLst>
              <a:defRPr/>
            </a:pPr>
            <a:r>
              <a:rPr lang="en-US" sz="1800" b="1" kern="0" dirty="0">
                <a:latin typeface="Arial" pitchFamily="34" charset="0"/>
                <a:cs typeface="Arial" pitchFamily="34" charset="0"/>
                <a:sym typeface="Symbol" pitchFamily="18" charset="2"/>
              </a:rPr>
              <a:t>	</a:t>
            </a:r>
          </a:p>
          <a:p>
            <a:pPr marL="198438" indent="-198438" defTabSz="928688" eaLnBrk="1" hangingPunct="1">
              <a:spcBef>
                <a:spcPct val="20000"/>
              </a:spcBef>
              <a:tabLst>
                <a:tab pos="198438" algn="l"/>
                <a:tab pos="668338" algn="l"/>
                <a:tab pos="1136650" algn="l"/>
                <a:tab pos="1436688" algn="l"/>
                <a:tab pos="1520825" algn="l"/>
                <a:tab pos="2289175" algn="l"/>
                <a:tab pos="2389188" algn="l"/>
              </a:tabLst>
              <a:defRPr/>
            </a:pPr>
            <a:r>
              <a:rPr lang="en-US" sz="1800" b="1" kern="0" dirty="0">
                <a:latin typeface="Arial" pitchFamily="34" charset="0"/>
                <a:cs typeface="Arial" pitchFamily="34" charset="0"/>
                <a:sym typeface="Symbol" pitchFamily="18" charset="2"/>
              </a:rPr>
              <a:t>	and 				</a:t>
            </a:r>
            <a:r>
              <a:rPr lang="en-US" sz="1800" b="1" dirty="0">
                <a:solidFill>
                  <a:srgbClr val="0000FF"/>
                </a:solidFill>
                <a:sym typeface="Symbol" pitchFamily="18" charset="2"/>
              </a:rPr>
              <a:t> I</a:t>
            </a:r>
            <a:r>
              <a:rPr lang="en-GB" sz="1800" b="1" baseline="-25000" dirty="0">
                <a:solidFill>
                  <a:srgbClr val="0000FF"/>
                </a:solidFill>
                <a:sym typeface="Symbol" pitchFamily="18" charset="2"/>
              </a:rPr>
              <a:t> </a:t>
            </a:r>
            <a:r>
              <a:rPr lang="en-US" sz="1800" b="1" dirty="0">
                <a:solidFill>
                  <a:srgbClr val="0000FF"/>
                </a:solidFill>
                <a:sym typeface="Symbol" pitchFamily="18" charset="2"/>
              </a:rPr>
              <a:t>(L) </a:t>
            </a:r>
            <a:r>
              <a:rPr lang="en-US" sz="1800" b="1" kern="0" dirty="0">
                <a:solidFill>
                  <a:srgbClr val="0000FF"/>
                </a:solidFill>
                <a:latin typeface="Arial" pitchFamily="34" charset="0"/>
                <a:cs typeface="Arial" pitchFamily="34" charset="0"/>
                <a:sym typeface="Symbol" pitchFamily="18" charset="2"/>
              </a:rPr>
              <a:t> = </a:t>
            </a:r>
            <a:r>
              <a:rPr lang="en-US" sz="1800" b="1" dirty="0">
                <a:solidFill>
                  <a:srgbClr val="0000FF"/>
                </a:solidFill>
                <a:sym typeface="Symbol" pitchFamily="18" charset="2"/>
              </a:rPr>
              <a:t>I</a:t>
            </a:r>
            <a:r>
              <a:rPr lang="el-GR" sz="1800" b="1" baseline="-10000" dirty="0">
                <a:solidFill>
                  <a:srgbClr val="0000FF"/>
                </a:solidFill>
                <a:cs typeface="Times New Roman" panose="02020603050405020304" pitchFamily="18" charset="0"/>
                <a:sym typeface="Symbol" pitchFamily="18" charset="2"/>
              </a:rPr>
              <a:t>λ</a:t>
            </a:r>
            <a:r>
              <a:rPr lang="en-US" sz="1800" b="1" dirty="0">
                <a:solidFill>
                  <a:srgbClr val="0000FF"/>
                </a:solidFill>
                <a:sym typeface="Symbol" pitchFamily="18" charset="2"/>
              </a:rPr>
              <a:t>(0) </a:t>
            </a:r>
            <a:r>
              <a:rPr lang="en-US" sz="1800" b="1" kern="0" dirty="0">
                <a:solidFill>
                  <a:srgbClr val="0000FF"/>
                </a:solidFill>
                <a:latin typeface="Arial" pitchFamily="34" charset="0"/>
                <a:cs typeface="Arial" pitchFamily="34" charset="0"/>
                <a:sym typeface="Symbol" pitchFamily="18" charset="2"/>
              </a:rPr>
              <a:t> </a:t>
            </a:r>
            <a:r>
              <a:rPr lang="en-GB" sz="1800" b="1" kern="0" dirty="0">
                <a:solidFill>
                  <a:srgbClr val="0000FF"/>
                </a:solidFill>
                <a:latin typeface="Arial" pitchFamily="34" charset="0"/>
                <a:cs typeface="Arial" pitchFamily="34" charset="0"/>
                <a:sym typeface="Symbol" pitchFamily="18" charset="2"/>
              </a:rPr>
              <a:t>exp {- </a:t>
            </a:r>
            <a:r>
              <a:rPr lang="en-GB" sz="1800" b="1" kern="0" dirty="0" err="1">
                <a:solidFill>
                  <a:srgbClr val="0000FF"/>
                </a:solidFill>
                <a:latin typeface="Arial" pitchFamily="34" charset="0"/>
                <a:cs typeface="Arial" pitchFamily="34" charset="0"/>
                <a:sym typeface="Symbol" pitchFamily="18" charset="2"/>
              </a:rPr>
              <a:t>k</a:t>
            </a:r>
            <a:r>
              <a:rPr lang="en-GB" sz="1800" b="1" kern="0" baseline="-25000" dirty="0" err="1">
                <a:solidFill>
                  <a:srgbClr val="0000FF"/>
                </a:solidFill>
                <a:latin typeface="Arial" pitchFamily="34" charset="0"/>
                <a:cs typeface="Arial" pitchFamily="34" charset="0"/>
                <a:sym typeface="Symbol" pitchFamily="18" charset="2"/>
              </a:rPr>
              <a:t>s</a:t>
            </a:r>
            <a:r>
              <a:rPr lang="en-GB" sz="1800" b="1" kern="0" dirty="0">
                <a:solidFill>
                  <a:srgbClr val="0000FF"/>
                </a:solidFill>
                <a:latin typeface="Arial" pitchFamily="34" charset="0"/>
                <a:cs typeface="Arial" pitchFamily="34" charset="0"/>
                <a:sym typeface="Symbol" pitchFamily="18" charset="2"/>
              </a:rPr>
              <a:t>() L }	</a:t>
            </a:r>
            <a:r>
              <a:rPr lang="en-GB" sz="1800" b="1" kern="0" dirty="0">
                <a:latin typeface="Arial" pitchFamily="34" charset="0"/>
                <a:cs typeface="Arial" pitchFamily="34" charset="0"/>
                <a:sym typeface="Symbol" pitchFamily="18" charset="2"/>
              </a:rPr>
              <a:t>(compare absorbing case)</a:t>
            </a:r>
          </a:p>
          <a:p>
            <a:pPr marL="198438" indent="-198438" defTabSz="928688" eaLnBrk="1" hangingPunct="1">
              <a:spcBef>
                <a:spcPct val="20000"/>
              </a:spcBef>
              <a:tabLst>
                <a:tab pos="198438" algn="l"/>
                <a:tab pos="668338" algn="l"/>
                <a:tab pos="1136650" algn="l"/>
                <a:tab pos="1436688" algn="l"/>
                <a:tab pos="1520825" algn="l"/>
                <a:tab pos="2289175" algn="l"/>
                <a:tab pos="2389188" algn="l"/>
              </a:tabLst>
              <a:defRPr/>
            </a:pPr>
            <a:endParaRPr lang="en-GB" sz="1800" b="1" kern="0" dirty="0">
              <a:latin typeface="Arial" pitchFamily="34" charset="0"/>
              <a:cs typeface="Arial" pitchFamily="34" charset="0"/>
              <a:sym typeface="Symbol" pitchFamily="18" charset="2"/>
            </a:endParaRPr>
          </a:p>
          <a:p>
            <a:pPr marL="198438" indent="-198438" defTabSz="928688" eaLnBrk="1" hangingPunct="1">
              <a:spcBef>
                <a:spcPct val="20000"/>
              </a:spcBef>
              <a:tabLst>
                <a:tab pos="198438" algn="l"/>
                <a:tab pos="668338" algn="l"/>
                <a:tab pos="1136650" algn="l"/>
                <a:tab pos="1436688" algn="l"/>
                <a:tab pos="1520825" algn="l"/>
                <a:tab pos="2289175" algn="l"/>
                <a:tab pos="2389188" algn="l"/>
              </a:tabLst>
              <a:defRPr/>
            </a:pPr>
            <a:endParaRPr lang="en-GB" sz="1800" b="1" kern="0" dirty="0">
              <a:latin typeface="Arial" pitchFamily="34" charset="0"/>
              <a:cs typeface="Arial" pitchFamily="34" charset="0"/>
              <a:sym typeface="Symbol" pitchFamily="18" charset="2"/>
            </a:endParaRPr>
          </a:p>
          <a:p>
            <a:pPr marL="198438" indent="-198438" defTabSz="928688" eaLnBrk="1" hangingPunct="1">
              <a:spcBef>
                <a:spcPct val="20000"/>
              </a:spcBef>
              <a:tabLst>
                <a:tab pos="198438" algn="l"/>
                <a:tab pos="668338" algn="l"/>
                <a:tab pos="1136650" algn="l"/>
                <a:tab pos="1436688" algn="l"/>
                <a:tab pos="1520825" algn="l"/>
                <a:tab pos="2289175" algn="l"/>
                <a:tab pos="2389188" algn="l"/>
              </a:tabLst>
              <a:defRPr/>
            </a:pPr>
            <a:r>
              <a:rPr lang="en-GB" sz="1800" b="1" kern="0" dirty="0">
                <a:latin typeface="Arial" pitchFamily="34" charset="0"/>
                <a:cs typeface="Arial" pitchFamily="34" charset="0"/>
                <a:sym typeface="Symbol" pitchFamily="18" charset="2"/>
              </a:rPr>
              <a:t>Scattering and absorbing media:	</a:t>
            </a:r>
            <a:r>
              <a:rPr lang="en-US" sz="1800" b="1" dirty="0">
                <a:solidFill>
                  <a:srgbClr val="0000FF"/>
                </a:solidFill>
                <a:sym typeface="Symbol" pitchFamily="18" charset="2"/>
              </a:rPr>
              <a:t> I</a:t>
            </a:r>
            <a:r>
              <a:rPr lang="en-GB" sz="1800" b="1" baseline="-25000" dirty="0">
                <a:solidFill>
                  <a:srgbClr val="0000FF"/>
                </a:solidFill>
                <a:sym typeface="Symbol" pitchFamily="18" charset="2"/>
              </a:rPr>
              <a:t> </a:t>
            </a:r>
            <a:r>
              <a:rPr lang="en-US" sz="1800" b="1" dirty="0">
                <a:solidFill>
                  <a:srgbClr val="0000FF"/>
                </a:solidFill>
                <a:sym typeface="Symbol" pitchFamily="18" charset="2"/>
              </a:rPr>
              <a:t>(L) </a:t>
            </a:r>
            <a:r>
              <a:rPr lang="en-US" sz="1800" b="1" kern="0" dirty="0">
                <a:solidFill>
                  <a:srgbClr val="0000FF"/>
                </a:solidFill>
                <a:latin typeface="Arial" pitchFamily="34" charset="0"/>
                <a:cs typeface="Arial" pitchFamily="34" charset="0"/>
                <a:sym typeface="Symbol" pitchFamily="18" charset="2"/>
              </a:rPr>
              <a:t> = </a:t>
            </a:r>
            <a:r>
              <a:rPr lang="en-US" sz="1800" b="1" dirty="0">
                <a:solidFill>
                  <a:srgbClr val="0000FF"/>
                </a:solidFill>
                <a:sym typeface="Symbol" pitchFamily="18" charset="2"/>
              </a:rPr>
              <a:t>I</a:t>
            </a:r>
            <a:r>
              <a:rPr lang="el-GR" sz="1800" b="1" baseline="-10000" dirty="0">
                <a:solidFill>
                  <a:srgbClr val="0000FF"/>
                </a:solidFill>
                <a:cs typeface="Times New Roman" panose="02020603050405020304" pitchFamily="18" charset="0"/>
                <a:sym typeface="Symbol" pitchFamily="18" charset="2"/>
              </a:rPr>
              <a:t>λ</a:t>
            </a:r>
            <a:r>
              <a:rPr lang="en-US" sz="1800" b="1" dirty="0">
                <a:solidFill>
                  <a:srgbClr val="0000FF"/>
                </a:solidFill>
                <a:sym typeface="Symbol" pitchFamily="18" charset="2"/>
              </a:rPr>
              <a:t>(0) </a:t>
            </a:r>
            <a:r>
              <a:rPr lang="en-US" sz="1800" b="1" kern="0" dirty="0">
                <a:solidFill>
                  <a:srgbClr val="0000FF"/>
                </a:solidFill>
                <a:latin typeface="Arial" pitchFamily="34" charset="0"/>
                <a:cs typeface="Arial" pitchFamily="34" charset="0"/>
                <a:sym typeface="Symbol" pitchFamily="18" charset="2"/>
              </a:rPr>
              <a:t> </a:t>
            </a:r>
            <a:r>
              <a:rPr lang="en-GB" sz="1800" b="1" kern="0" dirty="0">
                <a:solidFill>
                  <a:srgbClr val="0000FF"/>
                </a:solidFill>
                <a:latin typeface="Arial" pitchFamily="34" charset="0"/>
                <a:cs typeface="Arial" pitchFamily="34" charset="0"/>
                <a:sym typeface="Symbol" pitchFamily="18" charset="2"/>
              </a:rPr>
              <a:t>exp {- </a:t>
            </a:r>
            <a:r>
              <a:rPr lang="en-GB" sz="1800" b="1" kern="0" dirty="0" err="1">
                <a:solidFill>
                  <a:srgbClr val="0000FF"/>
                </a:solidFill>
                <a:latin typeface="Arial" pitchFamily="34" charset="0"/>
                <a:cs typeface="Arial" pitchFamily="34" charset="0"/>
                <a:sym typeface="Symbol" pitchFamily="18" charset="2"/>
              </a:rPr>
              <a:t>k</a:t>
            </a:r>
            <a:r>
              <a:rPr lang="en-GB" sz="1800" b="1" kern="0" baseline="-25000" dirty="0" err="1">
                <a:solidFill>
                  <a:srgbClr val="0000FF"/>
                </a:solidFill>
                <a:latin typeface="Arial" pitchFamily="34" charset="0"/>
                <a:cs typeface="Arial" pitchFamily="34" charset="0"/>
                <a:sym typeface="Symbol" pitchFamily="18" charset="2"/>
              </a:rPr>
              <a:t>e</a:t>
            </a:r>
            <a:r>
              <a:rPr lang="en-GB" sz="1800" b="1" kern="0" dirty="0">
                <a:solidFill>
                  <a:srgbClr val="0000FF"/>
                </a:solidFill>
                <a:latin typeface="Arial" pitchFamily="34" charset="0"/>
                <a:cs typeface="Arial" pitchFamily="34" charset="0"/>
                <a:sym typeface="Symbol" pitchFamily="18" charset="2"/>
              </a:rPr>
              <a:t>() L }</a:t>
            </a:r>
            <a:r>
              <a:rPr lang="en-GB" sz="1800" b="1" kern="0" dirty="0">
                <a:latin typeface="Arial" pitchFamily="34" charset="0"/>
                <a:cs typeface="Arial" pitchFamily="34" charset="0"/>
                <a:sym typeface="Symbol" pitchFamily="18" charset="2"/>
              </a:rPr>
              <a:t> </a:t>
            </a:r>
          </a:p>
          <a:p>
            <a:pPr marL="198438" indent="-198438" defTabSz="928688" eaLnBrk="1" hangingPunct="1">
              <a:spcBef>
                <a:spcPct val="20000"/>
              </a:spcBef>
              <a:tabLst>
                <a:tab pos="198438" algn="l"/>
                <a:tab pos="668338" algn="l"/>
                <a:tab pos="1136650" algn="l"/>
                <a:tab pos="1436688" algn="l"/>
                <a:tab pos="1520825" algn="l"/>
                <a:tab pos="2289175" algn="l"/>
                <a:tab pos="2389188" algn="l"/>
              </a:tabLst>
              <a:defRPr/>
            </a:pPr>
            <a:r>
              <a:rPr lang="en-GB" sz="1800" b="1" kern="0" dirty="0">
                <a:latin typeface="Arial" pitchFamily="34" charset="0"/>
                <a:cs typeface="Arial" pitchFamily="34" charset="0"/>
                <a:sym typeface="Symbol" pitchFamily="18" charset="2"/>
              </a:rPr>
              <a:t>with </a:t>
            </a:r>
            <a:r>
              <a:rPr lang="en-GB" sz="1800" b="1" kern="0" dirty="0">
                <a:solidFill>
                  <a:srgbClr val="0000FF"/>
                </a:solidFill>
                <a:latin typeface="Arial" pitchFamily="34" charset="0"/>
                <a:cs typeface="Arial" pitchFamily="34" charset="0"/>
                <a:sym typeface="Symbol" pitchFamily="18" charset="2"/>
              </a:rPr>
              <a:t>extinction coefficient</a:t>
            </a:r>
            <a:r>
              <a:rPr lang="en-GB" sz="1800" b="1" kern="0" dirty="0">
                <a:latin typeface="Arial" pitchFamily="34" charset="0"/>
                <a:cs typeface="Arial" pitchFamily="34" charset="0"/>
                <a:sym typeface="Symbol" pitchFamily="18" charset="2"/>
              </a:rPr>
              <a:t>: 	</a:t>
            </a:r>
            <a:r>
              <a:rPr lang="en-GB" sz="1800" b="1" kern="0" dirty="0" err="1">
                <a:solidFill>
                  <a:srgbClr val="0000FF"/>
                </a:solidFill>
                <a:latin typeface="Arial" pitchFamily="34" charset="0"/>
                <a:cs typeface="Arial" pitchFamily="34" charset="0"/>
                <a:sym typeface="Symbol" pitchFamily="18" charset="2"/>
              </a:rPr>
              <a:t>k</a:t>
            </a:r>
            <a:r>
              <a:rPr lang="en-GB" sz="1800" b="1" kern="0" baseline="-25000" dirty="0" err="1">
                <a:solidFill>
                  <a:srgbClr val="0000FF"/>
                </a:solidFill>
                <a:latin typeface="Arial" pitchFamily="34" charset="0"/>
                <a:cs typeface="Arial" pitchFamily="34" charset="0"/>
                <a:sym typeface="Symbol" pitchFamily="18" charset="2"/>
              </a:rPr>
              <a:t>e</a:t>
            </a:r>
            <a:r>
              <a:rPr lang="en-GB" sz="1800" b="1" kern="0" baseline="-25000" dirty="0">
                <a:solidFill>
                  <a:srgbClr val="0000FF"/>
                </a:solidFill>
                <a:latin typeface="Arial" pitchFamily="34" charset="0"/>
                <a:cs typeface="Arial" pitchFamily="34" charset="0"/>
                <a:sym typeface="Symbol" pitchFamily="18" charset="2"/>
              </a:rPr>
              <a:t> </a:t>
            </a:r>
            <a:r>
              <a:rPr lang="en-GB" sz="1800" b="1" kern="0" dirty="0">
                <a:solidFill>
                  <a:srgbClr val="0000FF"/>
                </a:solidFill>
                <a:latin typeface="Arial" pitchFamily="34" charset="0"/>
                <a:cs typeface="Arial" pitchFamily="34" charset="0"/>
                <a:sym typeface="Symbol" pitchFamily="18" charset="2"/>
              </a:rPr>
              <a:t>=</a:t>
            </a:r>
            <a:r>
              <a:rPr lang="en-GB" sz="1800" b="1" kern="0" baseline="-25000" dirty="0">
                <a:solidFill>
                  <a:srgbClr val="0000FF"/>
                </a:solidFill>
                <a:latin typeface="Arial" pitchFamily="34" charset="0"/>
                <a:cs typeface="Arial" pitchFamily="34" charset="0"/>
                <a:sym typeface="Symbol" pitchFamily="18" charset="2"/>
              </a:rPr>
              <a:t> </a:t>
            </a:r>
            <a:r>
              <a:rPr lang="en-GB" sz="1800" b="1" kern="0" dirty="0" err="1">
                <a:solidFill>
                  <a:srgbClr val="0000FF"/>
                </a:solidFill>
                <a:latin typeface="Arial" pitchFamily="34" charset="0"/>
                <a:cs typeface="Arial" pitchFamily="34" charset="0"/>
                <a:sym typeface="Symbol" pitchFamily="18" charset="2"/>
              </a:rPr>
              <a:t>k</a:t>
            </a:r>
            <a:r>
              <a:rPr lang="en-GB" sz="1800" b="1" kern="0" baseline="-25000" dirty="0" err="1">
                <a:solidFill>
                  <a:srgbClr val="0000FF"/>
                </a:solidFill>
                <a:latin typeface="Arial" pitchFamily="34" charset="0"/>
                <a:cs typeface="Arial" pitchFamily="34" charset="0"/>
                <a:sym typeface="Symbol" pitchFamily="18" charset="2"/>
              </a:rPr>
              <a:t>s</a:t>
            </a:r>
            <a:r>
              <a:rPr lang="en-GB" sz="1800" b="1" kern="0" dirty="0">
                <a:solidFill>
                  <a:srgbClr val="0000FF"/>
                </a:solidFill>
                <a:latin typeface="Arial" pitchFamily="34" charset="0"/>
                <a:cs typeface="Arial" pitchFamily="34" charset="0"/>
                <a:sym typeface="Symbol" pitchFamily="18" charset="2"/>
              </a:rPr>
              <a:t>+ k</a:t>
            </a:r>
            <a:r>
              <a:rPr lang="en-GB" sz="1800" b="1" kern="0" baseline="-25000" dirty="0">
                <a:solidFill>
                  <a:srgbClr val="0000FF"/>
                </a:solidFill>
                <a:latin typeface="Arial" pitchFamily="34" charset="0"/>
                <a:cs typeface="Arial" pitchFamily="34" charset="0"/>
                <a:sym typeface="Symbol" pitchFamily="18" charset="2"/>
              </a:rPr>
              <a:t>a</a:t>
            </a:r>
            <a:endParaRPr lang="en-GB" sz="1800" b="1" kern="0" dirty="0">
              <a:latin typeface="Arial" pitchFamily="34" charset="0"/>
              <a:cs typeface="Arial" pitchFamily="34" charset="0"/>
              <a:sym typeface="Symbol" pitchFamily="18" charset="2"/>
            </a:endParaRPr>
          </a:p>
          <a:p>
            <a:pPr marL="198438" indent="-198438" defTabSz="928688" eaLnBrk="1" hangingPunct="1">
              <a:spcBef>
                <a:spcPts val="600"/>
              </a:spcBef>
              <a:tabLst>
                <a:tab pos="198438" algn="l"/>
                <a:tab pos="668338" algn="l"/>
                <a:tab pos="1136650" algn="l"/>
                <a:tab pos="1436688" algn="l"/>
                <a:tab pos="1520825" algn="l"/>
                <a:tab pos="2289175" algn="l"/>
                <a:tab pos="2389188" algn="l"/>
              </a:tabLst>
              <a:defRPr/>
            </a:pPr>
            <a:endParaRPr lang="en-GB" sz="1800" b="1" kern="0" dirty="0">
              <a:latin typeface="Arial" pitchFamily="34" charset="0"/>
              <a:cs typeface="Arial" pitchFamily="34" charset="0"/>
              <a:sym typeface="Symbol" pitchFamily="18" charset="2"/>
            </a:endParaRPr>
          </a:p>
          <a:p>
            <a:pPr defTabSz="928688" eaLnBrk="1" hangingPunct="1">
              <a:spcBef>
                <a:spcPts val="600"/>
              </a:spcBef>
              <a:tabLst>
                <a:tab pos="668338" algn="l"/>
                <a:tab pos="1136650" algn="l"/>
                <a:tab pos="1436688" algn="l"/>
                <a:tab pos="1520825" algn="l"/>
                <a:tab pos="2289175" algn="l"/>
                <a:tab pos="2389188" algn="l"/>
              </a:tabLst>
              <a:defRPr/>
            </a:pPr>
            <a:r>
              <a:rPr lang="en-GB" sz="1800" b="1" kern="0" dirty="0">
                <a:solidFill>
                  <a:srgbClr val="0000FF"/>
                </a:solidFill>
                <a:latin typeface="Arial" pitchFamily="34" charset="0"/>
                <a:cs typeface="Arial" pitchFamily="34" charset="0"/>
                <a:sym typeface="Symbol" pitchFamily="18" charset="2"/>
              </a:rPr>
              <a:t>Extinction: </a:t>
            </a:r>
            <a:r>
              <a:rPr lang="en-GB" sz="1800" b="1" kern="0" dirty="0">
                <a:latin typeface="Arial" pitchFamily="34" charset="0"/>
                <a:cs typeface="Arial" pitchFamily="34" charset="0"/>
                <a:sym typeface="Symbol" pitchFamily="18" charset="2"/>
              </a:rPr>
              <a:t>total loss of light due to absorption and scattering of light out of path						</a:t>
            </a:r>
            <a:endParaRPr lang="en-US" sz="1800" b="1" kern="0" dirty="0">
              <a:latin typeface="Arial" pitchFamily="34" charset="0"/>
              <a:cs typeface="Arial" pitchFamily="34" charset="0"/>
              <a:sym typeface="Symbol" pitchFamily="18" charset="2"/>
            </a:endParaRPr>
          </a:p>
        </p:txBody>
      </p:sp>
      <p:sp>
        <p:nvSpPr>
          <p:cNvPr id="5" name="Rectangle 3"/>
          <p:cNvSpPr txBox="1">
            <a:spLocks noChangeArrowheads="1"/>
          </p:cNvSpPr>
          <p:nvPr/>
        </p:nvSpPr>
        <p:spPr bwMode="auto">
          <a:xfrm>
            <a:off x="0" y="-180975"/>
            <a:ext cx="7010400" cy="1181100"/>
          </a:xfrm>
          <a:prstGeom prst="rect">
            <a:avLst/>
          </a:prstGeom>
          <a:noFill/>
          <a:ln w="9525">
            <a:noFill/>
            <a:miter lim="800000"/>
            <a:headEnd/>
            <a:tailEnd/>
          </a:ln>
        </p:spPr>
        <p:txBody>
          <a:bodyPr anchor="ctr"/>
          <a:lstStyle/>
          <a:p>
            <a:pPr eaLnBrk="1" hangingPunct="1">
              <a:defRPr/>
            </a:pPr>
            <a:r>
              <a:rPr lang="en-GB" b="1" kern="0" dirty="0">
                <a:solidFill>
                  <a:srgbClr val="FF3300"/>
                </a:solidFill>
                <a:latin typeface="Arial" charset="0"/>
                <a:ea typeface="+mj-ea"/>
                <a:cs typeface="Arial" charset="0"/>
              </a:rPr>
              <a:t>BEER-LAMBERT LAW: EXTINCTION LAW</a:t>
            </a:r>
          </a:p>
        </p:txBody>
      </p:sp>
      <p:sp>
        <p:nvSpPr>
          <p:cNvPr id="47108" name="Rectangle 4"/>
          <p:cNvSpPr>
            <a:spLocks noChangeArrowheads="1"/>
          </p:cNvSpPr>
          <p:nvPr/>
        </p:nvSpPr>
        <p:spPr bwMode="auto">
          <a:xfrm>
            <a:off x="2359025" y="1803400"/>
            <a:ext cx="3962400" cy="51435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47109" name="Line 5"/>
          <p:cNvSpPr>
            <a:spLocks noChangeShapeType="1"/>
          </p:cNvSpPr>
          <p:nvPr/>
        </p:nvSpPr>
        <p:spPr bwMode="auto">
          <a:xfrm>
            <a:off x="825500" y="2020888"/>
            <a:ext cx="1320800" cy="0"/>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47110" name="Line 6"/>
          <p:cNvSpPr>
            <a:spLocks noChangeShapeType="1"/>
          </p:cNvSpPr>
          <p:nvPr/>
        </p:nvSpPr>
        <p:spPr bwMode="auto">
          <a:xfrm>
            <a:off x="6489700" y="2074863"/>
            <a:ext cx="1320800" cy="0"/>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GB"/>
          </a:p>
        </p:txBody>
      </p:sp>
      <p:cxnSp>
        <p:nvCxnSpPr>
          <p:cNvPr id="16" name="Straight Arrow Connector 15"/>
          <p:cNvCxnSpPr/>
          <p:nvPr/>
        </p:nvCxnSpPr>
        <p:spPr>
          <a:xfrm rot="5400000" flipH="1" flipV="1">
            <a:off x="3564732" y="1597818"/>
            <a:ext cx="501650" cy="36036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364163" y="2174875"/>
            <a:ext cx="720725" cy="2873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4716463" y="1598613"/>
            <a:ext cx="503237" cy="36036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6200000" flipH="1">
            <a:off x="3779044" y="2174081"/>
            <a:ext cx="433388" cy="2889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 name="Oval 25"/>
          <p:cNvSpPr>
            <a:spLocks noChangeAspect="1"/>
          </p:cNvSpPr>
          <p:nvPr/>
        </p:nvSpPr>
        <p:spPr>
          <a:xfrm>
            <a:off x="5303838" y="2120900"/>
            <a:ext cx="92075" cy="92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28" name="Oval 27"/>
          <p:cNvSpPr>
            <a:spLocks noChangeAspect="1"/>
          </p:cNvSpPr>
          <p:nvPr/>
        </p:nvSpPr>
        <p:spPr>
          <a:xfrm>
            <a:off x="4624388" y="1958975"/>
            <a:ext cx="92075" cy="904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29" name="Oval 28"/>
          <p:cNvSpPr>
            <a:spLocks noChangeAspect="1"/>
          </p:cNvSpPr>
          <p:nvPr/>
        </p:nvSpPr>
        <p:spPr>
          <a:xfrm>
            <a:off x="3563938" y="1958975"/>
            <a:ext cx="92075" cy="904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30" name="Oval 29"/>
          <p:cNvSpPr>
            <a:spLocks noChangeAspect="1"/>
          </p:cNvSpPr>
          <p:nvPr/>
        </p:nvSpPr>
        <p:spPr>
          <a:xfrm>
            <a:off x="3841750" y="2070100"/>
            <a:ext cx="90488" cy="92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47119" name="Text Box 8"/>
          <p:cNvSpPr txBox="1">
            <a:spLocks noChangeArrowheads="1"/>
          </p:cNvSpPr>
          <p:nvPr/>
        </p:nvSpPr>
        <p:spPr bwMode="auto">
          <a:xfrm>
            <a:off x="874713" y="1563688"/>
            <a:ext cx="13208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FontTx/>
              <a:buNone/>
            </a:pPr>
            <a:r>
              <a:rPr lang="en-GB" altLang="en-US" sz="2400" b="1">
                <a:solidFill>
                  <a:srgbClr val="0000FF"/>
                </a:solidFill>
                <a:sym typeface="Symbol" panose="05050102010706020507" pitchFamily="18" charset="2"/>
              </a:rPr>
              <a:t>I</a:t>
            </a:r>
            <a:r>
              <a:rPr lang="el-GR" altLang="en-US" sz="2400" b="1" baseline="-250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λ</a:t>
            </a:r>
            <a:r>
              <a:rPr lang="en-GB" altLang="en-US" sz="2400" b="1" baseline="-10000">
                <a:solidFill>
                  <a:srgbClr val="0000FF"/>
                </a:solidFill>
                <a:sym typeface="Symbol" panose="05050102010706020507" pitchFamily="18" charset="2"/>
              </a:rPr>
              <a:t> </a:t>
            </a:r>
            <a:r>
              <a:rPr lang="en-GB" altLang="en-US" sz="2400" b="1">
                <a:solidFill>
                  <a:srgbClr val="0000FF"/>
                </a:solidFill>
                <a:sym typeface="Symbol" panose="05050102010706020507" pitchFamily="18" charset="2"/>
              </a:rPr>
              <a:t>(0) </a:t>
            </a:r>
            <a:endParaRPr lang="en-GB" altLang="en-US" sz="2400"/>
          </a:p>
        </p:txBody>
      </p:sp>
      <p:sp>
        <p:nvSpPr>
          <p:cNvPr id="47120" name="Text Box 9"/>
          <p:cNvSpPr txBox="1">
            <a:spLocks noChangeArrowheads="1"/>
          </p:cNvSpPr>
          <p:nvPr/>
        </p:nvSpPr>
        <p:spPr bwMode="auto">
          <a:xfrm>
            <a:off x="6875463" y="1528763"/>
            <a:ext cx="12223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GB" altLang="en-US" sz="2400" b="1">
                <a:solidFill>
                  <a:srgbClr val="0000FF"/>
                </a:solidFill>
                <a:sym typeface="Symbol" panose="05050102010706020507" pitchFamily="18" charset="2"/>
              </a:rPr>
              <a:t>I</a:t>
            </a:r>
            <a:r>
              <a:rPr lang="en-GB" altLang="en-US" sz="2400" b="1" baseline="-25000">
                <a:solidFill>
                  <a:srgbClr val="0000FF"/>
                </a:solidFill>
                <a:sym typeface="Symbol" panose="05050102010706020507" pitchFamily="18" charset="2"/>
              </a:rPr>
              <a:t></a:t>
            </a:r>
            <a:r>
              <a:rPr lang="en-GB" altLang="en-US" sz="2400" b="1">
                <a:solidFill>
                  <a:srgbClr val="0000FF"/>
                </a:solidFill>
                <a:sym typeface="Symbol" panose="05050102010706020507" pitchFamily="18" charset="2"/>
              </a:rPr>
              <a:t> (L)</a:t>
            </a:r>
          </a:p>
        </p:txBody>
      </p:sp>
      <p:cxnSp>
        <p:nvCxnSpPr>
          <p:cNvPr id="22" name="Straight Arrow Connector 21"/>
          <p:cNvCxnSpPr/>
          <p:nvPr/>
        </p:nvCxnSpPr>
        <p:spPr>
          <a:xfrm flipV="1">
            <a:off x="2339975" y="1755775"/>
            <a:ext cx="3962400" cy="1111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7122" name="TextBox 22"/>
          <p:cNvSpPr txBox="1">
            <a:spLocks noChangeArrowheads="1"/>
          </p:cNvSpPr>
          <p:nvPr/>
        </p:nvSpPr>
        <p:spPr bwMode="auto">
          <a:xfrm>
            <a:off x="3956050" y="1382713"/>
            <a:ext cx="3730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GB" altLang="en-US" sz="2400">
                <a:latin typeface="Times New Roman" panose="02020603050405020304" pitchFamily="18" charset="0"/>
              </a:rPr>
              <a:t>L</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title"/>
          </p:nvPr>
        </p:nvSpPr>
        <p:spPr>
          <a:xfrm>
            <a:off x="0" y="-100013"/>
            <a:ext cx="6948488" cy="1143001"/>
          </a:xfrm>
        </p:spPr>
        <p:txBody>
          <a:bodyPr/>
          <a:lstStyle/>
          <a:p>
            <a:pPr eaLnBrk="1" hangingPunct="1"/>
            <a:r>
              <a:rPr lang="en-GB" altLang="en-US" sz="2400" b="1" smtClean="0">
                <a:solidFill>
                  <a:srgbClr val="FF0000"/>
                </a:solidFill>
              </a:rPr>
              <a:t>Other forms of Planck’s Law</a:t>
            </a:r>
          </a:p>
        </p:txBody>
      </p:sp>
      <p:sp>
        <p:nvSpPr>
          <p:cNvPr id="49155" name="Rectangle 1027"/>
          <p:cNvSpPr>
            <a:spLocks noGrp="1" noChangeArrowheads="1"/>
          </p:cNvSpPr>
          <p:nvPr>
            <p:ph type="body" sz="half" idx="1"/>
          </p:nvPr>
        </p:nvSpPr>
        <p:spPr>
          <a:xfrm>
            <a:off x="0" y="908050"/>
            <a:ext cx="9144000" cy="5400675"/>
          </a:xfrm>
        </p:spPr>
        <p:txBody>
          <a:bodyPr/>
          <a:lstStyle/>
          <a:p>
            <a:pPr marL="381000" indent="-381000" eaLnBrk="1" hangingPunct="1">
              <a:lnSpc>
                <a:spcPct val="80000"/>
              </a:lnSpc>
              <a:buFontTx/>
              <a:buNone/>
              <a:defRPr/>
            </a:pPr>
            <a:r>
              <a:rPr lang="en-GB" altLang="en-US" sz="1600" b="1" dirty="0" smtClean="0">
                <a:cs typeface="Times New Roman" panose="02020603050405020304" pitchFamily="18" charset="0"/>
              </a:rPr>
              <a:t>A number of  forms (inter-convert using c =  </a:t>
            </a:r>
            <a:r>
              <a:rPr lang="en-GB" altLang="en-US" sz="1600" b="1" dirty="0" smtClean="0">
                <a:latin typeface="Symbol" panose="05050102010706020507" pitchFamily="18" charset="2"/>
                <a:cs typeface="Times New Roman" panose="02020603050405020304" pitchFamily="18" charset="0"/>
              </a:rPr>
              <a:t>ln)</a:t>
            </a:r>
          </a:p>
          <a:p>
            <a:pPr marL="381000" indent="-381000" eaLnBrk="1" hangingPunct="1">
              <a:lnSpc>
                <a:spcPct val="80000"/>
              </a:lnSpc>
              <a:buFontTx/>
              <a:buNone/>
              <a:defRPr/>
            </a:pPr>
            <a:endParaRPr lang="en-GB" altLang="en-US" sz="1600" b="1" dirty="0" smtClean="0">
              <a:solidFill>
                <a:srgbClr val="0000FF"/>
              </a:solidFill>
              <a:cs typeface="Times New Roman" panose="02020603050405020304" pitchFamily="18" charset="0"/>
            </a:endParaRPr>
          </a:p>
          <a:p>
            <a:pPr marL="381000" indent="-381000" eaLnBrk="1" hangingPunct="1">
              <a:lnSpc>
                <a:spcPct val="90000"/>
              </a:lnSpc>
              <a:defRPr/>
            </a:pPr>
            <a:r>
              <a:rPr lang="en-US" altLang="en-US" sz="1600" b="1" dirty="0" smtClean="0">
                <a:solidFill>
                  <a:srgbClr val="0000FF"/>
                </a:solidFill>
                <a:cs typeface="Times New Roman" panose="02020603050405020304" pitchFamily="18" charset="0"/>
              </a:rPr>
              <a:t>Standard Frequency (</a:t>
            </a:r>
            <a:r>
              <a:rPr lang="en-US" altLang="en-US" sz="1600" b="1" dirty="0" smtClean="0">
                <a:solidFill>
                  <a:srgbClr val="0000FF"/>
                </a:solidFill>
                <a:latin typeface="Symbol" panose="05050102010706020507" pitchFamily="18" charset="2"/>
                <a:cs typeface="Times New Roman" panose="02020603050405020304" pitchFamily="18" charset="0"/>
              </a:rPr>
              <a:t>n</a:t>
            </a:r>
            <a:r>
              <a:rPr lang="en-US" altLang="en-US" sz="1600" b="1" dirty="0" smtClean="0">
                <a:solidFill>
                  <a:srgbClr val="0000FF"/>
                </a:solidFill>
                <a:cs typeface="Times New Roman" panose="02020603050405020304" pitchFamily="18" charset="0"/>
              </a:rPr>
              <a:t>)</a:t>
            </a:r>
          </a:p>
          <a:p>
            <a:pPr marL="381000" indent="-381000" eaLnBrk="1" hangingPunct="1">
              <a:lnSpc>
                <a:spcPct val="90000"/>
              </a:lnSpc>
              <a:buFontTx/>
              <a:buNone/>
              <a:defRPr/>
            </a:pPr>
            <a:r>
              <a:rPr lang="en-GB" altLang="en-US" sz="1600" b="1" i="1" dirty="0" err="1" smtClean="0">
                <a:cs typeface="Times New Roman" panose="02020603050405020304" pitchFamily="18" charset="0"/>
              </a:rPr>
              <a:t>B</a:t>
            </a:r>
            <a:r>
              <a:rPr lang="en-GB" altLang="en-US" sz="1600" b="1" i="1" baseline="-25000" dirty="0" err="1">
                <a:latin typeface="Symbol" panose="05050102010706020507" pitchFamily="18" charset="2"/>
                <a:cs typeface="Times New Roman" panose="02020603050405020304" pitchFamily="18" charset="0"/>
              </a:rPr>
              <a:t>n</a:t>
            </a:r>
            <a:r>
              <a:rPr lang="en-GB" altLang="en-US" sz="1600" b="1" i="1" dirty="0">
                <a:latin typeface="Symbol" panose="05050102010706020507" pitchFamily="18" charset="2"/>
                <a:cs typeface="Times New Roman" panose="02020603050405020304" pitchFamily="18" charset="0"/>
              </a:rPr>
              <a:t> </a:t>
            </a:r>
            <a:r>
              <a:rPr lang="en-GB" altLang="en-US" sz="1600" b="1" i="1" dirty="0" smtClean="0">
                <a:cs typeface="Times New Roman" panose="02020603050405020304" pitchFamily="18" charset="0"/>
              </a:rPr>
              <a:t>(T)  d </a:t>
            </a:r>
            <a:r>
              <a:rPr lang="en-GB" altLang="en-US" sz="1600" b="1" i="1" dirty="0" smtClean="0">
                <a:latin typeface="Symbol" panose="05050102010706020507" pitchFamily="18" charset="2"/>
                <a:cs typeface="Times New Roman" panose="02020603050405020304" pitchFamily="18" charset="0"/>
              </a:rPr>
              <a:t>n </a:t>
            </a:r>
            <a:r>
              <a:rPr lang="en-GB" altLang="en-US" sz="1600" b="1" i="1" dirty="0" smtClean="0">
                <a:cs typeface="Times New Roman" panose="02020603050405020304" pitchFamily="18" charset="0"/>
              </a:rPr>
              <a:t> =	</a:t>
            </a:r>
            <a:r>
              <a:rPr lang="en-GB" altLang="en-US" sz="1600" b="1" i="1" u="sng" dirty="0" smtClean="0">
                <a:cs typeface="Times New Roman" panose="02020603050405020304" pitchFamily="18" charset="0"/>
              </a:rPr>
              <a:t>	</a:t>
            </a:r>
            <a:r>
              <a:rPr lang="en-GB" altLang="en-US" sz="1600" b="1" u="sng" dirty="0" smtClean="0">
                <a:cs typeface="Times New Roman" panose="02020603050405020304" pitchFamily="18" charset="0"/>
              </a:rPr>
              <a:t>2</a:t>
            </a:r>
            <a:r>
              <a:rPr lang="en-GB" altLang="en-US" sz="1600" b="1" i="1" u="sng" dirty="0" smtClean="0">
                <a:cs typeface="Times New Roman" panose="02020603050405020304" pitchFamily="18" charset="0"/>
              </a:rPr>
              <a:t>h</a:t>
            </a:r>
            <a:r>
              <a:rPr lang="en-GB" altLang="en-US" sz="1600" b="1" i="1" u="sng" dirty="0" smtClean="0">
                <a:latin typeface="Symbol" panose="05050102010706020507" pitchFamily="18" charset="2"/>
                <a:cs typeface="Times New Roman" panose="02020603050405020304" pitchFamily="18" charset="0"/>
              </a:rPr>
              <a:t>n</a:t>
            </a:r>
            <a:r>
              <a:rPr lang="en-GB" altLang="en-US" sz="1600" b="1" i="1" u="sng" dirty="0" smtClean="0">
                <a:cs typeface="Times New Roman" panose="02020603050405020304" pitchFamily="18" charset="0"/>
              </a:rPr>
              <a:t> </a:t>
            </a:r>
            <a:r>
              <a:rPr lang="en-GB" altLang="en-US" sz="1600" b="1" i="1" u="sng" baseline="30000" dirty="0" smtClean="0">
                <a:cs typeface="Times New Roman" panose="02020603050405020304" pitchFamily="18" charset="0"/>
              </a:rPr>
              <a:t>3</a:t>
            </a:r>
            <a:r>
              <a:rPr lang="en-GB" altLang="en-US" sz="1600" b="1" i="1" u="sng" dirty="0" smtClean="0">
                <a:cs typeface="Times New Roman" panose="02020603050405020304" pitchFamily="18" charset="0"/>
              </a:rPr>
              <a:t>	    </a:t>
            </a:r>
            <a:r>
              <a:rPr lang="en-GB" altLang="en-US" sz="1600" b="1" i="1" dirty="0" smtClean="0">
                <a:cs typeface="Times New Roman" panose="02020603050405020304" pitchFamily="18" charset="0"/>
              </a:rPr>
              <a:t>	d </a:t>
            </a:r>
            <a:r>
              <a:rPr lang="en-GB" altLang="en-US" sz="1600" b="1" i="1" dirty="0" smtClean="0">
                <a:latin typeface="Symbol" panose="05050102010706020507" pitchFamily="18" charset="2"/>
                <a:cs typeface="Times New Roman" panose="02020603050405020304" pitchFamily="18" charset="0"/>
              </a:rPr>
              <a:t>n</a:t>
            </a:r>
            <a:r>
              <a:rPr lang="en-GB" altLang="en-US" sz="1600" b="1" i="1" dirty="0" smtClean="0">
                <a:cs typeface="Times New Roman" panose="02020603050405020304" pitchFamily="18" charset="0"/>
              </a:rPr>
              <a:t> </a:t>
            </a:r>
            <a:endParaRPr lang="en-US" altLang="en-US" sz="1600" b="1" i="1" dirty="0" smtClean="0">
              <a:cs typeface="Times New Roman" panose="02020603050405020304" pitchFamily="18" charset="0"/>
            </a:endParaRPr>
          </a:p>
          <a:p>
            <a:pPr marL="381000" indent="-381000" eaLnBrk="1" hangingPunct="1">
              <a:lnSpc>
                <a:spcPct val="90000"/>
              </a:lnSpc>
              <a:buFontTx/>
              <a:buNone/>
              <a:defRPr/>
            </a:pPr>
            <a:r>
              <a:rPr lang="en-GB" altLang="en-US" sz="1600" b="1" i="1" dirty="0" smtClean="0">
                <a:latin typeface="Helvetica" panose="020B0604020202020204" pitchFamily="34" charset="0"/>
                <a:cs typeface="Times New Roman" panose="02020603050405020304" pitchFamily="18" charset="0"/>
              </a:rPr>
              <a:t>			</a:t>
            </a:r>
            <a:r>
              <a:rPr lang="en-GB" altLang="en-US" sz="1600" b="1" i="1" dirty="0" smtClean="0">
                <a:cs typeface="Times New Roman" panose="02020603050405020304" pitchFamily="18" charset="0"/>
              </a:rPr>
              <a:t>c</a:t>
            </a:r>
            <a:r>
              <a:rPr lang="en-GB" altLang="en-US" sz="1600" b="1" i="1" baseline="30000" dirty="0" smtClean="0">
                <a:cs typeface="Times New Roman" panose="02020603050405020304" pitchFamily="18" charset="0"/>
              </a:rPr>
              <a:t>2</a:t>
            </a:r>
            <a:r>
              <a:rPr lang="en-GB" altLang="en-US" sz="1600" b="1" dirty="0" smtClean="0">
                <a:cs typeface="Times New Roman" panose="02020603050405020304" pitchFamily="18" charset="0"/>
              </a:rPr>
              <a:t>{</a:t>
            </a:r>
            <a:r>
              <a:rPr lang="en-GB" altLang="en-US" sz="1600" b="1" i="1" dirty="0" err="1" smtClean="0">
                <a:cs typeface="Times New Roman" panose="02020603050405020304" pitchFamily="18" charset="0"/>
              </a:rPr>
              <a:t>exp</a:t>
            </a:r>
            <a:r>
              <a:rPr lang="en-GB" altLang="en-US" sz="1600" b="1" dirty="0" smtClean="0">
                <a:cs typeface="Times New Roman" panose="02020603050405020304" pitchFamily="18" charset="0"/>
              </a:rPr>
              <a:t>(</a:t>
            </a:r>
            <a:r>
              <a:rPr lang="en-GB" altLang="en-US" sz="1600" b="1" i="1" dirty="0" err="1" smtClean="0">
                <a:cs typeface="Times New Roman" panose="02020603050405020304" pitchFamily="18" charset="0"/>
              </a:rPr>
              <a:t>h</a:t>
            </a:r>
            <a:r>
              <a:rPr lang="en-GB" altLang="en-US" sz="1600" b="1" i="1" dirty="0" err="1" smtClean="0">
                <a:latin typeface="Symbol" panose="05050102010706020507" pitchFamily="18" charset="2"/>
                <a:cs typeface="Times New Roman" panose="02020603050405020304" pitchFamily="18" charset="0"/>
              </a:rPr>
              <a:t>n</a:t>
            </a:r>
            <a:r>
              <a:rPr lang="en-GB" altLang="en-US" sz="1600" b="1" i="1" dirty="0" smtClean="0">
                <a:cs typeface="Times New Roman" panose="02020603050405020304" pitchFamily="18" charset="0"/>
              </a:rPr>
              <a:t>/</a:t>
            </a:r>
            <a:r>
              <a:rPr lang="en-GB" altLang="en-US" sz="1600" b="1" i="1" dirty="0" err="1" smtClean="0">
                <a:cs typeface="Times New Roman" panose="02020603050405020304" pitchFamily="18" charset="0"/>
              </a:rPr>
              <a:t>kT</a:t>
            </a:r>
            <a:r>
              <a:rPr lang="en-GB" altLang="en-US" sz="1600" b="1" dirty="0" smtClean="0">
                <a:cs typeface="Times New Roman" panose="02020603050405020304" pitchFamily="18" charset="0"/>
              </a:rPr>
              <a:t>)</a:t>
            </a:r>
            <a:r>
              <a:rPr lang="en-GB" altLang="en-US" sz="1600" b="1" i="1" dirty="0" smtClean="0">
                <a:cs typeface="Times New Roman" panose="02020603050405020304" pitchFamily="18" charset="0"/>
              </a:rPr>
              <a:t> – </a:t>
            </a:r>
            <a:r>
              <a:rPr lang="en-GB" altLang="en-US" sz="1600" b="1" dirty="0" smtClean="0">
                <a:cs typeface="Times New Roman" panose="02020603050405020304" pitchFamily="18" charset="0"/>
              </a:rPr>
              <a:t>1}</a:t>
            </a:r>
            <a:endParaRPr lang="en-US" altLang="en-US" sz="1600" b="1" dirty="0" smtClean="0">
              <a:cs typeface="Times New Roman" panose="02020603050405020304" pitchFamily="18" charset="0"/>
            </a:endParaRPr>
          </a:p>
          <a:p>
            <a:pPr marL="381000" indent="-381000" eaLnBrk="1" hangingPunct="1">
              <a:lnSpc>
                <a:spcPct val="90000"/>
              </a:lnSpc>
              <a:buFontTx/>
              <a:buNone/>
              <a:defRPr/>
            </a:pPr>
            <a:endParaRPr lang="en-GB" altLang="en-US" sz="1400" b="1" dirty="0" smtClean="0">
              <a:cs typeface="Times New Roman" panose="02020603050405020304" pitchFamily="18" charset="0"/>
            </a:endParaRPr>
          </a:p>
          <a:p>
            <a:pPr marL="381000" indent="-381000" eaLnBrk="1" hangingPunct="1">
              <a:lnSpc>
                <a:spcPct val="90000"/>
              </a:lnSpc>
              <a:buFontTx/>
              <a:buNone/>
              <a:defRPr/>
            </a:pPr>
            <a:endParaRPr lang="en-GB" altLang="en-US" sz="1400" b="1" dirty="0">
              <a:cs typeface="Times New Roman" panose="02020603050405020304" pitchFamily="18" charset="0"/>
            </a:endParaRPr>
          </a:p>
          <a:p>
            <a:pPr marL="381000" indent="-381000" eaLnBrk="1" hangingPunct="1">
              <a:lnSpc>
                <a:spcPct val="90000"/>
              </a:lnSpc>
              <a:buFontTx/>
              <a:buNone/>
              <a:defRPr/>
            </a:pPr>
            <a:r>
              <a:rPr lang="en-GB" altLang="en-US" sz="1400" b="1" dirty="0" smtClean="0">
                <a:cs typeface="Times New Roman" panose="02020603050405020304" pitchFamily="18" charset="0"/>
              </a:rPr>
              <a:t>Units of B are W m</a:t>
            </a:r>
            <a:r>
              <a:rPr lang="en-GB" altLang="en-US" sz="1400" b="1" baseline="30000" dirty="0" smtClean="0">
                <a:cs typeface="Times New Roman" panose="02020603050405020304" pitchFamily="18" charset="0"/>
              </a:rPr>
              <a:t>-2</a:t>
            </a:r>
            <a:r>
              <a:rPr lang="en-GB" altLang="en-US" sz="1400" b="1" dirty="0" smtClean="0">
                <a:cs typeface="Times New Roman" panose="02020603050405020304" pitchFamily="18" charset="0"/>
              </a:rPr>
              <a:t> sr</a:t>
            </a:r>
            <a:r>
              <a:rPr lang="en-GB" altLang="en-US" sz="1400" b="1" baseline="30000" dirty="0" smtClean="0">
                <a:cs typeface="Times New Roman" panose="02020603050405020304" pitchFamily="18" charset="0"/>
              </a:rPr>
              <a:t>-1</a:t>
            </a:r>
            <a:r>
              <a:rPr lang="en-GB" altLang="en-US" sz="1400" b="1" dirty="0" smtClean="0">
                <a:cs typeface="Times New Roman" panose="02020603050405020304" pitchFamily="18" charset="0"/>
              </a:rPr>
              <a:t> s</a:t>
            </a:r>
            <a:r>
              <a:rPr lang="en-GB" altLang="en-US" sz="1400" b="1" baseline="30000" dirty="0" smtClean="0">
                <a:cs typeface="Times New Roman" panose="02020603050405020304" pitchFamily="18" charset="0"/>
              </a:rPr>
              <a:t>-1</a:t>
            </a:r>
            <a:r>
              <a:rPr lang="en-GB" altLang="en-US" sz="1400" b="1" dirty="0" smtClean="0">
                <a:cs typeface="Times New Roman" panose="02020603050405020304" pitchFamily="18" charset="0"/>
              </a:rPr>
              <a:t>= W m</a:t>
            </a:r>
            <a:r>
              <a:rPr lang="en-GB" altLang="en-US" sz="1400" b="1" baseline="30000" dirty="0" smtClean="0">
                <a:cs typeface="Times New Roman" panose="02020603050405020304" pitchFamily="18" charset="0"/>
              </a:rPr>
              <a:t>-2</a:t>
            </a:r>
            <a:r>
              <a:rPr lang="en-GB" altLang="en-US" sz="1400" b="1" dirty="0" smtClean="0">
                <a:cs typeface="Times New Roman" panose="02020603050405020304" pitchFamily="18" charset="0"/>
              </a:rPr>
              <a:t> </a:t>
            </a:r>
            <a:r>
              <a:rPr lang="en-GB" altLang="en-US" sz="1400" b="1" dirty="0" err="1" smtClean="0">
                <a:cs typeface="Times New Roman" panose="02020603050405020304" pitchFamily="18" charset="0"/>
              </a:rPr>
              <a:t>sr</a:t>
            </a:r>
            <a:r>
              <a:rPr lang="en-GB" altLang="en-US" sz="1400" b="1" dirty="0" smtClean="0">
                <a:cs typeface="Times New Roman" panose="02020603050405020304" pitchFamily="18" charset="0"/>
              </a:rPr>
              <a:t> </a:t>
            </a:r>
            <a:r>
              <a:rPr lang="en-GB" altLang="en-US" sz="1400" b="1" baseline="30000" dirty="0" smtClean="0">
                <a:cs typeface="Times New Roman" panose="02020603050405020304" pitchFamily="18" charset="0"/>
              </a:rPr>
              <a:t>–1 </a:t>
            </a:r>
            <a:r>
              <a:rPr lang="en-GB" altLang="en-US" sz="1400" b="1" dirty="0" smtClean="0">
                <a:cs typeface="Times New Roman" panose="02020603050405020304" pitchFamily="18" charset="0"/>
              </a:rPr>
              <a:t>Hz</a:t>
            </a:r>
          </a:p>
          <a:p>
            <a:pPr marL="381000" indent="-381000" eaLnBrk="1" hangingPunct="1">
              <a:lnSpc>
                <a:spcPct val="90000"/>
              </a:lnSpc>
              <a:buFontTx/>
              <a:buNone/>
              <a:defRPr/>
            </a:pPr>
            <a:endParaRPr lang="en-GB" altLang="en-US" sz="1400" b="1" dirty="0" smtClean="0">
              <a:sym typeface="Symbol" panose="05050102010706020507" pitchFamily="18" charset="2"/>
            </a:endParaRPr>
          </a:p>
          <a:p>
            <a:pPr marL="0" indent="0" eaLnBrk="1" hangingPunct="1">
              <a:spcBef>
                <a:spcPts val="0"/>
              </a:spcBef>
              <a:buFontTx/>
              <a:buNone/>
              <a:defRPr/>
            </a:pPr>
            <a:endParaRPr lang="en-GB" altLang="en-US" sz="1600" b="1" dirty="0" smtClean="0">
              <a:solidFill>
                <a:srgbClr val="0000FF"/>
              </a:solidFill>
              <a:cs typeface="Times New Roman" panose="02020603050405020304" pitchFamily="18" charset="0"/>
            </a:endParaRPr>
          </a:p>
          <a:p>
            <a:pPr marL="0" indent="0" eaLnBrk="1" hangingPunct="1">
              <a:spcBef>
                <a:spcPts val="0"/>
              </a:spcBef>
              <a:buFontTx/>
              <a:buNone/>
              <a:defRPr/>
            </a:pPr>
            <a:r>
              <a:rPr lang="en-GB" altLang="en-US" sz="1600" b="1" dirty="0" smtClean="0">
                <a:cs typeface="Times New Roman" panose="02020603050405020304" pitchFamily="18" charset="0"/>
              </a:rPr>
              <a:t>Infra-red physicists tend to use the </a:t>
            </a:r>
            <a:r>
              <a:rPr lang="en-GB" altLang="en-US" sz="1600" b="1" dirty="0" smtClean="0">
                <a:solidFill>
                  <a:srgbClr val="0000FF"/>
                </a:solidFill>
                <a:cs typeface="Times New Roman" panose="02020603050405020304" pitchFamily="18" charset="0"/>
              </a:rPr>
              <a:t>spectroscopic wavenumber (</a:t>
            </a:r>
            <a:r>
              <a:rPr lang="en-GB" altLang="en-US" sz="1600" b="1" dirty="0">
                <a:solidFill>
                  <a:srgbClr val="0000FF"/>
                </a:solidFill>
              </a:rPr>
              <a:t> </a:t>
            </a:r>
            <a:r>
              <a:rPr lang="en-GB" altLang="en-US" sz="1600" b="1" dirty="0" smtClean="0">
                <a:solidFill>
                  <a:srgbClr val="0000FF"/>
                </a:solidFill>
              </a:rPr>
              <a:t>     in cm</a:t>
            </a:r>
            <a:r>
              <a:rPr lang="en-GB" altLang="en-US" sz="1600" b="1" baseline="30000" dirty="0" smtClean="0">
                <a:solidFill>
                  <a:srgbClr val="0000FF"/>
                </a:solidFill>
              </a:rPr>
              <a:t>-1</a:t>
            </a:r>
            <a:r>
              <a:rPr lang="en-GB" altLang="en-US" sz="1600" b="1" dirty="0" smtClean="0">
                <a:solidFill>
                  <a:srgbClr val="0000FF"/>
                </a:solidFill>
              </a:rPr>
              <a:t>)</a:t>
            </a:r>
          </a:p>
          <a:p>
            <a:pPr marL="0" indent="0" eaLnBrk="1" hangingPunct="1">
              <a:spcBef>
                <a:spcPts val="0"/>
              </a:spcBef>
              <a:buFontTx/>
              <a:buNone/>
              <a:defRPr/>
            </a:pPr>
            <a:endParaRPr lang="en-GB" altLang="en-US" sz="1600" b="1" baseline="30000" dirty="0" smtClean="0"/>
          </a:p>
          <a:p>
            <a:pPr marL="0" indent="0" eaLnBrk="1" hangingPunct="1">
              <a:spcBef>
                <a:spcPts val="0"/>
              </a:spcBef>
              <a:buFontTx/>
              <a:buNone/>
              <a:defRPr/>
            </a:pPr>
            <a:r>
              <a:rPr lang="en-GB" altLang="en-US" sz="1600" b="1" dirty="0" smtClean="0">
                <a:cs typeface="Times New Roman" panose="02020603050405020304" pitchFamily="18" charset="0"/>
              </a:rPr>
              <a:t>Wavenumber      form is the one you are expected to be familiar with when dealing with spectroscopy.</a:t>
            </a:r>
          </a:p>
          <a:p>
            <a:pPr marL="0" indent="0" eaLnBrk="1" hangingPunct="1">
              <a:spcBef>
                <a:spcPts val="0"/>
              </a:spcBef>
              <a:buFontTx/>
              <a:buNone/>
              <a:defRPr/>
            </a:pPr>
            <a:r>
              <a:rPr lang="en-GB" altLang="en-US" sz="1600" b="1" i="1" dirty="0" smtClean="0">
                <a:solidFill>
                  <a:srgbClr val="0000FF"/>
                </a:solidFill>
                <a:latin typeface="Helvetica" panose="020B0604020202020204" pitchFamily="34" charset="0"/>
                <a:cs typeface="Times New Roman" panose="02020603050405020304" pitchFamily="18" charset="0"/>
              </a:rPr>
              <a:t>		</a:t>
            </a:r>
          </a:p>
          <a:p>
            <a:pPr marL="381000" indent="-381000" eaLnBrk="1" hangingPunct="1">
              <a:lnSpc>
                <a:spcPct val="80000"/>
              </a:lnSpc>
              <a:buFontTx/>
              <a:buNone/>
              <a:defRPr/>
            </a:pPr>
            <a:endParaRPr lang="en-GB" altLang="en-US" sz="1600" b="1" dirty="0" smtClean="0">
              <a:solidFill>
                <a:srgbClr val="0000FF"/>
              </a:solidFill>
              <a:cs typeface="Times New Roman" panose="02020603050405020304" pitchFamily="18" charset="0"/>
            </a:endParaRPr>
          </a:p>
          <a:p>
            <a:pPr marL="381000" indent="-381000" eaLnBrk="1" hangingPunct="1">
              <a:lnSpc>
                <a:spcPct val="80000"/>
              </a:lnSpc>
              <a:buFontTx/>
              <a:buNone/>
              <a:defRPr/>
            </a:pPr>
            <a:endParaRPr lang="en-GB" altLang="en-US" sz="1600" b="1" dirty="0" smtClean="0">
              <a:cs typeface="Times New Roman" panose="02020603050405020304" pitchFamily="18" charset="0"/>
            </a:endParaRPr>
          </a:p>
          <a:p>
            <a:pPr marL="381000" indent="-381000" eaLnBrk="1" hangingPunct="1">
              <a:lnSpc>
                <a:spcPct val="80000"/>
              </a:lnSpc>
              <a:buFontTx/>
              <a:buNone/>
              <a:defRPr/>
            </a:pPr>
            <a:endParaRPr lang="en-GB" altLang="en-US" sz="1600" b="1" dirty="0" smtClean="0">
              <a:cs typeface="Times New Roman" panose="02020603050405020304" pitchFamily="18" charset="0"/>
            </a:endParaRPr>
          </a:p>
          <a:p>
            <a:pPr marL="381000" indent="-381000" eaLnBrk="1" hangingPunct="1">
              <a:lnSpc>
                <a:spcPct val="80000"/>
              </a:lnSpc>
              <a:buFontTx/>
              <a:buNone/>
              <a:defRPr/>
            </a:pPr>
            <a:endParaRPr lang="en-GB" altLang="en-US" sz="1600" b="1" dirty="0" smtClean="0">
              <a:cs typeface="Times New Roman" panose="02020603050405020304" pitchFamily="18" charset="0"/>
            </a:endParaRPr>
          </a:p>
          <a:p>
            <a:pPr marL="381000" indent="-381000" eaLnBrk="1" hangingPunct="1">
              <a:lnSpc>
                <a:spcPct val="80000"/>
              </a:lnSpc>
              <a:buFontTx/>
              <a:buNone/>
              <a:defRPr/>
            </a:pPr>
            <a:r>
              <a:rPr lang="en-GB" altLang="en-US" sz="1600" b="1" dirty="0" smtClean="0">
                <a:cs typeface="Times New Roman" panose="02020603050405020304" pitchFamily="18" charset="0"/>
              </a:rPr>
              <a:t>Units of </a:t>
            </a:r>
            <a:r>
              <a:rPr lang="en-US" altLang="en-US" sz="1600" b="1" baseline="30000" dirty="0" smtClean="0"/>
              <a:t> </a:t>
            </a:r>
            <a:r>
              <a:rPr lang="en-US" altLang="en-US" sz="1600" b="1" dirty="0" smtClean="0"/>
              <a:t>           are W m</a:t>
            </a:r>
            <a:r>
              <a:rPr lang="en-US" altLang="en-US" sz="1600" b="1" baseline="30000" dirty="0" smtClean="0"/>
              <a:t>-2</a:t>
            </a:r>
            <a:r>
              <a:rPr lang="en-US" altLang="en-US" sz="1600" b="1" dirty="0" smtClean="0"/>
              <a:t> sr</a:t>
            </a:r>
            <a:r>
              <a:rPr lang="en-US" altLang="en-US" sz="1600" b="1" baseline="30000" dirty="0" smtClean="0"/>
              <a:t>-1</a:t>
            </a:r>
            <a:r>
              <a:rPr lang="en-US" altLang="en-US" sz="1600" b="1" dirty="0" smtClean="0"/>
              <a:t>/m</a:t>
            </a:r>
            <a:r>
              <a:rPr lang="en-US" altLang="en-US" sz="1600" b="1" baseline="30000" dirty="0" smtClean="0"/>
              <a:t>-1</a:t>
            </a:r>
            <a:r>
              <a:rPr lang="en-US" altLang="en-US" sz="1600" b="1" dirty="0" smtClean="0"/>
              <a:t> =W m</a:t>
            </a:r>
            <a:r>
              <a:rPr lang="en-US" altLang="en-US" sz="1600" b="1" baseline="30000" dirty="0" smtClean="0"/>
              <a:t>-1</a:t>
            </a:r>
            <a:r>
              <a:rPr lang="en-US" altLang="en-US" sz="1600" b="1" dirty="0" smtClean="0"/>
              <a:t> sr</a:t>
            </a:r>
            <a:r>
              <a:rPr lang="en-US" altLang="en-US" sz="1600" b="1" baseline="30000" dirty="0" smtClean="0"/>
              <a:t>-1</a:t>
            </a:r>
          </a:p>
          <a:p>
            <a:pPr marL="381000" indent="-381000" eaLnBrk="1" hangingPunct="1">
              <a:lnSpc>
                <a:spcPct val="80000"/>
              </a:lnSpc>
              <a:buFontTx/>
              <a:buNone/>
              <a:defRPr/>
            </a:pPr>
            <a:endParaRPr lang="en-US" altLang="en-US" sz="1600" b="1" baseline="30000" dirty="0"/>
          </a:p>
          <a:p>
            <a:pPr marL="381000" indent="-381000" eaLnBrk="1" hangingPunct="1">
              <a:lnSpc>
                <a:spcPct val="80000"/>
              </a:lnSpc>
              <a:buFontTx/>
              <a:buNone/>
              <a:defRPr/>
            </a:pPr>
            <a:r>
              <a:rPr lang="en-GB" altLang="en-US" sz="1600" b="1" dirty="0" smtClean="0">
                <a:sym typeface="Symbol" panose="05050102010706020507" pitchFamily="18" charset="2"/>
              </a:rPr>
              <a:t>To pass from one to the other use the fact that B</a:t>
            </a:r>
            <a:r>
              <a:rPr lang="en-GB" altLang="en-US" sz="1600" b="1" baseline="-25000" dirty="0">
                <a:sym typeface="Symbol" panose="05050102010706020507" pitchFamily="18" charset="2"/>
              </a:rPr>
              <a:t> </a:t>
            </a:r>
            <a:r>
              <a:rPr lang="en-GB" altLang="en-US" sz="1600" b="1" dirty="0" smtClean="0">
                <a:sym typeface="Symbol" panose="05050102010706020507" pitchFamily="18" charset="2"/>
              </a:rPr>
              <a:t>(T) d</a:t>
            </a:r>
            <a:r>
              <a:rPr lang="en-GB" altLang="en-US" sz="1600" b="1" dirty="0" smtClean="0">
                <a:solidFill>
                  <a:srgbClr val="0000FF"/>
                </a:solidFill>
                <a:sym typeface="Symbol" panose="05050102010706020507" pitchFamily="18" charset="2"/>
              </a:rPr>
              <a:t> </a:t>
            </a:r>
            <a:r>
              <a:rPr lang="en-GB" altLang="en-US" sz="1600" b="1" dirty="0" smtClean="0">
                <a:solidFill>
                  <a:srgbClr val="C00000"/>
                </a:solidFill>
                <a:sym typeface="Symbol" panose="05050102010706020507" pitchFamily="18" charset="2"/>
              </a:rPr>
              <a:t>is the same as </a:t>
            </a:r>
            <a:r>
              <a:rPr lang="en-GB" altLang="en-US" sz="1600" b="1" dirty="0" err="1" smtClean="0">
                <a:sym typeface="Symbol" panose="05050102010706020507" pitchFamily="18" charset="2"/>
              </a:rPr>
              <a:t>B</a:t>
            </a:r>
            <a:r>
              <a:rPr lang="en-GB" altLang="en-US" sz="1600" b="1" baseline="-25000" dirty="0" err="1">
                <a:latin typeface="Symbol" panose="05050102010706020507" pitchFamily="18" charset="2"/>
                <a:sym typeface="Symbol" panose="05050102010706020507" pitchFamily="18" charset="2"/>
              </a:rPr>
              <a:t>n</a:t>
            </a:r>
            <a:r>
              <a:rPr lang="en-GB" altLang="en-US" sz="1600" b="1" dirty="0">
                <a:latin typeface="Symbol" panose="05050102010706020507" pitchFamily="18" charset="2"/>
                <a:sym typeface="Symbol" panose="05050102010706020507" pitchFamily="18" charset="2"/>
              </a:rPr>
              <a:t> </a:t>
            </a:r>
            <a:r>
              <a:rPr lang="en-GB" altLang="en-US" sz="1600" b="1" dirty="0" smtClean="0">
                <a:sym typeface="Symbol" panose="05050102010706020507" pitchFamily="18" charset="2"/>
              </a:rPr>
              <a:t>(T) </a:t>
            </a:r>
            <a:r>
              <a:rPr lang="en-GB" altLang="en-US" sz="1600" b="1" dirty="0" err="1" smtClean="0">
                <a:sym typeface="Symbol" panose="05050102010706020507" pitchFamily="18" charset="2"/>
              </a:rPr>
              <a:t>d</a:t>
            </a:r>
            <a:r>
              <a:rPr lang="en-GB" altLang="en-US" sz="1600" b="1" dirty="0" err="1" smtClean="0">
                <a:latin typeface="Symbol" panose="05050102010706020507" pitchFamily="18" charset="2"/>
                <a:sym typeface="Symbol" panose="05050102010706020507" pitchFamily="18" charset="2"/>
              </a:rPr>
              <a:t>n</a:t>
            </a:r>
            <a:r>
              <a:rPr lang="en-GB" altLang="en-US" sz="1600" b="1" dirty="0" smtClean="0">
                <a:sym typeface="Symbol" panose="05050102010706020507" pitchFamily="18" charset="2"/>
              </a:rPr>
              <a:t>!</a:t>
            </a:r>
          </a:p>
          <a:p>
            <a:pPr marL="381000" indent="-381000" eaLnBrk="1" hangingPunct="1">
              <a:lnSpc>
                <a:spcPct val="80000"/>
              </a:lnSpc>
              <a:buFontTx/>
              <a:buNone/>
              <a:defRPr/>
            </a:pPr>
            <a:endParaRPr lang="en-US" altLang="en-US" sz="1600" b="1" dirty="0" smtClean="0"/>
          </a:p>
          <a:p>
            <a:pPr marL="381000" indent="-381000" eaLnBrk="1" hangingPunct="1">
              <a:lnSpc>
                <a:spcPct val="80000"/>
              </a:lnSpc>
              <a:buFontTx/>
              <a:buNone/>
              <a:defRPr/>
            </a:pPr>
            <a:endParaRPr lang="en-GB" altLang="en-US" sz="1600" b="1" dirty="0"/>
          </a:p>
          <a:p>
            <a:pPr marL="381000" indent="-381000" eaLnBrk="1" hangingPunct="1">
              <a:lnSpc>
                <a:spcPct val="80000"/>
              </a:lnSpc>
              <a:buFontTx/>
              <a:buNone/>
              <a:defRPr/>
            </a:pPr>
            <a:endParaRPr lang="en-US" altLang="en-US" sz="1600" b="1" dirty="0" smtClean="0"/>
          </a:p>
        </p:txBody>
      </p:sp>
      <p:graphicFrame>
        <p:nvGraphicFramePr>
          <p:cNvPr id="15364" name="Object 6"/>
          <p:cNvGraphicFramePr>
            <a:graphicFrameLocks noChangeAspect="1"/>
          </p:cNvGraphicFramePr>
          <p:nvPr/>
        </p:nvGraphicFramePr>
        <p:xfrm>
          <a:off x="3003550" y="4221163"/>
          <a:ext cx="3168650" cy="1308100"/>
        </p:xfrm>
        <a:graphic>
          <a:graphicData uri="http://schemas.openxmlformats.org/presentationml/2006/ole">
            <mc:AlternateContent xmlns:mc="http://schemas.openxmlformats.org/markup-compatibility/2006">
              <mc:Choice xmlns:v="urn:schemas-microsoft-com:vml" Requires="v">
                <p:oleObj spid="_x0000_s15372" name="Equation" r:id="rId4" imgW="1511300" imgH="647700" progId="Equation.3">
                  <p:embed/>
                </p:oleObj>
              </mc:Choice>
              <mc:Fallback>
                <p:oleObj name="Equation" r:id="rId4" imgW="1511300" imgH="6477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3550" y="4221163"/>
                        <a:ext cx="316865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5" name="Object 7"/>
          <p:cNvGraphicFramePr>
            <a:graphicFrameLocks noChangeAspect="1"/>
          </p:cNvGraphicFramePr>
          <p:nvPr/>
        </p:nvGraphicFramePr>
        <p:xfrm>
          <a:off x="1403350" y="3716338"/>
          <a:ext cx="293688" cy="358775"/>
        </p:xfrm>
        <a:graphic>
          <a:graphicData uri="http://schemas.openxmlformats.org/presentationml/2006/ole">
            <mc:AlternateContent xmlns:mc="http://schemas.openxmlformats.org/markup-compatibility/2006">
              <mc:Choice xmlns:v="urn:schemas-microsoft-com:vml" Requires="v">
                <p:oleObj spid="_x0000_s15373" name="Equation" r:id="rId6" imgW="139579" imgH="177646" progId="Equation.3">
                  <p:embed/>
                </p:oleObj>
              </mc:Choice>
              <mc:Fallback>
                <p:oleObj name="Equation" r:id="rId6" imgW="139579" imgH="177646"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3350" y="3716338"/>
                        <a:ext cx="293688"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6" name="Object 7"/>
          <p:cNvGraphicFramePr>
            <a:graphicFrameLocks noChangeAspect="1"/>
          </p:cNvGraphicFramePr>
          <p:nvPr/>
        </p:nvGraphicFramePr>
        <p:xfrm>
          <a:off x="1074738" y="5445125"/>
          <a:ext cx="427037" cy="460375"/>
        </p:xfrm>
        <a:graphic>
          <a:graphicData uri="http://schemas.openxmlformats.org/presentationml/2006/ole">
            <mc:AlternateContent xmlns:mc="http://schemas.openxmlformats.org/markup-compatibility/2006">
              <mc:Choice xmlns:v="urn:schemas-microsoft-com:vml" Requires="v">
                <p:oleObj spid="_x0000_s15374" name="Equation" r:id="rId8" imgW="203112" imgH="228501" progId="Equation.3">
                  <p:embed/>
                </p:oleObj>
              </mc:Choice>
              <mc:Fallback>
                <p:oleObj name="Equation" r:id="rId8" imgW="203112" imgH="228501"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4738" y="5445125"/>
                        <a:ext cx="4270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7" name="Object 7"/>
          <p:cNvGraphicFramePr>
            <a:graphicFrameLocks noChangeAspect="1"/>
          </p:cNvGraphicFramePr>
          <p:nvPr/>
        </p:nvGraphicFramePr>
        <p:xfrm>
          <a:off x="6300788" y="3357563"/>
          <a:ext cx="293687" cy="358775"/>
        </p:xfrm>
        <a:graphic>
          <a:graphicData uri="http://schemas.openxmlformats.org/presentationml/2006/ole">
            <mc:AlternateContent xmlns:mc="http://schemas.openxmlformats.org/markup-compatibility/2006">
              <mc:Choice xmlns:v="urn:schemas-microsoft-com:vml" Requires="v">
                <p:oleObj spid="_x0000_s15375" name="Equation" r:id="rId10" imgW="139579" imgH="177646" progId="Equation.3">
                  <p:embed/>
                </p:oleObj>
              </mc:Choice>
              <mc:Fallback>
                <p:oleObj name="Equation" r:id="rId10" imgW="139579" imgH="177646"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0788" y="3357563"/>
                        <a:ext cx="293687"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Rectangle 2"/>
          <p:cNvSpPr/>
          <p:nvPr/>
        </p:nvSpPr>
        <p:spPr>
          <a:xfrm>
            <a:off x="3003550" y="4221163"/>
            <a:ext cx="1136402" cy="8640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2" name="TextBox 1"/>
              <p:cNvSpPr txBox="1"/>
              <p:nvPr/>
            </p:nvSpPr>
            <p:spPr>
              <a:xfrm>
                <a:off x="3222007" y="4468507"/>
                <a:ext cx="845937"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𝐵</m:t>
                          </m:r>
                        </m:e>
                        <m:sub>
                          <m:acc>
                            <m:accPr>
                              <m:chr m:val="̃"/>
                              <m:ctrlPr>
                                <a:rPr lang="en-GB" b="0" i="1" smtClean="0">
                                  <a:latin typeface="Cambria Math" panose="02040503050406030204" pitchFamily="18" charset="0"/>
                                </a:rPr>
                              </m:ctrlPr>
                            </m:accPr>
                            <m:e>
                              <m:r>
                                <m:rPr>
                                  <m:sty m:val="p"/>
                                </m:rPr>
                                <a:rPr lang="el-GR" b="0" i="1" smtClean="0">
                                  <a:latin typeface="Cambria Math" panose="02040503050406030204" pitchFamily="18" charset="0"/>
                                </a:rPr>
                                <m:t>ν</m:t>
                              </m:r>
                            </m:e>
                          </m:acc>
                        </m:sub>
                      </m:sSub>
                      <m:r>
                        <a:rPr lang="en-GB" b="0" i="1" smtClean="0">
                          <a:latin typeface="Cambria Math" panose="02040503050406030204" pitchFamily="18" charset="0"/>
                        </a:rPr>
                        <m:t>(</m:t>
                      </m:r>
                      <m:r>
                        <a:rPr lang="en-GB" b="0" i="1" smtClean="0">
                          <a:latin typeface="Cambria Math" panose="02040503050406030204" pitchFamily="18" charset="0"/>
                        </a:rPr>
                        <m:t>𝑇</m:t>
                      </m:r>
                      <m:r>
                        <a:rPr lang="en-GB" b="0" i="1" smtClean="0">
                          <a:latin typeface="Cambria Math" panose="02040503050406030204" pitchFamily="18" charset="0"/>
                        </a:rPr>
                        <m:t>)</m:t>
                      </m:r>
                    </m:oMath>
                  </m:oMathPara>
                </a14:m>
                <a:endParaRPr lang="en-GB" dirty="0"/>
              </a:p>
            </p:txBody>
          </p:sp>
        </mc:Choice>
        <mc:Fallback>
          <p:sp>
            <p:nvSpPr>
              <p:cNvPr id="2" name="TextBox 1"/>
              <p:cNvSpPr txBox="1">
                <a:spLocks noRot="1" noChangeAspect="1" noMove="1" noResize="1" noEditPoints="1" noAdjustHandles="1" noChangeArrowheads="1" noChangeShapeType="1" noTextEdit="1"/>
              </p:cNvSpPr>
              <p:nvPr/>
            </p:nvSpPr>
            <p:spPr>
              <a:xfrm>
                <a:off x="3222007" y="4468507"/>
                <a:ext cx="845937" cy="369332"/>
              </a:xfrm>
              <a:prstGeom prst="rect">
                <a:avLst/>
              </a:prstGeom>
              <a:blipFill rotWithShape="0">
                <a:blip r:embed="rId11"/>
                <a:stretch>
                  <a:fillRect l="-7971" r="-12319" b="-36066"/>
                </a:stretch>
              </a:blipFill>
            </p:spPr>
            <p:txBody>
              <a:bodyPr/>
              <a:lstStyle/>
              <a:p>
                <a:r>
                  <a:rPr lang="en-GB">
                    <a:noFill/>
                  </a:rPr>
                  <a:t> </a:t>
                </a:r>
              </a:p>
            </p:txBody>
          </p:sp>
        </mc:Fallback>
      </mc:AlternateContent>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112713" y="-161925"/>
            <a:ext cx="9031287" cy="1143000"/>
          </a:xfrm>
        </p:spPr>
        <p:txBody>
          <a:bodyPr/>
          <a:lstStyle/>
          <a:p>
            <a:pPr algn="l"/>
            <a:r>
              <a:rPr lang="en-US" altLang="en-US" sz="2800" b="1" smtClean="0">
                <a:solidFill>
                  <a:srgbClr val="FF0000"/>
                </a:solidFill>
              </a:rPr>
              <a:t>The scattering optical thickness of our atmosphere</a:t>
            </a:r>
          </a:p>
        </p:txBody>
      </p:sp>
      <p:sp>
        <p:nvSpPr>
          <p:cNvPr id="36867" name="Content Placeholder 2"/>
          <p:cNvSpPr>
            <a:spLocks noGrp="1"/>
          </p:cNvSpPr>
          <p:nvPr>
            <p:ph idx="1"/>
          </p:nvPr>
        </p:nvSpPr>
        <p:spPr>
          <a:xfrm>
            <a:off x="179388" y="981075"/>
            <a:ext cx="8496300" cy="5616575"/>
          </a:xfrm>
        </p:spPr>
        <p:txBody>
          <a:bodyPr/>
          <a:lstStyle/>
          <a:p>
            <a:pPr marL="0" indent="0">
              <a:buFontTx/>
              <a:buNone/>
              <a:defRPr/>
            </a:pPr>
            <a:r>
              <a:rPr lang="en-GB" sz="1800" b="1" dirty="0" smtClean="0">
                <a:latin typeface="Arial" charset="0"/>
                <a:cs typeface="Arial" charset="0"/>
              </a:rPr>
              <a:t>Compare the atmospheric </a:t>
            </a:r>
            <a:r>
              <a:rPr lang="en-GB" sz="1800" b="1" dirty="0" err="1" smtClean="0">
                <a:latin typeface="Arial" charset="0"/>
                <a:cs typeface="Arial" charset="0"/>
              </a:rPr>
              <a:t>transmissivity</a:t>
            </a:r>
            <a:r>
              <a:rPr lang="en-GB" sz="1800" b="1" dirty="0" smtClean="0">
                <a:latin typeface="Arial" charset="0"/>
                <a:cs typeface="Arial" charset="0"/>
              </a:rPr>
              <a:t> for Rayleigh scattering in UV with  larger wavelength (600nm, 900 nm)</a:t>
            </a:r>
          </a:p>
          <a:p>
            <a:pPr>
              <a:buFontTx/>
              <a:buNone/>
              <a:defRPr/>
            </a:pPr>
            <a:r>
              <a:rPr lang="en-US" sz="1800" b="1" dirty="0" smtClean="0">
                <a:solidFill>
                  <a:srgbClr val="0000FF"/>
                </a:solidFill>
                <a:sym typeface="Symbol" pitchFamily="18" charset="2"/>
              </a:rPr>
              <a:t>	</a:t>
            </a:r>
          </a:p>
          <a:p>
            <a:pPr>
              <a:buFontTx/>
              <a:buNone/>
              <a:defRPr/>
            </a:pPr>
            <a:r>
              <a:rPr lang="en-US" sz="1800" b="1" dirty="0" smtClean="0">
                <a:solidFill>
                  <a:srgbClr val="0000FF"/>
                </a:solidFill>
                <a:sym typeface="Symbol" pitchFamily="18" charset="2"/>
              </a:rPr>
              <a:t>	</a:t>
            </a:r>
            <a:endParaRPr lang="en-GB" sz="1800" b="1" dirty="0" smtClean="0">
              <a:latin typeface="Arial" charset="0"/>
              <a:cs typeface="Arial" charset="0"/>
            </a:endParaRPr>
          </a:p>
          <a:p>
            <a:pPr>
              <a:buFontTx/>
              <a:buNone/>
              <a:defRPr/>
            </a:pPr>
            <a:endParaRPr lang="en-GB" sz="1800" b="1" dirty="0" smtClean="0">
              <a:latin typeface="Arial" charset="0"/>
              <a:cs typeface="Arial" charset="0"/>
              <a:sym typeface="Symbol" pitchFamily="18" charset="2"/>
            </a:endParaRPr>
          </a:p>
          <a:p>
            <a:pPr>
              <a:buFontTx/>
              <a:buNone/>
              <a:defRPr/>
            </a:pPr>
            <a:endParaRPr lang="en-GB" sz="1800" b="1" dirty="0" smtClean="0">
              <a:latin typeface="Arial" charset="0"/>
              <a:cs typeface="Arial" charset="0"/>
              <a:sym typeface="Symbol" pitchFamily="18" charset="2"/>
            </a:endParaRPr>
          </a:p>
          <a:p>
            <a:pPr>
              <a:buFontTx/>
              <a:buNone/>
              <a:defRPr/>
            </a:pPr>
            <a:endParaRPr lang="en-GB" sz="1800" b="1" dirty="0" smtClean="0">
              <a:latin typeface="Arial" charset="0"/>
              <a:cs typeface="Arial" charset="0"/>
              <a:sym typeface="Symbol" pitchFamily="18" charset="2"/>
            </a:endParaRPr>
          </a:p>
          <a:p>
            <a:pPr>
              <a:buFontTx/>
              <a:buNone/>
              <a:defRPr/>
            </a:pPr>
            <a:endParaRPr lang="en-GB" sz="1800" b="1" dirty="0" smtClean="0">
              <a:latin typeface="Arial" charset="0"/>
              <a:cs typeface="Arial" charset="0"/>
              <a:sym typeface="Symbol" pitchFamily="18" charset="2"/>
            </a:endParaRPr>
          </a:p>
          <a:p>
            <a:pPr>
              <a:buFontTx/>
              <a:buNone/>
              <a:defRPr/>
            </a:pPr>
            <a:endParaRPr lang="en-GB" sz="1800" b="1" dirty="0" smtClean="0">
              <a:latin typeface="Arial" charset="0"/>
              <a:cs typeface="Arial" charset="0"/>
              <a:sym typeface="Symbol" pitchFamily="18" charset="2"/>
            </a:endParaRPr>
          </a:p>
          <a:p>
            <a:pPr>
              <a:buFontTx/>
              <a:buNone/>
              <a:defRPr/>
            </a:pPr>
            <a:endParaRPr lang="en-GB" sz="1800" b="1" dirty="0" smtClean="0">
              <a:latin typeface="Arial" charset="0"/>
              <a:cs typeface="Arial" charset="0"/>
              <a:sym typeface="Symbol" pitchFamily="18" charset="2"/>
            </a:endParaRPr>
          </a:p>
          <a:p>
            <a:pPr>
              <a:buFontTx/>
              <a:buNone/>
              <a:defRPr/>
            </a:pPr>
            <a:endParaRPr lang="en-GB" sz="1800" b="1" dirty="0" smtClean="0">
              <a:latin typeface="Arial" charset="0"/>
              <a:cs typeface="Arial" charset="0"/>
              <a:sym typeface="Symbol" pitchFamily="18" charset="2"/>
            </a:endParaRPr>
          </a:p>
          <a:p>
            <a:pPr>
              <a:buFontTx/>
              <a:buNone/>
              <a:defRPr/>
            </a:pPr>
            <a:endParaRPr lang="en-GB" sz="1800" b="1" dirty="0" smtClean="0">
              <a:latin typeface="Arial" charset="0"/>
              <a:cs typeface="Arial" charset="0"/>
              <a:sym typeface="Symbol" pitchFamily="18" charset="2"/>
            </a:endParaRPr>
          </a:p>
          <a:p>
            <a:pPr>
              <a:buFontTx/>
              <a:buNone/>
              <a:defRPr/>
            </a:pPr>
            <a:endParaRPr lang="en-GB" sz="1800" b="1" dirty="0" smtClean="0">
              <a:latin typeface="Arial" charset="0"/>
              <a:cs typeface="Arial" charset="0"/>
            </a:endParaRPr>
          </a:p>
        </p:txBody>
      </p:sp>
      <p:graphicFrame>
        <p:nvGraphicFramePr>
          <p:cNvPr id="4" name="Group 4"/>
          <p:cNvGraphicFramePr>
            <a:graphicFrameLocks noGrp="1"/>
          </p:cNvGraphicFramePr>
          <p:nvPr/>
        </p:nvGraphicFramePr>
        <p:xfrm>
          <a:off x="395288" y="1773238"/>
          <a:ext cx="3203575" cy="2381250"/>
        </p:xfrm>
        <a:graphic>
          <a:graphicData uri="http://schemas.openxmlformats.org/drawingml/2006/table">
            <a:tbl>
              <a:tblPr/>
              <a:tblGrid>
                <a:gridCol w="1601788"/>
                <a:gridCol w="1601788"/>
              </a:tblGrid>
              <a:tr h="36585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charset="0"/>
                          <a:sym typeface="Symbol" pitchFamily="18" charset="2"/>
                        </a:rPr>
                        <a:t>, nm</a:t>
                      </a:r>
                      <a:endParaRPr kumimoji="0" lang="en-US" sz="1800" b="1" i="0" u="none" strike="noStrike" cap="none" normalizeH="0" baseline="0" dirty="0" smtClean="0">
                        <a:ln>
                          <a:noFill/>
                        </a:ln>
                        <a:solidFill>
                          <a:schemeClr val="tx1"/>
                        </a:solidFill>
                        <a:effectLst/>
                        <a:latin typeface="Times" charset="0"/>
                      </a:endParaRPr>
                    </a:p>
                  </a:txBody>
                  <a:tcPr marL="91418" marR="91418"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charset="0"/>
                          <a:sym typeface="Symbol" pitchFamily="18" charset="2"/>
                        </a:rPr>
                        <a:t>, cm</a:t>
                      </a:r>
                      <a:r>
                        <a:rPr kumimoji="0" lang="en-US" sz="1800" b="1" i="0" u="none" strike="noStrike" cap="none" normalizeH="0" baseline="30000" dirty="0" smtClean="0">
                          <a:ln>
                            <a:noFill/>
                          </a:ln>
                          <a:solidFill>
                            <a:schemeClr val="tx1"/>
                          </a:solidFill>
                          <a:effectLst/>
                          <a:latin typeface="Times" charset="0"/>
                          <a:sym typeface="Symbol" pitchFamily="18" charset="2"/>
                        </a:rPr>
                        <a:t>2</a:t>
                      </a:r>
                      <a:endParaRPr kumimoji="0" lang="en-US" sz="1800" b="1" i="0" u="none" strike="noStrike" cap="none" normalizeH="0" baseline="0" dirty="0" smtClean="0">
                        <a:ln>
                          <a:noFill/>
                        </a:ln>
                        <a:solidFill>
                          <a:schemeClr val="tx1"/>
                        </a:solidFill>
                        <a:effectLst/>
                        <a:latin typeface="Times" charset="0"/>
                      </a:endParaRPr>
                    </a:p>
                  </a:txBody>
                  <a:tcPr marL="91418" marR="91418"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5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charset="0"/>
                        </a:rPr>
                        <a:t>300</a:t>
                      </a:r>
                    </a:p>
                  </a:txBody>
                  <a:tcPr marL="91418" marR="91418"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charset="0"/>
                        </a:rPr>
                        <a:t>6.00 x 10</a:t>
                      </a:r>
                      <a:r>
                        <a:rPr kumimoji="0" lang="en-US" sz="1800" b="1" i="0" u="none" strike="noStrike" cap="none" normalizeH="0" baseline="30000" dirty="0" smtClean="0">
                          <a:ln>
                            <a:noFill/>
                          </a:ln>
                          <a:solidFill>
                            <a:schemeClr val="tx1"/>
                          </a:solidFill>
                          <a:effectLst/>
                          <a:latin typeface="Times" charset="0"/>
                        </a:rPr>
                        <a:t>-26</a:t>
                      </a:r>
                    </a:p>
                  </a:txBody>
                  <a:tcPr marL="91418" marR="91418"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7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charset="0"/>
                        </a:rPr>
                        <a:t>400</a:t>
                      </a:r>
                    </a:p>
                  </a:txBody>
                  <a:tcPr marL="91418" marR="91418"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800" b="1" i="0" u="none" strike="noStrike" cap="none" normalizeH="0" baseline="0" dirty="0" smtClean="0">
                          <a:ln>
                            <a:noFill/>
                          </a:ln>
                          <a:solidFill>
                            <a:schemeClr val="tx1"/>
                          </a:solidFill>
                          <a:effectLst/>
                          <a:latin typeface="Times" charset="0"/>
                        </a:rPr>
                        <a:t>1.90 x 10</a:t>
                      </a:r>
                      <a:r>
                        <a:rPr kumimoji="0" lang="en-US" sz="1800" b="1" i="0" u="none" strike="noStrike" cap="none" normalizeH="0" baseline="30000" dirty="0" smtClean="0">
                          <a:ln>
                            <a:noFill/>
                          </a:ln>
                          <a:solidFill>
                            <a:schemeClr val="tx1"/>
                          </a:solidFill>
                          <a:effectLst/>
                          <a:latin typeface="Times" charset="0"/>
                        </a:rPr>
                        <a:t>-26</a:t>
                      </a:r>
                    </a:p>
                  </a:txBody>
                  <a:tcPr marL="91418" marR="91418"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5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charset="0"/>
                        </a:rPr>
                        <a:t>600</a:t>
                      </a:r>
                    </a:p>
                  </a:txBody>
                  <a:tcPr marL="91418" marR="91418"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800" b="1" i="0" u="none" strike="noStrike" cap="none" normalizeH="0" baseline="0" dirty="0" smtClean="0">
                          <a:ln>
                            <a:noFill/>
                          </a:ln>
                          <a:solidFill>
                            <a:schemeClr val="tx1"/>
                          </a:solidFill>
                          <a:effectLst/>
                          <a:latin typeface="Times" charset="0"/>
                        </a:rPr>
                        <a:t>3.80 x 10</a:t>
                      </a:r>
                      <a:r>
                        <a:rPr kumimoji="0" lang="en-US" sz="1800" b="1" i="0" u="none" strike="noStrike" cap="none" normalizeH="0" baseline="30000" dirty="0" smtClean="0">
                          <a:ln>
                            <a:noFill/>
                          </a:ln>
                          <a:solidFill>
                            <a:schemeClr val="tx1"/>
                          </a:solidFill>
                          <a:effectLst/>
                          <a:latin typeface="Times" charset="0"/>
                        </a:rPr>
                        <a:t>-27</a:t>
                      </a:r>
                    </a:p>
                  </a:txBody>
                  <a:tcPr marL="91418" marR="91418"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5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charset="0"/>
                        </a:rPr>
                        <a:t>1000</a:t>
                      </a:r>
                    </a:p>
                  </a:txBody>
                  <a:tcPr marL="91418" marR="91418"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800" b="1" i="0" u="none" strike="noStrike" cap="none" normalizeH="0" baseline="0" dirty="0" smtClean="0">
                          <a:ln>
                            <a:noFill/>
                          </a:ln>
                          <a:solidFill>
                            <a:schemeClr val="tx1"/>
                          </a:solidFill>
                          <a:effectLst/>
                          <a:latin typeface="Times" charset="0"/>
                        </a:rPr>
                        <a:t>4.90 x 10</a:t>
                      </a:r>
                      <a:r>
                        <a:rPr kumimoji="0" lang="en-US" sz="1800" b="1" i="0" u="none" strike="noStrike" cap="none" normalizeH="0" baseline="30000" dirty="0" smtClean="0">
                          <a:ln>
                            <a:noFill/>
                          </a:ln>
                          <a:solidFill>
                            <a:schemeClr val="tx1"/>
                          </a:solidFill>
                          <a:effectLst/>
                          <a:latin typeface="Times" charset="0"/>
                        </a:rPr>
                        <a:t>-28</a:t>
                      </a:r>
                    </a:p>
                  </a:txBody>
                  <a:tcPr marL="91418" marR="91418"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712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charset="0"/>
                        </a:rPr>
                        <a:t>10,000</a:t>
                      </a:r>
                    </a:p>
                  </a:txBody>
                  <a:tcPr marL="91418" marR="91418"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800" b="1" i="0" u="none" strike="noStrike" cap="none" normalizeH="0" baseline="0" dirty="0" smtClean="0">
                          <a:ln>
                            <a:noFill/>
                          </a:ln>
                          <a:solidFill>
                            <a:schemeClr val="tx1"/>
                          </a:solidFill>
                          <a:effectLst/>
                          <a:latin typeface="Times" charset="0"/>
                        </a:rPr>
                        <a:t>4.85 x 10</a:t>
                      </a:r>
                      <a:r>
                        <a:rPr kumimoji="0" lang="en-US" sz="1800" b="1" i="0" u="none" strike="noStrike" cap="none" normalizeH="0" baseline="30000" dirty="0" smtClean="0">
                          <a:ln>
                            <a:noFill/>
                          </a:ln>
                          <a:solidFill>
                            <a:schemeClr val="tx1"/>
                          </a:solidFill>
                          <a:effectLst/>
                          <a:latin typeface="Times" charset="0"/>
                        </a:rPr>
                        <a:t>-32</a:t>
                      </a:r>
                      <a:endParaRPr kumimoji="0" lang="en-US" sz="1800" b="1" i="0" u="none" strike="noStrike" cap="none" normalizeH="0" baseline="0" dirty="0" smtClean="0">
                        <a:ln>
                          <a:noFill/>
                        </a:ln>
                        <a:solidFill>
                          <a:schemeClr val="tx1"/>
                        </a:solidFill>
                        <a:effectLst/>
                        <a:latin typeface="Times" charset="0"/>
                      </a:endParaRPr>
                    </a:p>
                  </a:txBody>
                  <a:tcPr marL="91418" marR="91418"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4"/>
          <p:cNvSpPr/>
          <p:nvPr/>
        </p:nvSpPr>
        <p:spPr>
          <a:xfrm>
            <a:off x="3995738" y="1773238"/>
            <a:ext cx="4392612" cy="2247900"/>
          </a:xfrm>
          <a:prstGeom prst="rect">
            <a:avLst/>
          </a:prstGeom>
        </p:spPr>
        <p:txBody>
          <a:bodyPr>
            <a:spAutoFit/>
          </a:bodyPr>
          <a:lstStyle/>
          <a:p>
            <a:pPr eaLnBrk="1" hangingPunct="1">
              <a:spcBef>
                <a:spcPts val="600"/>
              </a:spcBef>
              <a:defRPr/>
            </a:pPr>
            <a:r>
              <a:rPr lang="en-US" sz="2000" b="1" dirty="0">
                <a:latin typeface="Arial" pitchFamily="34" charset="0"/>
                <a:cs typeface="Arial" pitchFamily="34" charset="0"/>
                <a:sym typeface="Symbol" pitchFamily="18" charset="2"/>
              </a:rPr>
              <a:t>Transmission</a:t>
            </a:r>
          </a:p>
          <a:p>
            <a:pPr eaLnBrk="1" hangingPunct="1">
              <a:spcBef>
                <a:spcPts val="600"/>
              </a:spcBef>
              <a:defRPr/>
            </a:pPr>
            <a:r>
              <a:rPr lang="en-GB" sz="2000" b="1" dirty="0">
                <a:latin typeface="Lucida Calligraphy" pitchFamily="66" charset="0"/>
                <a:cs typeface="Arial" charset="0"/>
                <a:sym typeface="Symbol" pitchFamily="18" charset="2"/>
              </a:rPr>
              <a:t>T</a:t>
            </a:r>
            <a:r>
              <a:rPr lang="en-GB" sz="2000" b="1" dirty="0">
                <a:latin typeface="+mn-lt"/>
                <a:cs typeface="Arial" charset="0"/>
                <a:sym typeface="Symbol" pitchFamily="18" charset="2"/>
              </a:rPr>
              <a:t>() = </a:t>
            </a:r>
            <a:r>
              <a:rPr lang="en-US" sz="2000" b="1" dirty="0">
                <a:latin typeface="+mn-lt"/>
                <a:sym typeface="Symbol" pitchFamily="18" charset="2"/>
              </a:rPr>
              <a:t>I</a:t>
            </a:r>
            <a:r>
              <a:rPr lang="en-GB" sz="2000" b="1" baseline="-25000" dirty="0">
                <a:latin typeface="+mn-lt"/>
                <a:cs typeface="Times New Roman" panose="02020603050405020304" pitchFamily="18" charset="0"/>
                <a:sym typeface="Symbol" pitchFamily="18" charset="2"/>
              </a:rPr>
              <a:t>λ</a:t>
            </a:r>
            <a:r>
              <a:rPr lang="en-GB" sz="2000" b="1" baseline="-25000" dirty="0">
                <a:latin typeface="+mn-lt"/>
                <a:sym typeface="Symbol" pitchFamily="18" charset="2"/>
              </a:rPr>
              <a:t> </a:t>
            </a:r>
            <a:r>
              <a:rPr lang="en-US" sz="2000" b="1" dirty="0">
                <a:latin typeface="+mn-lt"/>
                <a:sym typeface="Symbol" pitchFamily="18" charset="2"/>
              </a:rPr>
              <a:t>(</a:t>
            </a:r>
            <a:r>
              <a:rPr lang="en-GB" sz="2000" b="1" dirty="0">
                <a:latin typeface="+mn-lt"/>
                <a:sym typeface="Symbol" pitchFamily="18" charset="2"/>
              </a:rPr>
              <a:t>L</a:t>
            </a:r>
            <a:r>
              <a:rPr lang="en-US" sz="2000" b="1" dirty="0">
                <a:latin typeface="+mn-lt"/>
                <a:sym typeface="Symbol" pitchFamily="18" charset="2"/>
              </a:rPr>
              <a:t>) / I</a:t>
            </a:r>
            <a:r>
              <a:rPr lang="en-US" sz="2000" b="1" baseline="-10000" dirty="0">
                <a:latin typeface="+mn-lt"/>
                <a:sym typeface="Symbol" panose="05050102010706020507" pitchFamily="18" charset="2"/>
              </a:rPr>
              <a:t></a:t>
            </a:r>
            <a:r>
              <a:rPr lang="en-US" sz="2000" b="1" dirty="0">
                <a:latin typeface="+mn-lt"/>
                <a:sym typeface="Symbol" pitchFamily="18" charset="2"/>
              </a:rPr>
              <a:t>(0) </a:t>
            </a:r>
          </a:p>
          <a:p>
            <a:pPr marL="450850" eaLnBrk="1" hangingPunct="1">
              <a:spcBef>
                <a:spcPts val="600"/>
              </a:spcBef>
              <a:defRPr/>
            </a:pPr>
            <a:r>
              <a:rPr lang="en-US" sz="2000" b="1" dirty="0">
                <a:latin typeface="+mn-lt"/>
                <a:sym typeface="Symbol" pitchFamily="18" charset="2"/>
              </a:rPr>
              <a:t>= </a:t>
            </a:r>
            <a:r>
              <a:rPr lang="en-GB" sz="2000" b="1" dirty="0" err="1">
                <a:sym typeface="Symbol" pitchFamily="18" charset="2"/>
              </a:rPr>
              <a:t>exp</a:t>
            </a:r>
            <a:r>
              <a:rPr lang="en-GB" sz="2000" b="1" dirty="0">
                <a:sym typeface="Symbol" pitchFamily="18" charset="2"/>
              </a:rPr>
              <a:t>(-</a:t>
            </a:r>
            <a:r>
              <a:rPr lang="el-GR" sz="2000" b="1" dirty="0">
                <a:latin typeface="Times New Roman"/>
                <a:cs typeface="Times New Roman"/>
                <a:sym typeface="Symbol" pitchFamily="18" charset="2"/>
              </a:rPr>
              <a:t>τ</a:t>
            </a:r>
            <a:r>
              <a:rPr lang="en-GB" sz="2000" b="1" dirty="0">
                <a:latin typeface="Times New Roman"/>
                <a:cs typeface="Times New Roman"/>
                <a:sym typeface="Symbol" pitchFamily="18" charset="2"/>
              </a:rPr>
              <a:t>)</a:t>
            </a:r>
            <a:r>
              <a:rPr lang="en-GB" sz="2000" b="1" dirty="0">
                <a:sym typeface="Symbol" pitchFamily="18" charset="2"/>
              </a:rPr>
              <a:t> = </a:t>
            </a:r>
            <a:r>
              <a:rPr lang="en-GB" sz="2000" b="1" dirty="0">
                <a:latin typeface="+mn-lt"/>
                <a:sym typeface="Symbol" pitchFamily="18" charset="2"/>
              </a:rPr>
              <a:t>exp {- </a:t>
            </a:r>
            <a:r>
              <a:rPr lang="en-GB" sz="2000" b="1" dirty="0" err="1">
                <a:latin typeface="+mn-lt"/>
                <a:sym typeface="Symbol" pitchFamily="18" charset="2"/>
              </a:rPr>
              <a:t>k</a:t>
            </a:r>
            <a:r>
              <a:rPr lang="en-GB" sz="2000" b="1" baseline="-25000" dirty="0" err="1">
                <a:latin typeface="+mn-lt"/>
                <a:sym typeface="Symbol" pitchFamily="18" charset="2"/>
              </a:rPr>
              <a:t>s</a:t>
            </a:r>
            <a:r>
              <a:rPr lang="en-GB" sz="2000" b="1" dirty="0">
                <a:latin typeface="+mn-lt"/>
                <a:sym typeface="Symbol" pitchFamily="18" charset="2"/>
              </a:rPr>
              <a:t>() L } </a:t>
            </a:r>
          </a:p>
          <a:p>
            <a:pPr indent="450850" eaLnBrk="1" hangingPunct="1">
              <a:spcBef>
                <a:spcPts val="600"/>
              </a:spcBef>
              <a:defRPr/>
            </a:pPr>
            <a:r>
              <a:rPr lang="en-GB" sz="2000" b="1" dirty="0">
                <a:latin typeface="+mn-lt"/>
                <a:sym typeface="Symbol" pitchFamily="18" charset="2"/>
              </a:rPr>
              <a:t>= exp {- </a:t>
            </a:r>
            <a:r>
              <a:rPr lang="el-GR" sz="2000" b="1" dirty="0">
                <a:latin typeface="+mn-lt"/>
                <a:cs typeface="Arial" charset="0"/>
              </a:rPr>
              <a:t>σ</a:t>
            </a:r>
            <a:r>
              <a:rPr lang="en-GB" sz="2000" b="1" dirty="0">
                <a:latin typeface="+mn-lt"/>
                <a:cs typeface="Arial" charset="0"/>
              </a:rPr>
              <a:t> c</a:t>
            </a:r>
            <a:r>
              <a:rPr lang="en-GB" sz="2000" b="1" dirty="0">
                <a:latin typeface="+mn-lt"/>
                <a:sym typeface="Symbol" pitchFamily="18" charset="2"/>
              </a:rPr>
              <a:t> L } = exp {- </a:t>
            </a:r>
            <a:r>
              <a:rPr lang="el-GR" sz="2000" b="1" dirty="0">
                <a:latin typeface="+mn-lt"/>
                <a:cs typeface="Arial" charset="0"/>
              </a:rPr>
              <a:t>σ</a:t>
            </a:r>
            <a:r>
              <a:rPr lang="en-GB" sz="2000" b="1" dirty="0">
                <a:latin typeface="+mn-lt"/>
                <a:cs typeface="Arial" charset="0"/>
              </a:rPr>
              <a:t> VCD</a:t>
            </a:r>
            <a:r>
              <a:rPr lang="en-GB" sz="2000" b="1" dirty="0">
                <a:latin typeface="+mn-lt"/>
                <a:sym typeface="Symbol" pitchFamily="18" charset="2"/>
              </a:rPr>
              <a:t> }  </a:t>
            </a:r>
            <a:r>
              <a:rPr lang="en-GB" sz="2000" b="1" i="1" dirty="0">
                <a:latin typeface="Arial" charset="0"/>
                <a:cs typeface="Arial" charset="0"/>
              </a:rPr>
              <a:t>	</a:t>
            </a:r>
          </a:p>
          <a:p>
            <a:pPr eaLnBrk="1" hangingPunct="1">
              <a:spcBef>
                <a:spcPts val="600"/>
              </a:spcBef>
              <a:defRPr/>
            </a:pPr>
            <a:endParaRPr lang="en-GB" sz="2000" b="1" dirty="0">
              <a:latin typeface="Arial" charset="0"/>
              <a:cs typeface="Arial" charset="0"/>
            </a:endParaRPr>
          </a:p>
        </p:txBody>
      </p:sp>
      <p:sp>
        <p:nvSpPr>
          <p:cNvPr id="48156" name="Rectangle 5"/>
          <p:cNvSpPr>
            <a:spLocks noChangeArrowheads="1"/>
          </p:cNvSpPr>
          <p:nvPr/>
        </p:nvSpPr>
        <p:spPr bwMode="auto">
          <a:xfrm>
            <a:off x="4140200" y="3729038"/>
            <a:ext cx="4572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2000" b="1"/>
              <a:t>with Vertical Column Density of air (VCD) = 2.3x10</a:t>
            </a:r>
            <a:r>
              <a:rPr lang="en-GB" altLang="en-US" sz="2000" b="1" baseline="30000"/>
              <a:t>25</a:t>
            </a:r>
            <a:r>
              <a:rPr lang="en-GB" altLang="en-US" sz="2000" b="1"/>
              <a:t> molec/cm</a:t>
            </a:r>
            <a:r>
              <a:rPr lang="en-GB" altLang="en-US" sz="2000" b="1" baseline="30000"/>
              <a:t>2</a:t>
            </a:r>
          </a:p>
        </p:txBody>
      </p:sp>
      <p:sp>
        <p:nvSpPr>
          <p:cNvPr id="48157" name="Rectangle 6"/>
          <p:cNvSpPr>
            <a:spLocks noChangeArrowheads="1"/>
          </p:cNvSpPr>
          <p:nvPr/>
        </p:nvSpPr>
        <p:spPr bwMode="auto">
          <a:xfrm>
            <a:off x="0" y="4365625"/>
            <a:ext cx="8604250"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2000" b="1">
                <a:sym typeface="Symbol" panose="05050102010706020507" pitchFamily="18" charset="2"/>
              </a:rPr>
              <a:t>Transmissivity: </a:t>
            </a:r>
            <a:r>
              <a:rPr lang="en-GB" altLang="en-US" sz="2000" b="1">
                <a:latin typeface="Lucida Calligraphy" panose="03010101010101010101" pitchFamily="66" charset="0"/>
                <a:sym typeface="Symbol" panose="05050102010706020507" pitchFamily="18" charset="2"/>
              </a:rPr>
              <a:t>T</a:t>
            </a:r>
            <a:r>
              <a:rPr lang="en-GB" altLang="en-US" sz="2000" b="1">
                <a:sym typeface="Symbol" panose="05050102010706020507" pitchFamily="18" charset="2"/>
              </a:rPr>
              <a:t>(=300nm) = </a:t>
            </a:r>
            <a:r>
              <a:rPr lang="en-GB" altLang="en-US" sz="2000" b="1"/>
              <a:t>0.25		</a:t>
            </a:r>
            <a:r>
              <a:rPr lang="el-GR" altLang="en-US" sz="2000" b="1">
                <a:latin typeface="Times New Roman" panose="02020603050405020304" pitchFamily="18" charset="0"/>
                <a:cs typeface="Times New Roman" panose="02020603050405020304" pitchFamily="18" charset="0"/>
              </a:rPr>
              <a:t>τ</a:t>
            </a:r>
            <a:r>
              <a:rPr lang="en-GB" altLang="en-US" sz="2000" b="1">
                <a:latin typeface="Times New Roman" panose="02020603050405020304" pitchFamily="18" charset="0"/>
                <a:cs typeface="Times New Roman" panose="02020603050405020304" pitchFamily="18" charset="0"/>
              </a:rPr>
              <a:t> = 1.4</a:t>
            </a:r>
            <a:endParaRPr lang="en-GB" altLang="en-US" sz="2000" b="1"/>
          </a:p>
          <a:p>
            <a:pPr eaLnBrk="1" hangingPunct="1">
              <a:spcBef>
                <a:spcPct val="0"/>
              </a:spcBef>
              <a:buFontTx/>
              <a:buNone/>
            </a:pPr>
            <a:r>
              <a:rPr lang="en-GB" altLang="en-US" sz="2000" b="1">
                <a:sym typeface="Symbol" panose="05050102010706020507" pitchFamily="18" charset="2"/>
              </a:rPr>
              <a:t>		</a:t>
            </a:r>
            <a:r>
              <a:rPr lang="en-GB" altLang="en-US" sz="2000" b="1">
                <a:latin typeface="Lucida Calligraphy" panose="03010101010101010101" pitchFamily="66" charset="0"/>
                <a:sym typeface="Symbol" panose="05050102010706020507" pitchFamily="18" charset="2"/>
              </a:rPr>
              <a:t> T</a:t>
            </a:r>
            <a:r>
              <a:rPr lang="en-GB" altLang="en-US" sz="2000" b="1">
                <a:sym typeface="Symbol" panose="05050102010706020507" pitchFamily="18" charset="2"/>
              </a:rPr>
              <a:t>(=600nm) = </a:t>
            </a:r>
            <a:r>
              <a:rPr lang="en-GB" altLang="en-US" sz="2000" b="1"/>
              <a:t>0.92 		</a:t>
            </a:r>
            <a:r>
              <a:rPr lang="el-GR" altLang="en-US" sz="2000" b="1">
                <a:latin typeface="Times New Roman" panose="02020603050405020304" pitchFamily="18" charset="0"/>
                <a:cs typeface="Times New Roman" panose="02020603050405020304" pitchFamily="18" charset="0"/>
              </a:rPr>
              <a:t>τ</a:t>
            </a:r>
            <a:r>
              <a:rPr lang="en-GB" altLang="en-US" sz="2000" b="1">
                <a:latin typeface="Times New Roman" panose="02020603050405020304" pitchFamily="18" charset="0"/>
                <a:cs typeface="Times New Roman" panose="02020603050405020304" pitchFamily="18" charset="0"/>
              </a:rPr>
              <a:t> = 0.08</a:t>
            </a:r>
            <a:endParaRPr lang="en-GB" altLang="en-US" sz="2000" b="1"/>
          </a:p>
          <a:p>
            <a:pPr eaLnBrk="1" hangingPunct="1">
              <a:spcBef>
                <a:spcPct val="0"/>
              </a:spcBef>
              <a:buFontTx/>
              <a:buNone/>
            </a:pPr>
            <a:r>
              <a:rPr lang="en-GB" altLang="en-US" sz="2000" b="1">
                <a:sym typeface="Symbol" panose="05050102010706020507" pitchFamily="18" charset="2"/>
              </a:rPr>
              <a:t>		</a:t>
            </a:r>
            <a:r>
              <a:rPr lang="en-GB" altLang="en-US" sz="2000" b="1">
                <a:latin typeface="Lucida Calligraphy" panose="03010101010101010101" pitchFamily="66" charset="0"/>
                <a:sym typeface="Symbol" panose="05050102010706020507" pitchFamily="18" charset="2"/>
              </a:rPr>
              <a:t> T</a:t>
            </a:r>
            <a:r>
              <a:rPr lang="en-GB" altLang="en-US" sz="2000" b="1">
                <a:sym typeface="Symbol" panose="05050102010706020507" pitchFamily="18" charset="2"/>
              </a:rPr>
              <a:t>(=1000nm) = </a:t>
            </a:r>
            <a:r>
              <a:rPr lang="en-GB" altLang="en-US" sz="2000" b="1"/>
              <a:t>0.99		</a:t>
            </a:r>
            <a:r>
              <a:rPr lang="el-GR" altLang="en-US" sz="2000" b="1">
                <a:latin typeface="Times New Roman" panose="02020603050405020304" pitchFamily="18" charset="0"/>
                <a:cs typeface="Times New Roman" panose="02020603050405020304" pitchFamily="18" charset="0"/>
              </a:rPr>
              <a:t>τ</a:t>
            </a:r>
            <a:r>
              <a:rPr lang="en-GB" altLang="en-US" sz="2000" b="1">
                <a:latin typeface="Times New Roman" panose="02020603050405020304" pitchFamily="18" charset="0"/>
                <a:cs typeface="Times New Roman" panose="02020603050405020304" pitchFamily="18" charset="0"/>
              </a:rPr>
              <a:t> = 0.01</a:t>
            </a:r>
            <a:endParaRPr lang="en-GB" altLang="en-US" sz="2000" b="1"/>
          </a:p>
          <a:p>
            <a:pPr eaLnBrk="1" hangingPunct="1">
              <a:spcBef>
                <a:spcPct val="0"/>
              </a:spcBef>
              <a:buFontTx/>
              <a:buNone/>
            </a:pPr>
            <a:endParaRPr lang="en-GB" altLang="en-US" sz="2000" b="1"/>
          </a:p>
          <a:p>
            <a:pPr eaLnBrk="1" hangingPunct="1">
              <a:spcBef>
                <a:spcPct val="0"/>
              </a:spcBef>
              <a:buFontTx/>
              <a:buNone/>
            </a:pPr>
            <a:endParaRPr lang="en-GB" altLang="en-US" sz="2000" b="1"/>
          </a:p>
          <a:p>
            <a:pPr eaLnBrk="1" hangingPunct="1">
              <a:spcBef>
                <a:spcPct val="0"/>
              </a:spcBef>
              <a:buFontTx/>
              <a:buNone/>
            </a:pPr>
            <a:endParaRPr lang="en-GB" altLang="en-US" sz="2000" b="1"/>
          </a:p>
          <a:p>
            <a:pPr eaLnBrk="1" hangingPunct="1">
              <a:spcBef>
                <a:spcPct val="0"/>
              </a:spcBef>
              <a:buFontTx/>
              <a:buNone/>
            </a:pPr>
            <a:endParaRPr lang="en-GB" altLang="en-US" sz="2000" b="1"/>
          </a:p>
          <a:p>
            <a:pPr eaLnBrk="1" hangingPunct="1">
              <a:spcBef>
                <a:spcPct val="0"/>
              </a:spcBef>
              <a:buFontTx/>
              <a:buNone/>
            </a:pPr>
            <a:r>
              <a:rPr lang="en-GB" altLang="en-US" sz="1800" b="1"/>
              <a:t>Only 25% of direct light reaches surfaces in UV at 300 nm but 99% at 1000nm. </a:t>
            </a:r>
            <a:endParaRPr lang="en-GB" altLang="en-US" sz="1800">
              <a:latin typeface="Times New Roman" panose="02020603050405020304" pitchFamily="18" charset="0"/>
              <a:cs typeface="Times New Roman" panose="02020603050405020304" pitchFamily="18" charset="0"/>
            </a:endParaRPr>
          </a:p>
        </p:txBody>
      </p:sp>
      <p:pic>
        <p:nvPicPr>
          <p:cNvPr id="4815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588" y="4429125"/>
            <a:ext cx="2376487" cy="199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4"/>
          <p:cNvSpPr txBox="1">
            <a:spLocks noChangeArrowheads="1"/>
          </p:cNvSpPr>
          <p:nvPr/>
        </p:nvSpPr>
        <p:spPr bwMode="auto">
          <a:xfrm>
            <a:off x="-36513" y="152400"/>
            <a:ext cx="9180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800" b="1">
                <a:solidFill>
                  <a:srgbClr val="FF0000"/>
                </a:solidFill>
              </a:rPr>
              <a:t>Extinction:  Scattering plus Absorption</a:t>
            </a:r>
          </a:p>
        </p:txBody>
      </p:sp>
      <p:sp>
        <p:nvSpPr>
          <p:cNvPr id="49155" name="AutoShape 14"/>
          <p:cNvSpPr>
            <a:spLocks noChangeArrowheads="1"/>
          </p:cNvSpPr>
          <p:nvPr/>
        </p:nvSpPr>
        <p:spPr bwMode="auto">
          <a:xfrm>
            <a:off x="5486400" y="2871788"/>
            <a:ext cx="304800" cy="304800"/>
          </a:xfrm>
          <a:prstGeom prst="irregularSeal1">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grpSp>
        <p:nvGrpSpPr>
          <p:cNvPr id="49156" name="Group 19"/>
          <p:cNvGrpSpPr>
            <a:grpSpLocks/>
          </p:cNvGrpSpPr>
          <p:nvPr/>
        </p:nvGrpSpPr>
        <p:grpSpPr bwMode="auto">
          <a:xfrm rot="3584156">
            <a:off x="5469731" y="1364457"/>
            <a:ext cx="338137" cy="304800"/>
            <a:chOff x="2055" y="2130"/>
            <a:chExt cx="213" cy="192"/>
          </a:xfrm>
        </p:grpSpPr>
        <p:sp>
          <p:nvSpPr>
            <p:cNvPr id="49237" name="Oval 12"/>
            <p:cNvSpPr>
              <a:spLocks noChangeArrowheads="1"/>
            </p:cNvSpPr>
            <p:nvPr/>
          </p:nvSpPr>
          <p:spPr bwMode="auto">
            <a:xfrm>
              <a:off x="2112" y="2187"/>
              <a:ext cx="96" cy="96"/>
            </a:xfrm>
            <a:prstGeom prst="ellipse">
              <a:avLst/>
            </a:prstGeom>
            <a:solidFill>
              <a:srgbClr val="CC00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49238" name="Oval 15"/>
            <p:cNvSpPr>
              <a:spLocks noChangeArrowheads="1"/>
            </p:cNvSpPr>
            <p:nvPr/>
          </p:nvSpPr>
          <p:spPr bwMode="auto">
            <a:xfrm>
              <a:off x="2091" y="2160"/>
              <a:ext cx="144" cy="144"/>
            </a:xfrm>
            <a:prstGeom prst="ellipse">
              <a:avLst/>
            </a:prstGeom>
            <a:noFill/>
            <a:ln w="952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49239" name="Oval 16"/>
            <p:cNvSpPr>
              <a:spLocks noChangeArrowheads="1"/>
            </p:cNvSpPr>
            <p:nvPr/>
          </p:nvSpPr>
          <p:spPr bwMode="auto">
            <a:xfrm>
              <a:off x="2055" y="2130"/>
              <a:ext cx="213" cy="192"/>
            </a:xfrm>
            <a:prstGeom prst="ellipse">
              <a:avLst/>
            </a:prstGeom>
            <a:noFill/>
            <a:ln w="952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grpSp>
      <p:grpSp>
        <p:nvGrpSpPr>
          <p:cNvPr id="49157" name="Group 20"/>
          <p:cNvGrpSpPr>
            <a:grpSpLocks/>
          </p:cNvGrpSpPr>
          <p:nvPr/>
        </p:nvGrpSpPr>
        <p:grpSpPr bwMode="auto">
          <a:xfrm rot="3584156">
            <a:off x="5774531" y="1059657"/>
            <a:ext cx="338137" cy="304800"/>
            <a:chOff x="2055" y="2130"/>
            <a:chExt cx="213" cy="192"/>
          </a:xfrm>
        </p:grpSpPr>
        <p:sp>
          <p:nvSpPr>
            <p:cNvPr id="49234" name="Oval 21"/>
            <p:cNvSpPr>
              <a:spLocks noChangeArrowheads="1"/>
            </p:cNvSpPr>
            <p:nvPr/>
          </p:nvSpPr>
          <p:spPr bwMode="auto">
            <a:xfrm>
              <a:off x="2112" y="2187"/>
              <a:ext cx="96" cy="96"/>
            </a:xfrm>
            <a:prstGeom prst="ellipse">
              <a:avLst/>
            </a:prstGeom>
            <a:solidFill>
              <a:srgbClr val="CC00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49235" name="Oval 22"/>
            <p:cNvSpPr>
              <a:spLocks noChangeArrowheads="1"/>
            </p:cNvSpPr>
            <p:nvPr/>
          </p:nvSpPr>
          <p:spPr bwMode="auto">
            <a:xfrm>
              <a:off x="2091" y="2160"/>
              <a:ext cx="144" cy="144"/>
            </a:xfrm>
            <a:prstGeom prst="ellipse">
              <a:avLst/>
            </a:prstGeom>
            <a:noFill/>
            <a:ln w="952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49236" name="Oval 23"/>
            <p:cNvSpPr>
              <a:spLocks noChangeArrowheads="1"/>
            </p:cNvSpPr>
            <p:nvPr/>
          </p:nvSpPr>
          <p:spPr bwMode="auto">
            <a:xfrm>
              <a:off x="2055" y="2130"/>
              <a:ext cx="213" cy="192"/>
            </a:xfrm>
            <a:prstGeom prst="ellipse">
              <a:avLst/>
            </a:prstGeom>
            <a:noFill/>
            <a:ln w="952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grpSp>
      <p:grpSp>
        <p:nvGrpSpPr>
          <p:cNvPr id="49158" name="Group 24"/>
          <p:cNvGrpSpPr>
            <a:grpSpLocks/>
          </p:cNvGrpSpPr>
          <p:nvPr/>
        </p:nvGrpSpPr>
        <p:grpSpPr bwMode="auto">
          <a:xfrm rot="3584156">
            <a:off x="6003131" y="1364457"/>
            <a:ext cx="338137" cy="304800"/>
            <a:chOff x="2055" y="2130"/>
            <a:chExt cx="213" cy="192"/>
          </a:xfrm>
        </p:grpSpPr>
        <p:sp>
          <p:nvSpPr>
            <p:cNvPr id="49231" name="Oval 25"/>
            <p:cNvSpPr>
              <a:spLocks noChangeArrowheads="1"/>
            </p:cNvSpPr>
            <p:nvPr/>
          </p:nvSpPr>
          <p:spPr bwMode="auto">
            <a:xfrm>
              <a:off x="2112" y="2187"/>
              <a:ext cx="96" cy="96"/>
            </a:xfrm>
            <a:prstGeom prst="ellipse">
              <a:avLst/>
            </a:prstGeom>
            <a:solidFill>
              <a:srgbClr val="CC00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49232" name="Oval 26"/>
            <p:cNvSpPr>
              <a:spLocks noChangeArrowheads="1"/>
            </p:cNvSpPr>
            <p:nvPr/>
          </p:nvSpPr>
          <p:spPr bwMode="auto">
            <a:xfrm>
              <a:off x="2091" y="2160"/>
              <a:ext cx="144" cy="144"/>
            </a:xfrm>
            <a:prstGeom prst="ellipse">
              <a:avLst/>
            </a:prstGeom>
            <a:noFill/>
            <a:ln w="952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49233" name="Oval 27"/>
            <p:cNvSpPr>
              <a:spLocks noChangeArrowheads="1"/>
            </p:cNvSpPr>
            <p:nvPr/>
          </p:nvSpPr>
          <p:spPr bwMode="auto">
            <a:xfrm>
              <a:off x="2055" y="2130"/>
              <a:ext cx="213" cy="192"/>
            </a:xfrm>
            <a:prstGeom prst="ellipse">
              <a:avLst/>
            </a:prstGeom>
            <a:noFill/>
            <a:ln w="952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grpSp>
      <p:grpSp>
        <p:nvGrpSpPr>
          <p:cNvPr id="49159" name="Group 28"/>
          <p:cNvGrpSpPr>
            <a:grpSpLocks/>
          </p:cNvGrpSpPr>
          <p:nvPr/>
        </p:nvGrpSpPr>
        <p:grpSpPr bwMode="auto">
          <a:xfrm rot="3584156">
            <a:off x="6384131" y="1059657"/>
            <a:ext cx="338137" cy="304800"/>
            <a:chOff x="2055" y="2130"/>
            <a:chExt cx="213" cy="192"/>
          </a:xfrm>
        </p:grpSpPr>
        <p:sp>
          <p:nvSpPr>
            <p:cNvPr id="49228" name="Oval 29"/>
            <p:cNvSpPr>
              <a:spLocks noChangeArrowheads="1"/>
            </p:cNvSpPr>
            <p:nvPr/>
          </p:nvSpPr>
          <p:spPr bwMode="auto">
            <a:xfrm>
              <a:off x="2112" y="2187"/>
              <a:ext cx="96" cy="96"/>
            </a:xfrm>
            <a:prstGeom prst="ellipse">
              <a:avLst/>
            </a:prstGeom>
            <a:solidFill>
              <a:srgbClr val="CC00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49229" name="Oval 30"/>
            <p:cNvSpPr>
              <a:spLocks noChangeArrowheads="1"/>
            </p:cNvSpPr>
            <p:nvPr/>
          </p:nvSpPr>
          <p:spPr bwMode="auto">
            <a:xfrm>
              <a:off x="2091" y="2160"/>
              <a:ext cx="144" cy="144"/>
            </a:xfrm>
            <a:prstGeom prst="ellipse">
              <a:avLst/>
            </a:prstGeom>
            <a:noFill/>
            <a:ln w="952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49230" name="Oval 31"/>
            <p:cNvSpPr>
              <a:spLocks noChangeArrowheads="1"/>
            </p:cNvSpPr>
            <p:nvPr/>
          </p:nvSpPr>
          <p:spPr bwMode="auto">
            <a:xfrm>
              <a:off x="2055" y="2130"/>
              <a:ext cx="213" cy="192"/>
            </a:xfrm>
            <a:prstGeom prst="ellipse">
              <a:avLst/>
            </a:prstGeom>
            <a:noFill/>
            <a:ln w="952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grpSp>
      <p:grpSp>
        <p:nvGrpSpPr>
          <p:cNvPr id="49160" name="Group 32"/>
          <p:cNvGrpSpPr>
            <a:grpSpLocks/>
          </p:cNvGrpSpPr>
          <p:nvPr/>
        </p:nvGrpSpPr>
        <p:grpSpPr bwMode="auto">
          <a:xfrm rot="3584156">
            <a:off x="6231731" y="1897857"/>
            <a:ext cx="338137" cy="304800"/>
            <a:chOff x="2055" y="2130"/>
            <a:chExt cx="213" cy="192"/>
          </a:xfrm>
        </p:grpSpPr>
        <p:sp>
          <p:nvSpPr>
            <p:cNvPr id="49225" name="Oval 33"/>
            <p:cNvSpPr>
              <a:spLocks noChangeArrowheads="1"/>
            </p:cNvSpPr>
            <p:nvPr/>
          </p:nvSpPr>
          <p:spPr bwMode="auto">
            <a:xfrm>
              <a:off x="2112" y="2187"/>
              <a:ext cx="96" cy="96"/>
            </a:xfrm>
            <a:prstGeom prst="ellipse">
              <a:avLst/>
            </a:prstGeom>
            <a:solidFill>
              <a:srgbClr val="CC00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49226" name="Oval 34"/>
            <p:cNvSpPr>
              <a:spLocks noChangeArrowheads="1"/>
            </p:cNvSpPr>
            <p:nvPr/>
          </p:nvSpPr>
          <p:spPr bwMode="auto">
            <a:xfrm>
              <a:off x="2091" y="2160"/>
              <a:ext cx="144" cy="144"/>
            </a:xfrm>
            <a:prstGeom prst="ellipse">
              <a:avLst/>
            </a:prstGeom>
            <a:noFill/>
            <a:ln w="952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49227" name="Oval 35"/>
            <p:cNvSpPr>
              <a:spLocks noChangeArrowheads="1"/>
            </p:cNvSpPr>
            <p:nvPr/>
          </p:nvSpPr>
          <p:spPr bwMode="auto">
            <a:xfrm>
              <a:off x="2055" y="2130"/>
              <a:ext cx="213" cy="192"/>
            </a:xfrm>
            <a:prstGeom prst="ellipse">
              <a:avLst/>
            </a:prstGeom>
            <a:noFill/>
            <a:ln w="952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grpSp>
      <p:grpSp>
        <p:nvGrpSpPr>
          <p:cNvPr id="49161" name="Group 36"/>
          <p:cNvGrpSpPr>
            <a:grpSpLocks/>
          </p:cNvGrpSpPr>
          <p:nvPr/>
        </p:nvGrpSpPr>
        <p:grpSpPr bwMode="auto">
          <a:xfrm rot="3584156">
            <a:off x="5836444" y="1712119"/>
            <a:ext cx="338138" cy="304800"/>
            <a:chOff x="2055" y="2130"/>
            <a:chExt cx="213" cy="192"/>
          </a:xfrm>
        </p:grpSpPr>
        <p:sp>
          <p:nvSpPr>
            <p:cNvPr id="49222" name="Oval 37"/>
            <p:cNvSpPr>
              <a:spLocks noChangeArrowheads="1"/>
            </p:cNvSpPr>
            <p:nvPr/>
          </p:nvSpPr>
          <p:spPr bwMode="auto">
            <a:xfrm>
              <a:off x="2112" y="2187"/>
              <a:ext cx="96" cy="96"/>
            </a:xfrm>
            <a:prstGeom prst="ellipse">
              <a:avLst/>
            </a:prstGeom>
            <a:solidFill>
              <a:srgbClr val="CC00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49223" name="Oval 38"/>
            <p:cNvSpPr>
              <a:spLocks noChangeArrowheads="1"/>
            </p:cNvSpPr>
            <p:nvPr/>
          </p:nvSpPr>
          <p:spPr bwMode="auto">
            <a:xfrm>
              <a:off x="2091" y="2160"/>
              <a:ext cx="144" cy="144"/>
            </a:xfrm>
            <a:prstGeom prst="ellipse">
              <a:avLst/>
            </a:prstGeom>
            <a:noFill/>
            <a:ln w="952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49224" name="Oval 39"/>
            <p:cNvSpPr>
              <a:spLocks noChangeArrowheads="1"/>
            </p:cNvSpPr>
            <p:nvPr/>
          </p:nvSpPr>
          <p:spPr bwMode="auto">
            <a:xfrm>
              <a:off x="2055" y="2130"/>
              <a:ext cx="213" cy="192"/>
            </a:xfrm>
            <a:prstGeom prst="ellipse">
              <a:avLst/>
            </a:prstGeom>
            <a:noFill/>
            <a:ln w="952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grpSp>
      <p:grpSp>
        <p:nvGrpSpPr>
          <p:cNvPr id="49162" name="Group 40"/>
          <p:cNvGrpSpPr>
            <a:grpSpLocks/>
          </p:cNvGrpSpPr>
          <p:nvPr/>
        </p:nvGrpSpPr>
        <p:grpSpPr bwMode="auto">
          <a:xfrm rot="3584156">
            <a:off x="6384131" y="1516857"/>
            <a:ext cx="338137" cy="304800"/>
            <a:chOff x="2055" y="2130"/>
            <a:chExt cx="213" cy="192"/>
          </a:xfrm>
        </p:grpSpPr>
        <p:sp>
          <p:nvSpPr>
            <p:cNvPr id="49219" name="Oval 41"/>
            <p:cNvSpPr>
              <a:spLocks noChangeArrowheads="1"/>
            </p:cNvSpPr>
            <p:nvPr/>
          </p:nvSpPr>
          <p:spPr bwMode="auto">
            <a:xfrm>
              <a:off x="2112" y="2187"/>
              <a:ext cx="96" cy="96"/>
            </a:xfrm>
            <a:prstGeom prst="ellipse">
              <a:avLst/>
            </a:prstGeom>
            <a:solidFill>
              <a:srgbClr val="CC00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49220" name="Oval 42"/>
            <p:cNvSpPr>
              <a:spLocks noChangeArrowheads="1"/>
            </p:cNvSpPr>
            <p:nvPr/>
          </p:nvSpPr>
          <p:spPr bwMode="auto">
            <a:xfrm>
              <a:off x="2091" y="2160"/>
              <a:ext cx="144" cy="144"/>
            </a:xfrm>
            <a:prstGeom prst="ellipse">
              <a:avLst/>
            </a:prstGeom>
            <a:noFill/>
            <a:ln w="952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49221" name="Oval 43"/>
            <p:cNvSpPr>
              <a:spLocks noChangeArrowheads="1"/>
            </p:cNvSpPr>
            <p:nvPr/>
          </p:nvSpPr>
          <p:spPr bwMode="auto">
            <a:xfrm>
              <a:off x="2055" y="2130"/>
              <a:ext cx="213" cy="192"/>
            </a:xfrm>
            <a:prstGeom prst="ellipse">
              <a:avLst/>
            </a:prstGeom>
            <a:noFill/>
            <a:ln w="952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grpSp>
      <p:grpSp>
        <p:nvGrpSpPr>
          <p:cNvPr id="49163" name="Group 44"/>
          <p:cNvGrpSpPr>
            <a:grpSpLocks/>
          </p:cNvGrpSpPr>
          <p:nvPr/>
        </p:nvGrpSpPr>
        <p:grpSpPr bwMode="auto">
          <a:xfrm rot="3584156">
            <a:off x="5393531" y="1821657"/>
            <a:ext cx="338137" cy="304800"/>
            <a:chOff x="2055" y="2130"/>
            <a:chExt cx="213" cy="192"/>
          </a:xfrm>
        </p:grpSpPr>
        <p:sp>
          <p:nvSpPr>
            <p:cNvPr id="49216" name="Oval 45"/>
            <p:cNvSpPr>
              <a:spLocks noChangeArrowheads="1"/>
            </p:cNvSpPr>
            <p:nvPr/>
          </p:nvSpPr>
          <p:spPr bwMode="auto">
            <a:xfrm>
              <a:off x="2112" y="2187"/>
              <a:ext cx="96" cy="96"/>
            </a:xfrm>
            <a:prstGeom prst="ellipse">
              <a:avLst/>
            </a:prstGeom>
            <a:solidFill>
              <a:srgbClr val="CC00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49217" name="Oval 46"/>
            <p:cNvSpPr>
              <a:spLocks noChangeArrowheads="1"/>
            </p:cNvSpPr>
            <p:nvPr/>
          </p:nvSpPr>
          <p:spPr bwMode="auto">
            <a:xfrm>
              <a:off x="2091" y="2160"/>
              <a:ext cx="144" cy="144"/>
            </a:xfrm>
            <a:prstGeom prst="ellipse">
              <a:avLst/>
            </a:prstGeom>
            <a:noFill/>
            <a:ln w="952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49218" name="Oval 47"/>
            <p:cNvSpPr>
              <a:spLocks noChangeArrowheads="1"/>
            </p:cNvSpPr>
            <p:nvPr/>
          </p:nvSpPr>
          <p:spPr bwMode="auto">
            <a:xfrm>
              <a:off x="2055" y="2130"/>
              <a:ext cx="213" cy="192"/>
            </a:xfrm>
            <a:prstGeom prst="ellipse">
              <a:avLst/>
            </a:prstGeom>
            <a:noFill/>
            <a:ln w="952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grpSp>
      <p:grpSp>
        <p:nvGrpSpPr>
          <p:cNvPr id="49164" name="Group 48"/>
          <p:cNvGrpSpPr>
            <a:grpSpLocks/>
          </p:cNvGrpSpPr>
          <p:nvPr/>
        </p:nvGrpSpPr>
        <p:grpSpPr bwMode="auto">
          <a:xfrm rot="3584156">
            <a:off x="5317331" y="907257"/>
            <a:ext cx="338137" cy="304800"/>
            <a:chOff x="2055" y="2130"/>
            <a:chExt cx="213" cy="192"/>
          </a:xfrm>
        </p:grpSpPr>
        <p:sp>
          <p:nvSpPr>
            <p:cNvPr id="49213" name="Oval 49"/>
            <p:cNvSpPr>
              <a:spLocks noChangeArrowheads="1"/>
            </p:cNvSpPr>
            <p:nvPr/>
          </p:nvSpPr>
          <p:spPr bwMode="auto">
            <a:xfrm>
              <a:off x="2112" y="2187"/>
              <a:ext cx="96" cy="96"/>
            </a:xfrm>
            <a:prstGeom prst="ellipse">
              <a:avLst/>
            </a:prstGeom>
            <a:solidFill>
              <a:srgbClr val="CC00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49214" name="Oval 50"/>
            <p:cNvSpPr>
              <a:spLocks noChangeArrowheads="1"/>
            </p:cNvSpPr>
            <p:nvPr/>
          </p:nvSpPr>
          <p:spPr bwMode="auto">
            <a:xfrm>
              <a:off x="2091" y="2160"/>
              <a:ext cx="144" cy="144"/>
            </a:xfrm>
            <a:prstGeom prst="ellipse">
              <a:avLst/>
            </a:prstGeom>
            <a:noFill/>
            <a:ln w="952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49215" name="Oval 51"/>
            <p:cNvSpPr>
              <a:spLocks noChangeArrowheads="1"/>
            </p:cNvSpPr>
            <p:nvPr/>
          </p:nvSpPr>
          <p:spPr bwMode="auto">
            <a:xfrm>
              <a:off x="2055" y="2130"/>
              <a:ext cx="213" cy="192"/>
            </a:xfrm>
            <a:prstGeom prst="ellipse">
              <a:avLst/>
            </a:prstGeom>
            <a:noFill/>
            <a:ln w="952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grpSp>
      <p:sp>
        <p:nvSpPr>
          <p:cNvPr id="49165" name="AutoShape 52"/>
          <p:cNvSpPr>
            <a:spLocks noChangeArrowheads="1"/>
          </p:cNvSpPr>
          <p:nvPr/>
        </p:nvSpPr>
        <p:spPr bwMode="auto">
          <a:xfrm>
            <a:off x="5715000" y="3176588"/>
            <a:ext cx="304800" cy="304800"/>
          </a:xfrm>
          <a:prstGeom prst="irregularSeal1">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49166" name="AutoShape 53"/>
          <p:cNvSpPr>
            <a:spLocks noChangeArrowheads="1"/>
          </p:cNvSpPr>
          <p:nvPr/>
        </p:nvSpPr>
        <p:spPr bwMode="auto">
          <a:xfrm>
            <a:off x="5486400" y="3557588"/>
            <a:ext cx="304800" cy="304800"/>
          </a:xfrm>
          <a:prstGeom prst="irregularSeal1">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49167" name="AutoShape 54"/>
          <p:cNvSpPr>
            <a:spLocks noChangeArrowheads="1"/>
          </p:cNvSpPr>
          <p:nvPr/>
        </p:nvSpPr>
        <p:spPr bwMode="auto">
          <a:xfrm>
            <a:off x="5257800" y="3176588"/>
            <a:ext cx="304800" cy="304800"/>
          </a:xfrm>
          <a:prstGeom prst="irregularSeal1">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49168" name="AutoShape 55"/>
          <p:cNvSpPr>
            <a:spLocks noChangeArrowheads="1"/>
          </p:cNvSpPr>
          <p:nvPr/>
        </p:nvSpPr>
        <p:spPr bwMode="auto">
          <a:xfrm>
            <a:off x="6400800" y="2947988"/>
            <a:ext cx="304800" cy="304800"/>
          </a:xfrm>
          <a:prstGeom prst="irregularSeal1">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49169" name="AutoShape 56"/>
          <p:cNvSpPr>
            <a:spLocks noChangeArrowheads="1"/>
          </p:cNvSpPr>
          <p:nvPr/>
        </p:nvSpPr>
        <p:spPr bwMode="auto">
          <a:xfrm>
            <a:off x="5791200" y="3786188"/>
            <a:ext cx="304800" cy="304800"/>
          </a:xfrm>
          <a:prstGeom prst="irregularSeal1">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49170" name="AutoShape 57"/>
          <p:cNvSpPr>
            <a:spLocks noChangeArrowheads="1"/>
          </p:cNvSpPr>
          <p:nvPr/>
        </p:nvSpPr>
        <p:spPr bwMode="auto">
          <a:xfrm>
            <a:off x="5943600" y="2871788"/>
            <a:ext cx="304800" cy="304800"/>
          </a:xfrm>
          <a:prstGeom prst="irregularSeal1">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49171" name="AutoShape 58"/>
          <p:cNvSpPr>
            <a:spLocks noChangeArrowheads="1"/>
          </p:cNvSpPr>
          <p:nvPr/>
        </p:nvSpPr>
        <p:spPr bwMode="auto">
          <a:xfrm>
            <a:off x="5867400" y="3481388"/>
            <a:ext cx="304800" cy="304800"/>
          </a:xfrm>
          <a:prstGeom prst="irregularSeal1">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49172" name="AutoShape 59"/>
          <p:cNvSpPr>
            <a:spLocks noChangeArrowheads="1"/>
          </p:cNvSpPr>
          <p:nvPr/>
        </p:nvSpPr>
        <p:spPr bwMode="auto">
          <a:xfrm>
            <a:off x="5334000" y="3862388"/>
            <a:ext cx="304800" cy="304800"/>
          </a:xfrm>
          <a:prstGeom prst="irregularSeal1">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49173" name="AutoShape 60"/>
          <p:cNvSpPr>
            <a:spLocks noChangeArrowheads="1"/>
          </p:cNvSpPr>
          <p:nvPr/>
        </p:nvSpPr>
        <p:spPr bwMode="auto">
          <a:xfrm>
            <a:off x="6096000" y="3176588"/>
            <a:ext cx="304800" cy="304800"/>
          </a:xfrm>
          <a:prstGeom prst="irregularSeal1">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49174" name="AutoShape 61"/>
          <p:cNvSpPr>
            <a:spLocks noChangeArrowheads="1"/>
          </p:cNvSpPr>
          <p:nvPr/>
        </p:nvSpPr>
        <p:spPr bwMode="auto">
          <a:xfrm>
            <a:off x="6248400" y="3481388"/>
            <a:ext cx="304800" cy="304800"/>
          </a:xfrm>
          <a:prstGeom prst="irregularSeal1">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49175" name="AutoShape 62"/>
          <p:cNvSpPr>
            <a:spLocks noChangeArrowheads="1"/>
          </p:cNvSpPr>
          <p:nvPr/>
        </p:nvSpPr>
        <p:spPr bwMode="auto">
          <a:xfrm>
            <a:off x="6172200" y="3786188"/>
            <a:ext cx="304800" cy="304800"/>
          </a:xfrm>
          <a:prstGeom prst="irregularSeal1">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49176" name="Text Box 63"/>
          <p:cNvSpPr txBox="1">
            <a:spLocks noChangeArrowheads="1"/>
          </p:cNvSpPr>
          <p:nvPr/>
        </p:nvSpPr>
        <p:spPr bwMode="auto">
          <a:xfrm>
            <a:off x="533400" y="4221163"/>
            <a:ext cx="809307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b="1">
                <a:solidFill>
                  <a:srgbClr val="0000FF"/>
                </a:solidFill>
              </a:rPr>
              <a:t>Single scatter albedo (SSA): </a:t>
            </a:r>
            <a:r>
              <a:rPr lang="en-US" altLang="en-US" sz="2000" b="1"/>
              <a:t>fraction of extinction (absorption + scattering) due to scattering processes</a:t>
            </a:r>
            <a:r>
              <a:rPr lang="en-US" altLang="en-US" sz="2000" b="1">
                <a:solidFill>
                  <a:schemeClr val="accent2"/>
                </a:solidFill>
              </a:rPr>
              <a:t>:       </a:t>
            </a:r>
          </a:p>
          <a:p>
            <a:pPr eaLnBrk="1" hangingPunct="1">
              <a:spcBef>
                <a:spcPct val="0"/>
              </a:spcBef>
              <a:buFontTx/>
              <a:buNone/>
            </a:pPr>
            <a:endParaRPr lang="en-US" altLang="en-US" sz="2000" b="1">
              <a:solidFill>
                <a:schemeClr val="accent2"/>
              </a:solidFill>
              <a:sym typeface="Symbol" panose="05050102010706020507" pitchFamily="18" charset="2"/>
            </a:endParaRPr>
          </a:p>
          <a:p>
            <a:pPr eaLnBrk="1" hangingPunct="1">
              <a:spcBef>
                <a:spcPct val="0"/>
              </a:spcBef>
              <a:buFontTx/>
              <a:buNone/>
            </a:pPr>
            <a:r>
              <a:rPr lang="en-US" altLang="en-US" sz="2000" b="1">
                <a:solidFill>
                  <a:schemeClr val="accent2"/>
                </a:solidFill>
                <a:sym typeface="Symbol" panose="05050102010706020507" pitchFamily="18" charset="2"/>
              </a:rPr>
              <a:t>		</a:t>
            </a:r>
            <a:r>
              <a:rPr lang="en-US" altLang="en-US" sz="2000" b="1">
                <a:solidFill>
                  <a:srgbClr val="0000FF"/>
                </a:solidFill>
                <a:sym typeface="Symbol" panose="05050102010706020507" pitchFamily="18" charset="2"/>
              </a:rPr>
              <a:t></a:t>
            </a:r>
            <a:r>
              <a:rPr lang="en-US" altLang="en-US" sz="2000" b="1" baseline="-25000">
                <a:solidFill>
                  <a:srgbClr val="0000FF"/>
                </a:solidFill>
                <a:sym typeface="Symbol" panose="05050102010706020507" pitchFamily="18" charset="2"/>
              </a:rPr>
              <a:t>o</a:t>
            </a:r>
            <a:r>
              <a:rPr lang="en-US" altLang="en-US" sz="2000" b="1">
                <a:solidFill>
                  <a:srgbClr val="0000FF"/>
                </a:solidFill>
                <a:sym typeface="Symbol" panose="05050102010706020507" pitchFamily="18" charset="2"/>
              </a:rPr>
              <a:t> = </a:t>
            </a:r>
            <a:r>
              <a:rPr lang="en-US" altLang="en-US" sz="2000" b="1" baseline="-25000">
                <a:solidFill>
                  <a:srgbClr val="0000FF"/>
                </a:solidFill>
                <a:sym typeface="Symbol" panose="05050102010706020507" pitchFamily="18" charset="2"/>
              </a:rPr>
              <a:t>s</a:t>
            </a:r>
            <a:r>
              <a:rPr lang="en-US" altLang="en-US" sz="2000" b="1">
                <a:solidFill>
                  <a:srgbClr val="0000FF"/>
                </a:solidFill>
              </a:rPr>
              <a:t> /</a:t>
            </a:r>
            <a:r>
              <a:rPr lang="en-US" altLang="en-US" sz="2000" b="1">
                <a:solidFill>
                  <a:srgbClr val="0000FF"/>
                </a:solidFill>
                <a:sym typeface="Symbol" panose="05050102010706020507" pitchFamily="18" charset="2"/>
              </a:rPr>
              <a:t></a:t>
            </a:r>
            <a:r>
              <a:rPr lang="en-US" altLang="en-US" sz="2000" b="1" baseline="-25000">
                <a:solidFill>
                  <a:srgbClr val="0000FF"/>
                </a:solidFill>
                <a:sym typeface="Symbol" panose="05050102010706020507" pitchFamily="18" charset="2"/>
              </a:rPr>
              <a:t>e</a:t>
            </a:r>
            <a:endParaRPr lang="en-GB" altLang="en-US" sz="2000">
              <a:latin typeface="Times New Roman" panose="02020603050405020304" pitchFamily="18" charset="0"/>
            </a:endParaRPr>
          </a:p>
          <a:p>
            <a:pPr eaLnBrk="1" hangingPunct="1">
              <a:spcBef>
                <a:spcPct val="0"/>
              </a:spcBef>
              <a:buFontTx/>
              <a:buNone/>
            </a:pPr>
            <a:r>
              <a:rPr lang="en-GB" altLang="en-US" sz="2000">
                <a:latin typeface="Times New Roman" panose="02020603050405020304" pitchFamily="18" charset="0"/>
                <a:cs typeface="Times New Roman" panose="02020603050405020304" pitchFamily="18" charset="0"/>
              </a:rPr>
              <a:t>	ω</a:t>
            </a:r>
            <a:r>
              <a:rPr lang="en-GB" altLang="en-US" sz="2000" baseline="-25000">
                <a:latin typeface="Times New Roman" panose="02020603050405020304" pitchFamily="18" charset="0"/>
                <a:cs typeface="Times New Roman" panose="02020603050405020304" pitchFamily="18" charset="0"/>
              </a:rPr>
              <a:t>o</a:t>
            </a:r>
            <a:r>
              <a:rPr lang="en-GB" altLang="en-US" sz="2000">
                <a:latin typeface="Times New Roman" panose="02020603050405020304" pitchFamily="18" charset="0"/>
                <a:cs typeface="Times New Roman" panose="02020603050405020304" pitchFamily="18" charset="0"/>
              </a:rPr>
              <a:t> = 1 	</a:t>
            </a:r>
            <a:r>
              <a:rPr lang="en-GB" altLang="en-US" sz="2000" b="1">
                <a:latin typeface="Times New Roman" panose="02020603050405020304" pitchFamily="18" charset="0"/>
                <a:cs typeface="Times New Roman" panose="02020603050405020304" pitchFamily="18" charset="0"/>
              </a:rPr>
              <a:t>all scattering (conservative)</a:t>
            </a:r>
          </a:p>
          <a:p>
            <a:pPr eaLnBrk="1" hangingPunct="1">
              <a:spcBef>
                <a:spcPct val="0"/>
              </a:spcBef>
              <a:buFontTx/>
              <a:buNone/>
            </a:pPr>
            <a:r>
              <a:rPr lang="en-GB" altLang="en-US" sz="2000">
                <a:latin typeface="Times New Roman" panose="02020603050405020304" pitchFamily="18" charset="0"/>
                <a:cs typeface="Times New Roman" panose="02020603050405020304" pitchFamily="18" charset="0"/>
              </a:rPr>
              <a:t>	ω</a:t>
            </a:r>
            <a:r>
              <a:rPr lang="en-GB" altLang="en-US" sz="2000" baseline="-25000">
                <a:latin typeface="Times New Roman" panose="02020603050405020304" pitchFamily="18" charset="0"/>
                <a:cs typeface="Times New Roman" panose="02020603050405020304" pitchFamily="18" charset="0"/>
              </a:rPr>
              <a:t>o</a:t>
            </a:r>
            <a:r>
              <a:rPr lang="en-GB" altLang="en-US" sz="2000">
                <a:latin typeface="Times New Roman" panose="02020603050405020304" pitchFamily="18" charset="0"/>
                <a:cs typeface="Times New Roman" panose="02020603050405020304" pitchFamily="18" charset="0"/>
              </a:rPr>
              <a:t> = 0 	</a:t>
            </a:r>
            <a:r>
              <a:rPr lang="en-GB" altLang="en-US" sz="2000" b="1">
                <a:latin typeface="Times New Roman" panose="02020603050405020304" pitchFamily="18" charset="0"/>
                <a:cs typeface="Times New Roman" panose="02020603050405020304" pitchFamily="18" charset="0"/>
              </a:rPr>
              <a:t>all absorption (non - conservative)</a:t>
            </a:r>
            <a:endParaRPr lang="en-US" altLang="en-US" sz="2000" b="1">
              <a:solidFill>
                <a:schemeClr val="accent2"/>
              </a:solidFill>
              <a:sym typeface="Symbol" panose="05050102010706020507" pitchFamily="18" charset="2"/>
            </a:endParaRPr>
          </a:p>
        </p:txBody>
      </p:sp>
      <p:grpSp>
        <p:nvGrpSpPr>
          <p:cNvPr id="49177" name="Group 93"/>
          <p:cNvGrpSpPr>
            <a:grpSpLocks/>
          </p:cNvGrpSpPr>
          <p:nvPr/>
        </p:nvGrpSpPr>
        <p:grpSpPr bwMode="auto">
          <a:xfrm>
            <a:off x="3886200" y="1119188"/>
            <a:ext cx="3581400" cy="838200"/>
            <a:chOff x="1440" y="816"/>
            <a:chExt cx="2256" cy="528"/>
          </a:xfrm>
        </p:grpSpPr>
        <p:sp>
          <p:nvSpPr>
            <p:cNvPr id="49199" name="Line 70"/>
            <p:cNvSpPr>
              <a:spLocks noChangeShapeType="1"/>
            </p:cNvSpPr>
            <p:nvPr/>
          </p:nvSpPr>
          <p:spPr bwMode="auto">
            <a:xfrm>
              <a:off x="1440" y="864"/>
              <a:ext cx="720" cy="0"/>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9200" name="Line 71"/>
            <p:cNvSpPr>
              <a:spLocks noChangeShapeType="1"/>
            </p:cNvSpPr>
            <p:nvPr/>
          </p:nvSpPr>
          <p:spPr bwMode="auto">
            <a:xfrm>
              <a:off x="1536" y="960"/>
              <a:ext cx="720" cy="0"/>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9201" name="Line 72"/>
            <p:cNvSpPr>
              <a:spLocks noChangeShapeType="1"/>
            </p:cNvSpPr>
            <p:nvPr/>
          </p:nvSpPr>
          <p:spPr bwMode="auto">
            <a:xfrm>
              <a:off x="1440" y="1056"/>
              <a:ext cx="720" cy="0"/>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9202" name="Line 73"/>
            <p:cNvSpPr>
              <a:spLocks noChangeShapeType="1"/>
            </p:cNvSpPr>
            <p:nvPr/>
          </p:nvSpPr>
          <p:spPr bwMode="auto">
            <a:xfrm>
              <a:off x="1536" y="1152"/>
              <a:ext cx="720" cy="0"/>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9203" name="Line 74"/>
            <p:cNvSpPr>
              <a:spLocks noChangeShapeType="1"/>
            </p:cNvSpPr>
            <p:nvPr/>
          </p:nvSpPr>
          <p:spPr bwMode="auto">
            <a:xfrm>
              <a:off x="1488" y="1248"/>
              <a:ext cx="720" cy="0"/>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9204" name="Line 75"/>
            <p:cNvSpPr>
              <a:spLocks noChangeShapeType="1"/>
            </p:cNvSpPr>
            <p:nvPr/>
          </p:nvSpPr>
          <p:spPr bwMode="auto">
            <a:xfrm>
              <a:off x="1584" y="1344"/>
              <a:ext cx="720" cy="0"/>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9205" name="Line 77"/>
            <p:cNvSpPr>
              <a:spLocks noChangeShapeType="1"/>
            </p:cNvSpPr>
            <p:nvPr/>
          </p:nvSpPr>
          <p:spPr bwMode="auto">
            <a:xfrm>
              <a:off x="3312" y="1104"/>
              <a:ext cx="384" cy="0"/>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9206" name="Line 86"/>
            <p:cNvSpPr>
              <a:spLocks noChangeShapeType="1"/>
            </p:cNvSpPr>
            <p:nvPr/>
          </p:nvSpPr>
          <p:spPr bwMode="auto">
            <a:xfrm>
              <a:off x="2400" y="912"/>
              <a:ext cx="288" cy="0"/>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9207" name="Line 87"/>
            <p:cNvSpPr>
              <a:spLocks noChangeShapeType="1"/>
            </p:cNvSpPr>
            <p:nvPr/>
          </p:nvSpPr>
          <p:spPr bwMode="auto">
            <a:xfrm>
              <a:off x="2640" y="1056"/>
              <a:ext cx="192" cy="0"/>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9208" name="Line 88"/>
            <p:cNvSpPr>
              <a:spLocks noChangeShapeType="1"/>
            </p:cNvSpPr>
            <p:nvPr/>
          </p:nvSpPr>
          <p:spPr bwMode="auto">
            <a:xfrm>
              <a:off x="2880" y="1200"/>
              <a:ext cx="192" cy="0"/>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9209" name="Line 89"/>
            <p:cNvSpPr>
              <a:spLocks noChangeShapeType="1"/>
            </p:cNvSpPr>
            <p:nvPr/>
          </p:nvSpPr>
          <p:spPr bwMode="auto">
            <a:xfrm>
              <a:off x="2544" y="1296"/>
              <a:ext cx="144" cy="0"/>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9210" name="Line 90"/>
            <p:cNvSpPr>
              <a:spLocks noChangeShapeType="1"/>
            </p:cNvSpPr>
            <p:nvPr/>
          </p:nvSpPr>
          <p:spPr bwMode="auto">
            <a:xfrm>
              <a:off x="2304" y="1152"/>
              <a:ext cx="384" cy="0"/>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9211" name="Line 91"/>
            <p:cNvSpPr>
              <a:spLocks noChangeShapeType="1"/>
            </p:cNvSpPr>
            <p:nvPr/>
          </p:nvSpPr>
          <p:spPr bwMode="auto">
            <a:xfrm>
              <a:off x="2352" y="1008"/>
              <a:ext cx="144" cy="0"/>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9212" name="Line 92"/>
            <p:cNvSpPr>
              <a:spLocks noChangeShapeType="1"/>
            </p:cNvSpPr>
            <p:nvPr/>
          </p:nvSpPr>
          <p:spPr bwMode="auto">
            <a:xfrm>
              <a:off x="2208" y="816"/>
              <a:ext cx="192" cy="0"/>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grpSp>
        <p:nvGrpSpPr>
          <p:cNvPr id="49178" name="Group 229"/>
          <p:cNvGrpSpPr>
            <a:grpSpLocks/>
          </p:cNvGrpSpPr>
          <p:nvPr/>
        </p:nvGrpSpPr>
        <p:grpSpPr bwMode="auto">
          <a:xfrm>
            <a:off x="3810000" y="2414588"/>
            <a:ext cx="3581400" cy="1905000"/>
            <a:chOff x="1392" y="1623"/>
            <a:chExt cx="2256" cy="1200"/>
          </a:xfrm>
        </p:grpSpPr>
        <p:sp>
          <p:nvSpPr>
            <p:cNvPr id="49184" name="Line 107"/>
            <p:cNvSpPr>
              <a:spLocks noChangeShapeType="1"/>
            </p:cNvSpPr>
            <p:nvPr/>
          </p:nvSpPr>
          <p:spPr bwMode="auto">
            <a:xfrm flipH="1" flipV="1">
              <a:off x="2400" y="2055"/>
              <a:ext cx="288" cy="288"/>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9185" name="Line 190"/>
            <p:cNvSpPr>
              <a:spLocks noChangeShapeType="1"/>
            </p:cNvSpPr>
            <p:nvPr/>
          </p:nvSpPr>
          <p:spPr bwMode="auto">
            <a:xfrm>
              <a:off x="2784" y="2439"/>
              <a:ext cx="192" cy="336"/>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9186" name="Line 191"/>
            <p:cNvSpPr>
              <a:spLocks noChangeShapeType="1"/>
            </p:cNvSpPr>
            <p:nvPr/>
          </p:nvSpPr>
          <p:spPr bwMode="auto">
            <a:xfrm flipH="1">
              <a:off x="2544" y="2631"/>
              <a:ext cx="144" cy="192"/>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9187" name="Line 192"/>
            <p:cNvSpPr>
              <a:spLocks noChangeShapeType="1"/>
            </p:cNvSpPr>
            <p:nvPr/>
          </p:nvSpPr>
          <p:spPr bwMode="auto">
            <a:xfrm flipH="1" flipV="1">
              <a:off x="2208" y="2295"/>
              <a:ext cx="288" cy="144"/>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9188" name="Line 193"/>
            <p:cNvSpPr>
              <a:spLocks noChangeShapeType="1"/>
            </p:cNvSpPr>
            <p:nvPr/>
          </p:nvSpPr>
          <p:spPr bwMode="auto">
            <a:xfrm flipH="1">
              <a:off x="2928" y="2103"/>
              <a:ext cx="192" cy="288"/>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9189" name="Line 194"/>
            <p:cNvSpPr>
              <a:spLocks noChangeShapeType="1"/>
            </p:cNvSpPr>
            <p:nvPr/>
          </p:nvSpPr>
          <p:spPr bwMode="auto">
            <a:xfrm flipV="1">
              <a:off x="2832" y="1623"/>
              <a:ext cx="48" cy="288"/>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9190" name="Line 195"/>
            <p:cNvSpPr>
              <a:spLocks noChangeShapeType="1"/>
            </p:cNvSpPr>
            <p:nvPr/>
          </p:nvSpPr>
          <p:spPr bwMode="auto">
            <a:xfrm flipH="1" flipV="1">
              <a:off x="2112" y="1911"/>
              <a:ext cx="384" cy="96"/>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9191" name="Line 196"/>
            <p:cNvSpPr>
              <a:spLocks noChangeShapeType="1"/>
            </p:cNvSpPr>
            <p:nvPr/>
          </p:nvSpPr>
          <p:spPr bwMode="auto">
            <a:xfrm flipV="1">
              <a:off x="2496" y="1863"/>
              <a:ext cx="288" cy="288"/>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9192" name="Line 215"/>
            <p:cNvSpPr>
              <a:spLocks noChangeShapeType="1"/>
            </p:cNvSpPr>
            <p:nvPr/>
          </p:nvSpPr>
          <p:spPr bwMode="auto">
            <a:xfrm>
              <a:off x="1392" y="2112"/>
              <a:ext cx="720" cy="0"/>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9193" name="Line 216"/>
            <p:cNvSpPr>
              <a:spLocks noChangeShapeType="1"/>
            </p:cNvSpPr>
            <p:nvPr/>
          </p:nvSpPr>
          <p:spPr bwMode="auto">
            <a:xfrm>
              <a:off x="1488" y="2208"/>
              <a:ext cx="720" cy="0"/>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9194" name="Line 217"/>
            <p:cNvSpPr>
              <a:spLocks noChangeShapeType="1"/>
            </p:cNvSpPr>
            <p:nvPr/>
          </p:nvSpPr>
          <p:spPr bwMode="auto">
            <a:xfrm>
              <a:off x="1392" y="2304"/>
              <a:ext cx="720" cy="0"/>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9195" name="Line 218"/>
            <p:cNvSpPr>
              <a:spLocks noChangeShapeType="1"/>
            </p:cNvSpPr>
            <p:nvPr/>
          </p:nvSpPr>
          <p:spPr bwMode="auto">
            <a:xfrm>
              <a:off x="1488" y="2400"/>
              <a:ext cx="720" cy="0"/>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9196" name="Line 219"/>
            <p:cNvSpPr>
              <a:spLocks noChangeShapeType="1"/>
            </p:cNvSpPr>
            <p:nvPr/>
          </p:nvSpPr>
          <p:spPr bwMode="auto">
            <a:xfrm>
              <a:off x="1440" y="2487"/>
              <a:ext cx="720" cy="0"/>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9197" name="Line 220"/>
            <p:cNvSpPr>
              <a:spLocks noChangeShapeType="1"/>
            </p:cNvSpPr>
            <p:nvPr/>
          </p:nvSpPr>
          <p:spPr bwMode="auto">
            <a:xfrm>
              <a:off x="1536" y="2583"/>
              <a:ext cx="720" cy="0"/>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9198" name="Line 221"/>
            <p:cNvSpPr>
              <a:spLocks noChangeShapeType="1"/>
            </p:cNvSpPr>
            <p:nvPr/>
          </p:nvSpPr>
          <p:spPr bwMode="auto">
            <a:xfrm>
              <a:off x="3264" y="2343"/>
              <a:ext cx="384" cy="0"/>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sp>
        <p:nvSpPr>
          <p:cNvPr id="49179" name="Text Box 231"/>
          <p:cNvSpPr txBox="1">
            <a:spLocks noChangeArrowheads="1"/>
          </p:cNvSpPr>
          <p:nvPr/>
        </p:nvSpPr>
        <p:spPr bwMode="auto">
          <a:xfrm>
            <a:off x="533400" y="966788"/>
            <a:ext cx="28194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t>Absorption removes radiant energy from an E/M field, converting it to other forms of energy.</a:t>
            </a:r>
          </a:p>
        </p:txBody>
      </p:sp>
      <p:sp>
        <p:nvSpPr>
          <p:cNvPr id="49180" name="Text Box 232"/>
          <p:cNvSpPr txBox="1">
            <a:spLocks noChangeArrowheads="1"/>
          </p:cNvSpPr>
          <p:nvPr/>
        </p:nvSpPr>
        <p:spPr bwMode="auto">
          <a:xfrm>
            <a:off x="457200" y="2928938"/>
            <a:ext cx="32004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t>Scattering does not remove energy from an E/M field, but can redirect it, thereby making it a “source” of radiation for another direction.</a:t>
            </a:r>
          </a:p>
        </p:txBody>
      </p:sp>
      <p:sp>
        <p:nvSpPr>
          <p:cNvPr id="49181" name="Text Box 234"/>
          <p:cNvSpPr txBox="1">
            <a:spLocks noChangeArrowheads="1"/>
          </p:cNvSpPr>
          <p:nvPr/>
        </p:nvSpPr>
        <p:spPr bwMode="auto">
          <a:xfrm>
            <a:off x="6705600" y="2170113"/>
            <a:ext cx="21494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000" b="1"/>
              <a:t>(Effect on transmittance is the same)</a:t>
            </a:r>
          </a:p>
        </p:txBody>
      </p:sp>
      <p:sp>
        <p:nvSpPr>
          <p:cNvPr id="49182" name="Rectangle 85"/>
          <p:cNvSpPr>
            <a:spLocks noChangeArrowheads="1"/>
          </p:cNvSpPr>
          <p:nvPr/>
        </p:nvSpPr>
        <p:spPr bwMode="auto">
          <a:xfrm>
            <a:off x="6227763" y="5013325"/>
            <a:ext cx="1555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b="1">
                <a:solidFill>
                  <a:srgbClr val="0000FF"/>
                </a:solidFill>
                <a:sym typeface="Symbol" panose="05050102010706020507" pitchFamily="18" charset="2"/>
              </a:rPr>
              <a:t></a:t>
            </a:r>
            <a:r>
              <a:rPr lang="en-US" altLang="en-US" sz="2400" b="1" baseline="-25000">
                <a:solidFill>
                  <a:srgbClr val="0000FF"/>
                </a:solidFill>
                <a:sym typeface="Symbol" panose="05050102010706020507" pitchFamily="18" charset="2"/>
              </a:rPr>
              <a:t>e = </a:t>
            </a:r>
            <a:r>
              <a:rPr lang="en-US" altLang="en-US" sz="2400" b="1">
                <a:solidFill>
                  <a:srgbClr val="0000FF"/>
                </a:solidFill>
                <a:sym typeface="Symbol" panose="05050102010706020507" pitchFamily="18" charset="2"/>
              </a:rPr>
              <a:t></a:t>
            </a:r>
            <a:r>
              <a:rPr lang="en-US" altLang="en-US" sz="2400" b="1" baseline="-25000">
                <a:solidFill>
                  <a:srgbClr val="0000FF"/>
                </a:solidFill>
                <a:sym typeface="Symbol" panose="05050102010706020507" pitchFamily="18" charset="2"/>
              </a:rPr>
              <a:t>a + </a:t>
            </a:r>
            <a:r>
              <a:rPr lang="en-US" altLang="en-US" sz="2400" b="1">
                <a:solidFill>
                  <a:srgbClr val="0000FF"/>
                </a:solidFill>
                <a:sym typeface="Symbol" panose="05050102010706020507" pitchFamily="18" charset="2"/>
              </a:rPr>
              <a:t></a:t>
            </a:r>
            <a:r>
              <a:rPr lang="en-US" altLang="en-US" sz="2400" b="1" baseline="-25000">
                <a:solidFill>
                  <a:srgbClr val="0000FF"/>
                </a:solidFill>
                <a:sym typeface="Symbol" panose="05050102010706020507" pitchFamily="18" charset="2"/>
              </a:rPr>
              <a:t>s</a:t>
            </a:r>
            <a:endParaRPr lang="en-GB" altLang="en-US" sz="2400">
              <a:latin typeface="Times New Roman" panose="02020603050405020304" pitchFamily="18" charset="0"/>
            </a:endParaRPr>
          </a:p>
        </p:txBody>
      </p:sp>
      <p:sp>
        <p:nvSpPr>
          <p:cNvPr id="49183" name="TextBox 1"/>
          <p:cNvSpPr txBox="1">
            <a:spLocks noChangeArrowheads="1"/>
          </p:cNvSpPr>
          <p:nvPr/>
        </p:nvSpPr>
        <p:spPr bwMode="auto">
          <a:xfrm>
            <a:off x="0" y="6186488"/>
            <a:ext cx="878998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1700" b="1">
                <a:solidFill>
                  <a:srgbClr val="FF00FF"/>
                </a:solidFill>
              </a:rPr>
              <a:t>How can we compute scattering and absorption cross sections of single particles?</a:t>
            </a:r>
          </a:p>
          <a:p>
            <a:pPr eaLnBrk="1" hangingPunct="1">
              <a:spcBef>
                <a:spcPct val="0"/>
              </a:spcBef>
              <a:buFontTx/>
              <a:buNone/>
            </a:pPr>
            <a:r>
              <a:rPr lang="en-GB" altLang="en-US" sz="1700" b="1">
                <a:solidFill>
                  <a:srgbClr val="FF00FF"/>
                </a:solidFill>
              </a:rPr>
              <a:t>How can we relate them to scattering and absorption coefficients?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Title 1"/>
          <p:cNvSpPr>
            <a:spLocks noGrp="1"/>
          </p:cNvSpPr>
          <p:nvPr>
            <p:ph type="title"/>
          </p:nvPr>
        </p:nvSpPr>
        <p:spPr>
          <a:xfrm>
            <a:off x="0" y="-26988"/>
            <a:ext cx="9144000" cy="792163"/>
          </a:xfrm>
        </p:spPr>
        <p:txBody>
          <a:bodyPr/>
          <a:lstStyle/>
          <a:p>
            <a:r>
              <a:rPr lang="en-GB" altLang="en-US" b="1" smtClean="0">
                <a:solidFill>
                  <a:srgbClr val="FF0000"/>
                </a:solidFill>
              </a:rPr>
              <a:t>Spectroscopy&amp;scattering theory</a:t>
            </a:r>
          </a:p>
        </p:txBody>
      </p:sp>
      <p:sp>
        <p:nvSpPr>
          <p:cNvPr id="4" name="Rectangle 3"/>
          <p:cNvSpPr txBox="1">
            <a:spLocks noChangeArrowheads="1"/>
          </p:cNvSpPr>
          <p:nvPr/>
        </p:nvSpPr>
        <p:spPr bwMode="auto">
          <a:xfrm>
            <a:off x="152400" y="987425"/>
            <a:ext cx="8991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har char="–"/>
              <a:defRPr sz="2800">
                <a:solidFill>
                  <a:schemeClr val="tx1"/>
                </a:solidFill>
                <a:latin typeface="Arial" pitchFamily="34" charset="0"/>
                <a:cs typeface="Arial" pitchFamily="34" charset="0"/>
              </a:defRPr>
            </a:lvl2pPr>
            <a:lvl3pPr marL="1143000" indent="-228600" algn="l" rtl="0" eaLnBrk="0" fontAlgn="base" hangingPunct="0">
              <a:spcBef>
                <a:spcPct val="20000"/>
              </a:spcBef>
              <a:spcAft>
                <a:spcPct val="0"/>
              </a:spcAft>
              <a:buChar char="•"/>
              <a:defRPr sz="2400">
                <a:solidFill>
                  <a:schemeClr val="tx1"/>
                </a:solidFill>
                <a:latin typeface="Arial" pitchFamily="34" charset="0"/>
                <a:cs typeface="Arial" pitchFamily="34" charset="0"/>
              </a:defRPr>
            </a:lvl3pPr>
            <a:lvl4pPr marL="1600200" indent="-228600" algn="l" rtl="0" eaLnBrk="0" fontAlgn="base" hangingPunct="0">
              <a:spcBef>
                <a:spcPct val="20000"/>
              </a:spcBef>
              <a:spcAft>
                <a:spcPct val="0"/>
              </a:spcAft>
              <a:buChar char="–"/>
              <a:defRPr sz="2000">
                <a:solidFill>
                  <a:schemeClr val="tx1"/>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12750" indent="-412750" algn="just" eaLnBrk="1" hangingPunct="1">
              <a:buFontTx/>
              <a:buNone/>
              <a:defRPr/>
            </a:pPr>
            <a:r>
              <a:rPr lang="en-GB" altLang="en-US" sz="2200" b="1" kern="0" dirty="0" smtClean="0">
                <a:latin typeface="Arial" charset="0"/>
                <a:cs typeface="Arial" charset="0"/>
              </a:rPr>
              <a:t>The study of interaction of a medium with radiation is known as </a:t>
            </a:r>
            <a:r>
              <a:rPr lang="en-GB" altLang="en-US" sz="2200" b="1" i="1" kern="0" dirty="0" smtClean="0">
                <a:solidFill>
                  <a:srgbClr val="0000FF"/>
                </a:solidFill>
                <a:latin typeface="Arial" charset="0"/>
                <a:cs typeface="Arial" charset="0"/>
              </a:rPr>
              <a:t>spectroscopy</a:t>
            </a:r>
            <a:r>
              <a:rPr lang="en-GB" altLang="en-US" sz="2200" b="1" kern="0" dirty="0" smtClean="0">
                <a:latin typeface="Arial" charset="0"/>
                <a:cs typeface="Arial" charset="0"/>
              </a:rPr>
              <a:t>. The spectral properties of gases, liquids and solids are determined fundamentally by quantum mechanics.</a:t>
            </a:r>
          </a:p>
          <a:p>
            <a:pPr marL="412750" indent="-412750" algn="just" eaLnBrk="1" hangingPunct="1">
              <a:buFontTx/>
              <a:buNone/>
              <a:defRPr/>
            </a:pPr>
            <a:r>
              <a:rPr lang="en-GB" altLang="en-US" sz="2200" b="1" kern="0" dirty="0" smtClean="0">
                <a:latin typeface="Arial" charset="0"/>
                <a:cs typeface="Arial" charset="0"/>
              </a:rPr>
              <a:t>Hence </a:t>
            </a:r>
            <a:r>
              <a:rPr lang="en-GB" altLang="en-US" sz="2200" b="1" kern="0" dirty="0" smtClean="0">
                <a:solidFill>
                  <a:srgbClr val="0000FF"/>
                </a:solidFill>
                <a:latin typeface="Arial" charset="0"/>
                <a:cs typeface="Arial" charset="0"/>
                <a:sym typeface="Symbol" pitchFamily="18" charset="2"/>
              </a:rPr>
              <a:t>k</a:t>
            </a:r>
            <a:r>
              <a:rPr lang="en-US" altLang="en-US" sz="2200" b="1" kern="0" dirty="0" smtClean="0">
                <a:solidFill>
                  <a:srgbClr val="0000FF"/>
                </a:solidFill>
                <a:latin typeface="Arial" charset="0"/>
                <a:cs typeface="Times New Roman" pitchFamily="18" charset="0"/>
                <a:sym typeface="Symbol" pitchFamily="18" charset="2"/>
              </a:rPr>
              <a:t>(</a:t>
            </a:r>
            <a:r>
              <a:rPr lang="en-US" altLang="en-US" sz="2200" b="1" kern="0" dirty="0" smtClean="0">
                <a:solidFill>
                  <a:srgbClr val="0000FF"/>
                </a:solidFill>
                <a:latin typeface="Symbol" pitchFamily="18" charset="2"/>
                <a:cs typeface="Times New Roman" pitchFamily="18" charset="0"/>
                <a:sym typeface="Symbol" pitchFamily="18" charset="2"/>
              </a:rPr>
              <a:t>n</a:t>
            </a:r>
            <a:r>
              <a:rPr lang="en-US" altLang="en-US" sz="2200" b="1" kern="0" dirty="0" smtClean="0">
                <a:solidFill>
                  <a:srgbClr val="0000FF"/>
                </a:solidFill>
                <a:latin typeface="Arial" charset="0"/>
                <a:cs typeface="Times New Roman" pitchFamily="18" charset="0"/>
                <a:sym typeface="Symbol" pitchFamily="18" charset="2"/>
              </a:rPr>
              <a:t>)</a:t>
            </a:r>
            <a:r>
              <a:rPr lang="en-US" altLang="en-US" sz="2200" b="1" kern="0" dirty="0" smtClean="0">
                <a:latin typeface="Arial" charset="0"/>
                <a:cs typeface="Times New Roman" pitchFamily="18" charset="0"/>
                <a:sym typeface="Symbol" pitchFamily="18" charset="2"/>
              </a:rPr>
              <a:t> is </a:t>
            </a:r>
            <a:r>
              <a:rPr lang="en-GB" altLang="en-US" sz="2200" b="1" kern="0" dirty="0" smtClean="0">
                <a:latin typeface="Arial" charset="0"/>
                <a:cs typeface="Arial" charset="0"/>
              </a:rPr>
              <a:t>fundamentally due to quantised transitions between energy levels in molecules. </a:t>
            </a:r>
          </a:p>
          <a:p>
            <a:pPr marL="412750" indent="-412750" algn="just" eaLnBrk="1" hangingPunct="1">
              <a:buFontTx/>
              <a:buNone/>
              <a:defRPr/>
            </a:pPr>
            <a:r>
              <a:rPr lang="en-GB" altLang="en-US" sz="2200" b="1" kern="0" dirty="0" smtClean="0">
                <a:latin typeface="Arial" charset="0"/>
                <a:cs typeface="Arial" charset="0"/>
              </a:rPr>
              <a:t>In the infra-red, the transitions occur as distinct </a:t>
            </a:r>
            <a:r>
              <a:rPr lang="en-GB" altLang="en-US" sz="2200" b="1" i="1" kern="0" dirty="0" smtClean="0">
                <a:solidFill>
                  <a:srgbClr val="0000FF"/>
                </a:solidFill>
                <a:latin typeface="Arial" charset="0"/>
                <a:cs typeface="Arial" charset="0"/>
              </a:rPr>
              <a:t>bands</a:t>
            </a:r>
            <a:r>
              <a:rPr lang="en-GB" altLang="en-US" sz="2200" b="1" kern="0" dirty="0" smtClean="0">
                <a:latin typeface="Arial" charset="0"/>
                <a:cs typeface="Arial" charset="0"/>
              </a:rPr>
              <a:t> unique to each gas (specifically due to the vibration and rotation of each molecule).</a:t>
            </a:r>
            <a:r>
              <a:rPr lang="en-GB" altLang="en-US" sz="2200" kern="0" dirty="0" smtClean="0">
                <a:latin typeface="Arial" charset="0"/>
                <a:cs typeface="Arial" charset="0"/>
              </a:rPr>
              <a:t> </a:t>
            </a:r>
          </a:p>
          <a:p>
            <a:pPr marL="412750" indent="-412750" algn="just" eaLnBrk="1" hangingPunct="1">
              <a:buFontTx/>
              <a:buNone/>
              <a:defRPr/>
            </a:pPr>
            <a:endParaRPr lang="en-GB" altLang="en-US" sz="2200" kern="0" dirty="0" smtClean="0">
              <a:latin typeface="Arial" charset="0"/>
              <a:cs typeface="Arial" charset="0"/>
            </a:endParaRPr>
          </a:p>
          <a:p>
            <a:pPr marL="412750" indent="-412750" algn="just" eaLnBrk="1" hangingPunct="1">
              <a:buFontTx/>
              <a:buNone/>
              <a:defRPr/>
            </a:pPr>
            <a:r>
              <a:rPr lang="en-GB" altLang="en-US" sz="2200" b="1" i="1" kern="0" dirty="0" smtClean="0">
                <a:solidFill>
                  <a:srgbClr val="0000FF"/>
                </a:solidFill>
                <a:latin typeface="Arial" charset="0"/>
                <a:cs typeface="Arial" charset="0"/>
              </a:rPr>
              <a:t>Light gas molecules</a:t>
            </a:r>
            <a:r>
              <a:rPr lang="en-GB" altLang="en-US" sz="2200" b="1" kern="0" dirty="0" smtClean="0">
                <a:latin typeface="Arial" charset="0"/>
                <a:cs typeface="Arial" charset="0"/>
              </a:rPr>
              <a:t> –	distinct line structure grouped in bands e.g. CO, CO</a:t>
            </a:r>
            <a:r>
              <a:rPr lang="en-GB" altLang="en-US" sz="2200" b="1" kern="0" baseline="-25000" dirty="0" smtClean="0">
                <a:latin typeface="Arial" charset="0"/>
                <a:cs typeface="Arial" charset="0"/>
              </a:rPr>
              <a:t>2</a:t>
            </a:r>
            <a:r>
              <a:rPr lang="en-GB" altLang="en-US" sz="2200" b="1" kern="0" dirty="0" smtClean="0">
                <a:latin typeface="Arial" charset="0"/>
                <a:cs typeface="Arial" charset="0"/>
              </a:rPr>
              <a:t>, H</a:t>
            </a:r>
            <a:r>
              <a:rPr lang="en-GB" altLang="en-US" sz="2200" b="1" kern="0" baseline="-25000" dirty="0" smtClean="0">
                <a:latin typeface="Arial" charset="0"/>
                <a:cs typeface="Arial" charset="0"/>
              </a:rPr>
              <a:t>2</a:t>
            </a:r>
            <a:r>
              <a:rPr lang="en-GB" altLang="en-US" sz="2200" b="1" kern="0" dirty="0" smtClean="0">
                <a:latin typeface="Arial" charset="0"/>
                <a:cs typeface="Arial" charset="0"/>
              </a:rPr>
              <a:t>O,CH</a:t>
            </a:r>
            <a:r>
              <a:rPr lang="en-GB" altLang="en-US" sz="2200" b="1" kern="0" baseline="-25000" dirty="0" smtClean="0">
                <a:latin typeface="Arial" charset="0"/>
                <a:cs typeface="Arial" charset="0"/>
              </a:rPr>
              <a:t>4 </a:t>
            </a:r>
          </a:p>
          <a:p>
            <a:pPr marL="412750" indent="-412750" algn="just" eaLnBrk="1" hangingPunct="1">
              <a:buFontTx/>
              <a:buNone/>
              <a:defRPr/>
            </a:pPr>
            <a:r>
              <a:rPr lang="en-GB" altLang="en-US" sz="2200" b="1" i="1" kern="0" dirty="0" smtClean="0">
                <a:solidFill>
                  <a:srgbClr val="0000FF"/>
                </a:solidFill>
                <a:latin typeface="Arial" charset="0"/>
                <a:cs typeface="Arial" charset="0"/>
              </a:rPr>
              <a:t>Heavy gas molecules</a:t>
            </a:r>
            <a:r>
              <a:rPr lang="en-GB" altLang="en-US" sz="2200" b="1" kern="0" dirty="0" smtClean="0">
                <a:latin typeface="Arial" charset="0"/>
                <a:cs typeface="Arial" charset="0"/>
              </a:rPr>
              <a:t> – densely structured bands that appear apparently smooth (cross sections) </a:t>
            </a:r>
            <a:r>
              <a:rPr lang="en-GB" altLang="en-US" sz="2200" b="1" kern="0" dirty="0" err="1" smtClean="0">
                <a:latin typeface="Arial" charset="0"/>
                <a:cs typeface="Arial" charset="0"/>
              </a:rPr>
              <a:t>e.g.CFCs</a:t>
            </a:r>
            <a:endParaRPr lang="en-GB" altLang="en-US" sz="2200" b="1" kern="0" dirty="0" smtClean="0">
              <a:latin typeface="Arial" charset="0"/>
              <a:cs typeface="Arial" charset="0"/>
            </a:endParaRPr>
          </a:p>
          <a:p>
            <a:pPr marL="412750" indent="-412750" algn="just" eaLnBrk="1" hangingPunct="1">
              <a:buFontTx/>
              <a:buNone/>
              <a:defRPr/>
            </a:pPr>
            <a:r>
              <a:rPr lang="en-GB" altLang="en-US" sz="2200" b="1" i="1" kern="0" dirty="0" smtClean="0">
                <a:solidFill>
                  <a:srgbClr val="0000FF"/>
                </a:solidFill>
                <a:latin typeface="Arial" charset="0"/>
                <a:cs typeface="Arial" charset="0"/>
              </a:rPr>
              <a:t>Liquids</a:t>
            </a:r>
            <a:r>
              <a:rPr lang="en-GB" altLang="en-US" sz="2200" b="1" kern="0" dirty="0" smtClean="0">
                <a:latin typeface="Arial" charset="0"/>
                <a:cs typeface="Arial" charset="0"/>
              </a:rPr>
              <a:t> – simple broad features (droplets, aerosols, surface)</a:t>
            </a:r>
          </a:p>
          <a:p>
            <a:pPr marL="412750" indent="-412750" algn="just" eaLnBrk="1" hangingPunct="1">
              <a:buFontTx/>
              <a:buNone/>
              <a:defRPr/>
            </a:pPr>
            <a:r>
              <a:rPr lang="en-GB" altLang="en-US" sz="2200" b="1" i="1" kern="0" dirty="0" smtClean="0">
                <a:solidFill>
                  <a:srgbClr val="0000FF"/>
                </a:solidFill>
                <a:latin typeface="Arial" charset="0"/>
                <a:cs typeface="Arial" charset="0"/>
              </a:rPr>
              <a:t>Solids</a:t>
            </a:r>
            <a:r>
              <a:rPr lang="en-GB" altLang="en-US" sz="2200" b="1" kern="0" dirty="0" smtClean="0">
                <a:latin typeface="Arial" charset="0"/>
                <a:cs typeface="Arial" charset="0"/>
              </a:rPr>
              <a:t> –   </a:t>
            </a:r>
            <a:r>
              <a:rPr lang="en-GB" altLang="en-US" sz="2200" b="1" kern="0" dirty="0" err="1" smtClean="0">
                <a:latin typeface="Arial" charset="0"/>
                <a:cs typeface="Arial" charset="0"/>
              </a:rPr>
              <a:t>simple,broad</a:t>
            </a:r>
            <a:r>
              <a:rPr lang="en-GB" altLang="en-US" sz="2200" b="1" kern="0" dirty="0" smtClean="0">
                <a:latin typeface="Arial" charset="0"/>
                <a:cs typeface="Arial" charset="0"/>
              </a:rPr>
              <a:t> features (ice, aerosols, surface)</a:t>
            </a:r>
          </a:p>
          <a:p>
            <a:pPr marL="412750" indent="-412750" algn="just" eaLnBrk="1" hangingPunct="1">
              <a:buFontTx/>
              <a:buNone/>
              <a:defRPr/>
            </a:pPr>
            <a:endParaRPr lang="en-GB" altLang="en-US" b="1" kern="0" dirty="0" smtClean="0">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1202" name="modal2_m_aer_od_720p.mov">
            <a:hlinkClick r:id="" action="ppaction://media"/>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ChangeArrowheads="1"/>
          </p:cNvSpPr>
          <p:nvPr/>
        </p:nvSpPr>
        <p:spPr bwMode="auto">
          <a:xfrm>
            <a:off x="395288" y="620713"/>
            <a:ext cx="8280400" cy="612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61950" indent="-361950"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spcBef>
                <a:spcPts val="1200"/>
              </a:spcBef>
              <a:buFont typeface="Wingdings" pitchFamily="2" charset="2"/>
              <a:buChar char="q"/>
              <a:defRPr/>
            </a:pPr>
            <a:r>
              <a:rPr lang="en-US" altLang="en-US" sz="2400" b="1" dirty="0" smtClean="0"/>
              <a:t>Converting from Radiance to Fluxes</a:t>
            </a:r>
          </a:p>
          <a:p>
            <a:pPr>
              <a:spcBef>
                <a:spcPts val="1200"/>
              </a:spcBef>
              <a:buFont typeface="Wingdings" pitchFamily="2" charset="2"/>
              <a:buChar char="q"/>
              <a:defRPr/>
            </a:pPr>
            <a:r>
              <a:rPr lang="en-US" altLang="en-US" sz="2400" b="1" dirty="0" smtClean="0"/>
              <a:t>Black body radiation and related laws</a:t>
            </a:r>
          </a:p>
          <a:p>
            <a:pPr>
              <a:spcBef>
                <a:spcPts val="1200"/>
              </a:spcBef>
              <a:buFont typeface="Wingdings" pitchFamily="2" charset="2"/>
              <a:buChar char="q"/>
              <a:defRPr/>
            </a:pPr>
            <a:r>
              <a:rPr lang="en-GB" altLang="en-US" sz="2400" b="1" dirty="0" smtClean="0"/>
              <a:t>Emission and Absorption</a:t>
            </a:r>
          </a:p>
          <a:p>
            <a:pPr>
              <a:spcBef>
                <a:spcPts val="1200"/>
              </a:spcBef>
              <a:buFont typeface="Wingdings" pitchFamily="2" charset="2"/>
              <a:buChar char="q"/>
              <a:defRPr/>
            </a:pPr>
            <a:r>
              <a:rPr lang="en-GB" altLang="en-US" sz="2400" b="1" dirty="0" smtClean="0"/>
              <a:t>Isothermal layer model</a:t>
            </a:r>
          </a:p>
          <a:p>
            <a:pPr marL="0" indent="0">
              <a:spcBef>
                <a:spcPts val="1200"/>
              </a:spcBef>
              <a:buFontTx/>
              <a:buNone/>
              <a:defRPr/>
            </a:pPr>
            <a:endParaRPr lang="en-GB" altLang="en-US" sz="2400" b="1" dirty="0" smtClean="0"/>
          </a:p>
          <a:p>
            <a:pPr>
              <a:spcBef>
                <a:spcPts val="1200"/>
              </a:spcBef>
              <a:buFont typeface="Wingdings" pitchFamily="2" charset="2"/>
              <a:buChar char="q"/>
              <a:defRPr/>
            </a:pPr>
            <a:endParaRPr lang="en-GB" altLang="en-US" sz="2400" b="1" dirty="0" smtClean="0"/>
          </a:p>
          <a:p>
            <a:pPr>
              <a:spcBef>
                <a:spcPts val="1200"/>
              </a:spcBef>
              <a:buFont typeface="Wingdings" pitchFamily="2" charset="2"/>
              <a:buChar char="q"/>
              <a:defRPr/>
            </a:pPr>
            <a:endParaRPr lang="en-GB" altLang="en-US" sz="2400" b="1" dirty="0" smtClean="0"/>
          </a:p>
          <a:p>
            <a:pPr>
              <a:spcBef>
                <a:spcPts val="1200"/>
              </a:spcBef>
              <a:buFont typeface="Wingdings" pitchFamily="2" charset="2"/>
              <a:buChar char="q"/>
              <a:defRPr/>
            </a:pPr>
            <a:r>
              <a:rPr lang="en-GB" altLang="en-US" sz="2400" b="1" dirty="0" smtClean="0"/>
              <a:t>Lambert Beer Law (optical depth, </a:t>
            </a:r>
            <a:r>
              <a:rPr lang="en-GB" altLang="en-US" sz="2400" b="1" dirty="0" err="1" smtClean="0"/>
              <a:t>transmissivity</a:t>
            </a:r>
            <a:r>
              <a:rPr lang="en-GB" altLang="en-US" sz="2400" b="1" dirty="0" smtClean="0"/>
              <a:t>)</a:t>
            </a:r>
          </a:p>
          <a:p>
            <a:pPr>
              <a:spcBef>
                <a:spcPts val="1200"/>
              </a:spcBef>
              <a:buFontTx/>
              <a:buNone/>
              <a:defRPr/>
            </a:pPr>
            <a:endParaRPr lang="en-US" altLang="en-US" sz="1800" b="1" dirty="0" smtClean="0"/>
          </a:p>
          <a:p>
            <a:pPr>
              <a:spcBef>
                <a:spcPts val="1200"/>
              </a:spcBef>
              <a:buFontTx/>
              <a:buNone/>
              <a:defRPr/>
            </a:pPr>
            <a:r>
              <a:rPr lang="en-US" altLang="en-US" sz="1800" b="1" dirty="0" smtClean="0"/>
              <a:t>Good textbooks (available in the university library) : </a:t>
            </a:r>
          </a:p>
          <a:p>
            <a:pPr>
              <a:spcBef>
                <a:spcPts val="1200"/>
              </a:spcBef>
              <a:buFontTx/>
              <a:buNone/>
              <a:defRPr/>
            </a:pPr>
            <a:r>
              <a:rPr lang="en-US" altLang="en-US" sz="1800" b="1" dirty="0" smtClean="0"/>
              <a:t>G.W. Petty – A first introduction in atmospheric radiation</a:t>
            </a:r>
          </a:p>
          <a:p>
            <a:pPr>
              <a:spcBef>
                <a:spcPts val="1200"/>
              </a:spcBef>
              <a:buFontTx/>
              <a:buNone/>
              <a:defRPr/>
            </a:pPr>
            <a:r>
              <a:rPr lang="en-US" altLang="en-US" sz="1800" b="1" dirty="0" smtClean="0"/>
              <a:t>G.L. Stephens – Remote sensing of the lower atmosphere – an introduction </a:t>
            </a:r>
            <a:endParaRPr lang="en-GB" altLang="en-US" sz="1800" dirty="0" smtClean="0"/>
          </a:p>
        </p:txBody>
      </p:sp>
      <p:sp>
        <p:nvSpPr>
          <p:cNvPr id="53251" name="Rectangle 2"/>
          <p:cNvSpPr>
            <a:spLocks noGrp="1" noChangeArrowheads="1"/>
          </p:cNvSpPr>
          <p:nvPr>
            <p:ph type="title"/>
          </p:nvPr>
        </p:nvSpPr>
        <p:spPr>
          <a:xfrm>
            <a:off x="0" y="-26988"/>
            <a:ext cx="9144000" cy="647701"/>
          </a:xfrm>
        </p:spPr>
        <p:txBody>
          <a:bodyPr/>
          <a:lstStyle/>
          <a:p>
            <a:pPr eaLnBrk="1" hangingPunct="1"/>
            <a:r>
              <a:rPr lang="en-GB" altLang="en-US" sz="2800" b="1" smtClean="0">
                <a:solidFill>
                  <a:srgbClr val="FF0000"/>
                </a:solidFill>
              </a:rPr>
              <a:t>What do you need to know?</a:t>
            </a:r>
            <a:endParaRPr lang="en-GB" altLang="en-US" sz="2800" i="1" smtClean="0"/>
          </a:p>
        </p:txBody>
      </p:sp>
      <p:grpSp>
        <p:nvGrpSpPr>
          <p:cNvPr id="53252" name="Group 10"/>
          <p:cNvGrpSpPr>
            <a:grpSpLocks/>
          </p:cNvGrpSpPr>
          <p:nvPr/>
        </p:nvGrpSpPr>
        <p:grpSpPr bwMode="auto">
          <a:xfrm>
            <a:off x="323850" y="2881313"/>
            <a:ext cx="7073900" cy="979487"/>
            <a:chOff x="1143000" y="1412875"/>
            <a:chExt cx="7073900" cy="979488"/>
          </a:xfrm>
        </p:grpSpPr>
        <p:sp>
          <p:nvSpPr>
            <p:cNvPr id="53255" name="Rectangle 4"/>
            <p:cNvSpPr>
              <a:spLocks noChangeArrowheads="1"/>
            </p:cNvSpPr>
            <p:nvPr/>
          </p:nvSpPr>
          <p:spPr bwMode="auto">
            <a:xfrm>
              <a:off x="2667000" y="1643063"/>
              <a:ext cx="3962400" cy="51435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53256" name="Line 5"/>
            <p:cNvSpPr>
              <a:spLocks noChangeShapeType="1"/>
            </p:cNvSpPr>
            <p:nvPr/>
          </p:nvSpPr>
          <p:spPr bwMode="auto">
            <a:xfrm>
              <a:off x="1244600" y="1871663"/>
              <a:ext cx="1320800" cy="0"/>
            </a:xfrm>
            <a:prstGeom prst="line">
              <a:avLst/>
            </a:prstGeom>
            <a:noFill/>
            <a:ln w="730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53257" name="Line 6"/>
            <p:cNvSpPr>
              <a:spLocks noChangeShapeType="1"/>
            </p:cNvSpPr>
            <p:nvPr/>
          </p:nvSpPr>
          <p:spPr bwMode="auto">
            <a:xfrm>
              <a:off x="6832600" y="1871663"/>
              <a:ext cx="1320800" cy="0"/>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GB"/>
            </a:p>
          </p:txBody>
        </p:sp>
        <p:sp>
          <p:nvSpPr>
            <p:cNvPr id="53258" name="Text Box 7"/>
            <p:cNvSpPr txBox="1">
              <a:spLocks noChangeArrowheads="1"/>
            </p:cNvSpPr>
            <p:nvPr/>
          </p:nvSpPr>
          <p:spPr bwMode="auto">
            <a:xfrm>
              <a:off x="3400425" y="1609725"/>
              <a:ext cx="3457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GB" altLang="en-US" sz="2400" b="1">
                  <a:solidFill>
                    <a:srgbClr val="0000FF"/>
                  </a:solidFill>
                  <a:sym typeface="Symbol" panose="05050102010706020507" pitchFamily="18" charset="2"/>
                </a:rPr>
                <a:t>GAS k</a:t>
              </a:r>
              <a:r>
                <a:rPr lang="en-GB" altLang="en-US" sz="2400" b="1" baseline="-25000">
                  <a:solidFill>
                    <a:srgbClr val="0000FF"/>
                  </a:solidFill>
                  <a:sym typeface="Symbol" panose="05050102010706020507" pitchFamily="18" charset="2"/>
                </a:rPr>
                <a:t>a</a:t>
              </a:r>
              <a:r>
                <a:rPr lang="en-GB" altLang="en-US" sz="2400" b="1">
                  <a:solidFill>
                    <a:srgbClr val="0000FF"/>
                  </a:solidFill>
                  <a:sym typeface="Symbol" panose="05050102010706020507" pitchFamily="18" charset="2"/>
                </a:rPr>
                <a:t>(), </a:t>
              </a:r>
              <a:r>
                <a:rPr lang="en-GB" altLang="en-US" sz="2400" b="1">
                  <a:solidFill>
                    <a:srgbClr val="0000FF"/>
                  </a:solidFill>
                  <a:latin typeface="Times New Roman" panose="02020603050405020304" pitchFamily="18" charset="0"/>
                  <a:sym typeface="Symbol" panose="05050102010706020507" pitchFamily="18" charset="2"/>
                </a:rPr>
                <a:t>T</a:t>
              </a:r>
              <a:r>
                <a:rPr lang="en-GB" altLang="en-US" sz="2400">
                  <a:latin typeface="Times New Roman" panose="02020603050405020304" pitchFamily="18" charset="0"/>
                  <a:sym typeface="Symbol" panose="05050102010706020507" pitchFamily="18" charset="2"/>
                </a:rPr>
                <a:t> </a:t>
              </a:r>
            </a:p>
          </p:txBody>
        </p:sp>
        <p:sp>
          <p:nvSpPr>
            <p:cNvPr id="53259" name="Text Box 8"/>
            <p:cNvSpPr txBox="1">
              <a:spLocks noChangeArrowheads="1"/>
            </p:cNvSpPr>
            <p:nvPr/>
          </p:nvSpPr>
          <p:spPr bwMode="auto">
            <a:xfrm>
              <a:off x="1143000" y="1412875"/>
              <a:ext cx="1320800"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FontTx/>
                <a:buNone/>
              </a:pPr>
              <a:r>
                <a:rPr lang="en-GB" altLang="en-US" sz="2400" b="1">
                  <a:solidFill>
                    <a:srgbClr val="0000FF"/>
                  </a:solidFill>
                  <a:latin typeface="Palatino" pitchFamily="18" charset="0"/>
                  <a:sym typeface="Symbol" panose="05050102010706020507" pitchFamily="18" charset="2"/>
                </a:rPr>
                <a:t>I</a:t>
              </a:r>
              <a:r>
                <a:rPr lang="en-GB" altLang="en-US" sz="2400" b="1" baseline="-10000">
                  <a:solidFill>
                    <a:srgbClr val="0000FF"/>
                  </a:solidFill>
                  <a:sym typeface="Symbol" panose="05050102010706020507" pitchFamily="18" charset="2"/>
                </a:rPr>
                <a:t>o </a:t>
              </a:r>
              <a:r>
                <a:rPr lang="en-GB" altLang="en-US" sz="2400" b="1">
                  <a:solidFill>
                    <a:srgbClr val="0000FF"/>
                  </a:solidFill>
                  <a:sym typeface="Symbol" panose="05050102010706020507" pitchFamily="18" charset="2"/>
                </a:rPr>
                <a:t>() </a:t>
              </a:r>
              <a:endParaRPr lang="en-GB" altLang="en-US" sz="2400" b="1" baseline="-25000">
                <a:solidFill>
                  <a:srgbClr val="0000FF"/>
                </a:solidFill>
                <a:sym typeface="Symbol" panose="05050102010706020507" pitchFamily="18" charset="2"/>
              </a:endParaRPr>
            </a:p>
            <a:p>
              <a:pPr eaLnBrk="1" hangingPunct="1">
                <a:spcBef>
                  <a:spcPct val="50000"/>
                </a:spcBef>
                <a:buFontTx/>
                <a:buNone/>
              </a:pPr>
              <a:endParaRPr lang="en-GB" altLang="en-US" sz="2400">
                <a:latin typeface="Times New Roman" panose="02020603050405020304" pitchFamily="18" charset="0"/>
              </a:endParaRPr>
            </a:p>
          </p:txBody>
        </p:sp>
        <p:sp>
          <p:nvSpPr>
            <p:cNvPr id="53260" name="Line 10"/>
            <p:cNvSpPr>
              <a:spLocks noChangeShapeType="1"/>
            </p:cNvSpPr>
            <p:nvPr/>
          </p:nvSpPr>
          <p:spPr bwMode="auto">
            <a:xfrm>
              <a:off x="6896100" y="2082800"/>
              <a:ext cx="1320800" cy="0"/>
            </a:xfrm>
            <a:prstGeom prst="line">
              <a:avLst/>
            </a:prstGeom>
            <a:noFill/>
            <a:ln w="38100">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endParaRPr lang="en-GB"/>
            </a:p>
          </p:txBody>
        </p:sp>
      </p:grpSp>
      <p:sp>
        <p:nvSpPr>
          <p:cNvPr id="53253" name="TextBox 1"/>
          <p:cNvSpPr txBox="1">
            <a:spLocks noChangeArrowheads="1"/>
          </p:cNvSpPr>
          <p:nvPr/>
        </p:nvSpPr>
        <p:spPr bwMode="auto">
          <a:xfrm>
            <a:off x="1620838" y="3789363"/>
            <a:ext cx="5519737" cy="461962"/>
          </a:xfrm>
          <a:prstGeom prst="rect">
            <a:avLst/>
          </a:prstGeom>
          <a:noFill/>
          <a:ln w="317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b="1">
                <a:solidFill>
                  <a:srgbClr val="0000FF"/>
                </a:solidFill>
                <a:sym typeface="Symbol" panose="05050102010706020507" pitchFamily="18" charset="2"/>
              </a:rPr>
              <a:t>I</a:t>
            </a:r>
            <a:r>
              <a:rPr lang="en-GB" altLang="en-US" sz="2400" b="1" baseline="-25000">
                <a:solidFill>
                  <a:srgbClr val="0000FF"/>
                </a:solidFill>
                <a:sym typeface="Symbol" panose="05050102010706020507" pitchFamily="18" charset="2"/>
              </a:rPr>
              <a:t> </a:t>
            </a:r>
            <a:r>
              <a:rPr lang="en-US" altLang="en-US" sz="2400" b="1">
                <a:solidFill>
                  <a:srgbClr val="0000FF"/>
                </a:solidFill>
                <a:sym typeface="Symbol" panose="05050102010706020507" pitchFamily="18" charset="2"/>
              </a:rPr>
              <a:t>(L) </a:t>
            </a:r>
            <a:r>
              <a:rPr lang="en-GB" altLang="en-US" sz="2400" b="1">
                <a:solidFill>
                  <a:srgbClr val="0000FF"/>
                </a:solidFill>
                <a:latin typeface="Times New Roman" panose="02020603050405020304" pitchFamily="18" charset="0"/>
                <a:sym typeface="Symbol" panose="05050102010706020507" pitchFamily="18" charset="2"/>
              </a:rPr>
              <a:t> = </a:t>
            </a:r>
            <a:r>
              <a:rPr lang="en-GB" altLang="en-US" sz="2400" b="1">
                <a:solidFill>
                  <a:srgbClr val="0000FF"/>
                </a:solidFill>
                <a:latin typeface="Lucida Calligraphy" panose="03010101010101010101" pitchFamily="66" charset="0"/>
                <a:sym typeface="Symbol" panose="05050102010706020507" pitchFamily="18" charset="2"/>
              </a:rPr>
              <a:t>T</a:t>
            </a:r>
            <a:r>
              <a:rPr lang="en-GB" altLang="en-US" sz="2400" b="1">
                <a:solidFill>
                  <a:srgbClr val="0000FF"/>
                </a:solidFill>
                <a:latin typeface="Times New Roman" panose="02020603050405020304" pitchFamily="18" charset="0"/>
                <a:sym typeface="Symbol" panose="05050102010706020507" pitchFamily="18" charset="2"/>
              </a:rPr>
              <a:t>() </a:t>
            </a:r>
            <a:r>
              <a:rPr lang="en-US" altLang="en-US" sz="2400" b="1">
                <a:solidFill>
                  <a:srgbClr val="0000FF"/>
                </a:solidFill>
                <a:sym typeface="Symbol" panose="05050102010706020507" pitchFamily="18" charset="2"/>
              </a:rPr>
              <a:t>I</a:t>
            </a:r>
            <a:r>
              <a:rPr lang="el-GR" altLang="en-US" sz="2400" b="1" baseline="-100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λ</a:t>
            </a:r>
            <a:r>
              <a:rPr lang="en-US" altLang="en-US" sz="2400" b="1">
                <a:solidFill>
                  <a:srgbClr val="0000FF"/>
                </a:solidFill>
                <a:sym typeface="Symbol" panose="05050102010706020507" pitchFamily="18" charset="2"/>
              </a:rPr>
              <a:t>(0) </a:t>
            </a:r>
            <a:r>
              <a:rPr lang="en-GB" altLang="en-US" sz="2400" b="1">
                <a:solidFill>
                  <a:srgbClr val="0000FF"/>
                </a:solidFill>
                <a:latin typeface="Palatino" pitchFamily="18" charset="0"/>
                <a:sym typeface="Symbol" panose="05050102010706020507" pitchFamily="18" charset="2"/>
              </a:rPr>
              <a:t>+ </a:t>
            </a:r>
            <a:r>
              <a:rPr lang="en-GB" altLang="en-US" sz="2400" b="1">
                <a:solidFill>
                  <a:srgbClr val="0000FF"/>
                </a:solidFill>
                <a:latin typeface="Times New Roman" panose="02020603050405020304" pitchFamily="18" charset="0"/>
                <a:sym typeface="Symbol" panose="05050102010706020507" pitchFamily="18" charset="2"/>
              </a:rPr>
              <a:t>( 1- </a:t>
            </a:r>
            <a:r>
              <a:rPr lang="en-GB" altLang="en-US" sz="2400" b="1">
                <a:solidFill>
                  <a:srgbClr val="0000FF"/>
                </a:solidFill>
                <a:latin typeface="Lucida Calligraphy" panose="03010101010101010101" pitchFamily="66" charset="0"/>
                <a:sym typeface="Symbol" panose="05050102010706020507" pitchFamily="18" charset="2"/>
              </a:rPr>
              <a:t>T</a:t>
            </a:r>
            <a:r>
              <a:rPr lang="en-GB" altLang="en-US" sz="2400" b="1">
                <a:solidFill>
                  <a:srgbClr val="0000FF"/>
                </a:solidFill>
                <a:latin typeface="Times New Roman" panose="02020603050405020304" pitchFamily="18" charset="0"/>
                <a:sym typeface="Symbol" panose="05050102010706020507" pitchFamily="18" charset="2"/>
              </a:rPr>
              <a:t>() ) x B(, T) </a:t>
            </a:r>
          </a:p>
        </p:txBody>
      </p:sp>
      <p:sp>
        <p:nvSpPr>
          <p:cNvPr id="53254" name="Text Box 9"/>
          <p:cNvSpPr txBox="1">
            <a:spLocks noChangeArrowheads="1"/>
          </p:cNvSpPr>
          <p:nvPr/>
        </p:nvSpPr>
        <p:spPr bwMode="auto">
          <a:xfrm>
            <a:off x="7350125" y="2990850"/>
            <a:ext cx="12207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GB" altLang="en-US" sz="2400" b="1">
                <a:solidFill>
                  <a:srgbClr val="0000FF"/>
                </a:solidFill>
                <a:sym typeface="Symbol" panose="05050102010706020507" pitchFamily="18" charset="2"/>
              </a:rPr>
              <a:t>I</a:t>
            </a:r>
            <a:r>
              <a:rPr lang="en-GB" altLang="en-US" sz="2400" b="1" baseline="-25000">
                <a:solidFill>
                  <a:srgbClr val="0000FF"/>
                </a:solidFill>
                <a:sym typeface="Symbol" panose="05050102010706020507" pitchFamily="18" charset="2"/>
              </a:rPr>
              <a:t></a:t>
            </a:r>
            <a:r>
              <a:rPr lang="en-GB" altLang="en-US" sz="2400" b="1">
                <a:solidFill>
                  <a:srgbClr val="0000FF"/>
                </a:solidFill>
                <a:sym typeface="Symbol" panose="05050102010706020507" pitchFamily="18" charset="2"/>
              </a:rPr>
              <a:t> (L)</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el 1"/>
          <p:cNvSpPr>
            <a:spLocks noGrp="1"/>
          </p:cNvSpPr>
          <p:nvPr>
            <p:ph type="title"/>
          </p:nvPr>
        </p:nvSpPr>
        <p:spPr>
          <a:xfrm>
            <a:off x="22225" y="0"/>
            <a:ext cx="7772400" cy="1143000"/>
          </a:xfrm>
        </p:spPr>
        <p:txBody>
          <a:bodyPr/>
          <a:lstStyle/>
          <a:p>
            <a:r>
              <a:rPr lang="de-DE" altLang="en-US" smtClean="0">
                <a:solidFill>
                  <a:srgbClr val="FF0000"/>
                </a:solidFill>
              </a:rPr>
              <a:t>Problem I</a:t>
            </a:r>
          </a:p>
        </p:txBody>
      </p:sp>
      <p:sp>
        <p:nvSpPr>
          <p:cNvPr id="3" name="Inhaltsplatzhalter 2"/>
          <p:cNvSpPr>
            <a:spLocks noGrp="1" noRot="1" noChangeAspect="1" noMove="1" noResize="1" noEditPoints="1" noAdjustHandles="1" noChangeArrowheads="1" noChangeShapeType="1" noTextEdit="1"/>
          </p:cNvSpPr>
          <p:nvPr>
            <p:ph idx="1"/>
          </p:nvPr>
        </p:nvSpPr>
        <p:spPr>
          <a:xfrm>
            <a:off x="0" y="898376"/>
            <a:ext cx="9144000" cy="4114800"/>
          </a:xfrm>
          <a:blipFill rotWithShape="1">
            <a:blip r:embed="rId2"/>
            <a:stretch>
              <a:fillRect l="-1000" t="-1037" r="-667" b="-5333"/>
            </a:stretch>
          </a:blipFill>
          <a:extLst/>
        </p:spPr>
        <p:txBody>
          <a:bodyPr/>
          <a:lstStyle/>
          <a:p>
            <a:pPr>
              <a:defRPr/>
            </a:pPr>
            <a:r>
              <a:rPr lang="en-GB">
                <a:noFill/>
              </a:rPr>
              <a:t> </a:t>
            </a:r>
          </a:p>
        </p:txBody>
      </p:sp>
      <p:sp>
        <p:nvSpPr>
          <p:cNvPr id="54276" name="TextBox 3"/>
          <p:cNvSpPr txBox="1">
            <a:spLocks noChangeArrowheads="1"/>
          </p:cNvSpPr>
          <p:nvPr/>
        </p:nvSpPr>
        <p:spPr bwMode="auto">
          <a:xfrm>
            <a:off x="-30163" y="5026025"/>
            <a:ext cx="9174163"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GB" altLang="en-US" sz="1600"/>
              <a:t>Red wine: wine is not turbid (milky), therefore there's not much scattering going on in comparison to extinction. The SSA is likely close to zero, but extinction is relatively strong, depends on</a:t>
            </a:r>
            <a:r>
              <a:rPr lang="en-GB" altLang="en-US" sz="1600">
                <a:latin typeface="Symbol" panose="05050102010706020507" pitchFamily="18" charset="2"/>
              </a:rPr>
              <a:t> l</a:t>
            </a:r>
            <a:r>
              <a:rPr lang="en-GB" altLang="en-US" sz="1600"/>
              <a:t>, so that red light is transmitted far more readily than shorter </a:t>
            </a:r>
            <a:r>
              <a:rPr lang="en-GB" altLang="en-US" sz="1600">
                <a:latin typeface="Symbol" panose="05050102010706020507" pitchFamily="18" charset="2"/>
              </a:rPr>
              <a:t>l</a:t>
            </a:r>
            <a:r>
              <a:rPr lang="en-GB" altLang="en-US" sz="1600"/>
              <a:t>s.</a:t>
            </a:r>
          </a:p>
          <a:p>
            <a:pPr algn="just">
              <a:buFontTx/>
              <a:buNone/>
            </a:pPr>
            <a:r>
              <a:rPr lang="en-GB" altLang="en-US" sz="1600"/>
              <a:t>Chocolate milk: Like milk, chocolate milk is rather opaque (extinction coefficient is large), and the opacity is mostly due to scattering. Unlike pure milk, chocolate milk is not white but brownish gray. This suggests that the SSA is somewhat less than one (there is some absorption) and that absorption is slightly stronger for shorter (bluer) wavelengths.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el 1"/>
          <p:cNvSpPr>
            <a:spLocks noGrp="1"/>
          </p:cNvSpPr>
          <p:nvPr>
            <p:ph type="title"/>
          </p:nvPr>
        </p:nvSpPr>
        <p:spPr>
          <a:xfrm>
            <a:off x="395288" y="44450"/>
            <a:ext cx="7772400" cy="1143000"/>
          </a:xfrm>
        </p:spPr>
        <p:txBody>
          <a:bodyPr/>
          <a:lstStyle/>
          <a:p>
            <a:r>
              <a:rPr lang="de-DE" altLang="en-US" smtClean="0">
                <a:solidFill>
                  <a:srgbClr val="FF0000"/>
                </a:solidFill>
              </a:rPr>
              <a:t>Problem II</a:t>
            </a:r>
          </a:p>
        </p:txBody>
      </p:sp>
      <p:sp>
        <p:nvSpPr>
          <p:cNvPr id="3" name="Inhaltsplatzhalter 2"/>
          <p:cNvSpPr>
            <a:spLocks noGrp="1" noRot="1" noChangeAspect="1" noMove="1" noResize="1" noEditPoints="1" noAdjustHandles="1" noChangeArrowheads="1" noChangeShapeType="1" noTextEdit="1"/>
          </p:cNvSpPr>
          <p:nvPr>
            <p:ph idx="1"/>
          </p:nvPr>
        </p:nvSpPr>
        <p:spPr>
          <a:xfrm>
            <a:off x="0" y="1981200"/>
            <a:ext cx="9144000" cy="4114800"/>
          </a:xfrm>
          <a:blipFill rotWithShape="1">
            <a:blip r:embed="rId2"/>
            <a:stretch>
              <a:fillRect l="-1667" t="-1926" r="-2533"/>
            </a:stretch>
          </a:blipFill>
          <a:extLst/>
        </p:spPr>
        <p:txBody>
          <a:bodyPr/>
          <a:lstStyle/>
          <a:p>
            <a:pPr>
              <a:defRPr/>
            </a:pPr>
            <a:r>
              <a:rPr lang="en-GB">
                <a:noFill/>
              </a:rPr>
              <a:t>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el 1"/>
          <p:cNvSpPr>
            <a:spLocks noGrp="1"/>
          </p:cNvSpPr>
          <p:nvPr>
            <p:ph type="title"/>
          </p:nvPr>
        </p:nvSpPr>
        <p:spPr>
          <a:xfrm>
            <a:off x="611188" y="-26988"/>
            <a:ext cx="7772400" cy="1143001"/>
          </a:xfrm>
        </p:spPr>
        <p:txBody>
          <a:bodyPr/>
          <a:lstStyle/>
          <a:p>
            <a:r>
              <a:rPr lang="de-DE" altLang="en-US" smtClean="0">
                <a:solidFill>
                  <a:srgbClr val="FF0000"/>
                </a:solidFill>
              </a:rPr>
              <a:t>Problem III</a:t>
            </a:r>
          </a:p>
        </p:txBody>
      </p:sp>
      <p:sp>
        <p:nvSpPr>
          <p:cNvPr id="4" name="Inhaltsplatzhalter 2"/>
          <p:cNvSpPr txBox="1">
            <a:spLocks noRot="1" noChangeAspect="1" noMove="1" noResize="1" noEditPoints="1" noAdjustHandles="1" noChangeArrowheads="1" noChangeShapeType="1" noTextEdit="1"/>
          </p:cNvSpPr>
          <p:nvPr/>
        </p:nvSpPr>
        <p:spPr bwMode="auto">
          <a:xfrm>
            <a:off x="0" y="1124744"/>
            <a:ext cx="9144000" cy="5557415"/>
          </a:xfrm>
          <a:prstGeom prst="rect">
            <a:avLst/>
          </a:prstGeom>
          <a:blipFill rotWithShape="1">
            <a:blip r:embed="rId2"/>
            <a:stretch>
              <a:fillRect l="-1000" t="-768" r="-733"/>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GB">
                <a:noFill/>
              </a:rPr>
              <a:t>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el 1"/>
          <p:cNvSpPr>
            <a:spLocks noGrp="1"/>
          </p:cNvSpPr>
          <p:nvPr>
            <p:ph type="title"/>
          </p:nvPr>
        </p:nvSpPr>
        <p:spPr>
          <a:xfrm>
            <a:off x="-107950" y="14288"/>
            <a:ext cx="7772400" cy="1143000"/>
          </a:xfrm>
        </p:spPr>
        <p:txBody>
          <a:bodyPr/>
          <a:lstStyle/>
          <a:p>
            <a:r>
              <a:rPr lang="de-DE" altLang="en-US" smtClean="0">
                <a:solidFill>
                  <a:srgbClr val="FF0000"/>
                </a:solidFill>
              </a:rPr>
              <a:t>Problem IV</a:t>
            </a:r>
          </a:p>
        </p:txBody>
      </p:sp>
      <p:sp>
        <p:nvSpPr>
          <p:cNvPr id="3" name="Inhaltsplatzhalter 2"/>
          <p:cNvSpPr>
            <a:spLocks noGrp="1" noRot="1" noChangeAspect="1" noMove="1" noResize="1" noEditPoints="1" noAdjustHandles="1" noChangeArrowheads="1" noChangeShapeType="1" noTextEdit="1"/>
          </p:cNvSpPr>
          <p:nvPr>
            <p:ph idx="1"/>
          </p:nvPr>
        </p:nvSpPr>
        <p:spPr>
          <a:xfrm>
            <a:off x="0" y="1700808"/>
            <a:ext cx="9144000" cy="4114800"/>
          </a:xfrm>
          <a:blipFill rotWithShape="1">
            <a:blip r:embed="rId2"/>
            <a:stretch>
              <a:fillRect l="-1667" t="-1926" r="-1000" b="-1926"/>
            </a:stretch>
          </a:blipFill>
          <a:extLst/>
        </p:spPr>
        <p:txBody>
          <a:bodyPr/>
          <a:lstStyle/>
          <a:p>
            <a:pPr>
              <a:defRPr/>
            </a:pPr>
            <a:r>
              <a:rPr lang="en-GB">
                <a:noFill/>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12713" y="-26988"/>
            <a:ext cx="7772400" cy="863601"/>
          </a:xfrm>
        </p:spPr>
        <p:txBody>
          <a:bodyPr/>
          <a:lstStyle/>
          <a:p>
            <a:r>
              <a:rPr lang="en-GB" altLang="en-US" sz="2800" b="1" smtClean="0">
                <a:solidFill>
                  <a:srgbClr val="FF3300"/>
                </a:solidFill>
              </a:rPr>
              <a:t>Spectral irradiance </a:t>
            </a:r>
            <a:endParaRPr lang="en-GB" altLang="en-US" sz="2800" b="1" baseline="30000" smtClean="0">
              <a:solidFill>
                <a:srgbClr val="FF3300"/>
              </a:solidFill>
            </a:endParaRPr>
          </a:p>
        </p:txBody>
      </p:sp>
      <p:pic>
        <p:nvPicPr>
          <p:cNvPr id="17411" name="Picture 5"/>
          <p:cNvPicPr>
            <a:picLocks noChangeAspect="1" noChangeArrowheads="1"/>
          </p:cNvPicPr>
          <p:nvPr/>
        </p:nvPicPr>
        <p:blipFill>
          <a:blip r:embed="rId3">
            <a:extLst>
              <a:ext uri="{28A0092B-C50C-407E-A947-70E740481C1C}">
                <a14:useLocalDpi xmlns:a14="http://schemas.microsoft.com/office/drawing/2010/main" val="0"/>
              </a:ext>
            </a:extLst>
          </a:blip>
          <a:srcRect r="32501"/>
          <a:stretch>
            <a:fillRect/>
          </a:stretch>
        </p:blipFill>
        <p:spPr bwMode="auto">
          <a:xfrm>
            <a:off x="1984375" y="1439863"/>
            <a:ext cx="6034088" cy="422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extBox 5"/>
          <p:cNvSpPr txBox="1">
            <a:spLocks noChangeArrowheads="1"/>
          </p:cNvSpPr>
          <p:nvPr/>
        </p:nvSpPr>
        <p:spPr bwMode="auto">
          <a:xfrm>
            <a:off x="366713" y="5157788"/>
            <a:ext cx="1901825"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l-GR" altLang="en-US" sz="2000">
                <a:solidFill>
                  <a:srgbClr val="000000"/>
                </a:solidFill>
                <a:latin typeface="Times New Roman" panose="02020603050405020304" pitchFamily="18" charset="0"/>
              </a:rPr>
              <a:t>λ</a:t>
            </a:r>
            <a:r>
              <a:rPr lang="en-GB" altLang="en-US" sz="2000">
                <a:solidFill>
                  <a:srgbClr val="000000"/>
                </a:solidFill>
                <a:latin typeface="Times New Roman" panose="02020603050405020304" pitchFamily="18" charset="0"/>
              </a:rPr>
              <a:t>=1</a:t>
            </a:r>
            <a:r>
              <a:rPr lang="el-GR" altLang="en-US" sz="2000">
                <a:solidFill>
                  <a:srgbClr val="000000"/>
                </a:solidFill>
                <a:latin typeface="Times New Roman" panose="02020603050405020304" pitchFamily="18" charset="0"/>
              </a:rPr>
              <a:t>μ</a:t>
            </a:r>
            <a:r>
              <a:rPr lang="en-GB" altLang="en-US" sz="2000">
                <a:solidFill>
                  <a:srgbClr val="000000"/>
                </a:solidFill>
                <a:latin typeface="Times New Roman" panose="02020603050405020304" pitchFamily="18" charset="0"/>
              </a:rPr>
              <a:t>m=1000nm</a:t>
            </a:r>
          </a:p>
          <a:p>
            <a:pPr eaLnBrk="1" hangingPunct="1">
              <a:spcBef>
                <a:spcPct val="0"/>
              </a:spcBef>
              <a:buFontTx/>
              <a:buNone/>
            </a:pPr>
            <a:r>
              <a:rPr lang="en-GB" altLang="en-US" sz="2000">
                <a:solidFill>
                  <a:srgbClr val="000000"/>
                </a:solidFill>
                <a:latin typeface="Times New Roman" panose="02020603050405020304" pitchFamily="18" charset="0"/>
              </a:rPr>
              <a:t>= 10,000 cm</a:t>
            </a:r>
            <a:r>
              <a:rPr lang="en-GB" altLang="en-US" sz="2000" baseline="30000">
                <a:solidFill>
                  <a:srgbClr val="000000"/>
                </a:solidFill>
                <a:latin typeface="Times New Roman" panose="02020603050405020304" pitchFamily="18" charset="0"/>
              </a:rPr>
              <a:t>-1</a:t>
            </a:r>
          </a:p>
        </p:txBody>
      </p:sp>
      <p:sp>
        <p:nvSpPr>
          <p:cNvPr id="17413" name="TextBox 9"/>
          <p:cNvSpPr txBox="1">
            <a:spLocks noChangeArrowheads="1"/>
          </p:cNvSpPr>
          <p:nvPr/>
        </p:nvSpPr>
        <p:spPr bwMode="auto">
          <a:xfrm>
            <a:off x="449263" y="4757738"/>
            <a:ext cx="1254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2000">
                <a:solidFill>
                  <a:srgbClr val="000000"/>
                </a:solidFill>
              </a:rPr>
              <a:t>Example:</a:t>
            </a:r>
          </a:p>
        </p:txBody>
      </p:sp>
      <p:sp>
        <p:nvSpPr>
          <p:cNvPr id="17414" name="TextBox 10"/>
          <p:cNvSpPr txBox="1">
            <a:spLocks noChangeArrowheads="1"/>
          </p:cNvSpPr>
          <p:nvPr/>
        </p:nvSpPr>
        <p:spPr bwMode="auto">
          <a:xfrm>
            <a:off x="3209925" y="1916113"/>
            <a:ext cx="18716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2000" b="1">
                <a:solidFill>
                  <a:srgbClr val="000000"/>
                </a:solidFill>
              </a:rPr>
              <a:t>Solar Flux</a:t>
            </a:r>
          </a:p>
        </p:txBody>
      </p:sp>
      <p:graphicFrame>
        <p:nvGraphicFramePr>
          <p:cNvPr id="17415" name="Object 1"/>
          <p:cNvGraphicFramePr>
            <a:graphicFrameLocks noChangeAspect="1"/>
          </p:cNvGraphicFramePr>
          <p:nvPr/>
        </p:nvGraphicFramePr>
        <p:xfrm>
          <a:off x="1338263" y="654050"/>
          <a:ext cx="5283200" cy="873125"/>
        </p:xfrm>
        <a:graphic>
          <a:graphicData uri="http://schemas.openxmlformats.org/presentationml/2006/ole">
            <mc:AlternateContent xmlns:mc="http://schemas.openxmlformats.org/markup-compatibility/2006">
              <mc:Choice xmlns:v="urn:schemas-microsoft-com:vml" Requires="v">
                <p:oleObj spid="_x0000_s17425" name="Equation" r:id="rId4" imgW="2514600" imgH="431800" progId="Equation.3">
                  <p:embed/>
                </p:oleObj>
              </mc:Choice>
              <mc:Fallback>
                <p:oleObj name="Equation" r:id="rId4" imgW="2514600" imgH="4318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8263" y="654050"/>
                        <a:ext cx="528320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4" name="Straight Connector 3"/>
          <p:cNvCxnSpPr/>
          <p:nvPr/>
        </p:nvCxnSpPr>
        <p:spPr>
          <a:xfrm flipV="1">
            <a:off x="3203575" y="3933825"/>
            <a:ext cx="0" cy="1079500"/>
          </a:xfrm>
          <a:prstGeom prst="line">
            <a:avLst/>
          </a:prstGeom>
          <a:ln w="317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6084888" y="1700213"/>
            <a:ext cx="0" cy="3313112"/>
          </a:xfrm>
          <a:prstGeom prst="line">
            <a:avLst/>
          </a:prstGeom>
          <a:ln w="31750">
            <a:solidFill>
              <a:srgbClr val="0000FF"/>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7418" name="Object 5"/>
          <p:cNvGraphicFramePr>
            <a:graphicFrameLocks noChangeAspect="1"/>
          </p:cNvGraphicFramePr>
          <p:nvPr/>
        </p:nvGraphicFramePr>
        <p:xfrm>
          <a:off x="2195513" y="5589588"/>
          <a:ext cx="5719762" cy="1130300"/>
        </p:xfrm>
        <a:graphic>
          <a:graphicData uri="http://schemas.openxmlformats.org/presentationml/2006/ole">
            <mc:AlternateContent xmlns:mc="http://schemas.openxmlformats.org/markup-compatibility/2006">
              <mc:Choice xmlns:v="urn:schemas-microsoft-com:vml" Requires="v">
                <p:oleObj spid="_x0000_s17426" name="Equation" r:id="rId6" imgW="4445000" imgH="914400" progId="Equation.3">
                  <p:embed/>
                </p:oleObj>
              </mc:Choice>
              <mc:Fallback>
                <p:oleObj name="Equation" r:id="rId6" imgW="4445000" imgH="9144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5513" y="5589588"/>
                        <a:ext cx="5719762"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9" name="Object 6"/>
          <p:cNvGraphicFramePr>
            <a:graphicFrameLocks noChangeAspect="1"/>
          </p:cNvGraphicFramePr>
          <p:nvPr/>
        </p:nvGraphicFramePr>
        <p:xfrm>
          <a:off x="203200" y="5445125"/>
          <a:ext cx="265113" cy="323850"/>
        </p:xfrm>
        <a:graphic>
          <a:graphicData uri="http://schemas.openxmlformats.org/presentationml/2006/ole">
            <mc:AlternateContent xmlns:mc="http://schemas.openxmlformats.org/markup-compatibility/2006">
              <mc:Choice xmlns:v="urn:schemas-microsoft-com:vml" Requires="v">
                <p:oleObj spid="_x0000_s17427" name="Equation" r:id="rId8" imgW="139579" imgH="177646" progId="Equation.3">
                  <p:embed/>
                </p:oleObj>
              </mc:Choice>
              <mc:Fallback>
                <p:oleObj name="Equation" r:id="rId8" imgW="139579" imgH="177646"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3200" y="5445125"/>
                        <a:ext cx="26511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20" name="Object 7"/>
          <p:cNvGraphicFramePr>
            <a:graphicFrameLocks noChangeAspect="1"/>
          </p:cNvGraphicFramePr>
          <p:nvPr/>
        </p:nvGraphicFramePr>
        <p:xfrm>
          <a:off x="4572000" y="6597650"/>
          <a:ext cx="576263" cy="276225"/>
        </p:xfrm>
        <a:graphic>
          <a:graphicData uri="http://schemas.openxmlformats.org/presentationml/2006/ole">
            <mc:AlternateContent xmlns:mc="http://schemas.openxmlformats.org/markup-compatibility/2006">
              <mc:Choice xmlns:v="urn:schemas-microsoft-com:vml" Requires="v">
                <p:oleObj spid="_x0000_s17428" name="Equation" r:id="rId10" imgW="914400" imgH="457200" progId="Equation.3">
                  <p:embed/>
                </p:oleObj>
              </mc:Choice>
              <mc:Fallback>
                <p:oleObj name="Equation" r:id="rId10" imgW="914400" imgH="457200"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0" y="6597650"/>
                        <a:ext cx="5762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Group 9"/>
          <p:cNvGrpSpPr>
            <a:grpSpLocks/>
          </p:cNvGrpSpPr>
          <p:nvPr/>
        </p:nvGrpSpPr>
        <p:grpSpPr bwMode="auto">
          <a:xfrm>
            <a:off x="4267200" y="2514600"/>
            <a:ext cx="4914900" cy="3695700"/>
            <a:chOff x="2712" y="1560"/>
            <a:chExt cx="3096" cy="2328"/>
          </a:xfrm>
        </p:grpSpPr>
        <p:pic>
          <p:nvPicPr>
            <p:cNvPr id="1843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2" y="1560"/>
              <a:ext cx="3096" cy="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Line 7"/>
            <p:cNvSpPr>
              <a:spLocks noChangeShapeType="1"/>
            </p:cNvSpPr>
            <p:nvPr/>
          </p:nvSpPr>
          <p:spPr bwMode="auto">
            <a:xfrm flipV="1">
              <a:off x="4608" y="2256"/>
              <a:ext cx="0" cy="960"/>
            </a:xfrm>
            <a:prstGeom prst="line">
              <a:avLst/>
            </a:prstGeom>
            <a:noFill/>
            <a:ln w="952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8440" name="Text Box 8"/>
            <p:cNvSpPr txBox="1">
              <a:spLocks noChangeArrowheads="1"/>
            </p:cNvSpPr>
            <p:nvPr/>
          </p:nvSpPr>
          <p:spPr bwMode="auto">
            <a:xfrm>
              <a:off x="3168" y="2208"/>
              <a:ext cx="1233" cy="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it-IT" altLang="en-US" sz="2400" baseline="-25000">
                  <a:solidFill>
                    <a:srgbClr val="CC3300"/>
                  </a:solidFill>
                  <a:latin typeface="Times New Roman" panose="02020603050405020304" pitchFamily="18" charset="0"/>
                </a:rPr>
                <a:t>always</a:t>
              </a:r>
            </a:p>
            <a:p>
              <a:pPr algn="ctr" eaLnBrk="1" hangingPunct="1">
                <a:spcBef>
                  <a:spcPct val="0"/>
                </a:spcBef>
                <a:buFontTx/>
                <a:buNone/>
              </a:pPr>
              <a:r>
                <a:rPr lang="it-IT" altLang="en-US" sz="2400" baseline="-25000">
                  <a:solidFill>
                    <a:srgbClr val="CC3300"/>
                  </a:solidFill>
                  <a:latin typeface="Times New Roman" panose="02020603050405020304" pitchFamily="18" charset="0"/>
                </a:rPr>
                <a:t>increasing </a:t>
              </a:r>
            </a:p>
            <a:p>
              <a:pPr algn="ctr" eaLnBrk="1" hangingPunct="1">
                <a:spcBef>
                  <a:spcPct val="0"/>
                </a:spcBef>
                <a:buFontTx/>
                <a:buNone/>
              </a:pPr>
              <a:r>
                <a:rPr lang="it-IT" altLang="en-US" sz="2400" baseline="-25000">
                  <a:solidFill>
                    <a:srgbClr val="CC3300"/>
                  </a:solidFill>
                  <a:latin typeface="Times New Roman" panose="02020603050405020304" pitchFamily="18" charset="0"/>
                </a:rPr>
                <a:t>with T</a:t>
              </a:r>
            </a:p>
          </p:txBody>
        </p:sp>
      </p:grpSp>
      <p:sp>
        <p:nvSpPr>
          <p:cNvPr id="18435" name="Rectangle 2"/>
          <p:cNvSpPr>
            <a:spLocks noGrp="1" noChangeArrowheads="1"/>
          </p:cNvSpPr>
          <p:nvPr>
            <p:ph type="title"/>
          </p:nvPr>
        </p:nvSpPr>
        <p:spPr>
          <a:xfrm>
            <a:off x="685800" y="228600"/>
            <a:ext cx="7772400" cy="685800"/>
          </a:xfrm>
        </p:spPr>
        <p:txBody>
          <a:bodyPr/>
          <a:lstStyle/>
          <a:p>
            <a:r>
              <a:rPr lang="en-US" altLang="en-US" sz="3400" b="1" smtClean="0">
                <a:solidFill>
                  <a:srgbClr val="FF0000"/>
                </a:solidFill>
              </a:rPr>
              <a:t>Planck’s function: Wien law</a:t>
            </a:r>
          </a:p>
        </p:txBody>
      </p:sp>
      <p:sp>
        <p:nvSpPr>
          <p:cNvPr id="18436" name="Text Box 3"/>
          <p:cNvSpPr txBox="1">
            <a:spLocks noChangeArrowheads="1"/>
          </p:cNvSpPr>
          <p:nvPr/>
        </p:nvSpPr>
        <p:spPr bwMode="auto">
          <a:xfrm>
            <a:off x="0" y="1417638"/>
            <a:ext cx="88392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dirty="0"/>
              <a:t>By differentiating the Planck function </a:t>
            </a:r>
            <a:r>
              <a:rPr lang="en-US" altLang="en-US" sz="2400" dirty="0" err="1"/>
              <a:t>B</a:t>
            </a:r>
            <a:r>
              <a:rPr lang="en-US" altLang="en-US" sz="2400" baseline="-25000" dirty="0" err="1">
                <a:latin typeface="Symbol" panose="05050102010706020507" pitchFamily="18" charset="2"/>
              </a:rPr>
              <a:t>l</a:t>
            </a:r>
            <a:r>
              <a:rPr lang="en-US" altLang="en-US" sz="2400" dirty="0"/>
              <a:t> and equating the result to zero we find the wavelength corresponding to the maximum:</a:t>
            </a:r>
          </a:p>
          <a:p>
            <a:pPr eaLnBrk="1" hangingPunct="1">
              <a:spcBef>
                <a:spcPct val="0"/>
              </a:spcBef>
              <a:buFontTx/>
              <a:buNone/>
            </a:pPr>
            <a:r>
              <a:rPr lang="en-US" altLang="en-US" sz="2400" i="1" dirty="0">
                <a:latin typeface="Times New Roman" panose="02020603050405020304" pitchFamily="18" charset="0"/>
                <a:sym typeface="Symbol" panose="05050102010706020507" pitchFamily="18" charset="2"/>
              </a:rPr>
              <a:t>         </a:t>
            </a:r>
            <a:r>
              <a:rPr lang="en-US" altLang="en-US" sz="2400" i="1" baseline="-25000" dirty="0">
                <a:latin typeface="Times New Roman" panose="02020603050405020304" pitchFamily="18" charset="0"/>
                <a:sym typeface="Symbol" panose="05050102010706020507" pitchFamily="18" charset="2"/>
              </a:rPr>
              <a:t>max</a:t>
            </a:r>
            <a:r>
              <a:rPr lang="en-US" altLang="en-US" sz="2400" i="1" dirty="0">
                <a:latin typeface="Times New Roman" panose="02020603050405020304" pitchFamily="18" charset="0"/>
                <a:sym typeface="Symbol" panose="05050102010706020507" pitchFamily="18" charset="2"/>
              </a:rPr>
              <a:t> [</a:t>
            </a:r>
            <a:r>
              <a:rPr lang="en-US" altLang="en-US" sz="2400" i="1" dirty="0">
                <a:latin typeface="Symbol" panose="05050102010706020507" pitchFamily="18" charset="2"/>
                <a:sym typeface="Symbol" panose="05050102010706020507" pitchFamily="18" charset="2"/>
              </a:rPr>
              <a:t>m</a:t>
            </a:r>
            <a:r>
              <a:rPr lang="en-US" altLang="en-US" sz="2400" i="1" dirty="0">
                <a:latin typeface="Times New Roman" panose="02020603050405020304" pitchFamily="18" charset="0"/>
                <a:sym typeface="Symbol" panose="05050102010706020507" pitchFamily="18" charset="2"/>
              </a:rPr>
              <a:t>m] T[K]</a:t>
            </a:r>
            <a:r>
              <a:rPr lang="en-US" altLang="en-US" sz="2400" dirty="0">
                <a:latin typeface="Times New Roman" panose="02020603050405020304" pitchFamily="18" charset="0"/>
                <a:sym typeface="Symbol" panose="05050102010706020507" pitchFamily="18" charset="2"/>
              </a:rPr>
              <a:t> = 2,897.8 </a:t>
            </a:r>
          </a:p>
          <a:p>
            <a:pPr eaLnBrk="1" hangingPunct="1">
              <a:spcBef>
                <a:spcPct val="0"/>
              </a:spcBef>
              <a:buFontTx/>
              <a:buNone/>
            </a:pPr>
            <a:endParaRPr lang="en-US" altLang="en-US" sz="2400" dirty="0">
              <a:latin typeface="Times New Roman" panose="02020603050405020304" pitchFamily="18" charset="0"/>
              <a:sym typeface="Symbol" panose="05050102010706020507" pitchFamily="18" charset="2"/>
            </a:endParaRPr>
          </a:p>
          <a:p>
            <a:pPr eaLnBrk="1" hangingPunct="1">
              <a:spcBef>
                <a:spcPct val="0"/>
              </a:spcBef>
              <a:buFontTx/>
              <a:buNone/>
            </a:pPr>
            <a:endParaRPr lang="en-US" altLang="en-US" sz="2400" dirty="0">
              <a:latin typeface="Times New Roman" panose="02020603050405020304" pitchFamily="18" charset="0"/>
              <a:sym typeface="Symbol" panose="05050102010706020507" pitchFamily="18" charset="2"/>
            </a:endParaRPr>
          </a:p>
          <a:p>
            <a:pPr eaLnBrk="1" hangingPunct="1">
              <a:spcBef>
                <a:spcPct val="0"/>
              </a:spcBef>
              <a:buFontTx/>
              <a:buNone/>
            </a:pPr>
            <a:endParaRPr lang="en-US" altLang="en-US" sz="2400" dirty="0">
              <a:latin typeface="Times New Roman" panose="02020603050405020304" pitchFamily="18" charset="0"/>
              <a:sym typeface="Symbol" panose="05050102010706020507" pitchFamily="18" charset="2"/>
            </a:endParaRPr>
          </a:p>
        </p:txBody>
      </p:sp>
      <p:sp>
        <p:nvSpPr>
          <p:cNvPr id="18437" name="Rectangle 1"/>
          <p:cNvSpPr>
            <a:spLocks noChangeArrowheads="1"/>
          </p:cNvSpPr>
          <p:nvPr/>
        </p:nvSpPr>
        <p:spPr bwMode="auto">
          <a:xfrm>
            <a:off x="0" y="4064000"/>
            <a:ext cx="4572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12750" indent="-41275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GB" altLang="en-US" sz="2400" b="1">
                <a:latin typeface="Times New Roman" panose="02020603050405020304" pitchFamily="18" charset="0"/>
                <a:sym typeface="Symbol" panose="05050102010706020507" pitchFamily="18" charset="2"/>
              </a:rPr>
              <a:t>T(sun) 6000 K (peaks at approx. 0.5 </a:t>
            </a:r>
            <a:r>
              <a:rPr lang="en-GB" altLang="en-US" sz="2400" b="1">
                <a:latin typeface="Symbol" panose="05050102010706020507" pitchFamily="18" charset="2"/>
                <a:sym typeface="Symbol" panose="05050102010706020507" pitchFamily="18" charset="2"/>
              </a:rPr>
              <a:t>m</a:t>
            </a:r>
            <a:r>
              <a:rPr lang="en-GB" altLang="en-US" sz="2400" b="1">
                <a:latin typeface="Times New Roman" panose="02020603050405020304" pitchFamily="18" charset="0"/>
                <a:sym typeface="Symbol" panose="05050102010706020507" pitchFamily="18" charset="2"/>
              </a:rPr>
              <a:t>m or 500 nm)</a:t>
            </a:r>
          </a:p>
          <a:p>
            <a:pPr algn="just" eaLnBrk="1" hangingPunct="1">
              <a:spcBef>
                <a:spcPct val="0"/>
              </a:spcBef>
              <a:buFontTx/>
              <a:buNone/>
            </a:pPr>
            <a:endParaRPr lang="en-GB" altLang="en-US" sz="2400" b="1">
              <a:latin typeface="Times New Roman" panose="02020603050405020304" pitchFamily="18" charset="0"/>
              <a:sym typeface="Symbol" panose="05050102010706020507" pitchFamily="18" charset="2"/>
            </a:endParaRPr>
          </a:p>
          <a:p>
            <a:pPr algn="just" eaLnBrk="1" hangingPunct="1">
              <a:spcBef>
                <a:spcPct val="0"/>
              </a:spcBef>
              <a:buFontTx/>
              <a:buNone/>
            </a:pPr>
            <a:r>
              <a:rPr lang="en-GB" altLang="en-US" sz="2400" b="1">
                <a:latin typeface="Times New Roman" panose="02020603050405020304" pitchFamily="18" charset="0"/>
                <a:sym typeface="Symbol" panose="05050102010706020507" pitchFamily="18" charset="2"/>
              </a:rPr>
              <a:t>T (Earth surface mean) 288 K (peaks at approx. 10 </a:t>
            </a:r>
            <a:r>
              <a:rPr lang="en-GB" altLang="en-US" sz="2400" b="1">
                <a:latin typeface="Symbol" panose="05050102010706020507" pitchFamily="18" charset="2"/>
                <a:sym typeface="Symbol" panose="05050102010706020507" pitchFamily="18" charset="2"/>
              </a:rPr>
              <a:t>m</a:t>
            </a:r>
            <a:r>
              <a:rPr lang="en-GB" altLang="en-US" sz="2400" b="1">
                <a:latin typeface="Times New Roman" panose="02020603050405020304" pitchFamily="18" charset="0"/>
                <a:sym typeface="Symbol" panose="05050102010706020507" pitchFamily="18" charset="2"/>
              </a:rPr>
              <a:t>m)</a:t>
            </a:r>
          </a:p>
          <a:p>
            <a:pPr algn="just" eaLnBrk="1" hangingPunct="1">
              <a:spcBef>
                <a:spcPct val="0"/>
              </a:spcBef>
              <a:buFontTx/>
              <a:buNone/>
            </a:pPr>
            <a:endParaRPr lang="en-GB" altLang="en-US" sz="2400" b="1">
              <a:latin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0" y="0"/>
            <a:ext cx="9144000" cy="836613"/>
          </a:xfrm>
        </p:spPr>
        <p:txBody>
          <a:bodyPr/>
          <a:lstStyle/>
          <a:p>
            <a:r>
              <a:rPr lang="en-GB" altLang="en-US" sz="3400" b="1" smtClean="0">
                <a:solidFill>
                  <a:srgbClr val="FF0000"/>
                </a:solidFill>
              </a:rPr>
              <a:t>Spectral flux at the sun surface</a:t>
            </a:r>
          </a:p>
        </p:txBody>
      </p:sp>
      <p:pic>
        <p:nvPicPr>
          <p:cNvPr id="19459" name="Picture 7" descr="cartoon_sun_st6.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5288" y="981075"/>
            <a:ext cx="1855787"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460" name="Straight Connector 20"/>
          <p:cNvCxnSpPr>
            <a:cxnSpLocks noChangeShapeType="1"/>
          </p:cNvCxnSpPr>
          <p:nvPr/>
        </p:nvCxnSpPr>
        <p:spPr bwMode="auto">
          <a:xfrm rot="10800000">
            <a:off x="1670050" y="3263900"/>
            <a:ext cx="3981450" cy="9572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a14:hiddenLine>
            </a:ext>
          </a:extLst>
        </p:spPr>
      </p:cxnSp>
      <p:cxnSp>
        <p:nvCxnSpPr>
          <p:cNvPr id="19461" name="Straight Arrow Connector 2"/>
          <p:cNvCxnSpPr>
            <a:cxnSpLocks noChangeShapeType="1"/>
          </p:cNvCxnSpPr>
          <p:nvPr/>
        </p:nvCxnSpPr>
        <p:spPr bwMode="auto">
          <a:xfrm flipV="1">
            <a:off x="2124075" y="1628775"/>
            <a:ext cx="647700" cy="279400"/>
          </a:xfrm>
          <a:prstGeom prst="straightConnector1">
            <a:avLst/>
          </a:prstGeom>
          <a:noFill/>
          <a:ln w="15875" algn="ctr">
            <a:solidFill>
              <a:schemeClr val="accent2"/>
            </a:solidFill>
            <a:round/>
            <a:headEnd/>
            <a:tailEnd type="arrow" w="med" len="med"/>
          </a:ln>
          <a:extLst>
            <a:ext uri="{909E8E84-426E-40DD-AFC4-6F175D3DCCD1}">
              <a14:hiddenFill xmlns:a14="http://schemas.microsoft.com/office/drawing/2010/main">
                <a:noFill/>
              </a14:hiddenFill>
            </a:ext>
          </a:extLst>
        </p:spPr>
      </p:cxnSp>
      <p:cxnSp>
        <p:nvCxnSpPr>
          <p:cNvPr id="19462" name="Straight Arrow Connector 15"/>
          <p:cNvCxnSpPr>
            <a:cxnSpLocks noChangeShapeType="1"/>
          </p:cNvCxnSpPr>
          <p:nvPr/>
        </p:nvCxnSpPr>
        <p:spPr bwMode="auto">
          <a:xfrm>
            <a:off x="2124075" y="1908175"/>
            <a:ext cx="800100" cy="76200"/>
          </a:xfrm>
          <a:prstGeom prst="straightConnector1">
            <a:avLst/>
          </a:prstGeom>
          <a:noFill/>
          <a:ln w="15875" algn="ctr">
            <a:solidFill>
              <a:schemeClr val="accent2"/>
            </a:solidFill>
            <a:round/>
            <a:headEnd/>
            <a:tailEnd type="arrow" w="med" len="med"/>
          </a:ln>
          <a:extLst>
            <a:ext uri="{909E8E84-426E-40DD-AFC4-6F175D3DCCD1}">
              <a14:hiddenFill xmlns:a14="http://schemas.microsoft.com/office/drawing/2010/main">
                <a:noFill/>
              </a14:hiddenFill>
            </a:ext>
          </a:extLst>
        </p:spPr>
      </p:cxnSp>
      <p:cxnSp>
        <p:nvCxnSpPr>
          <p:cNvPr id="19463" name="Straight Arrow Connector 19"/>
          <p:cNvCxnSpPr>
            <a:cxnSpLocks noChangeShapeType="1"/>
          </p:cNvCxnSpPr>
          <p:nvPr/>
        </p:nvCxnSpPr>
        <p:spPr bwMode="auto">
          <a:xfrm flipV="1">
            <a:off x="2124075" y="1412875"/>
            <a:ext cx="304800" cy="495300"/>
          </a:xfrm>
          <a:prstGeom prst="straightConnector1">
            <a:avLst/>
          </a:prstGeom>
          <a:noFill/>
          <a:ln w="15875" algn="ctr">
            <a:solidFill>
              <a:schemeClr val="accent2"/>
            </a:solidFill>
            <a:round/>
            <a:headEnd/>
            <a:tailEnd type="arrow" w="med" len="med"/>
          </a:ln>
          <a:extLst>
            <a:ext uri="{909E8E84-426E-40DD-AFC4-6F175D3DCCD1}">
              <a14:hiddenFill xmlns:a14="http://schemas.microsoft.com/office/drawing/2010/main">
                <a:noFill/>
              </a14:hiddenFill>
            </a:ext>
          </a:extLst>
        </p:spPr>
      </p:cxnSp>
      <p:cxnSp>
        <p:nvCxnSpPr>
          <p:cNvPr id="19464" name="Straight Arrow Connector 20"/>
          <p:cNvCxnSpPr>
            <a:cxnSpLocks noChangeShapeType="1"/>
          </p:cNvCxnSpPr>
          <p:nvPr/>
        </p:nvCxnSpPr>
        <p:spPr bwMode="auto">
          <a:xfrm>
            <a:off x="2124075" y="1908175"/>
            <a:ext cx="609600" cy="317500"/>
          </a:xfrm>
          <a:prstGeom prst="straightConnector1">
            <a:avLst/>
          </a:prstGeom>
          <a:noFill/>
          <a:ln w="15875" algn="ctr">
            <a:solidFill>
              <a:schemeClr val="accent2"/>
            </a:solidFill>
            <a:round/>
            <a:headEnd/>
            <a:tailEnd type="arrow" w="med" len="med"/>
          </a:ln>
          <a:extLst>
            <a:ext uri="{909E8E84-426E-40DD-AFC4-6F175D3DCCD1}">
              <a14:hiddenFill xmlns:a14="http://schemas.microsoft.com/office/drawing/2010/main">
                <a:noFill/>
              </a14:hiddenFill>
            </a:ext>
          </a:extLst>
        </p:spPr>
      </p:cxnSp>
      <p:cxnSp>
        <p:nvCxnSpPr>
          <p:cNvPr id="19465" name="Straight Arrow Connector 21"/>
          <p:cNvCxnSpPr>
            <a:cxnSpLocks noChangeShapeType="1"/>
          </p:cNvCxnSpPr>
          <p:nvPr/>
        </p:nvCxnSpPr>
        <p:spPr bwMode="auto">
          <a:xfrm>
            <a:off x="2124075" y="1908175"/>
            <a:ext cx="300038" cy="584200"/>
          </a:xfrm>
          <a:prstGeom prst="straightConnector1">
            <a:avLst/>
          </a:prstGeom>
          <a:noFill/>
          <a:ln w="15875" algn="ctr">
            <a:solidFill>
              <a:schemeClr val="accent2"/>
            </a:solidFill>
            <a:round/>
            <a:headEnd/>
            <a:tailEnd type="arrow" w="med" len="med"/>
          </a:ln>
          <a:extLst>
            <a:ext uri="{909E8E84-426E-40DD-AFC4-6F175D3DCCD1}">
              <a14:hiddenFill xmlns:a14="http://schemas.microsoft.com/office/drawing/2010/main">
                <a:noFill/>
              </a14:hiddenFill>
            </a:ext>
          </a:extLst>
        </p:spPr>
      </p:cxnSp>
      <p:sp>
        <p:nvSpPr>
          <p:cNvPr id="19466" name="TextBox 13"/>
          <p:cNvSpPr txBox="1">
            <a:spLocks noChangeArrowheads="1"/>
          </p:cNvSpPr>
          <p:nvPr/>
        </p:nvSpPr>
        <p:spPr bwMode="auto">
          <a:xfrm>
            <a:off x="2936875" y="1306513"/>
            <a:ext cx="19542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2400">
                <a:solidFill>
                  <a:srgbClr val="0000FF"/>
                </a:solidFill>
              </a:rPr>
              <a:t>B</a:t>
            </a:r>
            <a:r>
              <a:rPr lang="en-GB" altLang="en-US" sz="2400" baseline="-25000">
                <a:solidFill>
                  <a:srgbClr val="0000FF"/>
                </a:solidFill>
                <a:latin typeface="Symbol" panose="05050102010706020507" pitchFamily="18" charset="2"/>
              </a:rPr>
              <a:t>l</a:t>
            </a:r>
            <a:r>
              <a:rPr lang="en-GB" altLang="en-US" sz="2400">
                <a:solidFill>
                  <a:srgbClr val="0000FF"/>
                </a:solidFill>
              </a:rPr>
              <a:t>(T=6000K)</a:t>
            </a:r>
          </a:p>
        </p:txBody>
      </p:sp>
      <p:sp>
        <p:nvSpPr>
          <p:cNvPr id="19467" name="TextBox 4"/>
          <p:cNvSpPr txBox="1">
            <a:spLocks noChangeArrowheads="1"/>
          </p:cNvSpPr>
          <p:nvPr/>
        </p:nvSpPr>
        <p:spPr bwMode="auto">
          <a:xfrm>
            <a:off x="3203575" y="2776538"/>
            <a:ext cx="5940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2400">
                <a:latin typeface="Times New Roman" panose="02020603050405020304" pitchFamily="18" charset="0"/>
              </a:rPr>
              <a:t>I</a:t>
            </a:r>
            <a:r>
              <a:rPr lang="en-GB" altLang="en-US" sz="2400" baseline="-25000">
                <a:latin typeface="Symbol" panose="05050102010706020507" pitchFamily="18" charset="2"/>
                <a:cs typeface="Times New Roman" panose="02020603050405020304" pitchFamily="18" charset="0"/>
              </a:rPr>
              <a:t>l</a:t>
            </a:r>
            <a:r>
              <a:rPr lang="el-GR" altLang="en-US" sz="2400">
                <a:latin typeface="Times New Roman" panose="02020603050405020304" pitchFamily="18" charset="0"/>
                <a:cs typeface="Times New Roman" panose="02020603050405020304" pitchFamily="18" charset="0"/>
              </a:rPr>
              <a:t> </a:t>
            </a:r>
            <a:r>
              <a:rPr lang="en-GB" altLang="en-US" sz="2400">
                <a:latin typeface="Times New Roman" panose="02020603050405020304" pitchFamily="18" charset="0"/>
                <a:cs typeface="Times New Roman" panose="02020603050405020304" pitchFamily="18" charset="0"/>
              </a:rPr>
              <a:t>(</a:t>
            </a:r>
            <a:r>
              <a:rPr lang="el-GR" altLang="en-US" sz="2400">
                <a:latin typeface="Times New Roman" panose="02020603050405020304" pitchFamily="18" charset="0"/>
                <a:cs typeface="Times New Roman" panose="02020603050405020304" pitchFamily="18" charset="0"/>
              </a:rPr>
              <a:t>θ</a:t>
            </a:r>
            <a:r>
              <a:rPr lang="en-GB" altLang="en-US" sz="2400">
                <a:latin typeface="Times New Roman" panose="02020603050405020304" pitchFamily="18" charset="0"/>
                <a:cs typeface="Times New Roman" panose="02020603050405020304" pitchFamily="18" charset="0"/>
              </a:rPr>
              <a:t>,</a:t>
            </a:r>
            <a:r>
              <a:rPr lang="en-GB" altLang="en-US" sz="2400">
                <a:latin typeface="Symbol" panose="05050102010706020507" pitchFamily="18" charset="2"/>
                <a:cs typeface="Times New Roman" panose="02020603050405020304" pitchFamily="18" charset="0"/>
              </a:rPr>
              <a:t>f</a:t>
            </a:r>
            <a:r>
              <a:rPr lang="en-GB" altLang="en-US" sz="2400">
                <a:latin typeface="Times New Roman" panose="02020603050405020304" pitchFamily="18" charset="0"/>
                <a:cs typeface="Times New Roman" panose="02020603050405020304" pitchFamily="18" charset="0"/>
              </a:rPr>
              <a:t>) = B</a:t>
            </a:r>
            <a:r>
              <a:rPr lang="en-GB" altLang="en-US" sz="2400" baseline="-25000">
                <a:latin typeface="Symbol" panose="05050102010706020507" pitchFamily="18" charset="2"/>
                <a:cs typeface="Times New Roman" panose="02020603050405020304" pitchFamily="18" charset="0"/>
              </a:rPr>
              <a:t>l</a:t>
            </a:r>
            <a:r>
              <a:rPr lang="en-GB" altLang="en-US" sz="2400">
                <a:latin typeface="Times New Roman" panose="02020603050405020304" pitchFamily="18" charset="0"/>
                <a:cs typeface="Times New Roman" panose="02020603050405020304" pitchFamily="18" charset="0"/>
              </a:rPr>
              <a:t>(T=5600K) = const   for 0&lt;</a:t>
            </a:r>
            <a:r>
              <a:rPr lang="en-GB" altLang="en-US" sz="2400">
                <a:latin typeface="Symbol" panose="05050102010706020507" pitchFamily="18" charset="2"/>
                <a:cs typeface="Times New Roman" panose="02020603050405020304" pitchFamily="18" charset="0"/>
              </a:rPr>
              <a:t>q</a:t>
            </a:r>
            <a:r>
              <a:rPr lang="en-GB" altLang="en-US" sz="2400">
                <a:latin typeface="Times New Roman" panose="02020603050405020304" pitchFamily="18" charset="0"/>
                <a:cs typeface="Times New Roman" panose="02020603050405020304" pitchFamily="18" charset="0"/>
              </a:rPr>
              <a:t>&lt;</a:t>
            </a:r>
            <a:r>
              <a:rPr lang="en-GB" altLang="en-US" sz="2400">
                <a:latin typeface="Symbol" panose="05050102010706020507" pitchFamily="18" charset="2"/>
                <a:cs typeface="Times New Roman" panose="02020603050405020304" pitchFamily="18" charset="0"/>
              </a:rPr>
              <a:t>p</a:t>
            </a:r>
            <a:r>
              <a:rPr lang="en-GB" altLang="en-US" sz="2400">
                <a:latin typeface="Times New Roman" panose="02020603050405020304" pitchFamily="18" charset="0"/>
                <a:cs typeface="Times New Roman" panose="02020603050405020304" pitchFamily="18" charset="0"/>
              </a:rPr>
              <a:t>/2  </a:t>
            </a:r>
          </a:p>
        </p:txBody>
      </p:sp>
      <p:sp>
        <p:nvSpPr>
          <p:cNvPr id="19468" name="TextBox 5"/>
          <p:cNvSpPr txBox="1">
            <a:spLocks noChangeArrowheads="1"/>
          </p:cNvSpPr>
          <p:nvPr/>
        </p:nvSpPr>
        <p:spPr bwMode="auto">
          <a:xfrm>
            <a:off x="34925" y="4541838"/>
            <a:ext cx="3829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2000" b="1"/>
              <a:t>Integral over one hemisphere </a:t>
            </a:r>
          </a:p>
        </p:txBody>
      </p:sp>
      <p:sp>
        <p:nvSpPr>
          <p:cNvPr id="19469" name="TextBox 6"/>
          <p:cNvSpPr txBox="1">
            <a:spLocks noChangeArrowheads="1"/>
          </p:cNvSpPr>
          <p:nvPr/>
        </p:nvSpPr>
        <p:spPr bwMode="auto">
          <a:xfrm>
            <a:off x="3863975" y="2308225"/>
            <a:ext cx="3886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2000" b="1"/>
              <a:t>The Radiance field is isotropic</a:t>
            </a:r>
          </a:p>
        </p:txBody>
      </p:sp>
      <p:graphicFrame>
        <p:nvGraphicFramePr>
          <p:cNvPr id="19470" name="Object 2"/>
          <p:cNvGraphicFramePr>
            <a:graphicFrameLocks noChangeAspect="1"/>
          </p:cNvGraphicFramePr>
          <p:nvPr/>
        </p:nvGraphicFramePr>
        <p:xfrm>
          <a:off x="5292725" y="4879975"/>
          <a:ext cx="3105150" cy="1717675"/>
        </p:xfrm>
        <a:graphic>
          <a:graphicData uri="http://schemas.openxmlformats.org/presentationml/2006/ole">
            <mc:AlternateContent xmlns:mc="http://schemas.openxmlformats.org/markup-compatibility/2006">
              <mc:Choice xmlns:v="urn:schemas-microsoft-com:vml" Requires="v">
                <p:oleObj spid="_x0000_s19485" name="Equation" r:id="rId4" imgW="1422400" imgH="787400" progId="Equation.3">
                  <p:embed/>
                </p:oleObj>
              </mc:Choice>
              <mc:Fallback>
                <p:oleObj name="Equation" r:id="rId4" imgW="1422400" imgH="7874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725" y="4879975"/>
                        <a:ext cx="3105150" cy="171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71" name="Object 3"/>
          <p:cNvGraphicFramePr>
            <a:graphicFrameLocks noChangeAspect="1"/>
          </p:cNvGraphicFramePr>
          <p:nvPr/>
        </p:nvGraphicFramePr>
        <p:xfrm>
          <a:off x="309563" y="5060950"/>
          <a:ext cx="3538537" cy="1681163"/>
        </p:xfrm>
        <a:graphic>
          <a:graphicData uri="http://schemas.openxmlformats.org/presentationml/2006/ole">
            <mc:AlternateContent xmlns:mc="http://schemas.openxmlformats.org/markup-compatibility/2006">
              <mc:Choice xmlns:v="urn:schemas-microsoft-com:vml" Requires="v">
                <p:oleObj spid="_x0000_s19486" name="Equation" r:id="rId6" imgW="2032000" imgH="965200" progId="Equation.3">
                  <p:embed/>
                </p:oleObj>
              </mc:Choice>
              <mc:Fallback>
                <p:oleObj name="Equation" r:id="rId6" imgW="2032000" imgH="9652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563" y="5060950"/>
                        <a:ext cx="3538537" cy="168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72" name="TextBox 7"/>
          <p:cNvSpPr txBox="1">
            <a:spLocks noChangeArrowheads="1"/>
          </p:cNvSpPr>
          <p:nvPr/>
        </p:nvSpPr>
        <p:spPr bwMode="auto">
          <a:xfrm>
            <a:off x="179388" y="7853363"/>
            <a:ext cx="85105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2400" b="1">
                <a:solidFill>
                  <a:srgbClr val="0000FF"/>
                </a:solidFill>
              </a:rPr>
              <a:t>Black body emission or reflection from ‘Lambert’ surface</a:t>
            </a:r>
          </a:p>
        </p:txBody>
      </p:sp>
      <p:sp>
        <p:nvSpPr>
          <p:cNvPr id="19473" name="TextBox 1"/>
          <p:cNvSpPr txBox="1">
            <a:spLocks noChangeArrowheads="1"/>
          </p:cNvSpPr>
          <p:nvPr/>
        </p:nvSpPr>
        <p:spPr bwMode="auto">
          <a:xfrm>
            <a:off x="34925" y="8285163"/>
            <a:ext cx="90217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2000"/>
              <a:t>N.B. The intensity remains constant along a ray upon reflection by any mirror  </a:t>
            </a:r>
          </a:p>
        </p:txBody>
      </p:sp>
      <p:cxnSp>
        <p:nvCxnSpPr>
          <p:cNvPr id="19474" name="Straight Arrow Connector 2"/>
          <p:cNvCxnSpPr>
            <a:cxnSpLocks noChangeShapeType="1"/>
          </p:cNvCxnSpPr>
          <p:nvPr/>
        </p:nvCxnSpPr>
        <p:spPr bwMode="auto">
          <a:xfrm flipV="1">
            <a:off x="5724525" y="1585913"/>
            <a:ext cx="647700" cy="279400"/>
          </a:xfrm>
          <a:prstGeom prst="straightConnector1">
            <a:avLst/>
          </a:prstGeom>
          <a:noFill/>
          <a:ln w="15875" algn="ctr">
            <a:solidFill>
              <a:schemeClr val="accent2"/>
            </a:solidFill>
            <a:round/>
            <a:headEnd/>
            <a:tailEnd type="arrow" w="med" len="med"/>
          </a:ln>
          <a:extLst>
            <a:ext uri="{909E8E84-426E-40DD-AFC4-6F175D3DCCD1}">
              <a14:hiddenFill xmlns:a14="http://schemas.microsoft.com/office/drawing/2010/main">
                <a:noFill/>
              </a14:hiddenFill>
            </a:ext>
          </a:extLst>
        </p:spPr>
      </p:cxnSp>
      <p:cxnSp>
        <p:nvCxnSpPr>
          <p:cNvPr id="19475" name="Straight Arrow Connector 15"/>
          <p:cNvCxnSpPr>
            <a:cxnSpLocks noChangeShapeType="1"/>
          </p:cNvCxnSpPr>
          <p:nvPr/>
        </p:nvCxnSpPr>
        <p:spPr bwMode="auto">
          <a:xfrm>
            <a:off x="5765800" y="1844675"/>
            <a:ext cx="800100" cy="7938"/>
          </a:xfrm>
          <a:prstGeom prst="straightConnector1">
            <a:avLst/>
          </a:prstGeom>
          <a:noFill/>
          <a:ln w="15875" algn="ctr">
            <a:solidFill>
              <a:schemeClr val="accent2"/>
            </a:solidFill>
            <a:round/>
            <a:headEnd/>
            <a:tailEnd type="arrow" w="med" len="med"/>
          </a:ln>
          <a:extLst>
            <a:ext uri="{909E8E84-426E-40DD-AFC4-6F175D3DCCD1}">
              <a14:hiddenFill xmlns:a14="http://schemas.microsoft.com/office/drawing/2010/main">
                <a:noFill/>
              </a14:hiddenFill>
            </a:ext>
          </a:extLst>
        </p:spPr>
      </p:cxnSp>
      <p:cxnSp>
        <p:nvCxnSpPr>
          <p:cNvPr id="19476" name="Straight Arrow Connector 19"/>
          <p:cNvCxnSpPr>
            <a:cxnSpLocks noChangeShapeType="1"/>
          </p:cNvCxnSpPr>
          <p:nvPr/>
        </p:nvCxnSpPr>
        <p:spPr bwMode="auto">
          <a:xfrm flipV="1">
            <a:off x="5765800" y="1382713"/>
            <a:ext cx="300038" cy="495300"/>
          </a:xfrm>
          <a:prstGeom prst="straightConnector1">
            <a:avLst/>
          </a:prstGeom>
          <a:noFill/>
          <a:ln w="15875" algn="ctr">
            <a:solidFill>
              <a:schemeClr val="accent2"/>
            </a:solidFill>
            <a:round/>
            <a:headEnd/>
            <a:tailEnd type="arrow" w="med" len="med"/>
          </a:ln>
          <a:extLst>
            <a:ext uri="{909E8E84-426E-40DD-AFC4-6F175D3DCCD1}">
              <a14:hiddenFill xmlns:a14="http://schemas.microsoft.com/office/drawing/2010/main">
                <a:noFill/>
              </a14:hiddenFill>
            </a:ext>
          </a:extLst>
        </p:spPr>
      </p:cxnSp>
      <p:cxnSp>
        <p:nvCxnSpPr>
          <p:cNvPr id="19477" name="Straight Arrow Connector 20"/>
          <p:cNvCxnSpPr>
            <a:cxnSpLocks noChangeShapeType="1"/>
          </p:cNvCxnSpPr>
          <p:nvPr/>
        </p:nvCxnSpPr>
        <p:spPr bwMode="auto">
          <a:xfrm>
            <a:off x="5765800" y="1878013"/>
            <a:ext cx="609600" cy="317500"/>
          </a:xfrm>
          <a:prstGeom prst="straightConnector1">
            <a:avLst/>
          </a:prstGeom>
          <a:noFill/>
          <a:ln w="15875" algn="ctr">
            <a:solidFill>
              <a:schemeClr val="accent2"/>
            </a:solidFill>
            <a:round/>
            <a:headEnd/>
            <a:tailEnd type="arrow" w="med" len="med"/>
          </a:ln>
          <a:extLst>
            <a:ext uri="{909E8E84-426E-40DD-AFC4-6F175D3DCCD1}">
              <a14:hiddenFill xmlns:a14="http://schemas.microsoft.com/office/drawing/2010/main">
                <a:noFill/>
              </a14:hiddenFill>
            </a:ext>
          </a:extLst>
        </p:spPr>
      </p:cxnSp>
      <p:cxnSp>
        <p:nvCxnSpPr>
          <p:cNvPr id="19478" name="Straight Arrow Connector 21"/>
          <p:cNvCxnSpPr>
            <a:cxnSpLocks noChangeShapeType="1"/>
          </p:cNvCxnSpPr>
          <p:nvPr/>
        </p:nvCxnSpPr>
        <p:spPr bwMode="auto">
          <a:xfrm>
            <a:off x="5765800" y="1878013"/>
            <a:ext cx="300038" cy="584200"/>
          </a:xfrm>
          <a:prstGeom prst="straightConnector1">
            <a:avLst/>
          </a:prstGeom>
          <a:noFill/>
          <a:ln w="15875" algn="ctr">
            <a:solidFill>
              <a:schemeClr val="accent2"/>
            </a:solidFill>
            <a:round/>
            <a:headEnd/>
            <a:tailEnd type="arrow" w="med" len="med"/>
          </a:ln>
          <a:extLst>
            <a:ext uri="{909E8E84-426E-40DD-AFC4-6F175D3DCCD1}">
              <a14:hiddenFill xmlns:a14="http://schemas.microsoft.com/office/drawing/2010/main">
                <a:noFill/>
              </a14:hiddenFill>
            </a:ext>
          </a:extLst>
        </p:spPr>
      </p:cxnSp>
      <p:cxnSp>
        <p:nvCxnSpPr>
          <p:cNvPr id="33" name="Straight Connector 32"/>
          <p:cNvCxnSpPr/>
          <p:nvPr/>
        </p:nvCxnSpPr>
        <p:spPr>
          <a:xfrm>
            <a:off x="5765800" y="1108075"/>
            <a:ext cx="0" cy="1600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5765800" y="1844675"/>
            <a:ext cx="1820863" cy="793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9481" name="Object 3"/>
          <p:cNvGraphicFramePr>
            <a:graphicFrameLocks noChangeAspect="1"/>
          </p:cNvGraphicFramePr>
          <p:nvPr/>
        </p:nvGraphicFramePr>
        <p:xfrm>
          <a:off x="179388" y="3429000"/>
          <a:ext cx="5137150" cy="939800"/>
        </p:xfrm>
        <a:graphic>
          <a:graphicData uri="http://schemas.openxmlformats.org/presentationml/2006/ole">
            <mc:AlternateContent xmlns:mc="http://schemas.openxmlformats.org/markup-compatibility/2006">
              <mc:Choice xmlns:v="urn:schemas-microsoft-com:vml" Requires="v">
                <p:oleObj spid="_x0000_s19487" name="Equation" r:id="rId8" imgW="2082800" imgH="381000" progId="Equation.3">
                  <p:embed/>
                </p:oleObj>
              </mc:Choice>
              <mc:Fallback>
                <p:oleObj name="Equation" r:id="rId8" imgW="2082800" imgH="381000" progId="Equation.3">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9388" y="3429000"/>
                        <a:ext cx="5137150" cy="939800"/>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2"/>
          <p:cNvGrpSpPr>
            <a:grpSpLocks/>
          </p:cNvGrpSpPr>
          <p:nvPr/>
        </p:nvGrpSpPr>
        <p:grpSpPr bwMode="auto">
          <a:xfrm>
            <a:off x="4229100" y="1143000"/>
            <a:ext cx="4914900" cy="3695700"/>
            <a:chOff x="2712" y="1560"/>
            <a:chExt cx="3096" cy="2328"/>
          </a:xfrm>
        </p:grpSpPr>
        <p:pic>
          <p:nvPicPr>
            <p:cNvPr id="204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2" y="1560"/>
              <a:ext cx="3096" cy="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0" name="Line 4"/>
            <p:cNvSpPr>
              <a:spLocks noChangeShapeType="1"/>
            </p:cNvSpPr>
            <p:nvPr/>
          </p:nvSpPr>
          <p:spPr bwMode="auto">
            <a:xfrm flipV="1">
              <a:off x="4608" y="2256"/>
              <a:ext cx="0" cy="960"/>
            </a:xfrm>
            <a:prstGeom prst="line">
              <a:avLst/>
            </a:prstGeom>
            <a:noFill/>
            <a:ln w="952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0501" name="Text Box 5"/>
            <p:cNvSpPr txBox="1">
              <a:spLocks noChangeArrowheads="1"/>
            </p:cNvSpPr>
            <p:nvPr/>
          </p:nvSpPr>
          <p:spPr bwMode="auto">
            <a:xfrm>
              <a:off x="3168" y="2208"/>
              <a:ext cx="1233" cy="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it-IT" altLang="en-US" sz="2400" baseline="-25000">
                  <a:solidFill>
                    <a:srgbClr val="CC3300"/>
                  </a:solidFill>
                  <a:latin typeface="Times New Roman" panose="02020603050405020304" pitchFamily="18" charset="0"/>
                </a:rPr>
                <a:t>always</a:t>
              </a:r>
            </a:p>
            <a:p>
              <a:pPr algn="ctr" eaLnBrk="1" hangingPunct="1">
                <a:spcBef>
                  <a:spcPct val="0"/>
                </a:spcBef>
                <a:buFontTx/>
                <a:buNone/>
              </a:pPr>
              <a:r>
                <a:rPr lang="it-IT" altLang="en-US" sz="2400" baseline="-25000">
                  <a:solidFill>
                    <a:srgbClr val="CC3300"/>
                  </a:solidFill>
                  <a:latin typeface="Times New Roman" panose="02020603050405020304" pitchFamily="18" charset="0"/>
                </a:rPr>
                <a:t>increasing </a:t>
              </a:r>
            </a:p>
            <a:p>
              <a:pPr algn="ctr" eaLnBrk="1" hangingPunct="1">
                <a:spcBef>
                  <a:spcPct val="0"/>
                </a:spcBef>
                <a:buFontTx/>
                <a:buNone/>
              </a:pPr>
              <a:r>
                <a:rPr lang="it-IT" altLang="en-US" sz="2400" baseline="-25000">
                  <a:solidFill>
                    <a:srgbClr val="CC3300"/>
                  </a:solidFill>
                  <a:latin typeface="Times New Roman" panose="02020603050405020304" pitchFamily="18" charset="0"/>
                </a:rPr>
                <a:t>with T</a:t>
              </a:r>
            </a:p>
          </p:txBody>
        </p:sp>
      </p:grpSp>
      <p:sp>
        <p:nvSpPr>
          <p:cNvPr id="20483" name="Rectangle 6"/>
          <p:cNvSpPr>
            <a:spLocks noGrp="1" noChangeArrowheads="1"/>
          </p:cNvSpPr>
          <p:nvPr>
            <p:ph type="title"/>
          </p:nvPr>
        </p:nvSpPr>
        <p:spPr>
          <a:xfrm>
            <a:off x="0" y="44450"/>
            <a:ext cx="9144000" cy="685800"/>
          </a:xfrm>
        </p:spPr>
        <p:txBody>
          <a:bodyPr/>
          <a:lstStyle/>
          <a:p>
            <a:r>
              <a:rPr lang="en-US" altLang="en-US" sz="3400" b="1" smtClean="0">
                <a:solidFill>
                  <a:srgbClr val="FF0000"/>
                </a:solidFill>
              </a:rPr>
              <a:t>Total flux at sun surface: Planck law</a:t>
            </a:r>
          </a:p>
        </p:txBody>
      </p:sp>
      <p:sp>
        <p:nvSpPr>
          <p:cNvPr id="20484" name="Text Box 8"/>
          <p:cNvSpPr txBox="1">
            <a:spLocks noChangeArrowheads="1"/>
          </p:cNvSpPr>
          <p:nvPr/>
        </p:nvSpPr>
        <p:spPr bwMode="auto">
          <a:xfrm>
            <a:off x="0" y="5732463"/>
            <a:ext cx="91440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2600">
                <a:sym typeface="Symbol" panose="05050102010706020507" pitchFamily="18" charset="2"/>
              </a:rPr>
              <a:t>By integrating the blackbody flux over all frequencies we get </a:t>
            </a:r>
            <a:r>
              <a:rPr lang="en-US" altLang="en-US" sz="2600">
                <a:latin typeface="Times New Roman" panose="02020603050405020304" pitchFamily="18" charset="0"/>
                <a:sym typeface="Symbol" panose="05050102010706020507" pitchFamily="18" charset="2"/>
              </a:rPr>
              <a:t>F</a:t>
            </a:r>
            <a:r>
              <a:rPr lang="en-US" altLang="en-US" sz="2600" baseline="-25000">
                <a:latin typeface="Times New Roman" panose="02020603050405020304" pitchFamily="18" charset="0"/>
                <a:sym typeface="Symbol" panose="05050102010706020507" pitchFamily="18" charset="2"/>
              </a:rPr>
              <a:t>BB</a:t>
            </a:r>
            <a:r>
              <a:rPr lang="en-US" altLang="en-US" sz="2600">
                <a:latin typeface="Times New Roman" panose="02020603050405020304" pitchFamily="18" charset="0"/>
                <a:sym typeface="Symbol" panose="05050102010706020507" pitchFamily="18" charset="2"/>
              </a:rPr>
              <a:t> = </a:t>
            </a:r>
            <a:r>
              <a:rPr lang="en-US" altLang="en-US" sz="2600" baseline="-25000">
                <a:latin typeface="Times New Roman" panose="02020603050405020304" pitchFamily="18" charset="0"/>
                <a:sym typeface="Symbol" panose="05050102010706020507" pitchFamily="18" charset="2"/>
              </a:rPr>
              <a:t>B</a:t>
            </a:r>
            <a:r>
              <a:rPr lang="en-US" altLang="en-US" sz="2600">
                <a:latin typeface="Times New Roman" panose="02020603050405020304" pitchFamily="18" charset="0"/>
                <a:sym typeface="Symbol" panose="05050102010706020507" pitchFamily="18" charset="2"/>
              </a:rPr>
              <a:t>T</a:t>
            </a:r>
            <a:r>
              <a:rPr lang="en-US" altLang="en-US" sz="2600" baseline="30000">
                <a:latin typeface="Times New Roman" panose="02020603050405020304" pitchFamily="18" charset="0"/>
                <a:sym typeface="Symbol" panose="05050102010706020507" pitchFamily="18" charset="2"/>
              </a:rPr>
              <a:t>4</a:t>
            </a:r>
            <a:r>
              <a:rPr lang="en-US" altLang="en-US" sz="2600">
                <a:latin typeface="Times New Roman" panose="02020603050405020304" pitchFamily="18" charset="0"/>
                <a:sym typeface="Symbol" panose="05050102010706020507" pitchFamily="18" charset="2"/>
              </a:rPr>
              <a:t> </a:t>
            </a:r>
            <a:r>
              <a:rPr lang="en-US" altLang="en-US" sz="2600">
                <a:sym typeface="Symbol" panose="05050102010706020507" pitchFamily="18" charset="2"/>
              </a:rPr>
              <a:t>Stefan-Boltzmann Law</a:t>
            </a:r>
            <a:endParaRPr lang="it-IT" altLang="en-US" sz="2600"/>
          </a:p>
        </p:txBody>
      </p:sp>
      <p:pic>
        <p:nvPicPr>
          <p:cNvPr id="20485" name="Picture 11"/>
          <p:cNvPicPr>
            <a:picLocks noChangeAspect="1" noChangeArrowheads="1"/>
          </p:cNvPicPr>
          <p:nvPr/>
        </p:nvPicPr>
        <p:blipFill>
          <a:blip r:embed="rId4">
            <a:extLst>
              <a:ext uri="{28A0092B-C50C-407E-A947-70E740481C1C}">
                <a14:useLocalDpi xmlns:a14="http://schemas.microsoft.com/office/drawing/2010/main" val="0"/>
              </a:ext>
            </a:extLst>
          </a:blip>
          <a:srcRect r="371"/>
          <a:stretch>
            <a:fillRect/>
          </a:stretch>
        </p:blipFill>
        <p:spPr bwMode="auto">
          <a:xfrm>
            <a:off x="0" y="4746625"/>
            <a:ext cx="8231188"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Oval 10"/>
          <p:cNvSpPr>
            <a:spLocks noChangeArrowheads="1"/>
          </p:cNvSpPr>
          <p:nvPr/>
        </p:nvSpPr>
        <p:spPr bwMode="auto">
          <a:xfrm>
            <a:off x="827088" y="2852738"/>
            <a:ext cx="269875" cy="498475"/>
          </a:xfrm>
          <a:prstGeom prst="ellipse">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baseline="-25000">
              <a:latin typeface="Times New Roman" panose="02020603050405020304" pitchFamily="18" charset="0"/>
            </a:endParaRPr>
          </a:p>
        </p:txBody>
      </p:sp>
      <p:sp>
        <p:nvSpPr>
          <p:cNvPr id="20487" name="TextBox 1"/>
          <p:cNvSpPr txBox="1">
            <a:spLocks noChangeArrowheads="1"/>
          </p:cNvSpPr>
          <p:nvPr/>
        </p:nvSpPr>
        <p:spPr bwMode="auto">
          <a:xfrm>
            <a:off x="6716713" y="5414963"/>
            <a:ext cx="24717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lvl="1" eaLnBrk="1" hangingPunct="1">
              <a:spcBef>
                <a:spcPct val="0"/>
              </a:spcBef>
              <a:buFontTx/>
              <a:buNone/>
            </a:pPr>
            <a:r>
              <a:rPr lang="en-GB" altLang="en-US" sz="1800" b="1" i="1" baseline="-25000">
                <a:latin typeface="Symbol" panose="05050102010706020507" pitchFamily="18" charset="2"/>
              </a:rPr>
              <a:t>s</a:t>
            </a:r>
            <a:r>
              <a:rPr lang="en-GB" altLang="en-US" sz="1800" b="1" i="1" baseline="-25000">
                <a:latin typeface="Times New Roman" panose="02020603050405020304" pitchFamily="18" charset="0"/>
              </a:rPr>
              <a:t>  =    </a:t>
            </a:r>
            <a:r>
              <a:rPr lang="en-GB" altLang="en-US" sz="1800" b="1" baseline="-25000">
                <a:latin typeface="Times New Roman" panose="02020603050405020304" pitchFamily="18" charset="0"/>
              </a:rPr>
              <a:t>5.67 X 10 </a:t>
            </a:r>
            <a:r>
              <a:rPr lang="en-GB" altLang="en-US" sz="1800" b="1" baseline="30000">
                <a:latin typeface="Times New Roman" panose="02020603050405020304" pitchFamily="18" charset="0"/>
              </a:rPr>
              <a:t>- 8</a:t>
            </a:r>
            <a:r>
              <a:rPr lang="en-GB" altLang="en-US" sz="1800" b="1" i="1" baseline="-25000">
                <a:latin typeface="Times New Roman" panose="02020603050405020304" pitchFamily="18" charset="0"/>
              </a:rPr>
              <a:t>  W m </a:t>
            </a:r>
            <a:r>
              <a:rPr lang="en-GB" altLang="en-US" sz="1800" b="1" baseline="30000">
                <a:latin typeface="Times New Roman" panose="02020603050405020304" pitchFamily="18" charset="0"/>
              </a:rPr>
              <a:t>- 2</a:t>
            </a:r>
            <a:r>
              <a:rPr lang="en-GB" altLang="en-US" sz="1800" b="1" i="1" baseline="-25000">
                <a:latin typeface="Times New Roman" panose="02020603050405020304" pitchFamily="18" charset="0"/>
              </a:rPr>
              <a:t>   K </a:t>
            </a:r>
            <a:r>
              <a:rPr lang="en-GB" altLang="en-US" sz="1800" b="1" baseline="30000">
                <a:latin typeface="Times New Roman" panose="02020603050405020304" pitchFamily="18" charset="0"/>
              </a:rPr>
              <a:t>– 4</a:t>
            </a:r>
          </a:p>
          <a:p>
            <a:pPr eaLnBrk="1" hangingPunct="1">
              <a:spcBef>
                <a:spcPct val="0"/>
              </a:spcBef>
              <a:buFontTx/>
              <a:buNone/>
            </a:pPr>
            <a:endParaRPr lang="en-GB" altLang="en-US" sz="2400" baseline="-25000">
              <a:latin typeface="Times New Roman" panose="02020603050405020304" pitchFamily="18" charset="0"/>
            </a:endParaRPr>
          </a:p>
        </p:txBody>
      </p:sp>
      <p:sp>
        <p:nvSpPr>
          <p:cNvPr id="20488" name="TextBox 2"/>
          <p:cNvSpPr txBox="1">
            <a:spLocks noChangeArrowheads="1"/>
          </p:cNvSpPr>
          <p:nvPr/>
        </p:nvSpPr>
        <p:spPr bwMode="auto">
          <a:xfrm>
            <a:off x="5435600" y="6165850"/>
            <a:ext cx="29448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1600">
                <a:latin typeface="Times New Roman" panose="02020603050405020304" pitchFamily="18" charset="0"/>
              </a:rPr>
              <a:t>T=300 </a:t>
            </a:r>
            <a:r>
              <a:rPr lang="en-GB" altLang="en-US" sz="1600">
                <a:latin typeface="Times New Roman" panose="02020603050405020304" pitchFamily="18" charset="0"/>
                <a:sym typeface="Wingdings" panose="05000000000000000000" pitchFamily="2" charset="2"/>
              </a:rPr>
              <a:t> F=460 W/m</a:t>
            </a:r>
            <a:r>
              <a:rPr lang="en-GB" altLang="en-US" sz="1600" baseline="30000">
                <a:latin typeface="Times New Roman" panose="02020603050405020304" pitchFamily="18" charset="0"/>
                <a:sym typeface="Wingdings" panose="05000000000000000000" pitchFamily="2" charset="2"/>
              </a:rPr>
              <a:t>2</a:t>
            </a:r>
          </a:p>
          <a:p>
            <a:pPr eaLnBrk="1" hangingPunct="1">
              <a:spcBef>
                <a:spcPct val="0"/>
              </a:spcBef>
              <a:buFontTx/>
              <a:buNone/>
            </a:pPr>
            <a:r>
              <a:rPr lang="en-GB" altLang="en-US" sz="1600">
                <a:latin typeface="Times New Roman" panose="02020603050405020304" pitchFamily="18" charset="0"/>
              </a:rPr>
              <a:t>T=6000 </a:t>
            </a:r>
            <a:r>
              <a:rPr lang="en-GB" altLang="en-US" sz="1600">
                <a:latin typeface="Times New Roman" panose="02020603050405020304" pitchFamily="18" charset="0"/>
                <a:sym typeface="Wingdings" panose="05000000000000000000" pitchFamily="2" charset="2"/>
              </a:rPr>
              <a:t> F=460 *160000W/m</a:t>
            </a:r>
            <a:r>
              <a:rPr lang="en-GB" altLang="en-US" sz="1600" baseline="30000">
                <a:latin typeface="Times New Roman" panose="02020603050405020304" pitchFamily="18" charset="0"/>
                <a:sym typeface="Wingdings" panose="05000000000000000000" pitchFamily="2" charset="2"/>
              </a:rPr>
              <a:t>2</a:t>
            </a:r>
            <a:endParaRPr lang="en-GB" altLang="en-US" sz="1600" baseline="30000">
              <a:latin typeface="Times New Roman" panose="02020603050405020304" pitchFamily="18" charset="0"/>
            </a:endParaRPr>
          </a:p>
        </p:txBody>
      </p:sp>
      <p:grpSp>
        <p:nvGrpSpPr>
          <p:cNvPr id="20489" name="Group 13"/>
          <p:cNvGrpSpPr>
            <a:grpSpLocks/>
          </p:cNvGrpSpPr>
          <p:nvPr/>
        </p:nvGrpSpPr>
        <p:grpSpPr bwMode="auto">
          <a:xfrm>
            <a:off x="420688" y="1252538"/>
            <a:ext cx="3975100" cy="1528762"/>
            <a:chOff x="427917" y="915158"/>
            <a:chExt cx="4963227" cy="1854200"/>
          </a:xfrm>
        </p:grpSpPr>
        <p:pic>
          <p:nvPicPr>
            <p:cNvPr id="20492" name="Picture 7" descr="cartoon_sun_st6.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27917" y="915158"/>
              <a:ext cx="1855787"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493" name="Straight Arrow Connector 2"/>
            <p:cNvCxnSpPr>
              <a:cxnSpLocks noChangeShapeType="1"/>
            </p:cNvCxnSpPr>
            <p:nvPr/>
          </p:nvCxnSpPr>
          <p:spPr bwMode="auto">
            <a:xfrm flipV="1">
              <a:off x="2124075" y="1628775"/>
              <a:ext cx="647700" cy="279400"/>
            </a:xfrm>
            <a:prstGeom prst="straightConnector1">
              <a:avLst/>
            </a:prstGeom>
            <a:noFill/>
            <a:ln w="15875" algn="ctr">
              <a:solidFill>
                <a:schemeClr val="accent2"/>
              </a:solidFill>
              <a:round/>
              <a:headEnd/>
              <a:tailEnd type="arrow" w="med" len="med"/>
            </a:ln>
            <a:extLst>
              <a:ext uri="{909E8E84-426E-40DD-AFC4-6F175D3DCCD1}">
                <a14:hiddenFill xmlns:a14="http://schemas.microsoft.com/office/drawing/2010/main">
                  <a:noFill/>
                </a14:hiddenFill>
              </a:ext>
            </a:extLst>
          </p:spPr>
        </p:cxnSp>
        <p:cxnSp>
          <p:nvCxnSpPr>
            <p:cNvPr id="20494" name="Straight Arrow Connector 15"/>
            <p:cNvCxnSpPr>
              <a:cxnSpLocks noChangeShapeType="1"/>
            </p:cNvCxnSpPr>
            <p:nvPr/>
          </p:nvCxnSpPr>
          <p:spPr bwMode="auto">
            <a:xfrm>
              <a:off x="2124075" y="1908174"/>
              <a:ext cx="800100" cy="76200"/>
            </a:xfrm>
            <a:prstGeom prst="straightConnector1">
              <a:avLst/>
            </a:prstGeom>
            <a:noFill/>
            <a:ln w="15875" algn="ctr">
              <a:solidFill>
                <a:schemeClr val="accent2"/>
              </a:solidFill>
              <a:round/>
              <a:headEnd/>
              <a:tailEnd type="arrow" w="med" len="med"/>
            </a:ln>
            <a:extLst>
              <a:ext uri="{909E8E84-426E-40DD-AFC4-6F175D3DCCD1}">
                <a14:hiddenFill xmlns:a14="http://schemas.microsoft.com/office/drawing/2010/main">
                  <a:noFill/>
                </a14:hiddenFill>
              </a:ext>
            </a:extLst>
          </p:spPr>
        </p:cxnSp>
        <p:cxnSp>
          <p:nvCxnSpPr>
            <p:cNvPr id="20495" name="Straight Arrow Connector 19"/>
            <p:cNvCxnSpPr>
              <a:cxnSpLocks noChangeShapeType="1"/>
            </p:cNvCxnSpPr>
            <p:nvPr/>
          </p:nvCxnSpPr>
          <p:spPr bwMode="auto">
            <a:xfrm flipV="1">
              <a:off x="2124075" y="1412875"/>
              <a:ext cx="304800" cy="495300"/>
            </a:xfrm>
            <a:prstGeom prst="straightConnector1">
              <a:avLst/>
            </a:prstGeom>
            <a:noFill/>
            <a:ln w="15875" algn="ctr">
              <a:solidFill>
                <a:schemeClr val="accent2"/>
              </a:solidFill>
              <a:round/>
              <a:headEnd/>
              <a:tailEnd type="arrow" w="med" len="med"/>
            </a:ln>
            <a:extLst>
              <a:ext uri="{909E8E84-426E-40DD-AFC4-6F175D3DCCD1}">
                <a14:hiddenFill xmlns:a14="http://schemas.microsoft.com/office/drawing/2010/main">
                  <a:noFill/>
                </a14:hiddenFill>
              </a:ext>
            </a:extLst>
          </p:spPr>
        </p:cxnSp>
        <p:cxnSp>
          <p:nvCxnSpPr>
            <p:cNvPr id="20496" name="Straight Arrow Connector 20"/>
            <p:cNvCxnSpPr>
              <a:cxnSpLocks noChangeShapeType="1"/>
            </p:cNvCxnSpPr>
            <p:nvPr/>
          </p:nvCxnSpPr>
          <p:spPr bwMode="auto">
            <a:xfrm>
              <a:off x="2124075" y="1908175"/>
              <a:ext cx="609600" cy="317500"/>
            </a:xfrm>
            <a:prstGeom prst="straightConnector1">
              <a:avLst/>
            </a:prstGeom>
            <a:noFill/>
            <a:ln w="15875" algn="ctr">
              <a:solidFill>
                <a:schemeClr val="accent2"/>
              </a:solidFill>
              <a:round/>
              <a:headEnd/>
              <a:tailEnd type="arrow" w="med" len="med"/>
            </a:ln>
            <a:extLst>
              <a:ext uri="{909E8E84-426E-40DD-AFC4-6F175D3DCCD1}">
                <a14:hiddenFill xmlns:a14="http://schemas.microsoft.com/office/drawing/2010/main">
                  <a:noFill/>
                </a14:hiddenFill>
              </a:ext>
            </a:extLst>
          </p:spPr>
        </p:cxnSp>
        <p:cxnSp>
          <p:nvCxnSpPr>
            <p:cNvPr id="20497" name="Straight Arrow Connector 21"/>
            <p:cNvCxnSpPr>
              <a:cxnSpLocks noChangeShapeType="1"/>
            </p:cNvCxnSpPr>
            <p:nvPr/>
          </p:nvCxnSpPr>
          <p:spPr bwMode="auto">
            <a:xfrm>
              <a:off x="2124075" y="1908175"/>
              <a:ext cx="300038" cy="584200"/>
            </a:xfrm>
            <a:prstGeom prst="straightConnector1">
              <a:avLst/>
            </a:prstGeom>
            <a:noFill/>
            <a:ln w="15875" algn="ctr">
              <a:solidFill>
                <a:schemeClr val="accent2"/>
              </a:solidFill>
              <a:round/>
              <a:headEnd/>
              <a:tailEnd type="arrow" w="med" len="med"/>
            </a:ln>
            <a:extLst>
              <a:ext uri="{909E8E84-426E-40DD-AFC4-6F175D3DCCD1}">
                <a14:hiddenFill xmlns:a14="http://schemas.microsoft.com/office/drawing/2010/main">
                  <a:noFill/>
                </a14:hiddenFill>
              </a:ext>
            </a:extLst>
          </p:spPr>
        </p:cxnSp>
        <p:sp>
          <p:nvSpPr>
            <p:cNvPr id="20498" name="TextBox 13"/>
            <p:cNvSpPr txBox="1">
              <a:spLocks noChangeArrowheads="1"/>
            </p:cNvSpPr>
            <p:nvPr/>
          </p:nvSpPr>
          <p:spPr bwMode="auto">
            <a:xfrm>
              <a:off x="2936875" y="1306513"/>
              <a:ext cx="2454269" cy="55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2400">
                  <a:solidFill>
                    <a:srgbClr val="0000FF"/>
                  </a:solidFill>
                </a:rPr>
                <a:t>B</a:t>
              </a:r>
              <a:r>
                <a:rPr lang="en-GB" altLang="en-US" sz="2400" baseline="-25000">
                  <a:solidFill>
                    <a:srgbClr val="0000FF"/>
                  </a:solidFill>
                  <a:latin typeface="Symbol" panose="05050102010706020507" pitchFamily="18" charset="2"/>
                </a:rPr>
                <a:t>l</a:t>
              </a:r>
              <a:r>
                <a:rPr lang="en-GB" altLang="en-US" sz="2400">
                  <a:solidFill>
                    <a:srgbClr val="0000FF"/>
                  </a:solidFill>
                </a:rPr>
                <a:t>(T=6000K)</a:t>
              </a:r>
            </a:p>
          </p:txBody>
        </p:sp>
      </p:grpSp>
      <p:graphicFrame>
        <p:nvGraphicFramePr>
          <p:cNvPr id="20490" name="Object 1"/>
          <p:cNvGraphicFramePr>
            <a:graphicFrameLocks noChangeAspect="1"/>
          </p:cNvGraphicFramePr>
          <p:nvPr/>
        </p:nvGraphicFramePr>
        <p:xfrm>
          <a:off x="179388" y="2747963"/>
          <a:ext cx="4027487" cy="1112837"/>
        </p:xfrm>
        <a:graphic>
          <a:graphicData uri="http://schemas.openxmlformats.org/presentationml/2006/ole">
            <mc:AlternateContent xmlns:mc="http://schemas.openxmlformats.org/markup-compatibility/2006">
              <mc:Choice xmlns:v="urn:schemas-microsoft-com:vml" Requires="v">
                <p:oleObj spid="_x0000_s20504" name="Equation" r:id="rId6" imgW="2527300" imgH="698500" progId="Equation.3">
                  <p:embed/>
                </p:oleObj>
              </mc:Choice>
              <mc:Fallback>
                <p:oleObj name="Equation" r:id="rId6" imgW="2527300" imgH="698500" progId="Equation.3">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388" y="2747963"/>
                        <a:ext cx="4027487" cy="111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0491" name="Object 2"/>
          <p:cNvGraphicFramePr>
            <a:graphicFrameLocks noChangeAspect="1"/>
          </p:cNvGraphicFramePr>
          <p:nvPr/>
        </p:nvGraphicFramePr>
        <p:xfrm>
          <a:off x="1128713" y="3644900"/>
          <a:ext cx="971550" cy="687388"/>
        </p:xfrm>
        <a:graphic>
          <a:graphicData uri="http://schemas.openxmlformats.org/presentationml/2006/ole">
            <mc:AlternateContent xmlns:mc="http://schemas.openxmlformats.org/markup-compatibility/2006">
              <mc:Choice xmlns:v="urn:schemas-microsoft-com:vml" Requires="v">
                <p:oleObj spid="_x0000_s20505" name="Equation" r:id="rId8" imgW="609336" imgH="431613" progId="Equation.3">
                  <p:embed/>
                </p:oleObj>
              </mc:Choice>
              <mc:Fallback>
                <p:oleObj name="Equation" r:id="rId8" imgW="609336" imgH="431613" progId="Equation.3">
                  <p:embed/>
                  <p:pic>
                    <p:nvPicPr>
                      <p:cNvPr id="0"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8713" y="3644900"/>
                        <a:ext cx="971550"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0" y="0"/>
            <a:ext cx="9144000" cy="1125538"/>
          </a:xfrm>
        </p:spPr>
        <p:txBody>
          <a:bodyPr/>
          <a:lstStyle/>
          <a:p>
            <a:r>
              <a:rPr lang="en-GB" altLang="en-US" sz="3400" b="1" smtClean="0">
                <a:solidFill>
                  <a:srgbClr val="FF0000"/>
                </a:solidFill>
              </a:rPr>
              <a:t>Now travelling to Earth’s TOA</a:t>
            </a:r>
          </a:p>
        </p:txBody>
      </p:sp>
      <p:pic>
        <p:nvPicPr>
          <p:cNvPr id="21507" name="Picture 7" descr="cartoon_sun_st6.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5288" y="981075"/>
            <a:ext cx="1855787"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Oval 8"/>
          <p:cNvSpPr>
            <a:spLocks noChangeArrowheads="1"/>
          </p:cNvSpPr>
          <p:nvPr/>
        </p:nvSpPr>
        <p:spPr bwMode="auto">
          <a:xfrm>
            <a:off x="4140200" y="3716338"/>
            <a:ext cx="144463" cy="144462"/>
          </a:xfrm>
          <a:prstGeom prst="ellipse">
            <a:avLst/>
          </a:prstGeom>
          <a:solidFill>
            <a:srgbClr val="C00000"/>
          </a:solidFill>
          <a:ln>
            <a:noFill/>
          </a:ln>
          <a:extLst>
            <a:ext uri="{91240B29-F687-4F45-9708-019B960494DF}">
              <a14:hiddenLine xmlns:a14="http://schemas.microsoft.com/office/drawing/2010/main" w="9525" algn="ctr">
                <a:solidFill>
                  <a:srgbClr val="000000"/>
                </a:solidFill>
                <a:round/>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baseline="-25000">
              <a:latin typeface="Times New Roman" panose="02020603050405020304" pitchFamily="18" charset="0"/>
            </a:endParaRPr>
          </a:p>
        </p:txBody>
      </p:sp>
      <p:cxnSp>
        <p:nvCxnSpPr>
          <p:cNvPr id="21509" name="Straight Connector 20"/>
          <p:cNvCxnSpPr>
            <a:cxnSpLocks noChangeShapeType="1"/>
          </p:cNvCxnSpPr>
          <p:nvPr/>
        </p:nvCxnSpPr>
        <p:spPr bwMode="auto">
          <a:xfrm rot="10800000">
            <a:off x="1670050" y="3263900"/>
            <a:ext cx="3981450" cy="9572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a14:hiddenLine>
            </a:ext>
          </a:extLst>
        </p:spPr>
      </p:cxnSp>
      <p:cxnSp>
        <p:nvCxnSpPr>
          <p:cNvPr id="21510" name="Straight Connector 23"/>
          <p:cNvCxnSpPr>
            <a:cxnSpLocks noChangeShapeType="1"/>
          </p:cNvCxnSpPr>
          <p:nvPr/>
        </p:nvCxnSpPr>
        <p:spPr bwMode="auto">
          <a:xfrm>
            <a:off x="755650" y="2276475"/>
            <a:ext cx="4752975" cy="2016125"/>
          </a:xfrm>
          <a:prstGeom prst="line">
            <a:avLst/>
          </a:prstGeom>
          <a:noFill/>
          <a:ln w="19050" algn="ctr">
            <a:solidFill>
              <a:srgbClr val="FF0000"/>
            </a:solidFill>
            <a:prstDash val="sysDash"/>
            <a:round/>
            <a:headEnd/>
            <a:tailEnd/>
          </a:ln>
          <a:extLst>
            <a:ext uri="{909E8E84-426E-40DD-AFC4-6F175D3DCCD1}">
              <a14:hiddenFill xmlns:a14="http://schemas.microsoft.com/office/drawing/2010/main">
                <a:noFill/>
              </a14:hiddenFill>
            </a:ext>
          </a:extLst>
        </p:spPr>
      </p:cxnSp>
      <p:cxnSp>
        <p:nvCxnSpPr>
          <p:cNvPr id="21511" name="Straight Connector 25"/>
          <p:cNvCxnSpPr>
            <a:cxnSpLocks noChangeShapeType="1"/>
          </p:cNvCxnSpPr>
          <p:nvPr/>
        </p:nvCxnSpPr>
        <p:spPr bwMode="auto">
          <a:xfrm>
            <a:off x="1763713" y="1412875"/>
            <a:ext cx="3384550" cy="3311525"/>
          </a:xfrm>
          <a:prstGeom prst="line">
            <a:avLst/>
          </a:prstGeom>
          <a:noFill/>
          <a:ln w="19050" algn="ctr">
            <a:solidFill>
              <a:srgbClr val="FF0000"/>
            </a:solidFill>
            <a:prstDash val="sysDash"/>
            <a:round/>
            <a:headEnd/>
            <a:tailEnd/>
          </a:ln>
          <a:extLst>
            <a:ext uri="{909E8E84-426E-40DD-AFC4-6F175D3DCCD1}">
              <a14:hiddenFill xmlns:a14="http://schemas.microsoft.com/office/drawing/2010/main">
                <a:noFill/>
              </a14:hiddenFill>
            </a:ext>
          </a:extLst>
        </p:spPr>
      </p:cxnSp>
      <p:sp>
        <p:nvSpPr>
          <p:cNvPr id="21512" name="TextBox 29"/>
          <p:cNvSpPr txBox="1">
            <a:spLocks noChangeArrowheads="1"/>
          </p:cNvSpPr>
          <p:nvPr/>
        </p:nvSpPr>
        <p:spPr bwMode="auto">
          <a:xfrm>
            <a:off x="0" y="4724400"/>
            <a:ext cx="914400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GB" altLang="en-US" sz="2600"/>
              <a:t>At TOA The field is very collimated. Inside the atmosphere the radiation field is more diffuse. </a:t>
            </a:r>
          </a:p>
          <a:p>
            <a:pPr algn="ctr" eaLnBrk="1" hangingPunct="1">
              <a:spcBef>
                <a:spcPct val="0"/>
              </a:spcBef>
              <a:buFontTx/>
              <a:buNone/>
            </a:pPr>
            <a:r>
              <a:rPr lang="en-GB" altLang="en-US" sz="2600"/>
              <a:t>How much radiation is impinging at TOA? </a:t>
            </a:r>
            <a:r>
              <a:rPr lang="en-GB" altLang="en-US" sz="2600">
                <a:sym typeface="Wingdings" panose="05000000000000000000" pitchFamily="2" charset="2"/>
              </a:rPr>
              <a:t>Sun ‘constant’</a:t>
            </a:r>
            <a:endParaRPr lang="en-GB" altLang="en-US" sz="2600"/>
          </a:p>
          <a:p>
            <a:pPr algn="ctr" eaLnBrk="1" hangingPunct="1">
              <a:spcBef>
                <a:spcPct val="0"/>
              </a:spcBef>
              <a:buFontTx/>
              <a:buNone/>
            </a:pPr>
            <a:r>
              <a:rPr lang="en-GB" altLang="en-US" sz="2600"/>
              <a:t>How is it spectrally distributed? Sun spectrum</a:t>
            </a:r>
            <a:endParaRPr lang="en-GB" altLang="en-US" sz="2600" baseline="-25000"/>
          </a:p>
        </p:txBody>
      </p:sp>
      <p:pic>
        <p:nvPicPr>
          <p:cNvPr id="21513" name="Picture 11" descr="Earth.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8625" y="4365625"/>
            <a:ext cx="50323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4" name="TextBox 13"/>
          <p:cNvSpPr txBox="1">
            <a:spLocks noChangeArrowheads="1"/>
          </p:cNvSpPr>
          <p:nvPr/>
        </p:nvSpPr>
        <p:spPr bwMode="auto">
          <a:xfrm>
            <a:off x="2936875" y="1306513"/>
            <a:ext cx="2035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2400">
                <a:solidFill>
                  <a:srgbClr val="00B050"/>
                </a:solidFill>
              </a:rPr>
              <a:t>B</a:t>
            </a:r>
            <a:r>
              <a:rPr lang="en-GB" altLang="en-US" sz="2400" baseline="-25000">
                <a:solidFill>
                  <a:srgbClr val="00B050"/>
                </a:solidFill>
                <a:latin typeface="Symbol" panose="05050102010706020507" pitchFamily="18" charset="2"/>
              </a:rPr>
              <a:t>l</a:t>
            </a:r>
            <a:r>
              <a:rPr lang="en-GB" altLang="en-US" sz="2400">
                <a:solidFill>
                  <a:srgbClr val="00B050"/>
                </a:solidFill>
              </a:rPr>
              <a:t>(T=6000K)</a:t>
            </a:r>
          </a:p>
        </p:txBody>
      </p:sp>
      <p:sp>
        <p:nvSpPr>
          <p:cNvPr id="21515" name="TextBox 30"/>
          <p:cNvSpPr txBox="1">
            <a:spLocks noChangeArrowheads="1"/>
          </p:cNvSpPr>
          <p:nvPr/>
        </p:nvSpPr>
        <p:spPr bwMode="auto">
          <a:xfrm>
            <a:off x="5211763" y="3429000"/>
            <a:ext cx="38798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2400">
                <a:solidFill>
                  <a:srgbClr val="00B050"/>
                </a:solidFill>
              </a:rPr>
              <a:t>B</a:t>
            </a:r>
            <a:r>
              <a:rPr lang="en-GB" altLang="en-US" sz="2400" baseline="-25000">
                <a:solidFill>
                  <a:srgbClr val="00B050"/>
                </a:solidFill>
                <a:latin typeface="Symbol" panose="05050102010706020507" pitchFamily="18" charset="2"/>
              </a:rPr>
              <a:t>l</a:t>
            </a:r>
            <a:r>
              <a:rPr lang="en-GB" altLang="en-US" sz="2400">
                <a:solidFill>
                  <a:srgbClr val="00B050"/>
                </a:solidFill>
              </a:rPr>
              <a:t>(T=6000K) i.e. same as </a:t>
            </a:r>
          </a:p>
          <a:p>
            <a:pPr eaLnBrk="1" hangingPunct="1">
              <a:spcBef>
                <a:spcPct val="0"/>
              </a:spcBef>
              <a:buFontTx/>
              <a:buNone/>
            </a:pPr>
            <a:r>
              <a:rPr lang="en-GB" altLang="en-US" sz="2400">
                <a:solidFill>
                  <a:srgbClr val="00B050"/>
                </a:solidFill>
              </a:rPr>
              <a:t>at the Sun surface</a:t>
            </a:r>
          </a:p>
        </p:txBody>
      </p:sp>
      <p:sp>
        <p:nvSpPr>
          <p:cNvPr id="21516" name="Line 8"/>
          <p:cNvSpPr>
            <a:spLocks noChangeShapeType="1"/>
          </p:cNvSpPr>
          <p:nvPr/>
        </p:nvSpPr>
        <p:spPr bwMode="auto">
          <a:xfrm>
            <a:off x="7164388" y="2133600"/>
            <a:ext cx="0" cy="504825"/>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517" name="Text Box 7"/>
          <p:cNvSpPr txBox="1">
            <a:spLocks noChangeArrowheads="1"/>
          </p:cNvSpPr>
          <p:nvPr/>
        </p:nvSpPr>
        <p:spPr bwMode="auto">
          <a:xfrm>
            <a:off x="5040313" y="1076325"/>
            <a:ext cx="4068762" cy="101600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000" b="1">
                <a:solidFill>
                  <a:srgbClr val="FF0000"/>
                </a:solidFill>
              </a:rPr>
              <a:t>In a transparent medium</a:t>
            </a:r>
            <a:r>
              <a:rPr lang="en-US" altLang="en-US" sz="2000"/>
              <a:t>, the </a:t>
            </a:r>
            <a:r>
              <a:rPr lang="en-US" altLang="en-US" sz="2000" b="1" i="1"/>
              <a:t>radiance is constant along a ray</a:t>
            </a:r>
            <a:r>
              <a:rPr lang="it-IT" altLang="en-US" sz="2000"/>
              <a:t>.</a:t>
            </a:r>
          </a:p>
        </p:txBody>
      </p:sp>
      <p:graphicFrame>
        <p:nvGraphicFramePr>
          <p:cNvPr id="21518" name="Object 1"/>
          <p:cNvGraphicFramePr>
            <a:graphicFrameLocks noChangeAspect="1"/>
          </p:cNvGraphicFramePr>
          <p:nvPr/>
        </p:nvGraphicFramePr>
        <p:xfrm>
          <a:off x="6092825" y="2711450"/>
          <a:ext cx="2655888" cy="536575"/>
        </p:xfrm>
        <a:graphic>
          <a:graphicData uri="http://schemas.openxmlformats.org/presentationml/2006/ole">
            <mc:AlternateContent xmlns:mc="http://schemas.openxmlformats.org/markup-compatibility/2006">
              <mc:Choice xmlns:v="urn:schemas-microsoft-com:vml" Requires="v">
                <p:oleObj spid="_x0000_s21527" name="Equation" r:id="rId5" imgW="1193800" imgH="241300" progId="Equation.3">
                  <p:embed/>
                </p:oleObj>
              </mc:Choice>
              <mc:Fallback>
                <p:oleObj name="Equation" r:id="rId5" imgW="1193800" imgH="24130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2825" y="2711450"/>
                        <a:ext cx="2655888" cy="53657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1519" name="Straight Arrow Connector 12"/>
          <p:cNvCxnSpPr>
            <a:cxnSpLocks noChangeShapeType="1"/>
          </p:cNvCxnSpPr>
          <p:nvPr/>
        </p:nvCxnSpPr>
        <p:spPr bwMode="auto">
          <a:xfrm>
            <a:off x="1835150" y="2276475"/>
            <a:ext cx="576263" cy="361950"/>
          </a:xfrm>
          <a:prstGeom prst="straightConnector1">
            <a:avLst/>
          </a:prstGeom>
          <a:noFill/>
          <a:ln w="22225" algn="ctr">
            <a:solidFill>
              <a:srgbClr val="00B050"/>
            </a:solidFill>
            <a:round/>
            <a:headEnd/>
            <a:tailEnd type="arrow" w="med" len="med"/>
          </a:ln>
          <a:extLst>
            <a:ext uri="{909E8E84-426E-40DD-AFC4-6F175D3DCCD1}">
              <a14:hiddenFill xmlns:a14="http://schemas.microsoft.com/office/drawing/2010/main">
                <a:noFill/>
              </a14:hiddenFill>
            </a:ext>
          </a:extLst>
        </p:spPr>
      </p:cxnSp>
      <p:cxnSp>
        <p:nvCxnSpPr>
          <p:cNvPr id="21520" name="Straight Arrow Connector 12"/>
          <p:cNvCxnSpPr>
            <a:cxnSpLocks noChangeShapeType="1"/>
          </p:cNvCxnSpPr>
          <p:nvPr/>
        </p:nvCxnSpPr>
        <p:spPr bwMode="auto">
          <a:xfrm>
            <a:off x="4211638" y="3787775"/>
            <a:ext cx="576262" cy="361950"/>
          </a:xfrm>
          <a:prstGeom prst="straightConnector1">
            <a:avLst/>
          </a:prstGeom>
          <a:noFill/>
          <a:ln w="22225" algn="ctr">
            <a:solidFill>
              <a:srgbClr val="00B050"/>
            </a:solidFill>
            <a:round/>
            <a:headEnd/>
            <a:tailEnd type="arrow" w="med" len="med"/>
          </a:ln>
          <a:extLst>
            <a:ext uri="{909E8E84-426E-40DD-AFC4-6F175D3DCCD1}">
              <a14:hiddenFill xmlns:a14="http://schemas.microsoft.com/office/drawing/2010/main">
                <a:noFill/>
              </a14:hiddenFill>
            </a:ext>
          </a:extLst>
        </p:spPr>
      </p:cxnSp>
      <p:cxnSp>
        <p:nvCxnSpPr>
          <p:cNvPr id="5" name="Straight Connector 4"/>
          <p:cNvCxnSpPr/>
          <p:nvPr/>
        </p:nvCxnSpPr>
        <p:spPr>
          <a:xfrm>
            <a:off x="1322388" y="1944688"/>
            <a:ext cx="5842000" cy="36623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22" name="Straight Arrow Connector 12"/>
          <p:cNvCxnSpPr>
            <a:cxnSpLocks noChangeShapeType="1"/>
          </p:cNvCxnSpPr>
          <p:nvPr/>
        </p:nvCxnSpPr>
        <p:spPr bwMode="auto">
          <a:xfrm>
            <a:off x="4243388" y="3756025"/>
            <a:ext cx="687387" cy="287338"/>
          </a:xfrm>
          <a:prstGeom prst="straightConnector1">
            <a:avLst/>
          </a:prstGeom>
          <a:noFill/>
          <a:ln w="22225" algn="ctr">
            <a:solidFill>
              <a:srgbClr val="00B050"/>
            </a:solidFill>
            <a:round/>
            <a:headEnd/>
            <a:tailEnd type="arrow" w="med" len="med"/>
          </a:ln>
          <a:extLst>
            <a:ext uri="{909E8E84-426E-40DD-AFC4-6F175D3DCCD1}">
              <a14:hiddenFill xmlns:a14="http://schemas.microsoft.com/office/drawing/2010/main">
                <a:noFill/>
              </a14:hiddenFill>
            </a:ext>
          </a:extLst>
        </p:spPr>
      </p:cxnSp>
      <p:cxnSp>
        <p:nvCxnSpPr>
          <p:cNvPr id="21523" name="Straight Arrow Connector 12"/>
          <p:cNvCxnSpPr>
            <a:cxnSpLocks noChangeShapeType="1"/>
          </p:cNvCxnSpPr>
          <p:nvPr/>
        </p:nvCxnSpPr>
        <p:spPr bwMode="auto">
          <a:xfrm>
            <a:off x="1436688" y="2565400"/>
            <a:ext cx="687387" cy="287338"/>
          </a:xfrm>
          <a:prstGeom prst="straightConnector1">
            <a:avLst/>
          </a:prstGeom>
          <a:noFill/>
          <a:ln w="22225" algn="ctr">
            <a:solidFill>
              <a:srgbClr val="00B050"/>
            </a:solidFill>
            <a:round/>
            <a:headEnd/>
            <a:tailEnd type="arrow" w="med" len="med"/>
          </a:ln>
          <a:extLst>
            <a:ext uri="{909E8E84-426E-40DD-AFC4-6F175D3DCCD1}">
              <a14:hiddenFill xmlns:a14="http://schemas.microsoft.com/office/drawing/2010/main">
                <a:noFill/>
              </a14:hiddenFill>
            </a:ext>
          </a:extLst>
        </p:spPr>
      </p:cxnSp>
      <p:cxnSp>
        <p:nvCxnSpPr>
          <p:cNvPr id="21524" name="Straight Arrow Connector 12"/>
          <p:cNvCxnSpPr>
            <a:cxnSpLocks noChangeShapeType="1"/>
          </p:cNvCxnSpPr>
          <p:nvPr/>
        </p:nvCxnSpPr>
        <p:spPr bwMode="auto">
          <a:xfrm>
            <a:off x="2051050" y="1700213"/>
            <a:ext cx="471488" cy="433387"/>
          </a:xfrm>
          <a:prstGeom prst="straightConnector1">
            <a:avLst/>
          </a:prstGeom>
          <a:noFill/>
          <a:ln w="22225" algn="ctr">
            <a:solidFill>
              <a:srgbClr val="00B050"/>
            </a:solidFill>
            <a:round/>
            <a:headEnd/>
            <a:tailEnd type="arrow" w="med" len="med"/>
          </a:ln>
          <a:extLst>
            <a:ext uri="{909E8E84-426E-40DD-AFC4-6F175D3DCCD1}">
              <a14:hiddenFill xmlns:a14="http://schemas.microsoft.com/office/drawing/2010/main">
                <a:noFill/>
              </a14:hiddenFill>
            </a:ext>
          </a:extLst>
        </p:spPr>
      </p:cxnSp>
      <p:cxnSp>
        <p:nvCxnSpPr>
          <p:cNvPr id="21525" name="Straight Arrow Connector 12"/>
          <p:cNvCxnSpPr>
            <a:cxnSpLocks noChangeShapeType="1"/>
          </p:cNvCxnSpPr>
          <p:nvPr/>
        </p:nvCxnSpPr>
        <p:spPr bwMode="auto">
          <a:xfrm>
            <a:off x="4171950" y="3789363"/>
            <a:ext cx="471488" cy="431800"/>
          </a:xfrm>
          <a:prstGeom prst="straightConnector1">
            <a:avLst/>
          </a:prstGeom>
          <a:noFill/>
          <a:ln w="22225" algn="ctr">
            <a:solidFill>
              <a:srgbClr val="00B05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0" y="-161925"/>
            <a:ext cx="9144000" cy="1143000"/>
          </a:xfrm>
        </p:spPr>
        <p:txBody>
          <a:bodyPr/>
          <a:lstStyle/>
          <a:p>
            <a:r>
              <a:rPr lang="en-GB" altLang="en-US" sz="3200" b="1" smtClean="0">
                <a:solidFill>
                  <a:srgbClr val="FF0000"/>
                </a:solidFill>
              </a:rPr>
              <a:t>Flux from Sun at distance D</a:t>
            </a:r>
          </a:p>
        </p:txBody>
      </p:sp>
      <p:graphicFrame>
        <p:nvGraphicFramePr>
          <p:cNvPr id="22531" name="Object 2"/>
          <p:cNvGraphicFramePr>
            <a:graphicFrameLocks noChangeAspect="1"/>
          </p:cNvGraphicFramePr>
          <p:nvPr/>
        </p:nvGraphicFramePr>
        <p:xfrm>
          <a:off x="325438" y="1825625"/>
          <a:ext cx="4513262" cy="4144963"/>
        </p:xfrm>
        <a:graphic>
          <a:graphicData uri="http://schemas.openxmlformats.org/presentationml/2006/ole">
            <mc:AlternateContent xmlns:mc="http://schemas.openxmlformats.org/markup-compatibility/2006">
              <mc:Choice xmlns:v="urn:schemas-microsoft-com:vml" Requires="v">
                <p:oleObj spid="_x0000_s22540" name="Equation" r:id="rId4" imgW="2019300" imgH="1854200" progId="Equation.3">
                  <p:embed/>
                </p:oleObj>
              </mc:Choice>
              <mc:Fallback>
                <p:oleObj name="Equation" r:id="rId4" imgW="2019300" imgH="18542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438" y="1825625"/>
                        <a:ext cx="4513262" cy="4144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2532" name="Picture 4"/>
          <p:cNvPicPr>
            <a:picLocks noChangeAspect="1" noChangeArrowheads="1"/>
          </p:cNvPicPr>
          <p:nvPr/>
        </p:nvPicPr>
        <p:blipFill>
          <a:blip r:embed="rId6">
            <a:extLst>
              <a:ext uri="{28A0092B-C50C-407E-A947-70E740481C1C}">
                <a14:useLocalDpi xmlns:a14="http://schemas.microsoft.com/office/drawing/2010/main" val="0"/>
              </a:ext>
            </a:extLst>
          </a:blip>
          <a:srcRect l="19316" t="31305" r="16411" b="18130"/>
          <a:stretch>
            <a:fillRect/>
          </a:stretch>
        </p:blipFill>
        <p:spPr bwMode="auto">
          <a:xfrm>
            <a:off x="4787900" y="2276475"/>
            <a:ext cx="4191000"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TextBox 6"/>
          <p:cNvSpPr txBox="1">
            <a:spLocks noChangeArrowheads="1"/>
          </p:cNvSpPr>
          <p:nvPr/>
        </p:nvSpPr>
        <p:spPr bwMode="auto">
          <a:xfrm>
            <a:off x="0" y="982663"/>
            <a:ext cx="9144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1800" b="1"/>
              <a:t>Assume isotropic emission with intensity </a:t>
            </a:r>
            <a:r>
              <a:rPr lang="en-GB" altLang="en-US" sz="1800" b="1" i="1"/>
              <a:t>I</a:t>
            </a:r>
            <a:r>
              <a:rPr lang="en-GB" altLang="en-US" sz="1800" b="1" i="1" baseline="-25000"/>
              <a:t>0</a:t>
            </a:r>
            <a:r>
              <a:rPr lang="en-GB" altLang="en-US" sz="1800" b="1"/>
              <a:t> from extend source. Compute the flux incident on a surface (with normal in direction of source) at distance D  </a:t>
            </a:r>
          </a:p>
        </p:txBody>
      </p:sp>
      <p:sp>
        <p:nvSpPr>
          <p:cNvPr id="22534" name="TextBox 8"/>
          <p:cNvSpPr txBox="1">
            <a:spLocks noChangeArrowheads="1"/>
          </p:cNvSpPr>
          <p:nvPr/>
        </p:nvSpPr>
        <p:spPr bwMode="auto">
          <a:xfrm>
            <a:off x="395288" y="5949950"/>
            <a:ext cx="2730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2400" b="1">
                <a:solidFill>
                  <a:srgbClr val="0000FF"/>
                </a:solidFill>
              </a:rPr>
              <a:t>Thus</a:t>
            </a:r>
            <a:r>
              <a:rPr lang="en-GB" altLang="en-US" sz="2400" b="1" i="1">
                <a:solidFill>
                  <a:srgbClr val="0000FF"/>
                </a:solidFill>
              </a:rPr>
              <a:t>   F(D)</a:t>
            </a:r>
            <a:r>
              <a:rPr lang="en-GB" altLang="en-US" sz="2400" b="1">
                <a:solidFill>
                  <a:srgbClr val="0000FF"/>
                </a:solidFill>
              </a:rPr>
              <a:t> ~ 1/D</a:t>
            </a:r>
            <a:r>
              <a:rPr lang="en-GB" altLang="en-US" sz="2400" b="1" baseline="30000">
                <a:solidFill>
                  <a:srgbClr val="0000FF"/>
                </a:solidFill>
              </a:rPr>
              <a:t>2</a:t>
            </a:r>
          </a:p>
        </p:txBody>
      </p:sp>
      <p:sp>
        <p:nvSpPr>
          <p:cNvPr id="22535" name="TextBox 1"/>
          <p:cNvSpPr txBox="1">
            <a:spLocks noChangeArrowheads="1"/>
          </p:cNvSpPr>
          <p:nvPr/>
        </p:nvSpPr>
        <p:spPr bwMode="auto">
          <a:xfrm>
            <a:off x="3606800" y="5862638"/>
            <a:ext cx="562133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GB" altLang="en-US" sz="2400"/>
              <a:t>Which is the expected 1/r</a:t>
            </a:r>
            <a:r>
              <a:rPr lang="en-GB" altLang="en-US" sz="2400" baseline="30000"/>
              <a:t>2</a:t>
            </a:r>
            <a:r>
              <a:rPr lang="en-GB" altLang="en-US" sz="2400"/>
              <a:t> dependence:</a:t>
            </a:r>
          </a:p>
          <a:p>
            <a:pPr algn="ctr" eaLnBrk="1" hangingPunct="1">
              <a:spcBef>
                <a:spcPct val="0"/>
              </a:spcBef>
              <a:buFontTx/>
              <a:buNone/>
            </a:pPr>
            <a:r>
              <a:rPr lang="en-GB" altLang="en-US" sz="2400"/>
              <a:t>fluxes are preserved</a:t>
            </a:r>
          </a:p>
        </p:txBody>
      </p:sp>
      <p:cxnSp>
        <p:nvCxnSpPr>
          <p:cNvPr id="3" name="Straight Arrow Connector 2"/>
          <p:cNvCxnSpPr/>
          <p:nvPr/>
        </p:nvCxnSpPr>
        <p:spPr>
          <a:xfrm>
            <a:off x="8388350" y="2781300"/>
            <a:ext cx="673100" cy="1524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458200" y="2628900"/>
            <a:ext cx="603250" cy="1524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8458200" y="2781300"/>
            <a:ext cx="6858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UniBonnPP3">
  <a:themeElements>
    <a:clrScheme name="UniBonnPP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niBonnPP3">
      <a:majorFont>
        <a:latin typeface="News Gothic MT"/>
        <a:ea typeface=""/>
        <a:cs typeface="Arial"/>
      </a:majorFont>
      <a:minorFont>
        <a:latin typeface="News Gothic MT"/>
        <a:ea typeface=""/>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niBonnPP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niBonnPP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niBonnPP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niBonnPP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niBonnPP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niBonnPP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niBonnPP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niBonnPP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niBonnPP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niBonnPP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niBonnPP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niBonnPP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UniBonnPP3">
  <a:themeElements>
    <a:clrScheme name="UniBonnPP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niBonnPP3">
      <a:majorFont>
        <a:latin typeface="News Gothic MT"/>
        <a:ea typeface=""/>
        <a:cs typeface="Arial"/>
      </a:majorFont>
      <a:minorFont>
        <a:latin typeface="News Gothic MT"/>
        <a:ea typeface=""/>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niBonnPP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niBonnPP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niBonnPP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niBonnPP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niBonnPP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niBonnPP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niBonnPP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niBonnPP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niBonnPP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niBonnPP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niBonnPP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niBonnPP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16277</TotalTime>
  <Words>2368</Words>
  <Application>Microsoft Office PowerPoint</Application>
  <PresentationFormat>On-screen Show (4:3)</PresentationFormat>
  <Paragraphs>425</Paragraphs>
  <Slides>38</Slides>
  <Notes>7</Notes>
  <HiddenSlides>3</HiddenSlides>
  <MMClips>0</MMClips>
  <ScaleCrop>false</ScaleCrop>
  <HeadingPairs>
    <vt:vector size="8" baseType="variant">
      <vt:variant>
        <vt:lpstr>Fonts Used</vt:lpstr>
      </vt:variant>
      <vt:variant>
        <vt:i4>11</vt:i4>
      </vt:variant>
      <vt:variant>
        <vt:lpstr>Theme</vt:lpstr>
      </vt:variant>
      <vt:variant>
        <vt:i4>3</vt:i4>
      </vt:variant>
      <vt:variant>
        <vt:lpstr>Embedded OLE Servers</vt:lpstr>
      </vt:variant>
      <vt:variant>
        <vt:i4>1</vt:i4>
      </vt:variant>
      <vt:variant>
        <vt:lpstr>Slide Titles</vt:lpstr>
      </vt:variant>
      <vt:variant>
        <vt:i4>38</vt:i4>
      </vt:variant>
    </vt:vector>
  </HeadingPairs>
  <TitlesOfParts>
    <vt:vector size="53" baseType="lpstr">
      <vt:lpstr>Times New Roman</vt:lpstr>
      <vt:lpstr>Arial</vt:lpstr>
      <vt:lpstr>News Gothic MT</vt:lpstr>
      <vt:lpstr>Symbol</vt:lpstr>
      <vt:lpstr>Helvetica</vt:lpstr>
      <vt:lpstr>Wingdings</vt:lpstr>
      <vt:lpstr>Calibri</vt:lpstr>
      <vt:lpstr>Lucida Calligraphy</vt:lpstr>
      <vt:lpstr>Tahoma</vt:lpstr>
      <vt:lpstr>Palatino</vt:lpstr>
      <vt:lpstr>Times</vt:lpstr>
      <vt:lpstr>Default Design</vt:lpstr>
      <vt:lpstr>UniBonnPP3</vt:lpstr>
      <vt:lpstr>1_UniBonnPP3</vt:lpstr>
      <vt:lpstr>Microsoft Equation 3.0</vt:lpstr>
      <vt:lpstr>SECOND YEAR: 2604  PLANETARY REMOTE SENSING 3  ELECTROMAGNETIC RADIATION:  a journey from the Sun to planet Earth  Dr. A. Battaglia ab474@le.ac.uk  EOS-SRC, Dept. of Physics and Astronomy, University of Leicester, U.K.  http://www2.le.ac.uk/departments/physics/research/earth-observation-science</vt:lpstr>
      <vt:lpstr>Radiation at sun surface</vt:lpstr>
      <vt:lpstr>Other forms of Planck’s Law</vt:lpstr>
      <vt:lpstr>Spectral irradiance </vt:lpstr>
      <vt:lpstr>Planck’s function: Wien law</vt:lpstr>
      <vt:lpstr>Spectral flux at the sun surface</vt:lpstr>
      <vt:lpstr>Total flux at sun surface: Planck law</vt:lpstr>
      <vt:lpstr>Now travelling to Earth’s TOA</vt:lpstr>
      <vt:lpstr>Flux from Sun at distance D</vt:lpstr>
      <vt:lpstr>Example: the solar constant=flux from sun at TOA</vt:lpstr>
      <vt:lpstr>Home thinking</vt:lpstr>
      <vt:lpstr>Trying to understand the complete Picture</vt:lpstr>
      <vt:lpstr>Interaction of Light and Matter </vt:lpstr>
      <vt:lpstr>Emission and Absorption of E/M Radiation</vt:lpstr>
      <vt:lpstr>BEER-LAMBERT LAW: absorption</vt:lpstr>
      <vt:lpstr>BEER-LAMBERT LAW</vt:lpstr>
      <vt:lpstr>Atmospheric Transmittance Spectrum (UV, VIS, NIR, TIR)</vt:lpstr>
      <vt:lpstr>SOLAR SPECTRUM AND ATMOSPHERIC GASES</vt:lpstr>
      <vt:lpstr>EARTH SPECTRUM AND ATMOSPHERIC GASES</vt:lpstr>
      <vt:lpstr>Optical thickness: contributors</vt:lpstr>
      <vt:lpstr>Transmission of gases</vt:lpstr>
      <vt:lpstr>Accounting for emission</vt:lpstr>
      <vt:lpstr>IR TRANSMISSION FOR ISOTHERMAL LAYER</vt:lpstr>
      <vt:lpstr>Hot nebula</vt:lpstr>
      <vt:lpstr>Hot low density nebular gas </vt:lpstr>
      <vt:lpstr>Absorption versus emission</vt:lpstr>
      <vt:lpstr>Absorption lines? Outward decreasing temperature</vt:lpstr>
      <vt:lpstr>Absorption versus emission spectra</vt:lpstr>
      <vt:lpstr>PowerPoint Presentation</vt:lpstr>
      <vt:lpstr>The scattering optical thickness of our atmosphere</vt:lpstr>
      <vt:lpstr>PowerPoint Presentation</vt:lpstr>
      <vt:lpstr>Spectroscopy&amp;scattering theory</vt:lpstr>
      <vt:lpstr>PowerPoint Presentation</vt:lpstr>
      <vt:lpstr>What do you need to know?</vt:lpstr>
      <vt:lpstr>Problem I</vt:lpstr>
      <vt:lpstr>Problem II</vt:lpstr>
      <vt:lpstr>Problem III</vt:lpstr>
      <vt:lpstr>Problem IV</vt:lpstr>
    </vt:vector>
  </TitlesOfParts>
  <Company>Leicester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Computer Centre</dc:creator>
  <cp:lastModifiedBy>Battaglia, Alessandro (Dr.)</cp:lastModifiedBy>
  <cp:revision>445</cp:revision>
  <dcterms:created xsi:type="dcterms:W3CDTF">2002-08-06T11:17:55Z</dcterms:created>
  <dcterms:modified xsi:type="dcterms:W3CDTF">2018-02-23T09:26:46Z</dcterms:modified>
</cp:coreProperties>
</file>