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 id="2147484829" r:id="rId4"/>
  </p:sldMasterIdLst>
  <p:notesMasterIdLst>
    <p:notesMasterId r:id="rId28"/>
  </p:notesMasterIdLst>
  <p:handoutMasterIdLst>
    <p:handoutMasterId r:id="rId29"/>
  </p:handoutMasterIdLst>
  <p:sldIdLst>
    <p:sldId id="308" r:id="rId5"/>
    <p:sldId id="482" r:id="rId6"/>
    <p:sldId id="486" r:id="rId7"/>
    <p:sldId id="487" r:id="rId8"/>
    <p:sldId id="524" r:id="rId9"/>
    <p:sldId id="520" r:id="rId10"/>
    <p:sldId id="529" r:id="rId11"/>
    <p:sldId id="530" r:id="rId12"/>
    <p:sldId id="531" r:id="rId13"/>
    <p:sldId id="532" r:id="rId14"/>
    <p:sldId id="525" r:id="rId15"/>
    <p:sldId id="533" r:id="rId16"/>
    <p:sldId id="527" r:id="rId17"/>
    <p:sldId id="526" r:id="rId18"/>
    <p:sldId id="528" r:id="rId19"/>
    <p:sldId id="488" r:id="rId20"/>
    <p:sldId id="489" r:id="rId21"/>
    <p:sldId id="490" r:id="rId22"/>
    <p:sldId id="491" r:id="rId23"/>
    <p:sldId id="492" r:id="rId24"/>
    <p:sldId id="493" r:id="rId25"/>
    <p:sldId id="494" r:id="rId26"/>
    <p:sldId id="519" r:id="rId27"/>
  </p:sldIdLst>
  <p:sldSz cx="9144000" cy="6858000" type="screen4x3"/>
  <p:notesSz cx="6797675" cy="9928225"/>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33CC33"/>
    <a:srgbClr val="FF00FF"/>
    <a:srgbClr val="FF3300"/>
    <a:srgbClr val="CCECFF"/>
    <a:srgbClr val="9DB6F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51" autoAdjust="0"/>
    <p:restoredTop sz="86465" autoAdjust="0"/>
  </p:normalViewPr>
  <p:slideViewPr>
    <p:cSldViewPr>
      <p:cViewPr varScale="1">
        <p:scale>
          <a:sx n="114" d="100"/>
          <a:sy n="114" d="100"/>
        </p:scale>
        <p:origin x="1944" y="14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8" d="100"/>
          <a:sy n="78" d="100"/>
        </p:scale>
        <p:origin x="-3366" y="-108"/>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3.xml"/><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47988" cy="496888"/>
          </a:xfrm>
          <a:prstGeom prst="rect">
            <a:avLst/>
          </a:prstGeom>
          <a:noFill/>
          <a:ln w="9525">
            <a:noFill/>
            <a:miter lim="800000"/>
            <a:headEnd/>
            <a:tailEnd/>
          </a:ln>
          <a:effectLst/>
        </p:spPr>
        <p:txBody>
          <a:bodyPr vert="horz" wrap="square" lIns="93479" tIns="46740" rIns="93479" bIns="46740" numCol="1" anchor="t" anchorCtr="0" compatLnSpc="1">
            <a:prstTxWarp prst="textNoShape">
              <a:avLst/>
            </a:prstTxWarp>
          </a:bodyPr>
          <a:lstStyle>
            <a:lvl1pPr eaLnBrk="1" hangingPunct="1">
              <a:defRPr sz="1200"/>
            </a:lvl1pPr>
          </a:lstStyle>
          <a:p>
            <a:pPr>
              <a:defRPr/>
            </a:pPr>
            <a:endParaRPr lang="en-GB"/>
          </a:p>
        </p:txBody>
      </p:sp>
      <p:sp>
        <p:nvSpPr>
          <p:cNvPr id="56323" name="Rectangle 3"/>
          <p:cNvSpPr>
            <a:spLocks noGrp="1" noChangeArrowheads="1"/>
          </p:cNvSpPr>
          <p:nvPr>
            <p:ph type="dt" sz="quarter" idx="1"/>
          </p:nvPr>
        </p:nvSpPr>
        <p:spPr bwMode="auto">
          <a:xfrm>
            <a:off x="3849688" y="0"/>
            <a:ext cx="2947987" cy="496888"/>
          </a:xfrm>
          <a:prstGeom prst="rect">
            <a:avLst/>
          </a:prstGeom>
          <a:noFill/>
          <a:ln w="9525">
            <a:noFill/>
            <a:miter lim="800000"/>
            <a:headEnd/>
            <a:tailEnd/>
          </a:ln>
          <a:effectLst/>
        </p:spPr>
        <p:txBody>
          <a:bodyPr vert="horz" wrap="square" lIns="93479" tIns="46740" rIns="93479" bIns="46740" numCol="1" anchor="t" anchorCtr="0" compatLnSpc="1">
            <a:prstTxWarp prst="textNoShape">
              <a:avLst/>
            </a:prstTxWarp>
          </a:bodyPr>
          <a:lstStyle>
            <a:lvl1pPr algn="r" eaLnBrk="1" hangingPunct="1">
              <a:defRPr sz="1200"/>
            </a:lvl1pPr>
          </a:lstStyle>
          <a:p>
            <a:pPr>
              <a:defRPr/>
            </a:pPr>
            <a:endParaRPr lang="en-GB"/>
          </a:p>
        </p:txBody>
      </p:sp>
      <p:sp>
        <p:nvSpPr>
          <p:cNvPr id="56324" name="Rectangle 4"/>
          <p:cNvSpPr>
            <a:spLocks noGrp="1" noChangeArrowheads="1"/>
          </p:cNvSpPr>
          <p:nvPr>
            <p:ph type="ftr" sz="quarter" idx="2"/>
          </p:nvPr>
        </p:nvSpPr>
        <p:spPr bwMode="auto">
          <a:xfrm>
            <a:off x="0" y="9431338"/>
            <a:ext cx="2947988" cy="496887"/>
          </a:xfrm>
          <a:prstGeom prst="rect">
            <a:avLst/>
          </a:prstGeom>
          <a:noFill/>
          <a:ln w="9525">
            <a:noFill/>
            <a:miter lim="800000"/>
            <a:headEnd/>
            <a:tailEnd/>
          </a:ln>
          <a:effectLst/>
        </p:spPr>
        <p:txBody>
          <a:bodyPr vert="horz" wrap="square" lIns="93479" tIns="46740" rIns="93479" bIns="46740" numCol="1" anchor="b" anchorCtr="0" compatLnSpc="1">
            <a:prstTxWarp prst="textNoShape">
              <a:avLst/>
            </a:prstTxWarp>
          </a:bodyPr>
          <a:lstStyle>
            <a:lvl1pPr eaLnBrk="1" hangingPunct="1">
              <a:defRPr sz="1200"/>
            </a:lvl1pPr>
          </a:lstStyle>
          <a:p>
            <a:pPr>
              <a:defRPr/>
            </a:pPr>
            <a:endParaRPr lang="en-GB"/>
          </a:p>
        </p:txBody>
      </p:sp>
      <p:sp>
        <p:nvSpPr>
          <p:cNvPr id="56325" name="Rectangle 5"/>
          <p:cNvSpPr>
            <a:spLocks noGrp="1" noChangeArrowheads="1"/>
          </p:cNvSpPr>
          <p:nvPr>
            <p:ph type="sldNum" sz="quarter" idx="3"/>
          </p:nvPr>
        </p:nvSpPr>
        <p:spPr bwMode="auto">
          <a:xfrm>
            <a:off x="3849688" y="9431338"/>
            <a:ext cx="2947987" cy="496887"/>
          </a:xfrm>
          <a:prstGeom prst="rect">
            <a:avLst/>
          </a:prstGeom>
          <a:noFill/>
          <a:ln w="9525">
            <a:noFill/>
            <a:miter lim="800000"/>
            <a:headEnd/>
            <a:tailEnd/>
          </a:ln>
          <a:effectLst/>
        </p:spPr>
        <p:txBody>
          <a:bodyPr vert="horz" wrap="square" lIns="93479" tIns="46740" rIns="93479" bIns="46740" numCol="1" anchor="b" anchorCtr="0" compatLnSpc="1">
            <a:prstTxWarp prst="textNoShape">
              <a:avLst/>
            </a:prstTxWarp>
          </a:bodyPr>
          <a:lstStyle>
            <a:lvl1pPr algn="r" eaLnBrk="1" hangingPunct="1">
              <a:defRPr sz="1200"/>
            </a:lvl1pPr>
          </a:lstStyle>
          <a:p>
            <a:pPr>
              <a:defRPr/>
            </a:pPr>
            <a:fld id="{C1C5B7BA-9F82-4120-8156-B6026A4304DB}" type="slidenum">
              <a:rPr lang="en-GB" altLang="en-US"/>
              <a:pPr>
                <a:defRPr/>
              </a:pPr>
              <a:t>‹#›</a:t>
            </a:fld>
            <a:endParaRPr lang="en-GB" altLang="en-US"/>
          </a:p>
        </p:txBody>
      </p:sp>
    </p:spTree>
    <p:extLst>
      <p:ext uri="{BB962C8B-B14F-4D97-AF65-F5344CB8AC3E}">
        <p14:creationId xmlns:p14="http://schemas.microsoft.com/office/powerpoint/2010/main" val="2089932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47988" cy="496888"/>
          </a:xfrm>
          <a:prstGeom prst="rect">
            <a:avLst/>
          </a:prstGeom>
          <a:noFill/>
          <a:ln w="9525">
            <a:noFill/>
            <a:miter lim="800000"/>
            <a:headEnd/>
            <a:tailEnd/>
          </a:ln>
          <a:effectLst/>
        </p:spPr>
        <p:txBody>
          <a:bodyPr vert="horz" wrap="square" lIns="93479" tIns="46740" rIns="93479" bIns="46740" numCol="1" anchor="t" anchorCtr="0" compatLnSpc="1">
            <a:prstTxWarp prst="textNoShape">
              <a:avLst/>
            </a:prstTxWarp>
          </a:bodyPr>
          <a:lstStyle>
            <a:lvl1pPr eaLnBrk="1" hangingPunct="1">
              <a:defRPr sz="1200"/>
            </a:lvl1pPr>
          </a:lstStyle>
          <a:p>
            <a:pPr>
              <a:defRPr/>
            </a:pPr>
            <a:endParaRPr lang="en-GB"/>
          </a:p>
        </p:txBody>
      </p:sp>
      <p:sp>
        <p:nvSpPr>
          <p:cNvPr id="62467" name="Rectangle 3"/>
          <p:cNvSpPr>
            <a:spLocks noGrp="1" noChangeArrowheads="1"/>
          </p:cNvSpPr>
          <p:nvPr>
            <p:ph type="dt" idx="1"/>
          </p:nvPr>
        </p:nvSpPr>
        <p:spPr bwMode="auto">
          <a:xfrm>
            <a:off x="3848100" y="0"/>
            <a:ext cx="2947988" cy="496888"/>
          </a:xfrm>
          <a:prstGeom prst="rect">
            <a:avLst/>
          </a:prstGeom>
          <a:noFill/>
          <a:ln w="9525">
            <a:noFill/>
            <a:miter lim="800000"/>
            <a:headEnd/>
            <a:tailEnd/>
          </a:ln>
          <a:effectLst/>
        </p:spPr>
        <p:txBody>
          <a:bodyPr vert="horz" wrap="square" lIns="93479" tIns="46740" rIns="93479" bIns="46740" numCol="1" anchor="t" anchorCtr="0" compatLnSpc="1">
            <a:prstTxWarp prst="textNoShape">
              <a:avLst/>
            </a:prstTxWarp>
          </a:bodyPr>
          <a:lstStyle>
            <a:lvl1pPr algn="r" eaLnBrk="1" hangingPunct="1">
              <a:defRPr sz="1200"/>
            </a:lvl1pPr>
          </a:lstStyle>
          <a:p>
            <a:pPr>
              <a:defRPr/>
            </a:pPr>
            <a:endParaRPr lang="en-GB"/>
          </a:p>
        </p:txBody>
      </p:sp>
      <p:sp>
        <p:nvSpPr>
          <p:cNvPr id="10244"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679450" y="4718050"/>
            <a:ext cx="5438775" cy="4465638"/>
          </a:xfrm>
          <a:prstGeom prst="rect">
            <a:avLst/>
          </a:prstGeom>
          <a:noFill/>
          <a:ln w="9525">
            <a:noFill/>
            <a:miter lim="800000"/>
            <a:headEnd/>
            <a:tailEnd/>
          </a:ln>
          <a:effectLst/>
        </p:spPr>
        <p:txBody>
          <a:bodyPr vert="horz" wrap="square" lIns="93479" tIns="46740" rIns="93479" bIns="4674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2470" name="Rectangle 6"/>
          <p:cNvSpPr>
            <a:spLocks noGrp="1" noChangeArrowheads="1"/>
          </p:cNvSpPr>
          <p:nvPr>
            <p:ph type="ftr" sz="quarter" idx="4"/>
          </p:nvPr>
        </p:nvSpPr>
        <p:spPr bwMode="auto">
          <a:xfrm>
            <a:off x="0" y="9429750"/>
            <a:ext cx="2947988" cy="496888"/>
          </a:xfrm>
          <a:prstGeom prst="rect">
            <a:avLst/>
          </a:prstGeom>
          <a:noFill/>
          <a:ln w="9525">
            <a:noFill/>
            <a:miter lim="800000"/>
            <a:headEnd/>
            <a:tailEnd/>
          </a:ln>
          <a:effectLst/>
        </p:spPr>
        <p:txBody>
          <a:bodyPr vert="horz" wrap="square" lIns="93479" tIns="46740" rIns="93479" bIns="46740" numCol="1" anchor="b" anchorCtr="0" compatLnSpc="1">
            <a:prstTxWarp prst="textNoShape">
              <a:avLst/>
            </a:prstTxWarp>
          </a:bodyPr>
          <a:lstStyle>
            <a:lvl1pPr eaLnBrk="1" hangingPunct="1">
              <a:defRPr sz="1200"/>
            </a:lvl1pPr>
          </a:lstStyle>
          <a:p>
            <a:pPr>
              <a:defRPr/>
            </a:pPr>
            <a:endParaRPr lang="en-GB"/>
          </a:p>
        </p:txBody>
      </p:sp>
      <p:sp>
        <p:nvSpPr>
          <p:cNvPr id="62471" name="Rectangle 7"/>
          <p:cNvSpPr>
            <a:spLocks noGrp="1" noChangeArrowheads="1"/>
          </p:cNvSpPr>
          <p:nvPr>
            <p:ph type="sldNum" sz="quarter" idx="5"/>
          </p:nvPr>
        </p:nvSpPr>
        <p:spPr bwMode="auto">
          <a:xfrm>
            <a:off x="3848100" y="9429750"/>
            <a:ext cx="2947988" cy="496888"/>
          </a:xfrm>
          <a:prstGeom prst="rect">
            <a:avLst/>
          </a:prstGeom>
          <a:noFill/>
          <a:ln w="9525">
            <a:noFill/>
            <a:miter lim="800000"/>
            <a:headEnd/>
            <a:tailEnd/>
          </a:ln>
          <a:effectLst/>
        </p:spPr>
        <p:txBody>
          <a:bodyPr vert="horz" wrap="square" lIns="93479" tIns="46740" rIns="93479" bIns="46740" numCol="1" anchor="b" anchorCtr="0" compatLnSpc="1">
            <a:prstTxWarp prst="textNoShape">
              <a:avLst/>
            </a:prstTxWarp>
          </a:bodyPr>
          <a:lstStyle>
            <a:lvl1pPr algn="r" eaLnBrk="1" hangingPunct="1">
              <a:defRPr sz="1200"/>
            </a:lvl1pPr>
          </a:lstStyle>
          <a:p>
            <a:pPr>
              <a:defRPr/>
            </a:pPr>
            <a:fld id="{8BAFCA61-1BD2-4CBD-B42F-D2B3DFA99C89}" type="slidenum">
              <a:rPr lang="en-GB" altLang="en-US"/>
              <a:pPr>
                <a:defRPr/>
              </a:pPr>
              <a:t>‹#›</a:t>
            </a:fld>
            <a:endParaRPr lang="en-GB" altLang="en-US"/>
          </a:p>
        </p:txBody>
      </p:sp>
    </p:spTree>
    <p:extLst>
      <p:ext uri="{BB962C8B-B14F-4D97-AF65-F5344CB8AC3E}">
        <p14:creationId xmlns:p14="http://schemas.microsoft.com/office/powerpoint/2010/main" val="38908520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0951BDC-F965-4427-9CE5-41ED3C40B5F7}" type="slidenum">
              <a:rPr lang="en-GB" altLang="en-US" smtClean="0"/>
              <a:pPr>
                <a:spcBef>
                  <a:spcPct val="0"/>
                </a:spcBef>
              </a:pPr>
              <a:t>1</a:t>
            </a:fld>
            <a:endParaRPr lang="en-GB" altLang="en-US" dirty="0" smtClean="0"/>
          </a:p>
        </p:txBody>
      </p:sp>
    </p:spTree>
    <p:extLst>
      <p:ext uri="{BB962C8B-B14F-4D97-AF65-F5344CB8AC3E}">
        <p14:creationId xmlns:p14="http://schemas.microsoft.com/office/powerpoint/2010/main" val="822816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noChangeArrowheads="1"/>
          </p:cNvSpPr>
          <p:nvPr/>
        </p:nvSpPr>
        <p:spPr bwMode="auto">
          <a:xfrm>
            <a:off x="3778250" y="9431338"/>
            <a:ext cx="289083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12" tIns="45857" rIns="91712" bIns="45857" anchor="b"/>
          <a:lstStyle>
            <a:lvl1pPr defTabSz="917575">
              <a:spcBef>
                <a:spcPct val="30000"/>
              </a:spcBef>
              <a:defRPr sz="1200">
                <a:solidFill>
                  <a:schemeClr val="tx1"/>
                </a:solidFill>
                <a:latin typeface="Times New Roman" panose="02020603050405020304" pitchFamily="18" charset="0"/>
              </a:defRPr>
            </a:lvl1pPr>
            <a:lvl2pPr marL="742950" indent="-285750" defTabSz="917575">
              <a:spcBef>
                <a:spcPct val="30000"/>
              </a:spcBef>
              <a:defRPr sz="1200">
                <a:solidFill>
                  <a:schemeClr val="tx1"/>
                </a:solidFill>
                <a:latin typeface="Times New Roman" panose="02020603050405020304" pitchFamily="18" charset="0"/>
              </a:defRPr>
            </a:lvl2pPr>
            <a:lvl3pPr marL="1143000" indent="-228600" defTabSz="917575">
              <a:spcBef>
                <a:spcPct val="30000"/>
              </a:spcBef>
              <a:defRPr sz="1200">
                <a:solidFill>
                  <a:schemeClr val="tx1"/>
                </a:solidFill>
                <a:latin typeface="Times New Roman" panose="02020603050405020304" pitchFamily="18" charset="0"/>
              </a:defRPr>
            </a:lvl3pPr>
            <a:lvl4pPr marL="1600200" indent="-228600" defTabSz="917575">
              <a:spcBef>
                <a:spcPct val="30000"/>
              </a:spcBef>
              <a:defRPr sz="1200">
                <a:solidFill>
                  <a:schemeClr val="tx1"/>
                </a:solidFill>
                <a:latin typeface="Times New Roman" panose="02020603050405020304" pitchFamily="18" charset="0"/>
              </a:defRPr>
            </a:lvl4pPr>
            <a:lvl5pPr marL="2057400" indent="-228600" defTabSz="917575">
              <a:spcBef>
                <a:spcPct val="30000"/>
              </a:spcBef>
              <a:defRPr sz="1200">
                <a:solidFill>
                  <a:schemeClr val="tx1"/>
                </a:solidFill>
                <a:latin typeface="Times New Roman" panose="02020603050405020304" pitchFamily="18" charset="0"/>
              </a:defRPr>
            </a:lvl5pPr>
            <a:lvl6pPr marL="2514600" indent="-228600" defTabSz="9175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175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175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17575"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D2DCEB46-EA0B-44C1-A5FB-D24EC8CA4263}" type="slidenum">
              <a:rPr lang="en-GB" altLang="en-US"/>
              <a:pPr algn="r" eaLnBrk="1" hangingPunct="1">
                <a:spcBef>
                  <a:spcPct val="0"/>
                </a:spcBef>
              </a:pPr>
              <a:t>6</a:t>
            </a:fld>
            <a:endParaRPr lang="en-GB"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12" tIns="45857" rIns="91712" bIns="45857"/>
          <a:lstStyle/>
          <a:p>
            <a:pPr eaLnBrk="1" hangingPunct="1"/>
            <a:r>
              <a:rPr lang="en-GB" altLang="en-US" smtClean="0"/>
              <a:t>Explain calc. hc2 is a constant. Same wavelength so lambda will cancel.</a:t>
            </a:r>
            <a:endParaRPr lang="en-US" altLang="en-US" smtClean="0"/>
          </a:p>
        </p:txBody>
      </p:sp>
    </p:spTree>
    <p:extLst>
      <p:ext uri="{BB962C8B-B14F-4D97-AF65-F5344CB8AC3E}">
        <p14:creationId xmlns:p14="http://schemas.microsoft.com/office/powerpoint/2010/main" val="152105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Model with spring</a:t>
            </a: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9062DBC-A1AE-4B61-A997-0CDB1B2BC4AF}" type="slidenum">
              <a:rPr lang="en-GB" altLang="en-US" smtClean="0">
                <a:solidFill>
                  <a:srgbClr val="000000"/>
                </a:solidFill>
              </a:rPr>
              <a:pPr>
                <a:spcBef>
                  <a:spcPct val="0"/>
                </a:spcBef>
              </a:pPr>
              <a:t>7</a:t>
            </a:fld>
            <a:endParaRPr lang="en-GB" altLang="en-US" smtClean="0">
              <a:solidFill>
                <a:srgbClr val="000000"/>
              </a:solidFill>
            </a:endParaRPr>
          </a:p>
        </p:txBody>
      </p:sp>
    </p:spTree>
    <p:extLst>
      <p:ext uri="{BB962C8B-B14F-4D97-AF65-F5344CB8AC3E}">
        <p14:creationId xmlns:p14="http://schemas.microsoft.com/office/powerpoint/2010/main" val="202952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3851275" y="9431338"/>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12" tIns="45857" rIns="91712" bIns="45857" anchor="b"/>
          <a:lstStyle>
            <a:lvl1pPr defTabSz="917575">
              <a:spcBef>
                <a:spcPct val="30000"/>
              </a:spcBef>
              <a:defRPr sz="1200">
                <a:solidFill>
                  <a:schemeClr val="tx1"/>
                </a:solidFill>
                <a:latin typeface="Times New Roman" panose="02020603050405020304" pitchFamily="18" charset="0"/>
              </a:defRPr>
            </a:lvl1pPr>
            <a:lvl2pPr marL="742950" indent="-285750" defTabSz="917575">
              <a:spcBef>
                <a:spcPct val="30000"/>
              </a:spcBef>
              <a:defRPr sz="1200">
                <a:solidFill>
                  <a:schemeClr val="tx1"/>
                </a:solidFill>
                <a:latin typeface="Times New Roman" panose="02020603050405020304" pitchFamily="18" charset="0"/>
              </a:defRPr>
            </a:lvl2pPr>
            <a:lvl3pPr marL="1143000" indent="-228600" defTabSz="917575">
              <a:spcBef>
                <a:spcPct val="30000"/>
              </a:spcBef>
              <a:defRPr sz="1200">
                <a:solidFill>
                  <a:schemeClr val="tx1"/>
                </a:solidFill>
                <a:latin typeface="Times New Roman" panose="02020603050405020304" pitchFamily="18" charset="0"/>
              </a:defRPr>
            </a:lvl3pPr>
            <a:lvl4pPr marL="1600200" indent="-228600" defTabSz="917575">
              <a:spcBef>
                <a:spcPct val="30000"/>
              </a:spcBef>
              <a:defRPr sz="1200">
                <a:solidFill>
                  <a:schemeClr val="tx1"/>
                </a:solidFill>
                <a:latin typeface="Times New Roman" panose="02020603050405020304" pitchFamily="18" charset="0"/>
              </a:defRPr>
            </a:lvl4pPr>
            <a:lvl5pPr marL="2057400" indent="-228600" defTabSz="917575">
              <a:spcBef>
                <a:spcPct val="30000"/>
              </a:spcBef>
              <a:defRPr sz="1200">
                <a:solidFill>
                  <a:schemeClr val="tx1"/>
                </a:solidFill>
                <a:latin typeface="Times New Roman" panose="02020603050405020304" pitchFamily="18" charset="0"/>
              </a:defRPr>
            </a:lvl5pPr>
            <a:lvl6pPr marL="2514600" indent="-228600" defTabSz="9175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175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175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17575"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AB04BB57-B06F-4E69-A6F4-E1BADEBD7878}" type="slidenum">
              <a:rPr lang="en-GB" altLang="en-US" smtClean="0">
                <a:solidFill>
                  <a:srgbClr val="000000"/>
                </a:solidFill>
              </a:rPr>
              <a:pPr algn="r" eaLnBrk="1" hangingPunct="1">
                <a:spcBef>
                  <a:spcPct val="0"/>
                </a:spcBef>
              </a:pPr>
              <a:t>10</a:t>
            </a:fld>
            <a:endParaRPr lang="en-GB" altLang="en-US" smtClean="0">
              <a:solidFill>
                <a:srgbClr val="000000"/>
              </a:solidFill>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12" tIns="45857" rIns="91712" bIns="45857"/>
          <a:lstStyle/>
          <a:p>
            <a:pPr eaLnBrk="1" hangingPunct="1"/>
            <a:r>
              <a:rPr lang="en-GB" altLang="en-US" smtClean="0"/>
              <a:t>Explain calc. hc2 is a constant. Same wavelength so lambda will cancel.</a:t>
            </a:r>
            <a:endParaRPr lang="en-US" altLang="en-US" smtClean="0"/>
          </a:p>
        </p:txBody>
      </p:sp>
    </p:spTree>
    <p:extLst>
      <p:ext uri="{BB962C8B-B14F-4D97-AF65-F5344CB8AC3E}">
        <p14:creationId xmlns:p14="http://schemas.microsoft.com/office/powerpoint/2010/main" val="3797626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latin typeface="+mn-lt"/>
              </a:rPr>
              <a:t>Tiny solid and liquid particles suspended in the atmosphere are called aerosols. These particles are important to scientists because they represent an area of great uncertainty in their efforts to understand Earth's climate system.</a:t>
            </a:r>
          </a:p>
          <a:p>
            <a:pPr>
              <a:defRPr/>
            </a:pPr>
            <a:r>
              <a:rPr lang="en-US" dirty="0" smtClean="0">
                <a:latin typeface="+mn-lt"/>
              </a:rPr>
              <a:t>These maps show monthly aerosol optical thickness, derived using measurements from the Moderate Resolution Imaging </a:t>
            </a:r>
            <a:r>
              <a:rPr lang="en-US" dirty="0" err="1" smtClean="0">
                <a:latin typeface="+mn-lt"/>
              </a:rPr>
              <a:t>Spectroradiometer</a:t>
            </a:r>
            <a:r>
              <a:rPr lang="en-US" dirty="0" smtClean="0">
                <a:latin typeface="+mn-lt"/>
              </a:rPr>
              <a:t> (MODIS) sensor onboard NASA’s Terra satellite, from January 2005 to the present. Aerosol optical thickness is a measure of how much light the airborne particles prevent from traveling through the atmosphere. Aerosols absorb and scatter incoming sunlight, thus reducing visibility and increasing optical thickness. Dark orange pixels show high aerosol concentrations, while light orange pixels show lower concentrations, and light yellow areas show little or no aerosols. Black shows where the sensor could not make its measurement. An optical thickness of less than 0.1 (light yellow) indicates a crystal clear sky with maximum visibility, whereas a value of 1 (dark orange) indicates the presence of aerosols so dense that people would have difficulty seeing the sun.</a:t>
            </a:r>
          </a:p>
          <a:p>
            <a:pPr>
              <a:defRPr/>
            </a:pPr>
            <a:endParaRPr lang="en-US" dirty="0" smtClean="0">
              <a:latin typeface="+mn-lt"/>
            </a:endParaRPr>
          </a:p>
          <a:p>
            <a:pPr>
              <a:defRPr/>
            </a:pPr>
            <a:r>
              <a:rPr lang="en-US" dirty="0" smtClean="0">
                <a:latin typeface="+mn-lt"/>
              </a:rPr>
              <a:t>Satellite: Terra</a:t>
            </a:r>
          </a:p>
          <a:p>
            <a:pPr>
              <a:defRPr/>
            </a:pPr>
            <a:r>
              <a:rPr lang="en-US" dirty="0" smtClean="0">
                <a:latin typeface="+mn-lt"/>
              </a:rPr>
              <a:t>Instrument: MODIS</a:t>
            </a:r>
            <a:endParaRPr lang="en-US" dirty="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97D37D1-5B0A-4399-94B6-54C32A148F73}" type="slidenum">
              <a:rPr lang="en-US" altLang="en-US" smtClean="0"/>
              <a:pPr>
                <a:spcBef>
                  <a:spcPct val="0"/>
                </a:spcBef>
              </a:pPr>
              <a:t>12</a:t>
            </a:fld>
            <a:endParaRPr lang="en-US" altLang="en-US" smtClean="0"/>
          </a:p>
        </p:txBody>
      </p:sp>
    </p:spTree>
    <p:extLst>
      <p:ext uri="{BB962C8B-B14F-4D97-AF65-F5344CB8AC3E}">
        <p14:creationId xmlns:p14="http://schemas.microsoft.com/office/powerpoint/2010/main" val="83067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0534325-6CC9-4AC4-AAB2-B01C9415F796}" type="slidenum">
              <a:rPr lang="en-US" altLang="en-US" smtClean="0">
                <a:solidFill>
                  <a:srgbClr val="000000"/>
                </a:solidFill>
                <a:latin typeface="Arial" panose="020B0604020202020204" pitchFamily="34" charset="0"/>
                <a:ea typeface="MS PGothic" panose="020B0600070205080204" pitchFamily="34" charset="-128"/>
              </a:rPr>
              <a:pPr>
                <a:spcBef>
                  <a:spcPct val="0"/>
                </a:spcBef>
              </a:pPr>
              <a:t>15</a:t>
            </a:fld>
            <a:endParaRPr lang="en-US" altLang="en-US" smtClean="0">
              <a:solidFill>
                <a:srgbClr val="000000"/>
              </a:solidFill>
              <a:latin typeface="Arial" panose="020B0604020202020204" pitchFamily="34" charset="0"/>
              <a:ea typeface="MS PGothic" panose="020B0600070205080204" pitchFamily="34" charset="-128"/>
            </a:endParaRPr>
          </a:p>
        </p:txBody>
      </p:sp>
      <p:sp>
        <p:nvSpPr>
          <p:cNvPr id="18435" name="Rectangle 2"/>
          <p:cNvSpPr>
            <a:spLocks noGrp="1" noRot="1" noChangeAspect="1" noChangeArrowheads="1" noTextEdit="1"/>
          </p:cNvSpPr>
          <p:nvPr>
            <p:ph type="sldImg"/>
          </p:nvPr>
        </p:nvSpPr>
        <p:spPr>
          <a:solidFill>
            <a:srgbClr val="FFFFFF"/>
          </a:solidFill>
          <a:ln/>
        </p:spPr>
      </p:sp>
      <p:sp>
        <p:nvSpPr>
          <p:cNvPr id="18436" name="Rectangle 3"/>
          <p:cNvSpPr>
            <a:spLocks noGrp="1" noChangeArrowheads="1"/>
          </p:cNvSpPr>
          <p:nvPr>
            <p:ph type="body" idx="1"/>
          </p:nvPr>
        </p:nvSpPr>
        <p:spPr>
          <a:xfrm>
            <a:off x="679450" y="4716463"/>
            <a:ext cx="5438775" cy="4467225"/>
          </a:xfrm>
          <a:solidFill>
            <a:srgbClr val="FFFFFF"/>
          </a:solidFill>
          <a:ln>
            <a:solidFill>
              <a:srgbClr val="000000"/>
            </a:solidFill>
          </a:ln>
        </p:spPr>
        <p:txBody>
          <a:bodyPr/>
          <a:lstStyle/>
          <a:p>
            <a:pPr eaLnBrk="1" hangingPunct="1"/>
            <a:endParaRPr lang="de-DE" altLang="en-US" smtClean="0">
              <a:ea typeface="MS PGothic" panose="020B0600070205080204" pitchFamily="34" charset="-128"/>
            </a:endParaRPr>
          </a:p>
        </p:txBody>
      </p:sp>
    </p:spTree>
    <p:extLst>
      <p:ext uri="{BB962C8B-B14F-4D97-AF65-F5344CB8AC3E}">
        <p14:creationId xmlns:p14="http://schemas.microsoft.com/office/powerpoint/2010/main" val="3806190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028"/>
            <a:ext cx="7772400" cy="1470422"/>
          </a:xfrm>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B4943B4-313D-4CC6-A91B-30C8969626D8}" type="slidenum">
              <a:rPr lang="en-GB" altLang="en-US"/>
              <a:pPr>
                <a:defRPr/>
              </a:pPr>
              <a:t>‹#›</a:t>
            </a:fld>
            <a:endParaRPr lang="en-GB" altLang="en-US"/>
          </a:p>
        </p:txBody>
      </p:sp>
    </p:spTree>
    <p:extLst>
      <p:ext uri="{BB962C8B-B14F-4D97-AF65-F5344CB8AC3E}">
        <p14:creationId xmlns:p14="http://schemas.microsoft.com/office/powerpoint/2010/main" val="282011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6FE86F8-08AD-46AD-B02C-2BA3E979DAA3}" type="slidenum">
              <a:rPr lang="en-GB" altLang="en-US"/>
              <a:pPr>
                <a:defRPr/>
              </a:pPr>
              <a:t>‹#›</a:t>
            </a:fld>
            <a:endParaRPr lang="en-GB" altLang="en-US"/>
          </a:p>
        </p:txBody>
      </p:sp>
    </p:spTree>
    <p:extLst>
      <p:ext uri="{BB962C8B-B14F-4D97-AF65-F5344CB8AC3E}">
        <p14:creationId xmlns:p14="http://schemas.microsoft.com/office/powerpoint/2010/main" val="115003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1" y="609600"/>
            <a:ext cx="56261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EDC3092-5212-4D14-A3C3-8FE20BA13BF1}" type="slidenum">
              <a:rPr lang="en-GB" altLang="en-US"/>
              <a:pPr>
                <a:defRPr/>
              </a:pPr>
              <a:t>‹#›</a:t>
            </a:fld>
            <a:endParaRPr lang="en-GB" altLang="en-US"/>
          </a:p>
        </p:txBody>
      </p:sp>
    </p:spTree>
    <p:extLst>
      <p:ext uri="{BB962C8B-B14F-4D97-AF65-F5344CB8AC3E}">
        <p14:creationId xmlns:p14="http://schemas.microsoft.com/office/powerpoint/2010/main" val="1946891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GB"/>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685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Content Placeholder 5"/>
          <p:cNvSpPr>
            <a:spLocks noGrp="1"/>
          </p:cNvSpPr>
          <p:nvPr>
            <p:ph sz="quarter" idx="4"/>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pPr>
              <a:defRPr/>
            </a:pPr>
            <a:endParaRPr lang="en-US" altLang="en-US"/>
          </a:p>
        </p:txBody>
      </p:sp>
      <p:sp>
        <p:nvSpPr>
          <p:cNvPr id="8" name="Footer Placeholder 7"/>
          <p:cNvSpPr>
            <a:spLocks noGrp="1"/>
          </p:cNvSpPr>
          <p:nvPr>
            <p:ph type="ftr" sz="quarter" idx="11"/>
          </p:nvPr>
        </p:nvSpPr>
        <p:spPr/>
        <p:txBody>
          <a:bodyPr/>
          <a:lstStyle>
            <a:lvl1pPr>
              <a:defRPr/>
            </a:lvl1pPr>
          </a:lstStyle>
          <a:p>
            <a:pPr>
              <a:defRPr/>
            </a:pPr>
            <a:endParaRPr lang="en-US" altLang="en-US"/>
          </a:p>
        </p:txBody>
      </p:sp>
      <p:sp>
        <p:nvSpPr>
          <p:cNvPr id="9" name="Slide Number Placeholder 8"/>
          <p:cNvSpPr>
            <a:spLocks noGrp="1"/>
          </p:cNvSpPr>
          <p:nvPr>
            <p:ph type="sldNum" sz="quarter" idx="12"/>
          </p:nvPr>
        </p:nvSpPr>
        <p:spPr/>
        <p:txBody>
          <a:bodyPr/>
          <a:lstStyle>
            <a:lvl1pPr>
              <a:defRPr/>
            </a:lvl1pPr>
          </a:lstStyle>
          <a:p>
            <a:pPr>
              <a:defRPr/>
            </a:pPr>
            <a:fld id="{61429567-4BD1-4423-B12E-5CD0BBA100B6}" type="slidenum">
              <a:rPr lang="en-US" altLang="en-US"/>
              <a:pPr>
                <a:defRPr/>
              </a:pPr>
              <a:t>‹#›</a:t>
            </a:fld>
            <a:endParaRPr lang="en-US" altLang="en-US"/>
          </a:p>
        </p:txBody>
      </p:sp>
    </p:spTree>
    <p:extLst>
      <p:ext uri="{BB962C8B-B14F-4D97-AF65-F5344CB8AC3E}">
        <p14:creationId xmlns:p14="http://schemas.microsoft.com/office/powerpoint/2010/main" val="353148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Date Placeholder 5"/>
          <p:cNvSpPr>
            <a:spLocks noGrp="1"/>
          </p:cNvSpPr>
          <p:nvPr>
            <p:ph type="dt" sz="half" idx="10"/>
          </p:nvPr>
        </p:nvSpPr>
        <p:spPr/>
        <p:txBody>
          <a:bodyPr/>
          <a:lstStyle>
            <a:lvl1pPr>
              <a:defRPr/>
            </a:lvl1pPr>
          </a:lstStyle>
          <a:p>
            <a:pPr>
              <a:defRPr/>
            </a:pPr>
            <a:endParaRPr lang="en-US" altLang="en-US"/>
          </a:p>
        </p:txBody>
      </p:sp>
      <p:sp>
        <p:nvSpPr>
          <p:cNvPr id="7" name="Footer Placeholder 6"/>
          <p:cNvSpPr>
            <a:spLocks noGrp="1"/>
          </p:cNvSpPr>
          <p:nvPr>
            <p:ph type="ftr" sz="quarter" idx="11"/>
          </p:nvPr>
        </p:nvSpPr>
        <p:spPr/>
        <p:txBody>
          <a:bodyPr/>
          <a:lstStyle>
            <a:lvl1pPr>
              <a:defRPr/>
            </a:lvl1pPr>
          </a:lstStyle>
          <a:p>
            <a:pPr>
              <a:defRPr/>
            </a:pPr>
            <a:endParaRPr lang="en-US" altLang="en-US"/>
          </a:p>
        </p:txBody>
      </p:sp>
      <p:sp>
        <p:nvSpPr>
          <p:cNvPr id="8" name="Slide Number Placeholder 7"/>
          <p:cNvSpPr>
            <a:spLocks noGrp="1"/>
          </p:cNvSpPr>
          <p:nvPr>
            <p:ph type="sldNum" sz="quarter" idx="12"/>
          </p:nvPr>
        </p:nvSpPr>
        <p:spPr/>
        <p:txBody>
          <a:bodyPr/>
          <a:lstStyle>
            <a:lvl1pPr>
              <a:defRPr/>
            </a:lvl1pPr>
          </a:lstStyle>
          <a:p>
            <a:pPr>
              <a:defRPr/>
            </a:pPr>
            <a:fld id="{0B52DD1C-8A32-4647-82BA-013B615E8408}" type="slidenum">
              <a:rPr lang="en-US" altLang="en-US"/>
              <a:pPr>
                <a:defRPr/>
              </a:pPr>
              <a:t>‹#›</a:t>
            </a:fld>
            <a:endParaRPr lang="en-US" altLang="en-US"/>
          </a:p>
        </p:txBody>
      </p:sp>
    </p:spTree>
    <p:extLst>
      <p:ext uri="{BB962C8B-B14F-4D97-AF65-F5344CB8AC3E}">
        <p14:creationId xmlns:p14="http://schemas.microsoft.com/office/powerpoint/2010/main" val="2659391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2377746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3848501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3714882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250825" y="981075"/>
            <a:ext cx="4208463"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11688" y="981075"/>
            <a:ext cx="4208462"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5719378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29595175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207033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5EB57BB6-6F16-46B4-9A3E-E8FCD8C8CA28}" type="slidenum">
              <a:rPr lang="en-GB" altLang="en-US"/>
              <a:pPr>
                <a:defRPr/>
              </a:pPr>
              <a:t>‹#›</a:t>
            </a:fld>
            <a:endParaRPr lang="en-GB" altLang="en-US"/>
          </a:p>
        </p:txBody>
      </p:sp>
    </p:spTree>
    <p:extLst>
      <p:ext uri="{BB962C8B-B14F-4D97-AF65-F5344CB8AC3E}">
        <p14:creationId xmlns:p14="http://schemas.microsoft.com/office/powerpoint/2010/main" val="35911949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416935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32166678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28852102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7226800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78613" y="260350"/>
            <a:ext cx="2141537" cy="590550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250825" y="260350"/>
            <a:ext cx="6275388" cy="59055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23252941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019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xfrm>
            <a:off x="0" y="6477000"/>
            <a:ext cx="1905000" cy="228600"/>
          </a:xfrm>
          <a:prstGeom prst="rect">
            <a:avLst/>
          </a:prstGeom>
        </p:spPr>
        <p:txBody>
          <a:bodyPr/>
          <a:lstStyle>
            <a:lvl1pPr eaLnBrk="1" hangingPunct="1">
              <a:defRPr sz="1800">
                <a:solidFill>
                  <a:srgbClr val="000000"/>
                </a:solidFill>
                <a:latin typeface="Arial" charset="0"/>
              </a:defRPr>
            </a:lvl1pPr>
          </a:lstStyle>
          <a:p>
            <a:pPr>
              <a:defRPr/>
            </a:pPr>
            <a:endParaRPr lang="en-US"/>
          </a:p>
        </p:txBody>
      </p:sp>
      <p:sp>
        <p:nvSpPr>
          <p:cNvPr id="5" name="Rectangle 5"/>
          <p:cNvSpPr>
            <a:spLocks noGrp="1" noChangeArrowheads="1"/>
          </p:cNvSpPr>
          <p:nvPr>
            <p:ph type="ftr" sz="quarter" idx="11"/>
          </p:nvPr>
        </p:nvSpPr>
        <p:spPr>
          <a:xfrm>
            <a:off x="3048000" y="6553200"/>
            <a:ext cx="3352800" cy="304800"/>
          </a:xfrm>
        </p:spPr>
        <p:txBody>
          <a:bodyPr/>
          <a:lstStyle>
            <a:lvl1pPr>
              <a:defRPr/>
            </a:lvl1pPr>
          </a:lstStyle>
          <a:p>
            <a:pPr>
              <a:defRPr/>
            </a:pPr>
            <a:r>
              <a:rPr lang="en-GB"/>
              <a:t>Dr. J. Remedios, Leicester. 3653 Lecture 3</a:t>
            </a:r>
          </a:p>
        </p:txBody>
      </p:sp>
      <p:sp>
        <p:nvSpPr>
          <p:cNvPr id="6" name="Rectangle 6"/>
          <p:cNvSpPr>
            <a:spLocks noGrp="1" noChangeArrowheads="1"/>
          </p:cNvSpPr>
          <p:nvPr>
            <p:ph type="sldNum" sz="quarter" idx="12"/>
          </p:nvPr>
        </p:nvSpPr>
        <p:spPr>
          <a:xfrm>
            <a:off x="72390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800">
                <a:solidFill>
                  <a:srgbClr val="000000"/>
                </a:solidFill>
                <a:latin typeface="Arial" panose="020B0604020202020204" pitchFamily="34" charset="0"/>
              </a:defRPr>
            </a:lvl1pPr>
          </a:lstStyle>
          <a:p>
            <a:pPr>
              <a:defRPr/>
            </a:pPr>
            <a:fld id="{E2BE4AB8-F47E-4F06-B203-E99B044AEF93}" type="slidenum">
              <a:rPr lang="en-GB" altLang="en-US"/>
              <a:pPr>
                <a:defRPr/>
              </a:pPr>
              <a:t>‹#›</a:t>
            </a:fld>
            <a:endParaRPr lang="en-GB" altLang="en-US"/>
          </a:p>
        </p:txBody>
      </p:sp>
    </p:spTree>
    <p:extLst>
      <p:ext uri="{BB962C8B-B14F-4D97-AF65-F5344CB8AC3E}">
        <p14:creationId xmlns:p14="http://schemas.microsoft.com/office/powerpoint/2010/main" val="23177607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4048961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26127923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809814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250825" y="981075"/>
            <a:ext cx="4208463"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11688" y="981075"/>
            <a:ext cx="4208462"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42173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784" y="4406504"/>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1784" y="2906316"/>
            <a:ext cx="7772400"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78A56D9-A21C-4373-9DBC-298728C6C532}" type="slidenum">
              <a:rPr lang="en-GB" altLang="en-US"/>
              <a:pPr>
                <a:defRPr/>
              </a:pPr>
              <a:t>‹#›</a:t>
            </a:fld>
            <a:endParaRPr lang="en-GB" altLang="en-US"/>
          </a:p>
        </p:txBody>
      </p:sp>
    </p:spTree>
    <p:extLst>
      <p:ext uri="{BB962C8B-B14F-4D97-AF65-F5344CB8AC3E}">
        <p14:creationId xmlns:p14="http://schemas.microsoft.com/office/powerpoint/2010/main" val="30303326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27929136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4818481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0869863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9381716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7651608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3322303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78613" y="260350"/>
            <a:ext cx="2141537" cy="590550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250825" y="260350"/>
            <a:ext cx="6275388" cy="59055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9396006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019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Date Placeholder 3"/>
          <p:cNvSpPr>
            <a:spLocks noGrp="1" noChangeArrowheads="1"/>
          </p:cNvSpPr>
          <p:nvPr>
            <p:ph type="dt" sz="half" idx="10"/>
          </p:nvPr>
        </p:nvSpPr>
        <p:spPr>
          <a:xfrm>
            <a:off x="0" y="6477000"/>
            <a:ext cx="1905000" cy="228600"/>
          </a:xfrm>
          <a:prstGeom prst="rect">
            <a:avLst/>
          </a:prstGeom>
        </p:spPr>
        <p:txBody>
          <a:bodyPr/>
          <a:lstStyle>
            <a:lvl1pPr eaLnBrk="1" hangingPunct="1">
              <a:defRPr sz="1800">
                <a:solidFill>
                  <a:srgbClr val="000000"/>
                </a:solidFill>
                <a:latin typeface="Arial" charset="0"/>
              </a:defRPr>
            </a:lvl1pPr>
          </a:lstStyle>
          <a:p>
            <a:pPr>
              <a:defRPr/>
            </a:pPr>
            <a:endParaRPr lang="en-US"/>
          </a:p>
        </p:txBody>
      </p:sp>
      <p:sp>
        <p:nvSpPr>
          <p:cNvPr id="5" name="Rectangle 4"/>
          <p:cNvSpPr>
            <a:spLocks noGrp="1" noChangeArrowheads="1"/>
          </p:cNvSpPr>
          <p:nvPr>
            <p:ph type="ftr" sz="quarter" idx="11"/>
          </p:nvPr>
        </p:nvSpPr>
        <p:spPr>
          <a:xfrm>
            <a:off x="3048000" y="6553200"/>
            <a:ext cx="3352800" cy="304800"/>
          </a:xfrm>
        </p:spPr>
        <p:txBody>
          <a:bodyPr/>
          <a:lstStyle>
            <a:lvl1pPr>
              <a:defRPr/>
            </a:lvl1pPr>
          </a:lstStyle>
          <a:p>
            <a:pPr>
              <a:defRPr/>
            </a:pPr>
            <a:r>
              <a:rPr lang="en-GB"/>
              <a:t>Dr. J. Remedios, Leicester. 3653 Lecture 3</a:t>
            </a:r>
          </a:p>
        </p:txBody>
      </p:sp>
      <p:sp>
        <p:nvSpPr>
          <p:cNvPr id="6" name="Slide Number Placeholder 5"/>
          <p:cNvSpPr>
            <a:spLocks noGrp="1" noChangeArrowheads="1"/>
          </p:cNvSpPr>
          <p:nvPr>
            <p:ph type="sldNum" sz="quarter" idx="12"/>
          </p:nvPr>
        </p:nvSpPr>
        <p:spPr>
          <a:xfrm>
            <a:off x="72390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800">
                <a:solidFill>
                  <a:srgbClr val="000000"/>
                </a:solidFill>
                <a:latin typeface="Arial" panose="020B0604020202020204" pitchFamily="34" charset="0"/>
              </a:defRPr>
            </a:lvl1pPr>
          </a:lstStyle>
          <a:p>
            <a:pPr>
              <a:defRPr/>
            </a:pPr>
            <a:fld id="{D446D567-94FA-4C7F-BE9D-9863C2BE66BA}" type="slidenum">
              <a:rPr lang="en-GB" altLang="en-US"/>
              <a:pPr>
                <a:defRPr/>
              </a:pPr>
              <a:t>‹#›</a:t>
            </a:fld>
            <a:endParaRPr lang="en-GB" altLang="en-US"/>
          </a:p>
        </p:txBody>
      </p:sp>
    </p:spTree>
    <p:extLst>
      <p:ext uri="{BB962C8B-B14F-4D97-AF65-F5344CB8AC3E}">
        <p14:creationId xmlns:p14="http://schemas.microsoft.com/office/powerpoint/2010/main" val="26634525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09146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59567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784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3600" y="1981200"/>
            <a:ext cx="3784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CAEB02A-CD6D-4C12-8308-5BA09DDF3115}" type="slidenum">
              <a:rPr lang="en-GB" altLang="en-US"/>
              <a:pPr>
                <a:defRPr/>
              </a:pPr>
              <a:t>‹#›</a:t>
            </a:fld>
            <a:endParaRPr lang="en-GB" altLang="en-US"/>
          </a:p>
        </p:txBody>
      </p:sp>
    </p:spTree>
    <p:extLst>
      <p:ext uri="{BB962C8B-B14F-4D97-AF65-F5344CB8AC3E}">
        <p14:creationId xmlns:p14="http://schemas.microsoft.com/office/powerpoint/2010/main" val="23283081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165339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731523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207973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66915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8028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620440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30030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23603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1750" y="76200"/>
            <a:ext cx="207645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76200"/>
            <a:ext cx="607695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84529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0198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60155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5035"/>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4716"/>
            <a:ext cx="4040717" cy="64055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5272"/>
            <a:ext cx="4040717" cy="39504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6085" y="1534716"/>
            <a:ext cx="4040716" cy="64055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085" y="2175272"/>
            <a:ext cx="4040716" cy="39504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D6306EE6-0E1C-4B98-8349-37CE1F3853E3}" type="slidenum">
              <a:rPr lang="en-GB" altLang="en-US"/>
              <a:pPr>
                <a:defRPr/>
              </a:pPr>
              <a:t>‹#›</a:t>
            </a:fld>
            <a:endParaRPr lang="en-GB" altLang="en-US"/>
          </a:p>
        </p:txBody>
      </p:sp>
    </p:spTree>
    <p:extLst>
      <p:ext uri="{BB962C8B-B14F-4D97-AF65-F5344CB8AC3E}">
        <p14:creationId xmlns:p14="http://schemas.microsoft.com/office/powerpoint/2010/main" val="34102122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0198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656804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019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xfrm>
            <a:off x="0" y="6477000"/>
            <a:ext cx="1905000" cy="228600"/>
          </a:xfrm>
          <a:prstGeom prst="rect">
            <a:avLst/>
          </a:prstGeom>
        </p:spPr>
        <p:txBody>
          <a:bodyPr/>
          <a:lstStyle>
            <a:lvl1pPr algn="ctr" eaLnBrk="1" hangingPunct="1">
              <a:spcBef>
                <a:spcPct val="50000"/>
              </a:spcBef>
              <a:defRPr baseline="-25000">
                <a:solidFill>
                  <a:srgbClr val="000000"/>
                </a:solidFill>
              </a:defRPr>
            </a:lvl1pPr>
          </a:lstStyle>
          <a:p>
            <a:pPr>
              <a:defRPr/>
            </a:pPr>
            <a:endParaRPr lang="en-US"/>
          </a:p>
        </p:txBody>
      </p:sp>
      <p:sp>
        <p:nvSpPr>
          <p:cNvPr id="5" name="Rectangle 5"/>
          <p:cNvSpPr>
            <a:spLocks noGrp="1" noChangeArrowheads="1"/>
          </p:cNvSpPr>
          <p:nvPr>
            <p:ph type="ftr" sz="quarter" idx="11"/>
          </p:nvPr>
        </p:nvSpPr>
        <p:spPr>
          <a:xfrm>
            <a:off x="3048000" y="6553200"/>
            <a:ext cx="3352800" cy="304800"/>
          </a:xfrm>
          <a:prstGeom prst="rect">
            <a:avLst/>
          </a:prstGeom>
        </p:spPr>
        <p:txBody>
          <a:bodyPr/>
          <a:lstStyle>
            <a:lvl1pPr algn="ctr" eaLnBrk="1" hangingPunct="1">
              <a:spcBef>
                <a:spcPct val="50000"/>
              </a:spcBef>
              <a:defRPr baseline="-25000">
                <a:solidFill>
                  <a:srgbClr val="000000"/>
                </a:solidFill>
              </a:defRPr>
            </a:lvl1pPr>
          </a:lstStyle>
          <a:p>
            <a:pPr>
              <a:defRPr/>
            </a:pPr>
            <a:r>
              <a:rPr lang="en-GB"/>
              <a:t>Dr. J. Remedios, Leicester. 3653 Lecture 3</a:t>
            </a:r>
          </a:p>
        </p:txBody>
      </p:sp>
      <p:sp>
        <p:nvSpPr>
          <p:cNvPr id="6" name="Rectangle 6"/>
          <p:cNvSpPr>
            <a:spLocks noGrp="1" noChangeArrowheads="1"/>
          </p:cNvSpPr>
          <p:nvPr>
            <p:ph type="sldNum" sz="quarter" idx="12"/>
          </p:nvPr>
        </p:nvSpPr>
        <p:spPr>
          <a:xfrm>
            <a:off x="7239000" y="64008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spcBef>
                <a:spcPct val="50000"/>
              </a:spcBef>
              <a:defRPr baseline="-25000">
                <a:solidFill>
                  <a:srgbClr val="000000"/>
                </a:solidFill>
              </a:defRPr>
            </a:lvl1pPr>
          </a:lstStyle>
          <a:p>
            <a:pPr>
              <a:defRPr/>
            </a:pPr>
            <a:fld id="{8B79786F-17E1-4B6F-9E05-EDE707283B3D}" type="slidenum">
              <a:rPr lang="en-GB" altLang="en-US"/>
              <a:pPr>
                <a:defRPr/>
              </a:pPr>
              <a:t>‹#›</a:t>
            </a:fld>
            <a:endParaRPr lang="en-GB" altLang="en-US"/>
          </a:p>
        </p:txBody>
      </p:sp>
    </p:spTree>
    <p:extLst>
      <p:ext uri="{BB962C8B-B14F-4D97-AF65-F5344CB8AC3E}">
        <p14:creationId xmlns:p14="http://schemas.microsoft.com/office/powerpoint/2010/main" val="355862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4E16C5F4-68C9-4F76-868E-E9A29D8792E5}" type="slidenum">
              <a:rPr lang="en-GB" altLang="en-US"/>
              <a:pPr>
                <a:defRPr/>
              </a:pPr>
              <a:t>‹#›</a:t>
            </a:fld>
            <a:endParaRPr lang="en-GB" altLang="en-US"/>
          </a:p>
        </p:txBody>
      </p:sp>
    </p:spTree>
    <p:extLst>
      <p:ext uri="{BB962C8B-B14F-4D97-AF65-F5344CB8AC3E}">
        <p14:creationId xmlns:p14="http://schemas.microsoft.com/office/powerpoint/2010/main" val="4099574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D8F16335-5551-457D-87E3-B884E6BA52C1}" type="slidenum">
              <a:rPr lang="en-GB" altLang="en-US"/>
              <a:pPr>
                <a:defRPr/>
              </a:pPr>
              <a:t>‹#›</a:t>
            </a:fld>
            <a:endParaRPr lang="en-GB" altLang="en-US"/>
          </a:p>
        </p:txBody>
      </p:sp>
    </p:spTree>
    <p:extLst>
      <p:ext uri="{BB962C8B-B14F-4D97-AF65-F5344CB8AC3E}">
        <p14:creationId xmlns:p14="http://schemas.microsoft.com/office/powerpoint/2010/main" val="789838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2654"/>
            <a:ext cx="30077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1" y="272653"/>
            <a:ext cx="511174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4703"/>
            <a:ext cx="30077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29CA38E4-5A77-46A6-B92D-78566D32A496}" type="slidenum">
              <a:rPr lang="en-GB" altLang="en-US"/>
              <a:pPr>
                <a:defRPr/>
              </a:pPr>
              <a:t>‹#›</a:t>
            </a:fld>
            <a:endParaRPr lang="en-GB" altLang="en-US"/>
          </a:p>
        </p:txBody>
      </p:sp>
    </p:spTree>
    <p:extLst>
      <p:ext uri="{BB962C8B-B14F-4D97-AF65-F5344CB8AC3E}">
        <p14:creationId xmlns:p14="http://schemas.microsoft.com/office/powerpoint/2010/main" val="173833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17"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817" y="613172"/>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817" y="5367337"/>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A1E2447B-A0F3-49C7-8CDC-44F2E2E4BC68}" type="slidenum">
              <a:rPr lang="en-GB" altLang="en-US"/>
              <a:pPr>
                <a:defRPr/>
              </a:pPr>
              <a:t>‹#›</a:t>
            </a:fld>
            <a:endParaRPr lang="en-GB" altLang="en-US"/>
          </a:p>
        </p:txBody>
      </p:sp>
    </p:spTree>
    <p:extLst>
      <p:ext uri="{BB962C8B-B14F-4D97-AF65-F5344CB8AC3E}">
        <p14:creationId xmlns:p14="http://schemas.microsoft.com/office/powerpoint/2010/main" val="312642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4F31C3A-32F3-4F9B-9FD6-D870ABA8F7B0}"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794" r:id="rId5"/>
    <p:sldLayoutId id="2147484795" r:id="rId6"/>
    <p:sldLayoutId id="2147484796" r:id="rId7"/>
    <p:sldLayoutId id="2147484797" r:id="rId8"/>
    <p:sldLayoutId id="2147484798" r:id="rId9"/>
    <p:sldLayoutId id="2147484799" r:id="rId10"/>
    <p:sldLayoutId id="2147484800" r:id="rId11"/>
    <p:sldLayoutId id="2147484824" r:id="rId12"/>
    <p:sldLayoutId id="2147484825" r:id="rId13"/>
  </p:sldLayoutIdLst>
  <p:txStyles>
    <p:title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8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50825" y="260350"/>
            <a:ext cx="85693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en-US" smtClean="0"/>
              <a:t>Titelmasterformat durch Klicken bearbeiten</a:t>
            </a:r>
          </a:p>
        </p:txBody>
      </p:sp>
      <p:sp>
        <p:nvSpPr>
          <p:cNvPr id="2051" name="Rectangle 3"/>
          <p:cNvSpPr>
            <a:spLocks noGrp="1" noChangeArrowheads="1"/>
          </p:cNvSpPr>
          <p:nvPr>
            <p:ph type="body" idx="1"/>
          </p:nvPr>
        </p:nvSpPr>
        <p:spPr bwMode="auto">
          <a:xfrm>
            <a:off x="250825" y="981075"/>
            <a:ext cx="856932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smtClean="0"/>
              <a:t>Textmasterformate durch Klicken bearbeiten</a:t>
            </a:r>
          </a:p>
          <a:p>
            <a:pPr lvl="1"/>
            <a:r>
              <a:rPr lang="de-DE" altLang="en-US" smtClean="0"/>
              <a:t>Zweite Ebene</a:t>
            </a:r>
          </a:p>
          <a:p>
            <a:pPr lvl="2"/>
            <a:r>
              <a:rPr lang="de-DE" altLang="en-US" smtClean="0"/>
              <a:t>Dritte Ebene</a:t>
            </a:r>
          </a:p>
          <a:p>
            <a:pPr lvl="3"/>
            <a:r>
              <a:rPr lang="de-DE" altLang="en-US" smtClean="0"/>
              <a:t>Vierte Ebene</a:t>
            </a:r>
          </a:p>
          <a:p>
            <a:pPr lvl="4"/>
            <a:r>
              <a:rPr lang="de-DE" altLang="en-US" smtClean="0"/>
              <a:t>Fünfte Ebene</a:t>
            </a:r>
          </a:p>
        </p:txBody>
      </p:sp>
      <p:sp>
        <p:nvSpPr>
          <p:cNvPr id="1029" name="Rectangle 5"/>
          <p:cNvSpPr>
            <a:spLocks noGrp="1" noChangeArrowheads="1"/>
          </p:cNvSpPr>
          <p:nvPr>
            <p:ph type="ftr" sz="quarter" idx="3"/>
          </p:nvPr>
        </p:nvSpPr>
        <p:spPr bwMode="auto">
          <a:xfrm>
            <a:off x="1979613" y="6245225"/>
            <a:ext cx="44640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mn-lt"/>
              </a:defRPr>
            </a:lvl1pPr>
          </a:lstStyle>
          <a:p>
            <a:pPr>
              <a:defRPr/>
            </a:pPr>
            <a:endParaRPr lang="de-DE"/>
          </a:p>
        </p:txBody>
      </p:sp>
      <p:pic>
        <p:nvPicPr>
          <p:cNvPr id="2053" name="Picture 1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65975" y="5784850"/>
            <a:ext cx="16541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801" r:id="rId1"/>
    <p:sldLayoutId id="2147484802" r:id="rId2"/>
    <p:sldLayoutId id="2147484803" r:id="rId3"/>
    <p:sldLayoutId id="2147484804" r:id="rId4"/>
    <p:sldLayoutId id="2147484805" r:id="rId5"/>
    <p:sldLayoutId id="2147484806" r:id="rId6"/>
    <p:sldLayoutId id="2147484807" r:id="rId7"/>
    <p:sldLayoutId id="2147484808" r:id="rId8"/>
    <p:sldLayoutId id="2147484809" r:id="rId9"/>
    <p:sldLayoutId id="2147484810" r:id="rId10"/>
    <p:sldLayoutId id="2147484811" r:id="rId11"/>
    <p:sldLayoutId id="2147484827" r:id="rId12"/>
  </p:sldLayoutIdLst>
  <p:hf hdr="0" ftr="0" dt="0"/>
  <p:txStyles>
    <p:titleStyle>
      <a:lvl1pPr algn="l" rtl="0" eaLnBrk="0" fontAlgn="base" hangingPunct="0">
        <a:spcBef>
          <a:spcPct val="0"/>
        </a:spcBef>
        <a:spcAft>
          <a:spcPct val="0"/>
        </a:spcAft>
        <a:defRPr sz="3200" b="1">
          <a:solidFill>
            <a:srgbClr val="0031B5"/>
          </a:solidFill>
          <a:latin typeface="+mj-lt"/>
          <a:ea typeface="+mj-ea"/>
          <a:cs typeface="+mj-cs"/>
        </a:defRPr>
      </a:lvl1pPr>
      <a:lvl2pPr algn="l" rtl="0" eaLnBrk="0" fontAlgn="base" hangingPunct="0">
        <a:spcBef>
          <a:spcPct val="0"/>
        </a:spcBef>
        <a:spcAft>
          <a:spcPct val="0"/>
        </a:spcAft>
        <a:defRPr sz="3200" b="1">
          <a:solidFill>
            <a:srgbClr val="0031B5"/>
          </a:solidFill>
          <a:latin typeface="News Gothic MT" pitchFamily="34" charset="0"/>
          <a:cs typeface="Arial" charset="0"/>
        </a:defRPr>
      </a:lvl2pPr>
      <a:lvl3pPr algn="l" rtl="0" eaLnBrk="0" fontAlgn="base" hangingPunct="0">
        <a:spcBef>
          <a:spcPct val="0"/>
        </a:spcBef>
        <a:spcAft>
          <a:spcPct val="0"/>
        </a:spcAft>
        <a:defRPr sz="3200" b="1">
          <a:solidFill>
            <a:srgbClr val="0031B5"/>
          </a:solidFill>
          <a:latin typeface="News Gothic MT" pitchFamily="34" charset="0"/>
          <a:cs typeface="Arial" charset="0"/>
        </a:defRPr>
      </a:lvl3pPr>
      <a:lvl4pPr algn="l" rtl="0" eaLnBrk="0" fontAlgn="base" hangingPunct="0">
        <a:spcBef>
          <a:spcPct val="0"/>
        </a:spcBef>
        <a:spcAft>
          <a:spcPct val="0"/>
        </a:spcAft>
        <a:defRPr sz="3200" b="1">
          <a:solidFill>
            <a:srgbClr val="0031B5"/>
          </a:solidFill>
          <a:latin typeface="News Gothic MT" pitchFamily="34" charset="0"/>
          <a:cs typeface="Arial" charset="0"/>
        </a:defRPr>
      </a:lvl4pPr>
      <a:lvl5pPr algn="l" rtl="0" eaLnBrk="0" fontAlgn="base" hangingPunct="0">
        <a:spcBef>
          <a:spcPct val="0"/>
        </a:spcBef>
        <a:spcAft>
          <a:spcPct val="0"/>
        </a:spcAft>
        <a:defRPr sz="3200" b="1">
          <a:solidFill>
            <a:srgbClr val="0031B5"/>
          </a:solidFill>
          <a:latin typeface="News Gothic MT" pitchFamily="34" charset="0"/>
          <a:cs typeface="Arial" charset="0"/>
        </a:defRPr>
      </a:lvl5pPr>
      <a:lvl6pPr marL="457200" algn="l" rtl="0" fontAlgn="base">
        <a:spcBef>
          <a:spcPct val="0"/>
        </a:spcBef>
        <a:spcAft>
          <a:spcPct val="0"/>
        </a:spcAft>
        <a:defRPr sz="3200" b="1">
          <a:solidFill>
            <a:srgbClr val="0031B5"/>
          </a:solidFill>
          <a:latin typeface="News Gothic MT" pitchFamily="34" charset="0"/>
          <a:cs typeface="Arial" charset="0"/>
        </a:defRPr>
      </a:lvl6pPr>
      <a:lvl7pPr marL="914400" algn="l" rtl="0" fontAlgn="base">
        <a:spcBef>
          <a:spcPct val="0"/>
        </a:spcBef>
        <a:spcAft>
          <a:spcPct val="0"/>
        </a:spcAft>
        <a:defRPr sz="3200" b="1">
          <a:solidFill>
            <a:srgbClr val="0031B5"/>
          </a:solidFill>
          <a:latin typeface="News Gothic MT" pitchFamily="34" charset="0"/>
          <a:cs typeface="Arial" charset="0"/>
        </a:defRPr>
      </a:lvl7pPr>
      <a:lvl8pPr marL="1371600" algn="l" rtl="0" fontAlgn="base">
        <a:spcBef>
          <a:spcPct val="0"/>
        </a:spcBef>
        <a:spcAft>
          <a:spcPct val="0"/>
        </a:spcAft>
        <a:defRPr sz="3200" b="1">
          <a:solidFill>
            <a:srgbClr val="0031B5"/>
          </a:solidFill>
          <a:latin typeface="News Gothic MT" pitchFamily="34" charset="0"/>
          <a:cs typeface="Arial" charset="0"/>
        </a:defRPr>
      </a:lvl8pPr>
      <a:lvl9pPr marL="1828800" algn="l" rtl="0" fontAlgn="base">
        <a:spcBef>
          <a:spcPct val="0"/>
        </a:spcBef>
        <a:spcAft>
          <a:spcPct val="0"/>
        </a:spcAft>
        <a:defRPr sz="3200" b="1">
          <a:solidFill>
            <a:srgbClr val="0031B5"/>
          </a:solidFill>
          <a:latin typeface="News Gothic MT" pitchFamily="34" charset="0"/>
          <a:cs typeface="Arial" charset="0"/>
        </a:defRPr>
      </a:lvl9pPr>
    </p:titleStyle>
    <p:bodyStyle>
      <a:lvl1pPr marL="342900" indent="-342900" algn="l" rtl="0" eaLnBrk="0" fontAlgn="base" hangingPunct="0">
        <a:spcBef>
          <a:spcPct val="20000"/>
        </a:spcBef>
        <a:spcAft>
          <a:spcPct val="0"/>
        </a:spcAft>
        <a:buClr>
          <a:schemeClr val="accent2"/>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accent2"/>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accent2"/>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cs typeface="+mn-cs"/>
        </a:defRPr>
      </a:lvl5pPr>
      <a:lvl6pPr marL="2514600" indent="-228600" algn="l" rtl="0" fontAlgn="base">
        <a:spcBef>
          <a:spcPct val="20000"/>
        </a:spcBef>
        <a:spcAft>
          <a:spcPct val="0"/>
        </a:spcAft>
        <a:buClr>
          <a:schemeClr val="accent2"/>
        </a:buClr>
        <a:buChar char="»"/>
        <a:defRPr sz="1600">
          <a:solidFill>
            <a:schemeClr val="tx1"/>
          </a:solidFill>
          <a:latin typeface="+mn-lt"/>
          <a:cs typeface="+mn-cs"/>
        </a:defRPr>
      </a:lvl6pPr>
      <a:lvl7pPr marL="2971800" indent="-228600" algn="l" rtl="0" fontAlgn="base">
        <a:spcBef>
          <a:spcPct val="20000"/>
        </a:spcBef>
        <a:spcAft>
          <a:spcPct val="0"/>
        </a:spcAft>
        <a:buClr>
          <a:schemeClr val="accent2"/>
        </a:buClr>
        <a:buChar char="»"/>
        <a:defRPr sz="1600">
          <a:solidFill>
            <a:schemeClr val="tx1"/>
          </a:solidFill>
          <a:latin typeface="+mn-lt"/>
          <a:cs typeface="+mn-cs"/>
        </a:defRPr>
      </a:lvl7pPr>
      <a:lvl8pPr marL="3429000" indent="-228600" algn="l" rtl="0" fontAlgn="base">
        <a:spcBef>
          <a:spcPct val="20000"/>
        </a:spcBef>
        <a:spcAft>
          <a:spcPct val="0"/>
        </a:spcAft>
        <a:buClr>
          <a:schemeClr val="accent2"/>
        </a:buClr>
        <a:buChar char="»"/>
        <a:defRPr sz="1600">
          <a:solidFill>
            <a:schemeClr val="tx1"/>
          </a:solidFill>
          <a:latin typeface="+mn-lt"/>
          <a:cs typeface="+mn-cs"/>
        </a:defRPr>
      </a:lvl8pPr>
      <a:lvl9pPr marL="3886200" indent="-228600" algn="l" rtl="0" fontAlgn="base">
        <a:spcBef>
          <a:spcPct val="20000"/>
        </a:spcBef>
        <a:spcAft>
          <a:spcPct val="0"/>
        </a:spcAft>
        <a:buClr>
          <a:schemeClr val="accent2"/>
        </a:buClr>
        <a:buChar char="»"/>
        <a:defRPr sz="16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250825" y="260350"/>
            <a:ext cx="85693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en-US" smtClean="0"/>
              <a:t>Titelmasterformat durch Klicken bearbeiten</a:t>
            </a:r>
          </a:p>
        </p:txBody>
      </p:sp>
      <p:sp>
        <p:nvSpPr>
          <p:cNvPr id="3075" name="Rectangle 3"/>
          <p:cNvSpPr>
            <a:spLocks noGrp="1" noChangeArrowheads="1"/>
          </p:cNvSpPr>
          <p:nvPr>
            <p:ph type="body" idx="1"/>
          </p:nvPr>
        </p:nvSpPr>
        <p:spPr bwMode="auto">
          <a:xfrm>
            <a:off x="250825" y="981075"/>
            <a:ext cx="856932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smtClean="0"/>
              <a:t>Textmasterformate durch Klicken bearbeiten</a:t>
            </a:r>
          </a:p>
          <a:p>
            <a:pPr lvl="1"/>
            <a:r>
              <a:rPr lang="de-DE" altLang="en-US" smtClean="0"/>
              <a:t>Zweite Ebene</a:t>
            </a:r>
          </a:p>
          <a:p>
            <a:pPr lvl="2"/>
            <a:r>
              <a:rPr lang="de-DE" altLang="en-US" smtClean="0"/>
              <a:t>Dritte Ebene</a:t>
            </a:r>
          </a:p>
          <a:p>
            <a:pPr lvl="3"/>
            <a:r>
              <a:rPr lang="de-DE" altLang="en-US" smtClean="0"/>
              <a:t>Vierte Ebene</a:t>
            </a:r>
          </a:p>
          <a:p>
            <a:pPr lvl="4"/>
            <a:r>
              <a:rPr lang="de-DE" altLang="en-US" smtClean="0"/>
              <a:t>Fünfte Ebene</a:t>
            </a:r>
          </a:p>
        </p:txBody>
      </p:sp>
      <p:sp>
        <p:nvSpPr>
          <p:cNvPr id="1029" name="Rectangle 5"/>
          <p:cNvSpPr>
            <a:spLocks noGrp="1" noChangeArrowheads="1"/>
          </p:cNvSpPr>
          <p:nvPr>
            <p:ph type="ftr" sz="quarter" idx="3"/>
          </p:nvPr>
        </p:nvSpPr>
        <p:spPr bwMode="auto">
          <a:xfrm>
            <a:off x="1979613" y="6245225"/>
            <a:ext cx="44640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mn-lt"/>
              </a:defRPr>
            </a:lvl1pPr>
          </a:lstStyle>
          <a:p>
            <a:pPr>
              <a:defRPr/>
            </a:pPr>
            <a:endParaRPr lang="de-DE"/>
          </a:p>
        </p:txBody>
      </p:sp>
    </p:spTree>
  </p:cSld>
  <p:clrMap bg1="lt1" tx1="dk1" bg2="lt2" tx2="dk2" accent1="accent1" accent2="accent2" accent3="accent3" accent4="accent4" accent5="accent5" accent6="accent6" hlink="hlink" folHlink="folHlink"/>
  <p:sldLayoutIdLst>
    <p:sldLayoutId id="2147484812" r:id="rId1"/>
    <p:sldLayoutId id="2147484813" r:id="rId2"/>
    <p:sldLayoutId id="2147484814" r:id="rId3"/>
    <p:sldLayoutId id="2147484815" r:id="rId4"/>
    <p:sldLayoutId id="2147484816" r:id="rId5"/>
    <p:sldLayoutId id="2147484817" r:id="rId6"/>
    <p:sldLayoutId id="2147484818" r:id="rId7"/>
    <p:sldLayoutId id="2147484819" r:id="rId8"/>
    <p:sldLayoutId id="2147484820" r:id="rId9"/>
    <p:sldLayoutId id="2147484821" r:id="rId10"/>
    <p:sldLayoutId id="2147484822" r:id="rId11"/>
    <p:sldLayoutId id="2147484828" r:id="rId12"/>
  </p:sldLayoutIdLst>
  <p:hf hdr="0" ftr="0" dt="0"/>
  <p:txStyles>
    <p:titleStyle>
      <a:lvl1pPr algn="l" rtl="0" eaLnBrk="0" fontAlgn="base" hangingPunct="0">
        <a:spcBef>
          <a:spcPct val="0"/>
        </a:spcBef>
        <a:spcAft>
          <a:spcPct val="0"/>
        </a:spcAft>
        <a:defRPr sz="3200" b="1">
          <a:solidFill>
            <a:srgbClr val="0031B5"/>
          </a:solidFill>
          <a:latin typeface="+mj-lt"/>
          <a:ea typeface="+mj-ea"/>
          <a:cs typeface="+mj-cs"/>
        </a:defRPr>
      </a:lvl1pPr>
      <a:lvl2pPr algn="l" rtl="0" eaLnBrk="0" fontAlgn="base" hangingPunct="0">
        <a:spcBef>
          <a:spcPct val="0"/>
        </a:spcBef>
        <a:spcAft>
          <a:spcPct val="0"/>
        </a:spcAft>
        <a:defRPr sz="3200" b="1">
          <a:solidFill>
            <a:srgbClr val="0031B5"/>
          </a:solidFill>
          <a:latin typeface="News Gothic MT" pitchFamily="34" charset="0"/>
          <a:cs typeface="Arial" charset="0"/>
        </a:defRPr>
      </a:lvl2pPr>
      <a:lvl3pPr algn="l" rtl="0" eaLnBrk="0" fontAlgn="base" hangingPunct="0">
        <a:spcBef>
          <a:spcPct val="0"/>
        </a:spcBef>
        <a:spcAft>
          <a:spcPct val="0"/>
        </a:spcAft>
        <a:defRPr sz="3200" b="1">
          <a:solidFill>
            <a:srgbClr val="0031B5"/>
          </a:solidFill>
          <a:latin typeface="News Gothic MT" pitchFamily="34" charset="0"/>
          <a:cs typeface="Arial" charset="0"/>
        </a:defRPr>
      </a:lvl3pPr>
      <a:lvl4pPr algn="l" rtl="0" eaLnBrk="0" fontAlgn="base" hangingPunct="0">
        <a:spcBef>
          <a:spcPct val="0"/>
        </a:spcBef>
        <a:spcAft>
          <a:spcPct val="0"/>
        </a:spcAft>
        <a:defRPr sz="3200" b="1">
          <a:solidFill>
            <a:srgbClr val="0031B5"/>
          </a:solidFill>
          <a:latin typeface="News Gothic MT" pitchFamily="34" charset="0"/>
          <a:cs typeface="Arial" charset="0"/>
        </a:defRPr>
      </a:lvl4pPr>
      <a:lvl5pPr algn="l" rtl="0" eaLnBrk="0" fontAlgn="base" hangingPunct="0">
        <a:spcBef>
          <a:spcPct val="0"/>
        </a:spcBef>
        <a:spcAft>
          <a:spcPct val="0"/>
        </a:spcAft>
        <a:defRPr sz="3200" b="1">
          <a:solidFill>
            <a:srgbClr val="0031B5"/>
          </a:solidFill>
          <a:latin typeface="News Gothic MT" pitchFamily="34" charset="0"/>
          <a:cs typeface="Arial" charset="0"/>
        </a:defRPr>
      </a:lvl5pPr>
      <a:lvl6pPr marL="457200" algn="l" rtl="0" fontAlgn="base">
        <a:spcBef>
          <a:spcPct val="0"/>
        </a:spcBef>
        <a:spcAft>
          <a:spcPct val="0"/>
        </a:spcAft>
        <a:defRPr sz="3200" b="1">
          <a:solidFill>
            <a:srgbClr val="0031B5"/>
          </a:solidFill>
          <a:latin typeface="News Gothic MT" pitchFamily="34" charset="0"/>
          <a:cs typeface="Arial" charset="0"/>
        </a:defRPr>
      </a:lvl6pPr>
      <a:lvl7pPr marL="914400" algn="l" rtl="0" fontAlgn="base">
        <a:spcBef>
          <a:spcPct val="0"/>
        </a:spcBef>
        <a:spcAft>
          <a:spcPct val="0"/>
        </a:spcAft>
        <a:defRPr sz="3200" b="1">
          <a:solidFill>
            <a:srgbClr val="0031B5"/>
          </a:solidFill>
          <a:latin typeface="News Gothic MT" pitchFamily="34" charset="0"/>
          <a:cs typeface="Arial" charset="0"/>
        </a:defRPr>
      </a:lvl7pPr>
      <a:lvl8pPr marL="1371600" algn="l" rtl="0" fontAlgn="base">
        <a:spcBef>
          <a:spcPct val="0"/>
        </a:spcBef>
        <a:spcAft>
          <a:spcPct val="0"/>
        </a:spcAft>
        <a:defRPr sz="3200" b="1">
          <a:solidFill>
            <a:srgbClr val="0031B5"/>
          </a:solidFill>
          <a:latin typeface="News Gothic MT" pitchFamily="34" charset="0"/>
          <a:cs typeface="Arial" charset="0"/>
        </a:defRPr>
      </a:lvl8pPr>
      <a:lvl9pPr marL="1828800" algn="l" rtl="0" fontAlgn="base">
        <a:spcBef>
          <a:spcPct val="0"/>
        </a:spcBef>
        <a:spcAft>
          <a:spcPct val="0"/>
        </a:spcAft>
        <a:defRPr sz="3200" b="1">
          <a:solidFill>
            <a:srgbClr val="0031B5"/>
          </a:solidFill>
          <a:latin typeface="News Gothic MT" pitchFamily="34" charset="0"/>
          <a:cs typeface="Arial" charset="0"/>
        </a:defRPr>
      </a:lvl9pPr>
    </p:titleStyle>
    <p:bodyStyle>
      <a:lvl1pPr marL="342900" indent="-342900" algn="l" rtl="0" eaLnBrk="0" fontAlgn="base" hangingPunct="0">
        <a:spcBef>
          <a:spcPct val="20000"/>
        </a:spcBef>
        <a:spcAft>
          <a:spcPct val="0"/>
        </a:spcAft>
        <a:buClr>
          <a:schemeClr val="accent2"/>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accent2"/>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accent2"/>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cs typeface="+mn-cs"/>
        </a:defRPr>
      </a:lvl5pPr>
      <a:lvl6pPr marL="2514600" indent="-228600" algn="l" rtl="0" fontAlgn="base">
        <a:spcBef>
          <a:spcPct val="20000"/>
        </a:spcBef>
        <a:spcAft>
          <a:spcPct val="0"/>
        </a:spcAft>
        <a:buClr>
          <a:schemeClr val="accent2"/>
        </a:buClr>
        <a:buChar char="»"/>
        <a:defRPr sz="1600">
          <a:solidFill>
            <a:schemeClr val="tx1"/>
          </a:solidFill>
          <a:latin typeface="+mn-lt"/>
          <a:cs typeface="+mn-cs"/>
        </a:defRPr>
      </a:lvl6pPr>
      <a:lvl7pPr marL="2971800" indent="-228600" algn="l" rtl="0" fontAlgn="base">
        <a:spcBef>
          <a:spcPct val="20000"/>
        </a:spcBef>
        <a:spcAft>
          <a:spcPct val="0"/>
        </a:spcAft>
        <a:buClr>
          <a:schemeClr val="accent2"/>
        </a:buClr>
        <a:buChar char="»"/>
        <a:defRPr sz="1600">
          <a:solidFill>
            <a:schemeClr val="tx1"/>
          </a:solidFill>
          <a:latin typeface="+mn-lt"/>
          <a:cs typeface="+mn-cs"/>
        </a:defRPr>
      </a:lvl7pPr>
      <a:lvl8pPr marL="3429000" indent="-228600" algn="l" rtl="0" fontAlgn="base">
        <a:spcBef>
          <a:spcPct val="20000"/>
        </a:spcBef>
        <a:spcAft>
          <a:spcPct val="0"/>
        </a:spcAft>
        <a:buClr>
          <a:schemeClr val="accent2"/>
        </a:buClr>
        <a:buChar char="»"/>
        <a:defRPr sz="1600">
          <a:solidFill>
            <a:schemeClr val="tx1"/>
          </a:solidFill>
          <a:latin typeface="+mn-lt"/>
          <a:cs typeface="+mn-cs"/>
        </a:defRPr>
      </a:lvl8pPr>
      <a:lvl9pPr marL="3886200" indent="-228600" algn="l" rtl="0" fontAlgn="base">
        <a:spcBef>
          <a:spcPct val="20000"/>
        </a:spcBef>
        <a:spcAft>
          <a:spcPct val="0"/>
        </a:spcAft>
        <a:buClr>
          <a:schemeClr val="accent2"/>
        </a:buClr>
        <a:buChar char="»"/>
        <a:defRPr sz="16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2400" y="762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Tree>
    <p:extLst>
      <p:ext uri="{BB962C8B-B14F-4D97-AF65-F5344CB8AC3E}">
        <p14:creationId xmlns:p14="http://schemas.microsoft.com/office/powerpoint/2010/main" val="2062096077"/>
      </p:ext>
    </p:extLst>
  </p:cSld>
  <p:clrMap bg1="lt1" tx1="dk1" bg2="lt2" tx2="dk2" accent1="accent1" accent2="accent2" accent3="accent3" accent4="accent4" accent5="accent5" accent6="accent6" hlink="hlink" folHlink="folHlink"/>
  <p:sldLayoutIdLst>
    <p:sldLayoutId id="2147484830" r:id="rId1"/>
    <p:sldLayoutId id="2147484831" r:id="rId2"/>
    <p:sldLayoutId id="2147484832" r:id="rId3"/>
    <p:sldLayoutId id="2147484833" r:id="rId4"/>
    <p:sldLayoutId id="2147484834" r:id="rId5"/>
    <p:sldLayoutId id="2147484835" r:id="rId6"/>
    <p:sldLayoutId id="2147484836" r:id="rId7"/>
    <p:sldLayoutId id="2147484837" r:id="rId8"/>
    <p:sldLayoutId id="2147484838" r:id="rId9"/>
    <p:sldLayoutId id="2147484839" r:id="rId10"/>
    <p:sldLayoutId id="2147484840" r:id="rId11"/>
    <p:sldLayoutId id="2147484841" r:id="rId12"/>
    <p:sldLayoutId id="2147484842" r:id="rId13"/>
    <p:sldLayoutId id="2147484843" r:id="rId14"/>
  </p:sldLayoutIdLst>
  <p:hf hdr="0" dt="0"/>
  <p:txStyles>
    <p:titleStyle>
      <a:lvl1pPr algn="ctr" rtl="0" eaLnBrk="0" fontAlgn="base" hangingPunct="0">
        <a:spcBef>
          <a:spcPct val="0"/>
        </a:spcBef>
        <a:spcAft>
          <a:spcPct val="0"/>
        </a:spcAft>
        <a:defRPr sz="3600">
          <a:solidFill>
            <a:schemeClr val="accent2"/>
          </a:solidFill>
          <a:latin typeface="+mj-lt"/>
          <a:ea typeface="+mj-ea"/>
          <a:cs typeface="+mj-cs"/>
        </a:defRPr>
      </a:lvl1pPr>
      <a:lvl2pPr algn="ctr" rtl="0" eaLnBrk="0" fontAlgn="base" hangingPunct="0">
        <a:spcBef>
          <a:spcPct val="0"/>
        </a:spcBef>
        <a:spcAft>
          <a:spcPct val="0"/>
        </a:spcAft>
        <a:defRPr sz="3600">
          <a:solidFill>
            <a:schemeClr val="accent2"/>
          </a:solidFill>
          <a:latin typeface="Arial" charset="0"/>
        </a:defRPr>
      </a:lvl2pPr>
      <a:lvl3pPr algn="ctr" rtl="0" eaLnBrk="0" fontAlgn="base" hangingPunct="0">
        <a:spcBef>
          <a:spcPct val="0"/>
        </a:spcBef>
        <a:spcAft>
          <a:spcPct val="0"/>
        </a:spcAft>
        <a:defRPr sz="3600">
          <a:solidFill>
            <a:schemeClr val="accent2"/>
          </a:solidFill>
          <a:latin typeface="Arial" charset="0"/>
        </a:defRPr>
      </a:lvl3pPr>
      <a:lvl4pPr algn="ctr" rtl="0" eaLnBrk="0" fontAlgn="base" hangingPunct="0">
        <a:spcBef>
          <a:spcPct val="0"/>
        </a:spcBef>
        <a:spcAft>
          <a:spcPct val="0"/>
        </a:spcAft>
        <a:defRPr sz="3600">
          <a:solidFill>
            <a:schemeClr val="accent2"/>
          </a:solidFill>
          <a:latin typeface="Arial" charset="0"/>
        </a:defRPr>
      </a:lvl4pPr>
      <a:lvl5pPr algn="ctr" rtl="0" eaLnBrk="0" fontAlgn="base" hangingPunct="0">
        <a:spcBef>
          <a:spcPct val="0"/>
        </a:spcBef>
        <a:spcAft>
          <a:spcPct val="0"/>
        </a:spcAft>
        <a:defRPr sz="3600">
          <a:solidFill>
            <a:schemeClr val="accent2"/>
          </a:solidFill>
          <a:latin typeface="Arial" charset="0"/>
        </a:defRPr>
      </a:lvl5pPr>
      <a:lvl6pPr marL="457200" algn="ctr" rtl="0" fontAlgn="base">
        <a:spcBef>
          <a:spcPct val="0"/>
        </a:spcBef>
        <a:spcAft>
          <a:spcPct val="0"/>
        </a:spcAft>
        <a:defRPr sz="3600">
          <a:solidFill>
            <a:schemeClr val="accent2"/>
          </a:solidFill>
          <a:latin typeface="Arial" charset="0"/>
        </a:defRPr>
      </a:lvl6pPr>
      <a:lvl7pPr marL="914400" algn="ctr" rtl="0" fontAlgn="base">
        <a:spcBef>
          <a:spcPct val="0"/>
        </a:spcBef>
        <a:spcAft>
          <a:spcPct val="0"/>
        </a:spcAft>
        <a:defRPr sz="3600">
          <a:solidFill>
            <a:schemeClr val="accent2"/>
          </a:solidFill>
          <a:latin typeface="Arial" charset="0"/>
        </a:defRPr>
      </a:lvl7pPr>
      <a:lvl8pPr marL="1371600" algn="ctr" rtl="0" fontAlgn="base">
        <a:spcBef>
          <a:spcPct val="0"/>
        </a:spcBef>
        <a:spcAft>
          <a:spcPct val="0"/>
        </a:spcAft>
        <a:defRPr sz="3600">
          <a:solidFill>
            <a:schemeClr val="accent2"/>
          </a:solidFill>
          <a:latin typeface="Arial" charset="0"/>
        </a:defRPr>
      </a:lvl8pPr>
      <a:lvl9pPr marL="1828800" algn="ctr" rtl="0" fontAlgn="base">
        <a:spcBef>
          <a:spcPct val="0"/>
        </a:spcBef>
        <a:spcAft>
          <a:spcPct val="0"/>
        </a:spcAft>
        <a:defRPr sz="3600">
          <a:solidFill>
            <a:schemeClr val="accent2"/>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9.png"/><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3.bin"/><Relationship Id="rId10" Type="http://schemas.openxmlformats.org/officeDocument/2006/relationships/image" Target="../media/image18.wmf"/><Relationship Id="rId4" Type="http://schemas.openxmlformats.org/officeDocument/2006/relationships/image" Target="../media/image20.png"/><Relationship Id="rId9"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026" descr="whole Earth full"/>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4643438"/>
            <a:ext cx="2143125"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1028"/>
          <p:cNvSpPr>
            <a:spLocks noGrp="1" noChangeArrowheads="1"/>
          </p:cNvSpPr>
          <p:nvPr>
            <p:ph type="title"/>
          </p:nvPr>
        </p:nvSpPr>
        <p:spPr>
          <a:xfrm>
            <a:off x="690563" y="908050"/>
            <a:ext cx="8008937" cy="3349625"/>
          </a:xfrm>
        </p:spPr>
        <p:txBody>
          <a:bodyPr/>
          <a:lstStyle/>
          <a:p>
            <a:pPr eaLnBrk="1" hangingPunct="1"/>
            <a:r>
              <a:rPr lang="en-GB" altLang="en-US" sz="2400" b="1" dirty="0" smtClean="0">
                <a:solidFill>
                  <a:srgbClr val="FF0000"/>
                </a:solidFill>
              </a:rPr>
              <a:t>SECOND YEAR: 2604 </a:t>
            </a:r>
            <a:br>
              <a:rPr lang="en-GB" altLang="en-US" sz="2400" b="1" dirty="0" smtClean="0">
                <a:solidFill>
                  <a:srgbClr val="FF0000"/>
                </a:solidFill>
              </a:rPr>
            </a:br>
            <a:r>
              <a:rPr lang="en-GB" altLang="en-US" sz="2400" b="1" dirty="0" smtClean="0">
                <a:solidFill>
                  <a:srgbClr val="FF0000"/>
                </a:solidFill>
              </a:rPr>
              <a:t>PLANETARY REMOTE SENSING </a:t>
            </a:r>
            <a:r>
              <a:rPr lang="en-GB" altLang="en-US" sz="2400" b="1" dirty="0" smtClean="0">
                <a:solidFill>
                  <a:srgbClr val="FF0000"/>
                </a:solidFill>
              </a:rPr>
              <a:t>4</a:t>
            </a:r>
            <a:r>
              <a:rPr lang="en-GB" altLang="en-US" sz="2400" b="1" dirty="0" smtClean="0">
                <a:solidFill>
                  <a:srgbClr val="FF0000"/>
                </a:solidFill>
              </a:rPr>
              <a:t/>
            </a:r>
            <a:br>
              <a:rPr lang="en-GB" altLang="en-US" sz="2400" b="1" dirty="0" smtClean="0">
                <a:solidFill>
                  <a:srgbClr val="FF0000"/>
                </a:solidFill>
              </a:rPr>
            </a:br>
            <a:r>
              <a:rPr lang="en-GB" altLang="en-US" sz="2400" b="1" dirty="0" smtClean="0"/>
              <a:t/>
            </a:r>
            <a:br>
              <a:rPr lang="en-GB" altLang="en-US" sz="2400" b="1" dirty="0" smtClean="0"/>
            </a:br>
            <a:r>
              <a:rPr lang="en-GB" altLang="en-US" sz="2400" b="1" dirty="0" smtClean="0">
                <a:solidFill>
                  <a:srgbClr val="0000FF"/>
                </a:solidFill>
              </a:rPr>
              <a:t>ELECTROMAGNETIC</a:t>
            </a:r>
            <a:r>
              <a:rPr lang="en-GB" altLang="en-US" sz="2400" b="1" i="1" dirty="0" smtClean="0">
                <a:solidFill>
                  <a:srgbClr val="0000FF"/>
                </a:solidFill>
              </a:rPr>
              <a:t> RADIATION: </a:t>
            </a:r>
            <a:br>
              <a:rPr lang="en-GB" altLang="en-US" sz="2400" b="1" i="1" dirty="0" smtClean="0">
                <a:solidFill>
                  <a:srgbClr val="0000FF"/>
                </a:solidFill>
              </a:rPr>
            </a:br>
            <a:r>
              <a:rPr lang="en-GB" altLang="en-US" sz="2400" b="1" i="1" dirty="0" smtClean="0">
                <a:solidFill>
                  <a:srgbClr val="0000FF"/>
                </a:solidFill>
              </a:rPr>
              <a:t>emission and extinction processes</a:t>
            </a:r>
            <a:br>
              <a:rPr lang="en-GB" altLang="en-US" sz="2400" b="1" i="1" dirty="0" smtClean="0">
                <a:solidFill>
                  <a:srgbClr val="0000FF"/>
                </a:solidFill>
              </a:rPr>
            </a:br>
            <a:r>
              <a:rPr lang="en-GB" altLang="en-US" sz="2400" b="1" i="1" dirty="0" smtClean="0"/>
              <a:t/>
            </a:r>
            <a:br>
              <a:rPr lang="en-GB" altLang="en-US" sz="2400" b="1" i="1" dirty="0" smtClean="0"/>
            </a:br>
            <a:r>
              <a:rPr lang="en-GB" altLang="en-US" sz="2400" b="1" dirty="0" smtClean="0"/>
              <a:t>Dr. A. Battaglia</a:t>
            </a:r>
            <a:br>
              <a:rPr lang="en-GB" altLang="en-US" sz="2400" b="1" dirty="0" smtClean="0"/>
            </a:br>
            <a:r>
              <a:rPr lang="en-GB" altLang="en-US" sz="2400" b="1" dirty="0" smtClean="0"/>
              <a:t>ab474@le.ac.uk</a:t>
            </a:r>
            <a:br>
              <a:rPr lang="en-GB" altLang="en-US" sz="2400" b="1" dirty="0" smtClean="0"/>
            </a:br>
            <a:r>
              <a:rPr lang="en-GB" altLang="en-US" sz="2400" b="1" dirty="0" smtClean="0"/>
              <a:t/>
            </a:r>
            <a:br>
              <a:rPr lang="en-GB" altLang="en-US" sz="2400" b="1" dirty="0" smtClean="0"/>
            </a:br>
            <a:r>
              <a:rPr lang="en-GB" altLang="en-US" sz="2400" b="1" dirty="0" smtClean="0"/>
              <a:t>EOS-SRC, Dept. of Physics and Astronomy, University of Leicester, U.K.</a:t>
            </a:r>
            <a:r>
              <a:rPr lang="en-GB" altLang="en-US" sz="2400" dirty="0" smtClean="0"/>
              <a:t/>
            </a:r>
            <a:br>
              <a:rPr lang="en-GB" altLang="en-US" sz="2400" dirty="0" smtClean="0"/>
            </a:br>
            <a:r>
              <a:rPr lang="en-GB" altLang="en-US" sz="2400" b="1" i="1" dirty="0" smtClean="0">
                <a:solidFill>
                  <a:srgbClr val="0000FF"/>
                </a:solidFill>
              </a:rPr>
              <a:t> http://www2.le.ac.uk/departments/physics/research/earth-observation-science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0" y="76200"/>
            <a:ext cx="9144000" cy="1143000"/>
          </a:xfrm>
        </p:spPr>
        <p:txBody>
          <a:bodyPr/>
          <a:lstStyle/>
          <a:p>
            <a:pPr eaLnBrk="1" hangingPunct="1"/>
            <a:r>
              <a:rPr lang="en-GB" altLang="en-US" sz="3200" b="1" smtClean="0">
                <a:solidFill>
                  <a:srgbClr val="FF0000"/>
                </a:solidFill>
              </a:rPr>
              <a:t>Transmissivity due to gases</a:t>
            </a:r>
          </a:p>
        </p:txBody>
      </p:sp>
      <p:sp>
        <p:nvSpPr>
          <p:cNvPr id="23555" name="Rectangle 3"/>
          <p:cNvSpPr>
            <a:spLocks noGrp="1" noChangeArrowheads="1"/>
          </p:cNvSpPr>
          <p:nvPr>
            <p:ph type="body" sz="half" idx="4294967295"/>
          </p:nvPr>
        </p:nvSpPr>
        <p:spPr>
          <a:xfrm>
            <a:off x="430213" y="1219200"/>
            <a:ext cx="8713787" cy="5135563"/>
          </a:xfrm>
        </p:spPr>
        <p:txBody>
          <a:bodyPr/>
          <a:lstStyle/>
          <a:p>
            <a:pPr marL="381000" indent="-381000" defTabSz="630238" eaLnBrk="1" hangingPunct="1">
              <a:buFontTx/>
              <a:buNone/>
            </a:pPr>
            <a:r>
              <a:rPr lang="en-GB" altLang="en-US" sz="1800" b="1" u="sng" dirty="0" smtClean="0">
                <a:solidFill>
                  <a:srgbClr val="0000FF"/>
                </a:solidFill>
                <a:cs typeface="Times New Roman" panose="02020603050405020304" pitchFamily="18" charset="0"/>
              </a:rPr>
              <a:t>Example</a:t>
            </a:r>
          </a:p>
          <a:p>
            <a:pPr marL="381000" indent="-381000" defTabSz="630238" eaLnBrk="1" hangingPunct="1">
              <a:buFontTx/>
              <a:buNone/>
            </a:pPr>
            <a:r>
              <a:rPr lang="en-GB" altLang="en-US" sz="1800" b="1" dirty="0" smtClean="0">
                <a:cs typeface="Times New Roman" panose="02020603050405020304" pitchFamily="18" charset="0"/>
              </a:rPr>
              <a:t>Calculate the transmission of O</a:t>
            </a:r>
            <a:r>
              <a:rPr lang="en-GB" altLang="en-US" sz="1800" b="1" baseline="-25000" dirty="0" smtClean="0">
                <a:cs typeface="Times New Roman" panose="02020603050405020304" pitchFamily="18" charset="0"/>
              </a:rPr>
              <a:t>3</a:t>
            </a:r>
            <a:r>
              <a:rPr lang="en-GB" altLang="en-US" sz="1800" b="1" dirty="0" smtClean="0">
                <a:cs typeface="Times New Roman" panose="02020603050405020304" pitchFamily="18" charset="0"/>
              </a:rPr>
              <a:t> lines over a range of 40 km for a line strengths of a) </a:t>
            </a:r>
            <a:r>
              <a:rPr lang="en-GB" altLang="en-US" sz="1800" b="1" dirty="0" smtClean="0">
                <a:cs typeface="Arial" panose="020B0604020202020204" pitchFamily="34" charset="0"/>
                <a:sym typeface="Symbol" panose="05050102010706020507" pitchFamily="18" charset="2"/>
              </a:rPr>
              <a:t>10</a:t>
            </a:r>
            <a:r>
              <a:rPr lang="en-GB" altLang="en-US" sz="1800" b="1" baseline="30000" dirty="0" smtClean="0">
                <a:cs typeface="Arial" panose="020B0604020202020204" pitchFamily="34" charset="0"/>
                <a:sym typeface="Symbol" panose="05050102010706020507" pitchFamily="18" charset="2"/>
              </a:rPr>
              <a:t>-17</a:t>
            </a:r>
            <a:r>
              <a:rPr lang="en-GB" altLang="en-US" sz="1800" b="1" dirty="0" smtClean="0">
                <a:cs typeface="Arial" panose="020B0604020202020204" pitchFamily="34" charset="0"/>
                <a:sym typeface="Symbol" panose="05050102010706020507" pitchFamily="18" charset="2"/>
              </a:rPr>
              <a:t> cm</a:t>
            </a:r>
            <a:r>
              <a:rPr lang="en-GB" altLang="en-US" sz="1800" b="1" baseline="30000" dirty="0" smtClean="0">
                <a:cs typeface="Arial" panose="020B0604020202020204" pitchFamily="34" charset="0"/>
                <a:sym typeface="Symbol" panose="05050102010706020507" pitchFamily="18" charset="2"/>
              </a:rPr>
              <a:t>2</a:t>
            </a:r>
            <a:r>
              <a:rPr lang="en-GB" altLang="en-US" sz="1800" b="1" dirty="0" smtClean="0">
                <a:cs typeface="Arial" panose="020B0604020202020204" pitchFamily="34" charset="0"/>
                <a:sym typeface="Symbol" panose="05050102010706020507" pitchFamily="18" charset="2"/>
              </a:rPr>
              <a:t>/</a:t>
            </a:r>
            <a:r>
              <a:rPr lang="en-GB" altLang="en-US" sz="1800" b="1" dirty="0" err="1" smtClean="0">
                <a:cs typeface="Arial" panose="020B0604020202020204" pitchFamily="34" charset="0"/>
                <a:sym typeface="Symbol" panose="05050102010706020507" pitchFamily="18" charset="2"/>
              </a:rPr>
              <a:t>mol</a:t>
            </a:r>
            <a:r>
              <a:rPr lang="en-GB" altLang="en-US" sz="1800" b="1" dirty="0" smtClean="0">
                <a:cs typeface="Arial" panose="020B0604020202020204" pitchFamily="34" charset="0"/>
                <a:sym typeface="Symbol" panose="05050102010706020507" pitchFamily="18" charset="2"/>
              </a:rPr>
              <a:t>; b) 10</a:t>
            </a:r>
            <a:r>
              <a:rPr lang="en-GB" altLang="en-US" sz="1800" b="1" baseline="30000" dirty="0" smtClean="0">
                <a:cs typeface="Arial" panose="020B0604020202020204" pitchFamily="34" charset="0"/>
                <a:sym typeface="Symbol" panose="05050102010706020507" pitchFamily="18" charset="2"/>
              </a:rPr>
              <a:t>-19</a:t>
            </a:r>
            <a:r>
              <a:rPr lang="en-GB" altLang="en-US" sz="1800" b="1" dirty="0" smtClean="0">
                <a:cs typeface="Arial" panose="020B0604020202020204" pitchFamily="34" charset="0"/>
                <a:sym typeface="Symbol" panose="05050102010706020507" pitchFamily="18" charset="2"/>
              </a:rPr>
              <a:t> cm</a:t>
            </a:r>
            <a:r>
              <a:rPr lang="en-GB" altLang="en-US" sz="1800" b="1" baseline="30000" dirty="0" smtClean="0">
                <a:cs typeface="Arial" panose="020B0604020202020204" pitchFamily="34" charset="0"/>
                <a:sym typeface="Symbol" panose="05050102010706020507" pitchFamily="18" charset="2"/>
              </a:rPr>
              <a:t>2</a:t>
            </a:r>
            <a:r>
              <a:rPr lang="en-GB" altLang="en-US" sz="1800" b="1" dirty="0" smtClean="0">
                <a:cs typeface="Arial" panose="020B0604020202020204" pitchFamily="34" charset="0"/>
                <a:sym typeface="Symbol" panose="05050102010706020507" pitchFamily="18" charset="2"/>
              </a:rPr>
              <a:t>/</a:t>
            </a:r>
            <a:r>
              <a:rPr lang="en-GB" altLang="en-US" sz="1800" b="1" dirty="0" err="1" smtClean="0">
                <a:cs typeface="Arial" panose="020B0604020202020204" pitchFamily="34" charset="0"/>
                <a:sym typeface="Symbol" panose="05050102010706020507" pitchFamily="18" charset="2"/>
              </a:rPr>
              <a:t>mol</a:t>
            </a:r>
            <a:r>
              <a:rPr lang="en-GB" altLang="en-US" sz="1800" b="1" dirty="0" smtClean="0">
                <a:cs typeface="Arial" panose="020B0604020202020204" pitchFamily="34" charset="0"/>
                <a:sym typeface="Symbol" panose="05050102010706020507" pitchFamily="18" charset="2"/>
              </a:rPr>
              <a:t>; c) 10</a:t>
            </a:r>
            <a:r>
              <a:rPr lang="en-GB" altLang="en-US" sz="1800" b="1" baseline="30000" dirty="0" smtClean="0">
                <a:cs typeface="Arial" panose="020B0604020202020204" pitchFamily="34" charset="0"/>
                <a:sym typeface="Symbol" panose="05050102010706020507" pitchFamily="18" charset="2"/>
              </a:rPr>
              <a:t>-21</a:t>
            </a:r>
            <a:r>
              <a:rPr lang="en-GB" altLang="en-US" sz="1800" b="1" dirty="0" smtClean="0">
                <a:cs typeface="Arial" panose="020B0604020202020204" pitchFamily="34" charset="0"/>
                <a:sym typeface="Symbol" panose="05050102010706020507" pitchFamily="18" charset="2"/>
              </a:rPr>
              <a:t> cm</a:t>
            </a:r>
            <a:r>
              <a:rPr lang="en-GB" altLang="en-US" sz="1800" b="1" baseline="30000" dirty="0" smtClean="0">
                <a:cs typeface="Arial" panose="020B0604020202020204" pitchFamily="34" charset="0"/>
                <a:sym typeface="Symbol" panose="05050102010706020507" pitchFamily="18" charset="2"/>
              </a:rPr>
              <a:t>2</a:t>
            </a:r>
            <a:r>
              <a:rPr lang="en-GB" altLang="en-US" sz="1800" b="1" dirty="0" smtClean="0">
                <a:cs typeface="Arial" panose="020B0604020202020204" pitchFamily="34" charset="0"/>
                <a:sym typeface="Symbol" panose="05050102010706020507" pitchFamily="18" charset="2"/>
              </a:rPr>
              <a:t>/mol. Assume O</a:t>
            </a:r>
            <a:r>
              <a:rPr lang="en-GB" altLang="en-US" sz="1800" b="1" baseline="-25000" dirty="0" smtClean="0">
                <a:cs typeface="Arial" panose="020B0604020202020204" pitchFamily="34" charset="0"/>
                <a:sym typeface="Symbol" panose="05050102010706020507" pitchFamily="18" charset="2"/>
              </a:rPr>
              <a:t>3</a:t>
            </a:r>
            <a:r>
              <a:rPr lang="en-GB" altLang="en-US" sz="1800" b="1" dirty="0" smtClean="0">
                <a:cs typeface="Arial" panose="020B0604020202020204" pitchFamily="34" charset="0"/>
                <a:sym typeface="Symbol" panose="05050102010706020507" pitchFamily="18" charset="2"/>
              </a:rPr>
              <a:t> has a constant concentration given by 3</a:t>
            </a:r>
            <a:r>
              <a:rPr lang="en-GB" altLang="en-US" sz="1800" b="1" dirty="0" smtClean="0">
                <a:cs typeface="Arial" panose="020B0604020202020204" pitchFamily="34" charset="0"/>
              </a:rPr>
              <a:t> * 10</a:t>
            </a:r>
            <a:r>
              <a:rPr lang="en-GB" altLang="en-US" sz="1800" b="1" baseline="30000" dirty="0" smtClean="0">
                <a:cs typeface="Arial" panose="020B0604020202020204" pitchFamily="34" charset="0"/>
              </a:rPr>
              <a:t>12</a:t>
            </a:r>
            <a:r>
              <a:rPr lang="en-GB" altLang="en-US" sz="1800" b="1" dirty="0" smtClean="0">
                <a:cs typeface="Arial" panose="020B0604020202020204" pitchFamily="34" charset="0"/>
              </a:rPr>
              <a:t> molecules cm</a:t>
            </a:r>
            <a:r>
              <a:rPr lang="en-GB" altLang="en-US" sz="1800" b="1" baseline="30000" dirty="0" smtClean="0">
                <a:cs typeface="Arial" panose="020B0604020202020204" pitchFamily="34" charset="0"/>
              </a:rPr>
              <a:t>-3</a:t>
            </a:r>
            <a:r>
              <a:rPr lang="en-GB" altLang="en-US" sz="1800" b="1" dirty="0" smtClean="0">
                <a:cs typeface="Arial" panose="020B0604020202020204" pitchFamily="34" charset="0"/>
              </a:rPr>
              <a:t> </a:t>
            </a:r>
            <a:r>
              <a:rPr lang="en-GB" altLang="en-US" sz="1800" b="1" dirty="0" smtClean="0">
                <a:cs typeface="Arial" panose="020B0604020202020204" pitchFamily="34" charset="0"/>
                <a:sym typeface="Symbol" panose="05050102010706020507" pitchFamily="18" charset="2"/>
              </a:rPr>
              <a:t>. </a:t>
            </a:r>
          </a:p>
          <a:p>
            <a:pPr marL="381000" indent="-381000" defTabSz="630238" eaLnBrk="1" hangingPunct="1">
              <a:buFontTx/>
              <a:buNone/>
            </a:pPr>
            <a:r>
              <a:rPr lang="en-GB" altLang="en-US" sz="1800" b="1" dirty="0" err="1" smtClean="0">
                <a:solidFill>
                  <a:srgbClr val="0000FF"/>
                </a:solidFill>
                <a:latin typeface="Lucida Calligraphy" panose="03010101010101010101" pitchFamily="66" charset="0"/>
                <a:sym typeface="Symbol" panose="05050102010706020507" pitchFamily="18" charset="2"/>
              </a:rPr>
              <a:t>T</a:t>
            </a:r>
            <a:r>
              <a:rPr lang="en-GB" altLang="en-US" sz="1800" b="1" baseline="-10000" dirty="0" err="1" smtClean="0">
                <a:solidFill>
                  <a:srgbClr val="0000FF"/>
                </a:solidFill>
                <a:sym typeface="Symbol" panose="05050102010706020507" pitchFamily="18" charset="2"/>
              </a:rPr>
              <a:t>g</a:t>
            </a:r>
            <a:r>
              <a:rPr lang="en-GB" altLang="en-US" sz="1800" b="1" dirty="0" smtClean="0">
                <a:solidFill>
                  <a:srgbClr val="0000FF"/>
                </a:solidFill>
                <a:latin typeface="Symbol" panose="05050102010706020507" pitchFamily="18" charset="2"/>
                <a:sym typeface="Symbol" panose="05050102010706020507" pitchFamily="18" charset="2"/>
              </a:rPr>
              <a:t>(n)</a:t>
            </a:r>
            <a:r>
              <a:rPr lang="en-GB" altLang="en-US" b="1" dirty="0" smtClean="0">
                <a:solidFill>
                  <a:srgbClr val="0000FF"/>
                </a:solidFill>
                <a:latin typeface="Symbol" panose="05050102010706020507" pitchFamily="18" charset="2"/>
                <a:sym typeface="Symbol" panose="05050102010706020507" pitchFamily="18" charset="2"/>
              </a:rPr>
              <a:t> 	</a:t>
            </a:r>
            <a:r>
              <a:rPr lang="en-US" altLang="en-US" sz="1800" b="1" dirty="0" smtClean="0">
                <a:solidFill>
                  <a:srgbClr val="0000FF"/>
                </a:solidFill>
                <a:cs typeface="Times New Roman" panose="02020603050405020304" pitchFamily="18" charset="0"/>
                <a:sym typeface="Symbol" panose="05050102010706020507" pitchFamily="18" charset="2"/>
              </a:rPr>
              <a:t>= </a:t>
            </a:r>
            <a:r>
              <a:rPr lang="en-GB" altLang="en-US" sz="1800" b="1" dirty="0" err="1" smtClean="0">
                <a:solidFill>
                  <a:srgbClr val="0000FF"/>
                </a:solidFill>
                <a:sym typeface="Symbol" panose="05050102010706020507" pitchFamily="18" charset="2"/>
              </a:rPr>
              <a:t>exp</a:t>
            </a:r>
            <a:r>
              <a:rPr lang="en-GB" altLang="en-US" sz="1800" b="1" dirty="0" smtClean="0">
                <a:solidFill>
                  <a:srgbClr val="0000FF"/>
                </a:solidFill>
                <a:sym typeface="Symbol" panose="05050102010706020507" pitchFamily="18" charset="2"/>
              </a:rPr>
              <a:t> [ </a:t>
            </a:r>
            <a:r>
              <a:rPr lang="en-GB" altLang="en-US" sz="1800" b="1" dirty="0" smtClean="0">
                <a:solidFill>
                  <a:srgbClr val="0000FF"/>
                </a:solidFill>
                <a:cs typeface="Arial" panose="020B0604020202020204" pitchFamily="34" charset="0"/>
                <a:sym typeface="Symbol" panose="05050102010706020507" pitchFamily="18" charset="2"/>
              </a:rPr>
              <a:t>– </a:t>
            </a:r>
            <a:r>
              <a:rPr lang="en-GB" altLang="en-US" sz="1800" b="1" dirty="0" err="1" smtClean="0">
                <a:solidFill>
                  <a:srgbClr val="0000FF"/>
                </a:solidFill>
                <a:latin typeface="Symbol" panose="05050102010706020507" pitchFamily="18" charset="2"/>
                <a:cs typeface="Arial" panose="020B0604020202020204" pitchFamily="34" charset="0"/>
                <a:sym typeface="Symbol" panose="05050102010706020507" pitchFamily="18" charset="2"/>
              </a:rPr>
              <a:t>s</a:t>
            </a:r>
            <a:r>
              <a:rPr lang="en-GB" altLang="en-US" sz="1800" b="1" baseline="-25000" dirty="0" err="1" smtClean="0">
                <a:solidFill>
                  <a:srgbClr val="0000FF"/>
                </a:solidFill>
                <a:sym typeface="Symbol" panose="05050102010706020507" pitchFamily="18" charset="2"/>
              </a:rPr>
              <a:t>a</a:t>
            </a:r>
            <a:r>
              <a:rPr lang="en-GB" altLang="en-US" sz="1800" b="1" dirty="0" smtClean="0">
                <a:solidFill>
                  <a:srgbClr val="0000FF"/>
                </a:solidFill>
                <a:sym typeface="Symbol" panose="05050102010706020507" pitchFamily="18" charset="2"/>
              </a:rPr>
              <a:t>(</a:t>
            </a:r>
            <a:r>
              <a:rPr lang="en-GB" altLang="en-US" sz="1800" b="1" dirty="0" smtClean="0">
                <a:solidFill>
                  <a:srgbClr val="0000FF"/>
                </a:solidFill>
                <a:latin typeface="Symbol" panose="05050102010706020507" pitchFamily="18" charset="2"/>
                <a:sym typeface="Symbol" panose="05050102010706020507" pitchFamily="18" charset="2"/>
              </a:rPr>
              <a:t>n</a:t>
            </a:r>
            <a:r>
              <a:rPr lang="en-GB" altLang="en-US" sz="1800" b="1" dirty="0" smtClean="0">
                <a:solidFill>
                  <a:srgbClr val="0000FF"/>
                </a:solidFill>
                <a:sym typeface="Symbol" panose="05050102010706020507" pitchFamily="18" charset="2"/>
              </a:rPr>
              <a:t>)N</a:t>
            </a:r>
            <a:r>
              <a:rPr lang="en-GB" altLang="en-US" b="1" dirty="0" smtClean="0">
                <a:solidFill>
                  <a:srgbClr val="0000FF"/>
                </a:solidFill>
                <a:latin typeface="Symbol" panose="05050102010706020507" pitchFamily="18" charset="2"/>
                <a:sym typeface="Symbol" panose="05050102010706020507" pitchFamily="18" charset="2"/>
              </a:rPr>
              <a:t> </a:t>
            </a:r>
            <a:r>
              <a:rPr lang="en-GB" altLang="en-US" sz="1800" b="1" dirty="0" smtClean="0">
                <a:solidFill>
                  <a:srgbClr val="0000FF"/>
                </a:solidFill>
                <a:sym typeface="Symbol" panose="05050102010706020507" pitchFamily="18" charset="2"/>
              </a:rPr>
              <a:t>L ] </a:t>
            </a:r>
          </a:p>
          <a:p>
            <a:pPr marL="381000" indent="-381000" defTabSz="630238" eaLnBrk="1" hangingPunct="1">
              <a:buFontTx/>
              <a:buNone/>
            </a:pPr>
            <a:r>
              <a:rPr lang="en-GB" altLang="en-US" sz="1800" b="1" dirty="0" smtClean="0">
                <a:solidFill>
                  <a:srgbClr val="0000FF"/>
                </a:solidFill>
                <a:sym typeface="Symbol" panose="05050102010706020507" pitchFamily="18" charset="2"/>
              </a:rPr>
              <a:t>a)		</a:t>
            </a:r>
            <a:r>
              <a:rPr lang="en-GB" altLang="en-US" sz="1800" b="1" dirty="0" smtClean="0">
                <a:sym typeface="Symbol" panose="05050102010706020507" pitchFamily="18" charset="2"/>
              </a:rPr>
              <a:t>= </a:t>
            </a:r>
            <a:r>
              <a:rPr lang="en-GB" altLang="en-US" sz="1800" b="1" dirty="0" err="1" smtClean="0">
                <a:sym typeface="Symbol" panose="05050102010706020507" pitchFamily="18" charset="2"/>
              </a:rPr>
              <a:t>exp</a:t>
            </a:r>
            <a:r>
              <a:rPr lang="en-GB" altLang="en-US" sz="1800" b="1" dirty="0" smtClean="0">
                <a:sym typeface="Symbol" panose="05050102010706020507" pitchFamily="18" charset="2"/>
              </a:rPr>
              <a:t> [ </a:t>
            </a:r>
            <a:r>
              <a:rPr lang="en-GB" altLang="en-US" sz="1800" b="1" dirty="0" smtClean="0">
                <a:cs typeface="Arial" panose="020B0604020202020204" pitchFamily="34" charset="0"/>
                <a:sym typeface="Symbol" panose="05050102010706020507" pitchFamily="18" charset="2"/>
              </a:rPr>
              <a:t>– 10</a:t>
            </a:r>
            <a:r>
              <a:rPr lang="en-GB" altLang="en-US" sz="1800" b="1" baseline="30000" dirty="0" smtClean="0">
                <a:cs typeface="Arial" panose="020B0604020202020204" pitchFamily="34" charset="0"/>
                <a:sym typeface="Symbol" panose="05050102010706020507" pitchFamily="18" charset="2"/>
              </a:rPr>
              <a:t>-17</a:t>
            </a:r>
            <a:r>
              <a:rPr lang="en-GB" altLang="en-US" sz="1800" b="1" dirty="0" smtClean="0">
                <a:cs typeface="Arial" panose="020B0604020202020204" pitchFamily="34" charset="0"/>
                <a:sym typeface="Symbol" panose="05050102010706020507" pitchFamily="18" charset="2"/>
              </a:rPr>
              <a:t> cm</a:t>
            </a:r>
            <a:r>
              <a:rPr lang="en-GB" altLang="en-US" sz="1800" b="1" baseline="30000" dirty="0" smtClean="0">
                <a:cs typeface="Arial" panose="020B0604020202020204" pitchFamily="34" charset="0"/>
                <a:sym typeface="Symbol" panose="05050102010706020507" pitchFamily="18" charset="2"/>
              </a:rPr>
              <a:t>2</a:t>
            </a:r>
            <a:r>
              <a:rPr lang="en-GB" altLang="en-US" sz="1800" b="1" dirty="0" smtClean="0">
                <a:cs typeface="Arial" panose="020B0604020202020204" pitchFamily="34" charset="0"/>
                <a:sym typeface="Symbol" panose="05050102010706020507" pitchFamily="18" charset="2"/>
              </a:rPr>
              <a:t>/</a:t>
            </a:r>
            <a:r>
              <a:rPr lang="en-GB" altLang="en-US" sz="1800" b="1" dirty="0" err="1" smtClean="0">
                <a:cs typeface="Arial" panose="020B0604020202020204" pitchFamily="34" charset="0"/>
                <a:sym typeface="Symbol" panose="05050102010706020507" pitchFamily="18" charset="2"/>
              </a:rPr>
              <a:t>mol</a:t>
            </a:r>
            <a:r>
              <a:rPr lang="en-GB" altLang="en-US" sz="1800" b="1" dirty="0" smtClean="0">
                <a:cs typeface="Arial" panose="020B0604020202020204" pitchFamily="34" charset="0"/>
                <a:sym typeface="Symbol" panose="05050102010706020507" pitchFamily="18" charset="2"/>
              </a:rPr>
              <a:t> * 3</a:t>
            </a:r>
            <a:r>
              <a:rPr lang="en-GB" altLang="en-US" sz="1800" b="1" dirty="0" smtClean="0">
                <a:cs typeface="Arial" panose="020B0604020202020204" pitchFamily="34" charset="0"/>
              </a:rPr>
              <a:t> * 10</a:t>
            </a:r>
            <a:r>
              <a:rPr lang="en-GB" altLang="en-US" sz="1800" b="1" baseline="30000" dirty="0" smtClean="0">
                <a:cs typeface="Arial" panose="020B0604020202020204" pitchFamily="34" charset="0"/>
              </a:rPr>
              <a:t>12</a:t>
            </a:r>
            <a:r>
              <a:rPr lang="en-GB" altLang="en-US" sz="1800" b="1" dirty="0" smtClean="0">
                <a:cs typeface="Arial" panose="020B0604020202020204" pitchFamily="34" charset="0"/>
              </a:rPr>
              <a:t> </a:t>
            </a:r>
            <a:r>
              <a:rPr lang="en-GB" altLang="en-US" sz="1800" b="1" dirty="0" err="1" smtClean="0">
                <a:cs typeface="Arial" panose="020B0604020202020204" pitchFamily="34" charset="0"/>
              </a:rPr>
              <a:t>mol</a:t>
            </a:r>
            <a:r>
              <a:rPr lang="en-GB" altLang="en-US" sz="1800" b="1" dirty="0" smtClean="0">
                <a:cs typeface="Arial" panose="020B0604020202020204" pitchFamily="34" charset="0"/>
              </a:rPr>
              <a:t> cm</a:t>
            </a:r>
            <a:r>
              <a:rPr lang="en-GB" altLang="en-US" sz="1800" b="1" baseline="30000" dirty="0" smtClean="0">
                <a:cs typeface="Arial" panose="020B0604020202020204" pitchFamily="34" charset="0"/>
              </a:rPr>
              <a:t>-3</a:t>
            </a:r>
            <a:r>
              <a:rPr lang="en-GB" altLang="en-US" sz="1800" b="1" dirty="0" smtClean="0">
                <a:cs typeface="Arial" panose="020B0604020202020204" pitchFamily="34" charset="0"/>
              </a:rPr>
              <a:t>* 40 *10</a:t>
            </a:r>
            <a:r>
              <a:rPr lang="en-GB" altLang="en-US" sz="1800" b="1" baseline="30000" dirty="0" smtClean="0">
                <a:cs typeface="Arial" panose="020B0604020202020204" pitchFamily="34" charset="0"/>
              </a:rPr>
              <a:t>5</a:t>
            </a:r>
            <a:r>
              <a:rPr lang="en-GB" altLang="en-US" sz="1800" b="1" dirty="0" smtClean="0">
                <a:cs typeface="Arial" panose="020B0604020202020204" pitchFamily="34" charset="0"/>
              </a:rPr>
              <a:t> cm]</a:t>
            </a:r>
            <a:endParaRPr lang="en-GB" altLang="en-US" sz="1800" b="1" dirty="0" smtClean="0">
              <a:solidFill>
                <a:srgbClr val="0000FF"/>
              </a:solidFill>
              <a:sym typeface="Symbol" panose="05050102010706020507" pitchFamily="18" charset="2"/>
            </a:endParaRPr>
          </a:p>
          <a:p>
            <a:pPr marL="381000" indent="-381000" defTabSz="630238" eaLnBrk="1" hangingPunct="1">
              <a:buFontTx/>
              <a:buNone/>
            </a:pPr>
            <a:r>
              <a:rPr lang="en-GB" altLang="en-US" sz="1800" b="1" dirty="0" smtClean="0">
                <a:solidFill>
                  <a:srgbClr val="0000FF"/>
                </a:solidFill>
                <a:sym typeface="Symbol" panose="05050102010706020507" pitchFamily="18" charset="2"/>
              </a:rPr>
              <a:t>		</a:t>
            </a:r>
            <a:r>
              <a:rPr lang="en-GB" altLang="en-US" sz="1800" b="1" dirty="0" smtClean="0">
                <a:cs typeface="Times New Roman" panose="02020603050405020304" pitchFamily="18" charset="0"/>
              </a:rPr>
              <a:t>= </a:t>
            </a:r>
            <a:r>
              <a:rPr lang="en-GB" altLang="en-US" sz="1800" b="1" dirty="0" err="1" smtClean="0">
                <a:cs typeface="Times New Roman" panose="02020603050405020304" pitchFamily="18" charset="0"/>
              </a:rPr>
              <a:t>exp</a:t>
            </a:r>
            <a:r>
              <a:rPr lang="en-GB" altLang="en-US" sz="1800" b="1" dirty="0" smtClean="0">
                <a:cs typeface="Times New Roman" panose="02020603050405020304" pitchFamily="18" charset="0"/>
              </a:rPr>
              <a:t> [ </a:t>
            </a:r>
            <a:r>
              <a:rPr lang="en-GB" altLang="en-US" sz="1800" b="1" dirty="0" smtClean="0">
                <a:cs typeface="Arial" panose="020B0604020202020204" pitchFamily="34" charset="0"/>
                <a:sym typeface="Symbol" panose="05050102010706020507" pitchFamily="18" charset="2"/>
              </a:rPr>
              <a:t>–</a:t>
            </a:r>
            <a:r>
              <a:rPr lang="en-GB" altLang="en-US" sz="1800" b="1" dirty="0" smtClean="0">
                <a:cs typeface="Times New Roman" panose="02020603050405020304" pitchFamily="18" charset="0"/>
              </a:rPr>
              <a:t> 120] ≈ 0.0                                                   </a:t>
            </a:r>
            <a:r>
              <a:rPr lang="en-GB" altLang="en-US" sz="1800" b="1" dirty="0" smtClean="0">
                <a:latin typeface="Symbol" panose="05050102010706020507" pitchFamily="18" charset="2"/>
                <a:cs typeface="Times New Roman" panose="02020603050405020304" pitchFamily="18" charset="0"/>
              </a:rPr>
              <a:t>l</a:t>
            </a:r>
            <a:r>
              <a:rPr lang="en-GB" altLang="en-US" sz="1800" b="1" dirty="0" smtClean="0">
                <a:cs typeface="Times New Roman" panose="02020603050405020304" pitchFamily="18" charset="0"/>
              </a:rPr>
              <a:t>=0.25 </a:t>
            </a:r>
            <a:r>
              <a:rPr lang="en-GB" altLang="en-US" sz="1800" b="1" dirty="0" smtClean="0">
                <a:latin typeface="Symbol" panose="05050102010706020507" pitchFamily="18" charset="2"/>
                <a:cs typeface="Times New Roman" panose="02020603050405020304" pitchFamily="18" charset="0"/>
              </a:rPr>
              <a:t>m</a:t>
            </a:r>
            <a:r>
              <a:rPr lang="en-GB" altLang="en-US" sz="1800" b="1" dirty="0" smtClean="0">
                <a:cs typeface="Times New Roman" panose="02020603050405020304" pitchFamily="18" charset="0"/>
              </a:rPr>
              <a:t>m</a:t>
            </a:r>
          </a:p>
          <a:p>
            <a:pPr marL="381000" indent="-381000" defTabSz="630238" eaLnBrk="1" hangingPunct="1">
              <a:buFontTx/>
              <a:buNone/>
            </a:pPr>
            <a:r>
              <a:rPr lang="en-GB" altLang="en-US" sz="1800" b="1" dirty="0" smtClean="0">
                <a:solidFill>
                  <a:srgbClr val="0000FF"/>
                </a:solidFill>
                <a:cs typeface="Times New Roman" panose="02020603050405020304" pitchFamily="18" charset="0"/>
              </a:rPr>
              <a:t>b)</a:t>
            </a:r>
            <a:r>
              <a:rPr lang="en-GB" altLang="en-US" sz="1800" b="1" dirty="0" smtClean="0">
                <a:cs typeface="Times New Roman" panose="02020603050405020304" pitchFamily="18" charset="0"/>
              </a:rPr>
              <a:t> 		= </a:t>
            </a:r>
            <a:r>
              <a:rPr lang="en-GB" altLang="en-US" sz="1800" b="1" dirty="0" err="1" smtClean="0">
                <a:cs typeface="Times New Roman" panose="02020603050405020304" pitchFamily="18" charset="0"/>
              </a:rPr>
              <a:t>exp</a:t>
            </a:r>
            <a:r>
              <a:rPr lang="en-GB" altLang="en-US" sz="1800" b="1" dirty="0" smtClean="0">
                <a:cs typeface="Times New Roman" panose="02020603050405020304" pitchFamily="18" charset="0"/>
              </a:rPr>
              <a:t> [ </a:t>
            </a:r>
            <a:r>
              <a:rPr lang="en-GB" altLang="en-US" sz="1800" b="1" dirty="0" smtClean="0">
                <a:cs typeface="Arial" panose="020B0604020202020204" pitchFamily="34" charset="0"/>
                <a:sym typeface="Symbol" panose="05050102010706020507" pitchFamily="18" charset="2"/>
              </a:rPr>
              <a:t>–</a:t>
            </a:r>
            <a:r>
              <a:rPr lang="en-GB" altLang="en-US" sz="1800" b="1" dirty="0" smtClean="0">
                <a:cs typeface="Times New Roman" panose="02020603050405020304" pitchFamily="18" charset="0"/>
              </a:rPr>
              <a:t> 1.2] ≈ 0.3                                                    </a:t>
            </a:r>
            <a:r>
              <a:rPr lang="en-GB" altLang="en-US" sz="1800" b="1" dirty="0" smtClean="0">
                <a:solidFill>
                  <a:srgbClr val="000000"/>
                </a:solidFill>
                <a:latin typeface="Symbol" panose="05050102010706020507" pitchFamily="18" charset="2"/>
                <a:cs typeface="Times New Roman" panose="02020603050405020304" pitchFamily="18" charset="0"/>
              </a:rPr>
              <a:t>l</a:t>
            </a:r>
            <a:r>
              <a:rPr lang="en-GB" altLang="en-US" sz="1800" b="1" dirty="0" smtClean="0">
                <a:solidFill>
                  <a:srgbClr val="000000"/>
                </a:solidFill>
                <a:cs typeface="Times New Roman" panose="02020603050405020304" pitchFamily="18" charset="0"/>
              </a:rPr>
              <a:t>=0.3 </a:t>
            </a:r>
            <a:r>
              <a:rPr lang="en-GB" altLang="en-US" sz="1800" b="1" dirty="0" smtClean="0">
                <a:solidFill>
                  <a:srgbClr val="000000"/>
                </a:solidFill>
                <a:latin typeface="Symbol" panose="05050102010706020507" pitchFamily="18" charset="2"/>
                <a:cs typeface="Times New Roman" panose="02020603050405020304" pitchFamily="18" charset="0"/>
              </a:rPr>
              <a:t>m</a:t>
            </a:r>
            <a:r>
              <a:rPr lang="en-GB" altLang="en-US" sz="1800" b="1" dirty="0" smtClean="0">
                <a:solidFill>
                  <a:srgbClr val="000000"/>
                </a:solidFill>
                <a:cs typeface="Times New Roman" panose="02020603050405020304" pitchFamily="18" charset="0"/>
              </a:rPr>
              <a:t>m</a:t>
            </a:r>
          </a:p>
          <a:p>
            <a:pPr marL="381000" indent="-381000" defTabSz="630238" eaLnBrk="1" hangingPunct="1">
              <a:buFontTx/>
              <a:buNone/>
            </a:pPr>
            <a:r>
              <a:rPr lang="en-GB" altLang="en-US" sz="1800" b="1" dirty="0" smtClean="0">
                <a:solidFill>
                  <a:srgbClr val="0000FF"/>
                </a:solidFill>
                <a:cs typeface="Arial" panose="020B0604020202020204" pitchFamily="34" charset="0"/>
              </a:rPr>
              <a:t>c)</a:t>
            </a:r>
            <a:r>
              <a:rPr lang="en-GB" altLang="en-US" sz="1800" b="1" dirty="0" smtClean="0">
                <a:cs typeface="Arial" panose="020B0604020202020204" pitchFamily="34" charset="0"/>
              </a:rPr>
              <a:t> 		= </a:t>
            </a:r>
            <a:r>
              <a:rPr lang="en-GB" altLang="en-US" sz="1800" b="1" dirty="0" err="1" smtClean="0">
                <a:cs typeface="Times New Roman" panose="02020603050405020304" pitchFamily="18" charset="0"/>
              </a:rPr>
              <a:t>exp</a:t>
            </a:r>
            <a:r>
              <a:rPr lang="en-GB" altLang="en-US" sz="1800" b="1" dirty="0" smtClean="0">
                <a:cs typeface="Times New Roman" panose="02020603050405020304" pitchFamily="18" charset="0"/>
              </a:rPr>
              <a:t> [ </a:t>
            </a:r>
            <a:r>
              <a:rPr lang="en-GB" altLang="en-US" sz="1800" b="1" dirty="0" smtClean="0">
                <a:cs typeface="Arial" panose="020B0604020202020204" pitchFamily="34" charset="0"/>
                <a:sym typeface="Symbol" panose="05050102010706020507" pitchFamily="18" charset="2"/>
              </a:rPr>
              <a:t>–</a:t>
            </a:r>
            <a:r>
              <a:rPr lang="en-GB" altLang="en-US" sz="1800" b="1" dirty="0" smtClean="0">
                <a:cs typeface="Times New Roman" panose="02020603050405020304" pitchFamily="18" charset="0"/>
              </a:rPr>
              <a:t> 0.012] ≈ 0.988                                            </a:t>
            </a:r>
            <a:r>
              <a:rPr lang="en-GB" altLang="en-US" sz="1800" b="1" dirty="0" smtClean="0">
                <a:solidFill>
                  <a:srgbClr val="000000"/>
                </a:solidFill>
                <a:latin typeface="Symbol" panose="05050102010706020507" pitchFamily="18" charset="2"/>
                <a:cs typeface="Times New Roman" panose="02020603050405020304" pitchFamily="18" charset="0"/>
              </a:rPr>
              <a:t>l</a:t>
            </a:r>
            <a:r>
              <a:rPr lang="en-GB" altLang="en-US" sz="1800" b="1" dirty="0" smtClean="0">
                <a:solidFill>
                  <a:srgbClr val="000000"/>
                </a:solidFill>
                <a:cs typeface="Times New Roman" panose="02020603050405020304" pitchFamily="18" charset="0"/>
              </a:rPr>
              <a:t>=0.35 </a:t>
            </a:r>
            <a:r>
              <a:rPr lang="en-GB" altLang="en-US" sz="1800" b="1" dirty="0" smtClean="0">
                <a:solidFill>
                  <a:srgbClr val="000000"/>
                </a:solidFill>
                <a:latin typeface="Symbol" panose="05050102010706020507" pitchFamily="18" charset="2"/>
                <a:cs typeface="Times New Roman" panose="02020603050405020304" pitchFamily="18" charset="0"/>
              </a:rPr>
              <a:t>m</a:t>
            </a:r>
            <a:r>
              <a:rPr lang="en-GB" altLang="en-US" sz="1800" b="1" dirty="0" smtClean="0">
                <a:solidFill>
                  <a:srgbClr val="000000"/>
                </a:solidFill>
                <a:cs typeface="Times New Roman" panose="02020603050405020304" pitchFamily="18" charset="0"/>
              </a:rPr>
              <a:t>m</a:t>
            </a:r>
          </a:p>
          <a:p>
            <a:pPr marL="381000" indent="-381000" defTabSz="630238" eaLnBrk="1" hangingPunct="1">
              <a:buFontTx/>
              <a:buNone/>
            </a:pPr>
            <a:endParaRPr lang="en-GB" altLang="en-US" sz="1800" b="1" dirty="0" smtClean="0">
              <a:cs typeface="Times New Roman" panose="02020603050405020304" pitchFamily="18" charset="0"/>
            </a:endParaRPr>
          </a:p>
          <a:p>
            <a:pPr marL="381000" indent="-381000" defTabSz="630238" eaLnBrk="1" hangingPunct="1">
              <a:buFontTx/>
              <a:buAutoNum type="alphaLcParenR"/>
            </a:pPr>
            <a:r>
              <a:rPr lang="en-GB" altLang="en-US" sz="1800" b="1" dirty="0" smtClean="0">
                <a:cs typeface="Arial" panose="020B0604020202020204" pitchFamily="34" charset="0"/>
              </a:rPr>
              <a:t>is opaque</a:t>
            </a:r>
          </a:p>
          <a:p>
            <a:pPr marL="381000" indent="-381000" defTabSz="630238" eaLnBrk="1" hangingPunct="1">
              <a:buFontTx/>
              <a:buAutoNum type="alphaLcParenR"/>
            </a:pPr>
            <a:r>
              <a:rPr lang="en-GB" altLang="en-US" sz="1800" b="1" dirty="0" smtClean="0">
                <a:cs typeface="Arial" panose="020B0604020202020204" pitchFamily="34" charset="0"/>
              </a:rPr>
              <a:t>has mid-range transmission</a:t>
            </a:r>
          </a:p>
          <a:p>
            <a:pPr marL="381000" indent="-381000" defTabSz="630238" eaLnBrk="1" hangingPunct="1">
              <a:buFontTx/>
              <a:buAutoNum type="alphaLcParenR"/>
            </a:pPr>
            <a:r>
              <a:rPr lang="en-GB" altLang="en-US" sz="1800" b="1" dirty="0" smtClean="0">
                <a:cs typeface="Arial" panose="020B0604020202020204" pitchFamily="34" charset="0"/>
              </a:rPr>
              <a:t>Is nearly transparent.</a:t>
            </a:r>
          </a:p>
          <a:p>
            <a:pPr marL="381000" indent="-381000" defTabSz="630238" eaLnBrk="1" hangingPunct="1">
              <a:buFontTx/>
              <a:buNone/>
            </a:pPr>
            <a:endParaRPr lang="en-GB" altLang="en-US" sz="1800" b="1" dirty="0" smtClean="0">
              <a:cs typeface="Times New Roman" panose="02020603050405020304" pitchFamily="18" charset="0"/>
            </a:endParaRPr>
          </a:p>
        </p:txBody>
      </p:sp>
      <p:sp>
        <p:nvSpPr>
          <p:cNvPr id="23556" name="TextBox 1"/>
          <p:cNvSpPr txBox="1">
            <a:spLocks noChangeArrowheads="1"/>
          </p:cNvSpPr>
          <p:nvPr/>
        </p:nvSpPr>
        <p:spPr bwMode="auto">
          <a:xfrm>
            <a:off x="5364163" y="5084763"/>
            <a:ext cx="355441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sz="2200" smtClean="0">
                <a:solidFill>
                  <a:srgbClr val="008000"/>
                </a:solidFill>
                <a:latin typeface="Times New Roman" panose="02020603050405020304" pitchFamily="18" charset="0"/>
              </a:rPr>
              <a:t>Ozone is really screening out near UV radiation </a:t>
            </a:r>
            <a:r>
              <a:rPr lang="en-GB" altLang="en-US" sz="2200" smtClean="0">
                <a:solidFill>
                  <a:srgbClr val="008000"/>
                </a:solidFill>
                <a:latin typeface="Times New Roman" panose="02020603050405020304" pitchFamily="18" charset="0"/>
                <a:sym typeface="Wingdings" panose="05000000000000000000" pitchFamily="2" charset="2"/>
              </a:rPr>
              <a:t> relevance of ozone hole for skin cancer</a:t>
            </a:r>
            <a:endParaRPr lang="en-GB" altLang="en-US" sz="2200" smtClean="0">
              <a:solidFill>
                <a:srgbClr val="008000"/>
              </a:solidFill>
              <a:latin typeface="Times New Roman" panose="02020603050405020304" pitchFamily="18" charset="0"/>
            </a:endParaRPr>
          </a:p>
        </p:txBody>
      </p:sp>
    </p:spTree>
    <p:extLst>
      <p:ext uri="{BB962C8B-B14F-4D97-AF65-F5344CB8AC3E}">
        <p14:creationId xmlns:p14="http://schemas.microsoft.com/office/powerpoint/2010/main" val="1417743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44463" y="908050"/>
            <a:ext cx="8820150" cy="5214938"/>
          </a:xfrm>
          <a:prstGeom prst="rect">
            <a:avLst/>
          </a:prstGeom>
          <a:noFill/>
          <a:ln w="19050">
            <a:noFill/>
            <a:miter lim="800000"/>
            <a:headEnd/>
            <a:tailEnd/>
          </a:ln>
        </p:spPr>
        <p:txBody>
          <a:bodyPr/>
          <a:lstStyle/>
          <a:p>
            <a:pPr defTabSz="928688" eaLnBrk="1" hangingPunct="1">
              <a:spcBef>
                <a:spcPct val="20000"/>
              </a:spcBef>
              <a:tabLst>
                <a:tab pos="198438" algn="l"/>
                <a:tab pos="668338" algn="l"/>
                <a:tab pos="1136650" algn="l"/>
                <a:tab pos="1436688" algn="l"/>
                <a:tab pos="1520825" algn="l"/>
                <a:tab pos="2289175" algn="l"/>
                <a:tab pos="2389188" algn="l"/>
              </a:tabLst>
              <a:defRPr/>
            </a:pPr>
            <a:r>
              <a:rPr lang="en-GB" sz="1800" b="1" kern="0" dirty="0">
                <a:latin typeface="Arial" pitchFamily="34" charset="0"/>
                <a:cs typeface="Arial" pitchFamily="34" charset="0"/>
              </a:rPr>
              <a:t>Homogenous non-absorbing medium with </a:t>
            </a:r>
            <a:r>
              <a:rPr lang="en-GB" sz="1800" b="1" kern="0" dirty="0">
                <a:latin typeface="Arial" pitchFamily="34" charset="0"/>
                <a:cs typeface="Arial" pitchFamily="34" charset="0"/>
                <a:sym typeface="Symbol" pitchFamily="18" charset="2"/>
              </a:rPr>
              <a:t>scattering </a:t>
            </a:r>
            <a:r>
              <a:rPr lang="en-GB" sz="1800" b="1" kern="0" dirty="0">
                <a:latin typeface="Arial" pitchFamily="34" charset="0"/>
                <a:cs typeface="Arial" pitchFamily="34" charset="0"/>
              </a:rPr>
              <a:t>coefficient, </a:t>
            </a:r>
            <a:r>
              <a:rPr lang="en-GB" sz="1800" b="1" kern="0" dirty="0" err="1">
                <a:latin typeface="Arial" pitchFamily="34" charset="0"/>
                <a:cs typeface="Arial" pitchFamily="34" charset="0"/>
              </a:rPr>
              <a:t>k</a:t>
            </a:r>
            <a:r>
              <a:rPr lang="en-GB" sz="1800" b="1" kern="0" baseline="-25000" dirty="0" err="1">
                <a:latin typeface="Arial" pitchFamily="34" charset="0"/>
                <a:cs typeface="Arial" pitchFamily="34" charset="0"/>
              </a:rPr>
              <a:t>s</a:t>
            </a:r>
            <a:r>
              <a:rPr lang="en-GB" sz="1800" b="1" kern="0" dirty="0">
                <a:latin typeface="Arial" pitchFamily="34" charset="0"/>
                <a:cs typeface="Arial" pitchFamily="34" charset="0"/>
                <a:sym typeface="Symbol" pitchFamily="18" charset="2"/>
              </a:rPr>
              <a:t> 		(per unit distance) </a:t>
            </a:r>
          </a:p>
          <a:p>
            <a:pPr marL="198438" indent="-198438" defTabSz="928688" eaLnBrk="1" hangingPunct="1">
              <a:spcBef>
                <a:spcPct val="20000"/>
              </a:spcBef>
              <a:tabLst>
                <a:tab pos="198438" algn="l"/>
                <a:tab pos="668338" algn="l"/>
                <a:tab pos="1136650" algn="l"/>
                <a:tab pos="1436688" algn="l"/>
                <a:tab pos="1520825" algn="l"/>
                <a:tab pos="2289175" algn="l"/>
                <a:tab pos="2389188" algn="l"/>
              </a:tabLst>
              <a:defRPr/>
            </a:pPr>
            <a:endParaRPr lang="en-GB" sz="1800" b="1" kern="0" dirty="0">
              <a:latin typeface="Arial" pitchFamily="34" charset="0"/>
              <a:cs typeface="Arial" pitchFamily="34" charset="0"/>
              <a:sym typeface="Symbol" pitchFamily="18" charset="2"/>
            </a:endParaRPr>
          </a:p>
          <a:p>
            <a:pPr marL="198438" indent="-198438" defTabSz="928688" eaLnBrk="1" hangingPunct="1">
              <a:spcBef>
                <a:spcPct val="20000"/>
              </a:spcBef>
              <a:tabLst>
                <a:tab pos="198438" algn="l"/>
                <a:tab pos="668338" algn="l"/>
                <a:tab pos="1136650" algn="l"/>
                <a:tab pos="1436688" algn="l"/>
                <a:tab pos="1520825" algn="l"/>
                <a:tab pos="2289175" algn="l"/>
                <a:tab pos="2389188" algn="l"/>
              </a:tabLst>
              <a:defRPr/>
            </a:pPr>
            <a:endParaRPr lang="en-GB" sz="1800" b="1" kern="0" dirty="0">
              <a:latin typeface="Arial" pitchFamily="34" charset="0"/>
              <a:cs typeface="Arial" pitchFamily="34" charset="0"/>
              <a:sym typeface="Symbol" pitchFamily="18" charset="2"/>
            </a:endParaRPr>
          </a:p>
          <a:p>
            <a:pPr marL="198438" indent="-198438" defTabSz="928688" eaLnBrk="1" hangingPunct="1">
              <a:spcBef>
                <a:spcPct val="20000"/>
              </a:spcBef>
              <a:tabLst>
                <a:tab pos="198438" algn="l"/>
                <a:tab pos="668338" algn="l"/>
                <a:tab pos="1136650" algn="l"/>
                <a:tab pos="1436688" algn="l"/>
                <a:tab pos="1520825" algn="l"/>
                <a:tab pos="2289175" algn="l"/>
                <a:tab pos="2389188" algn="l"/>
              </a:tabLst>
              <a:defRPr/>
            </a:pPr>
            <a:endParaRPr lang="en-GB" sz="1800" b="1" kern="0" dirty="0">
              <a:latin typeface="Arial" pitchFamily="34" charset="0"/>
              <a:cs typeface="Arial" pitchFamily="34" charset="0"/>
              <a:sym typeface="Symbol" pitchFamily="18" charset="2"/>
            </a:endParaRPr>
          </a:p>
          <a:p>
            <a:pPr marL="1698625" lvl="3" indent="-228600" defTabSz="928688" eaLnBrk="1" hangingPunct="1">
              <a:spcBef>
                <a:spcPct val="20000"/>
              </a:spcBef>
              <a:tabLst>
                <a:tab pos="198438" algn="l"/>
                <a:tab pos="668338" algn="l"/>
                <a:tab pos="1136650" algn="l"/>
                <a:tab pos="1436688" algn="l"/>
                <a:tab pos="1520825" algn="l"/>
                <a:tab pos="2289175" algn="l"/>
                <a:tab pos="2389188" algn="l"/>
              </a:tabLst>
              <a:defRPr/>
            </a:pPr>
            <a:r>
              <a:rPr lang="en-GB" sz="1800" b="1" kern="0" dirty="0">
                <a:solidFill>
                  <a:srgbClr val="0000FF"/>
                </a:solidFill>
                <a:latin typeface="Arial" pitchFamily="34" charset="0"/>
                <a:cs typeface="Arial" pitchFamily="34" charset="0"/>
                <a:sym typeface="Symbol" pitchFamily="18" charset="2"/>
              </a:rPr>
              <a:t>					d</a:t>
            </a:r>
            <a:r>
              <a:rPr lang="en-US" sz="1800" b="1" kern="0" dirty="0">
                <a:solidFill>
                  <a:srgbClr val="0000FF"/>
                </a:solidFill>
                <a:latin typeface="Arial" pitchFamily="34" charset="0"/>
                <a:cs typeface="Arial" pitchFamily="34" charset="0"/>
                <a:sym typeface="Symbol" pitchFamily="18" charset="2"/>
              </a:rPr>
              <a:t>I</a:t>
            </a:r>
            <a:r>
              <a:rPr lang="en-GB" sz="1800" b="1" kern="0" baseline="-25000" dirty="0">
                <a:solidFill>
                  <a:srgbClr val="0000FF"/>
                </a:solidFill>
                <a:latin typeface="Arial" pitchFamily="34" charset="0"/>
                <a:cs typeface="Arial" pitchFamily="34" charset="0"/>
                <a:sym typeface="Symbol" pitchFamily="18" charset="2"/>
              </a:rPr>
              <a:t></a:t>
            </a:r>
            <a:r>
              <a:rPr lang="en-US" sz="1800" b="1" kern="0" dirty="0">
                <a:solidFill>
                  <a:srgbClr val="0000FF"/>
                </a:solidFill>
                <a:latin typeface="Arial" pitchFamily="34" charset="0"/>
                <a:cs typeface="Arial" pitchFamily="34" charset="0"/>
                <a:sym typeface="Symbol" pitchFamily="18" charset="2"/>
              </a:rPr>
              <a:t>  = –  </a:t>
            </a:r>
            <a:r>
              <a:rPr lang="en-GB" sz="1800" b="1" kern="0" dirty="0" err="1">
                <a:solidFill>
                  <a:srgbClr val="0000FF"/>
                </a:solidFill>
                <a:latin typeface="Arial" pitchFamily="34" charset="0"/>
                <a:cs typeface="Arial" pitchFamily="34" charset="0"/>
                <a:sym typeface="Symbol" pitchFamily="18" charset="2"/>
              </a:rPr>
              <a:t>k</a:t>
            </a:r>
            <a:r>
              <a:rPr lang="en-GB" sz="1800" b="1" kern="0" baseline="-25000" dirty="0" err="1">
                <a:solidFill>
                  <a:srgbClr val="0000FF"/>
                </a:solidFill>
                <a:latin typeface="Arial" pitchFamily="34" charset="0"/>
                <a:cs typeface="Arial" pitchFamily="34" charset="0"/>
                <a:sym typeface="Symbol" pitchFamily="18" charset="2"/>
              </a:rPr>
              <a:t>s</a:t>
            </a:r>
            <a:r>
              <a:rPr lang="en-GB" sz="1800" b="1" kern="0" dirty="0">
                <a:solidFill>
                  <a:srgbClr val="0000FF"/>
                </a:solidFill>
                <a:latin typeface="Arial" pitchFamily="34" charset="0"/>
                <a:cs typeface="Arial" pitchFamily="34" charset="0"/>
                <a:sym typeface="Symbol" pitchFamily="18" charset="2"/>
              </a:rPr>
              <a:t>() I</a:t>
            </a:r>
            <a:r>
              <a:rPr lang="en-GB" sz="1800" b="1" kern="0" baseline="-25000" dirty="0">
                <a:solidFill>
                  <a:srgbClr val="0000FF"/>
                </a:solidFill>
                <a:latin typeface="Arial" pitchFamily="34" charset="0"/>
                <a:cs typeface="Arial" pitchFamily="34" charset="0"/>
                <a:sym typeface="Symbol" pitchFamily="18" charset="2"/>
              </a:rPr>
              <a:t></a:t>
            </a:r>
            <a:r>
              <a:rPr lang="en-GB" sz="1800" b="1" kern="0" dirty="0">
                <a:solidFill>
                  <a:srgbClr val="0000FF"/>
                </a:solidFill>
                <a:latin typeface="Arial" pitchFamily="34" charset="0"/>
                <a:cs typeface="Arial" pitchFamily="34" charset="0"/>
                <a:sym typeface="Symbol" pitchFamily="18" charset="2"/>
              </a:rPr>
              <a:t> </a:t>
            </a:r>
            <a:r>
              <a:rPr lang="en-US" sz="1800" b="1" kern="0" dirty="0" err="1">
                <a:solidFill>
                  <a:srgbClr val="0000FF"/>
                </a:solidFill>
                <a:latin typeface="Arial" pitchFamily="34" charset="0"/>
                <a:cs typeface="Arial" pitchFamily="34" charset="0"/>
                <a:sym typeface="Symbol" pitchFamily="18" charset="2"/>
              </a:rPr>
              <a:t>dL</a:t>
            </a:r>
            <a:r>
              <a:rPr lang="en-US" sz="1800" b="1" kern="0" dirty="0">
                <a:solidFill>
                  <a:srgbClr val="0000FF"/>
                </a:solidFill>
                <a:latin typeface="Arial" pitchFamily="34" charset="0"/>
                <a:cs typeface="Arial" pitchFamily="34" charset="0"/>
                <a:sym typeface="Symbol" pitchFamily="18" charset="2"/>
              </a:rPr>
              <a:t> </a:t>
            </a:r>
          </a:p>
          <a:p>
            <a:pPr marL="198438" indent="-198438" defTabSz="928688" eaLnBrk="1" hangingPunct="1">
              <a:spcBef>
                <a:spcPct val="20000"/>
              </a:spcBef>
              <a:tabLst>
                <a:tab pos="198438" algn="l"/>
                <a:tab pos="668338" algn="l"/>
                <a:tab pos="1136650" algn="l"/>
                <a:tab pos="1436688" algn="l"/>
                <a:tab pos="1520825" algn="l"/>
                <a:tab pos="2289175" algn="l"/>
                <a:tab pos="2389188" algn="l"/>
              </a:tabLst>
              <a:defRPr/>
            </a:pPr>
            <a:r>
              <a:rPr lang="en-US" sz="1800" b="1" kern="0" dirty="0">
                <a:latin typeface="Arial" pitchFamily="34" charset="0"/>
                <a:cs typeface="Arial" pitchFamily="34" charset="0"/>
                <a:sym typeface="Symbol" pitchFamily="18" charset="2"/>
              </a:rPr>
              <a:t>	</a:t>
            </a:r>
          </a:p>
          <a:p>
            <a:pPr marL="198438" indent="-198438" defTabSz="928688" eaLnBrk="1" hangingPunct="1">
              <a:spcBef>
                <a:spcPct val="20000"/>
              </a:spcBef>
              <a:tabLst>
                <a:tab pos="198438" algn="l"/>
                <a:tab pos="668338" algn="l"/>
                <a:tab pos="1136650" algn="l"/>
                <a:tab pos="1436688" algn="l"/>
                <a:tab pos="1520825" algn="l"/>
                <a:tab pos="2289175" algn="l"/>
                <a:tab pos="2389188" algn="l"/>
              </a:tabLst>
              <a:defRPr/>
            </a:pPr>
            <a:r>
              <a:rPr lang="en-US" sz="1800" b="1" kern="0" dirty="0">
                <a:latin typeface="Arial" pitchFamily="34" charset="0"/>
                <a:cs typeface="Arial" pitchFamily="34" charset="0"/>
                <a:sym typeface="Symbol" pitchFamily="18" charset="2"/>
              </a:rPr>
              <a:t>	and 				</a:t>
            </a:r>
            <a:r>
              <a:rPr lang="en-US" sz="1800" b="1" dirty="0">
                <a:solidFill>
                  <a:srgbClr val="0000FF"/>
                </a:solidFill>
                <a:sym typeface="Symbol" pitchFamily="18" charset="2"/>
              </a:rPr>
              <a:t> I</a:t>
            </a:r>
            <a:r>
              <a:rPr lang="en-GB" sz="1800" b="1" baseline="-25000" dirty="0">
                <a:solidFill>
                  <a:srgbClr val="0000FF"/>
                </a:solidFill>
                <a:sym typeface="Symbol" pitchFamily="18" charset="2"/>
              </a:rPr>
              <a:t> </a:t>
            </a:r>
            <a:r>
              <a:rPr lang="en-US" sz="1800" b="1" dirty="0">
                <a:solidFill>
                  <a:srgbClr val="0000FF"/>
                </a:solidFill>
                <a:sym typeface="Symbol" pitchFamily="18" charset="2"/>
              </a:rPr>
              <a:t>(L) </a:t>
            </a:r>
            <a:r>
              <a:rPr lang="en-US" sz="1800" b="1" kern="0" dirty="0">
                <a:solidFill>
                  <a:srgbClr val="0000FF"/>
                </a:solidFill>
                <a:latin typeface="Arial" pitchFamily="34" charset="0"/>
                <a:cs typeface="Arial" pitchFamily="34" charset="0"/>
                <a:sym typeface="Symbol" pitchFamily="18" charset="2"/>
              </a:rPr>
              <a:t> = </a:t>
            </a:r>
            <a:r>
              <a:rPr lang="en-US" sz="1800" b="1" dirty="0">
                <a:solidFill>
                  <a:srgbClr val="0000FF"/>
                </a:solidFill>
                <a:sym typeface="Symbol" pitchFamily="18" charset="2"/>
              </a:rPr>
              <a:t>I</a:t>
            </a:r>
            <a:r>
              <a:rPr lang="el-GR" sz="1800" b="1" baseline="-10000" dirty="0">
                <a:solidFill>
                  <a:srgbClr val="0000FF"/>
                </a:solidFill>
                <a:cs typeface="Times New Roman" panose="02020603050405020304" pitchFamily="18" charset="0"/>
                <a:sym typeface="Symbol" pitchFamily="18" charset="2"/>
              </a:rPr>
              <a:t>λ</a:t>
            </a:r>
            <a:r>
              <a:rPr lang="en-US" sz="1800" b="1" dirty="0">
                <a:solidFill>
                  <a:srgbClr val="0000FF"/>
                </a:solidFill>
                <a:sym typeface="Symbol" pitchFamily="18" charset="2"/>
              </a:rPr>
              <a:t>(0) </a:t>
            </a:r>
            <a:r>
              <a:rPr lang="en-US" sz="1800" b="1" kern="0" dirty="0">
                <a:solidFill>
                  <a:srgbClr val="0000FF"/>
                </a:solidFill>
                <a:latin typeface="Arial" pitchFamily="34" charset="0"/>
                <a:cs typeface="Arial" pitchFamily="34" charset="0"/>
                <a:sym typeface="Symbol" pitchFamily="18" charset="2"/>
              </a:rPr>
              <a:t> </a:t>
            </a:r>
            <a:r>
              <a:rPr lang="en-GB" sz="1800" b="1" kern="0" dirty="0">
                <a:solidFill>
                  <a:srgbClr val="0000FF"/>
                </a:solidFill>
                <a:latin typeface="Arial" pitchFamily="34" charset="0"/>
                <a:cs typeface="Arial" pitchFamily="34" charset="0"/>
                <a:sym typeface="Symbol" pitchFamily="18" charset="2"/>
              </a:rPr>
              <a:t>exp {- </a:t>
            </a:r>
            <a:r>
              <a:rPr lang="en-GB" sz="1800" b="1" kern="0" dirty="0" err="1">
                <a:solidFill>
                  <a:srgbClr val="0000FF"/>
                </a:solidFill>
                <a:latin typeface="Arial" pitchFamily="34" charset="0"/>
                <a:cs typeface="Arial" pitchFamily="34" charset="0"/>
                <a:sym typeface="Symbol" pitchFamily="18" charset="2"/>
              </a:rPr>
              <a:t>k</a:t>
            </a:r>
            <a:r>
              <a:rPr lang="en-GB" sz="1800" b="1" kern="0" baseline="-25000" dirty="0" err="1">
                <a:solidFill>
                  <a:srgbClr val="0000FF"/>
                </a:solidFill>
                <a:latin typeface="Arial" pitchFamily="34" charset="0"/>
                <a:cs typeface="Arial" pitchFamily="34" charset="0"/>
                <a:sym typeface="Symbol" pitchFamily="18" charset="2"/>
              </a:rPr>
              <a:t>s</a:t>
            </a:r>
            <a:r>
              <a:rPr lang="en-GB" sz="1800" b="1" kern="0" dirty="0">
                <a:solidFill>
                  <a:srgbClr val="0000FF"/>
                </a:solidFill>
                <a:latin typeface="Arial" pitchFamily="34" charset="0"/>
                <a:cs typeface="Arial" pitchFamily="34" charset="0"/>
                <a:sym typeface="Symbol" pitchFamily="18" charset="2"/>
              </a:rPr>
              <a:t>() L }	</a:t>
            </a:r>
            <a:r>
              <a:rPr lang="en-GB" sz="1800" b="1" kern="0" dirty="0">
                <a:latin typeface="Arial" pitchFamily="34" charset="0"/>
                <a:cs typeface="Arial" pitchFamily="34" charset="0"/>
                <a:sym typeface="Symbol" pitchFamily="18" charset="2"/>
              </a:rPr>
              <a:t>(compare absorbing case)</a:t>
            </a:r>
          </a:p>
          <a:p>
            <a:pPr marL="198438" indent="-198438" defTabSz="928688" eaLnBrk="1" hangingPunct="1">
              <a:spcBef>
                <a:spcPct val="20000"/>
              </a:spcBef>
              <a:tabLst>
                <a:tab pos="198438" algn="l"/>
                <a:tab pos="668338" algn="l"/>
                <a:tab pos="1136650" algn="l"/>
                <a:tab pos="1436688" algn="l"/>
                <a:tab pos="1520825" algn="l"/>
                <a:tab pos="2289175" algn="l"/>
                <a:tab pos="2389188" algn="l"/>
              </a:tabLst>
              <a:defRPr/>
            </a:pPr>
            <a:endParaRPr lang="en-GB" sz="1800" b="1" kern="0" dirty="0">
              <a:latin typeface="Arial" pitchFamily="34" charset="0"/>
              <a:cs typeface="Arial" pitchFamily="34" charset="0"/>
              <a:sym typeface="Symbol" pitchFamily="18" charset="2"/>
            </a:endParaRPr>
          </a:p>
          <a:p>
            <a:pPr marL="198438" indent="-198438" defTabSz="928688" eaLnBrk="1" hangingPunct="1">
              <a:spcBef>
                <a:spcPct val="20000"/>
              </a:spcBef>
              <a:tabLst>
                <a:tab pos="198438" algn="l"/>
                <a:tab pos="668338" algn="l"/>
                <a:tab pos="1136650" algn="l"/>
                <a:tab pos="1436688" algn="l"/>
                <a:tab pos="1520825" algn="l"/>
                <a:tab pos="2289175" algn="l"/>
                <a:tab pos="2389188" algn="l"/>
              </a:tabLst>
              <a:defRPr/>
            </a:pPr>
            <a:endParaRPr lang="en-GB" sz="1800" b="1" kern="0" dirty="0">
              <a:latin typeface="Arial" pitchFamily="34" charset="0"/>
              <a:cs typeface="Arial" pitchFamily="34" charset="0"/>
              <a:sym typeface="Symbol" pitchFamily="18" charset="2"/>
            </a:endParaRPr>
          </a:p>
          <a:p>
            <a:pPr marL="198438" indent="-198438" defTabSz="928688" eaLnBrk="1" hangingPunct="1">
              <a:spcBef>
                <a:spcPct val="20000"/>
              </a:spcBef>
              <a:tabLst>
                <a:tab pos="198438" algn="l"/>
                <a:tab pos="668338" algn="l"/>
                <a:tab pos="1136650" algn="l"/>
                <a:tab pos="1436688" algn="l"/>
                <a:tab pos="1520825" algn="l"/>
                <a:tab pos="2289175" algn="l"/>
                <a:tab pos="2389188" algn="l"/>
              </a:tabLst>
              <a:defRPr/>
            </a:pPr>
            <a:r>
              <a:rPr lang="en-GB" sz="1800" b="1" kern="0" dirty="0">
                <a:latin typeface="Arial" pitchFamily="34" charset="0"/>
                <a:cs typeface="Arial" pitchFamily="34" charset="0"/>
                <a:sym typeface="Symbol" pitchFamily="18" charset="2"/>
              </a:rPr>
              <a:t>Scattering and absorbing media:	</a:t>
            </a:r>
            <a:r>
              <a:rPr lang="en-US" sz="1800" b="1" dirty="0">
                <a:solidFill>
                  <a:srgbClr val="0000FF"/>
                </a:solidFill>
                <a:sym typeface="Symbol" pitchFamily="18" charset="2"/>
              </a:rPr>
              <a:t> I</a:t>
            </a:r>
            <a:r>
              <a:rPr lang="en-GB" sz="1800" b="1" baseline="-25000" dirty="0">
                <a:solidFill>
                  <a:srgbClr val="0000FF"/>
                </a:solidFill>
                <a:sym typeface="Symbol" pitchFamily="18" charset="2"/>
              </a:rPr>
              <a:t> </a:t>
            </a:r>
            <a:r>
              <a:rPr lang="en-US" sz="1800" b="1" dirty="0">
                <a:solidFill>
                  <a:srgbClr val="0000FF"/>
                </a:solidFill>
                <a:sym typeface="Symbol" pitchFamily="18" charset="2"/>
              </a:rPr>
              <a:t>(L) </a:t>
            </a:r>
            <a:r>
              <a:rPr lang="en-US" sz="1800" b="1" kern="0" dirty="0">
                <a:solidFill>
                  <a:srgbClr val="0000FF"/>
                </a:solidFill>
                <a:latin typeface="Arial" pitchFamily="34" charset="0"/>
                <a:cs typeface="Arial" pitchFamily="34" charset="0"/>
                <a:sym typeface="Symbol" pitchFamily="18" charset="2"/>
              </a:rPr>
              <a:t> = </a:t>
            </a:r>
            <a:r>
              <a:rPr lang="en-US" sz="1800" b="1" dirty="0">
                <a:solidFill>
                  <a:srgbClr val="0000FF"/>
                </a:solidFill>
                <a:sym typeface="Symbol" pitchFamily="18" charset="2"/>
              </a:rPr>
              <a:t>I</a:t>
            </a:r>
            <a:r>
              <a:rPr lang="el-GR" sz="1800" b="1" baseline="-10000" dirty="0">
                <a:solidFill>
                  <a:srgbClr val="0000FF"/>
                </a:solidFill>
                <a:cs typeface="Times New Roman" panose="02020603050405020304" pitchFamily="18" charset="0"/>
                <a:sym typeface="Symbol" pitchFamily="18" charset="2"/>
              </a:rPr>
              <a:t>λ</a:t>
            </a:r>
            <a:r>
              <a:rPr lang="en-US" sz="1800" b="1" dirty="0">
                <a:solidFill>
                  <a:srgbClr val="0000FF"/>
                </a:solidFill>
                <a:sym typeface="Symbol" pitchFamily="18" charset="2"/>
              </a:rPr>
              <a:t>(0) </a:t>
            </a:r>
            <a:r>
              <a:rPr lang="en-US" sz="1800" b="1" kern="0" dirty="0">
                <a:solidFill>
                  <a:srgbClr val="0000FF"/>
                </a:solidFill>
                <a:latin typeface="Arial" pitchFamily="34" charset="0"/>
                <a:cs typeface="Arial" pitchFamily="34" charset="0"/>
                <a:sym typeface="Symbol" pitchFamily="18" charset="2"/>
              </a:rPr>
              <a:t> </a:t>
            </a:r>
            <a:r>
              <a:rPr lang="en-GB" sz="1800" b="1" kern="0" dirty="0">
                <a:solidFill>
                  <a:srgbClr val="0000FF"/>
                </a:solidFill>
                <a:latin typeface="Arial" pitchFamily="34" charset="0"/>
                <a:cs typeface="Arial" pitchFamily="34" charset="0"/>
                <a:sym typeface="Symbol" pitchFamily="18" charset="2"/>
              </a:rPr>
              <a:t>exp {- </a:t>
            </a:r>
            <a:r>
              <a:rPr lang="en-GB" sz="1800" b="1" kern="0" dirty="0" err="1">
                <a:solidFill>
                  <a:srgbClr val="0000FF"/>
                </a:solidFill>
                <a:latin typeface="Arial" pitchFamily="34" charset="0"/>
                <a:cs typeface="Arial" pitchFamily="34" charset="0"/>
                <a:sym typeface="Symbol" pitchFamily="18" charset="2"/>
              </a:rPr>
              <a:t>k</a:t>
            </a:r>
            <a:r>
              <a:rPr lang="en-GB" sz="1800" b="1" kern="0" baseline="-25000" dirty="0" err="1">
                <a:solidFill>
                  <a:srgbClr val="0000FF"/>
                </a:solidFill>
                <a:latin typeface="Arial" pitchFamily="34" charset="0"/>
                <a:cs typeface="Arial" pitchFamily="34" charset="0"/>
                <a:sym typeface="Symbol" pitchFamily="18" charset="2"/>
              </a:rPr>
              <a:t>e</a:t>
            </a:r>
            <a:r>
              <a:rPr lang="en-GB" sz="1800" b="1" kern="0" dirty="0">
                <a:solidFill>
                  <a:srgbClr val="0000FF"/>
                </a:solidFill>
                <a:latin typeface="Arial" pitchFamily="34" charset="0"/>
                <a:cs typeface="Arial" pitchFamily="34" charset="0"/>
                <a:sym typeface="Symbol" pitchFamily="18" charset="2"/>
              </a:rPr>
              <a:t>() L }</a:t>
            </a:r>
            <a:r>
              <a:rPr lang="en-GB" sz="1800" b="1" kern="0" dirty="0">
                <a:latin typeface="Arial" pitchFamily="34" charset="0"/>
                <a:cs typeface="Arial" pitchFamily="34" charset="0"/>
                <a:sym typeface="Symbol" pitchFamily="18" charset="2"/>
              </a:rPr>
              <a:t> </a:t>
            </a:r>
          </a:p>
          <a:p>
            <a:pPr marL="198438" indent="-198438" defTabSz="928688" eaLnBrk="1" hangingPunct="1">
              <a:spcBef>
                <a:spcPct val="20000"/>
              </a:spcBef>
              <a:tabLst>
                <a:tab pos="198438" algn="l"/>
                <a:tab pos="668338" algn="l"/>
                <a:tab pos="1136650" algn="l"/>
                <a:tab pos="1436688" algn="l"/>
                <a:tab pos="1520825" algn="l"/>
                <a:tab pos="2289175" algn="l"/>
                <a:tab pos="2389188" algn="l"/>
              </a:tabLst>
              <a:defRPr/>
            </a:pPr>
            <a:r>
              <a:rPr lang="en-GB" sz="1800" b="1" kern="0" dirty="0">
                <a:latin typeface="Arial" pitchFamily="34" charset="0"/>
                <a:cs typeface="Arial" pitchFamily="34" charset="0"/>
                <a:sym typeface="Symbol" pitchFamily="18" charset="2"/>
              </a:rPr>
              <a:t>with </a:t>
            </a:r>
            <a:r>
              <a:rPr lang="en-GB" sz="1800" b="1" kern="0" dirty="0">
                <a:solidFill>
                  <a:srgbClr val="0000FF"/>
                </a:solidFill>
                <a:latin typeface="Arial" pitchFamily="34" charset="0"/>
                <a:cs typeface="Arial" pitchFamily="34" charset="0"/>
                <a:sym typeface="Symbol" pitchFamily="18" charset="2"/>
              </a:rPr>
              <a:t>extinction coefficient</a:t>
            </a:r>
            <a:r>
              <a:rPr lang="en-GB" sz="1800" b="1" kern="0" dirty="0">
                <a:latin typeface="Arial" pitchFamily="34" charset="0"/>
                <a:cs typeface="Arial" pitchFamily="34" charset="0"/>
                <a:sym typeface="Symbol" pitchFamily="18" charset="2"/>
              </a:rPr>
              <a:t>: 	</a:t>
            </a:r>
            <a:r>
              <a:rPr lang="en-GB" sz="1800" b="1" kern="0" dirty="0" err="1">
                <a:solidFill>
                  <a:srgbClr val="0000FF"/>
                </a:solidFill>
                <a:latin typeface="Arial" pitchFamily="34" charset="0"/>
                <a:cs typeface="Arial" pitchFamily="34" charset="0"/>
                <a:sym typeface="Symbol" pitchFamily="18" charset="2"/>
              </a:rPr>
              <a:t>k</a:t>
            </a:r>
            <a:r>
              <a:rPr lang="en-GB" sz="1800" b="1" kern="0" baseline="-25000" dirty="0" err="1">
                <a:solidFill>
                  <a:srgbClr val="0000FF"/>
                </a:solidFill>
                <a:latin typeface="Arial" pitchFamily="34" charset="0"/>
                <a:cs typeface="Arial" pitchFamily="34" charset="0"/>
                <a:sym typeface="Symbol" pitchFamily="18" charset="2"/>
              </a:rPr>
              <a:t>e</a:t>
            </a:r>
            <a:r>
              <a:rPr lang="en-GB" sz="1800" b="1" kern="0" baseline="-25000" dirty="0">
                <a:solidFill>
                  <a:srgbClr val="0000FF"/>
                </a:solidFill>
                <a:latin typeface="Arial" pitchFamily="34" charset="0"/>
                <a:cs typeface="Arial" pitchFamily="34" charset="0"/>
                <a:sym typeface="Symbol" pitchFamily="18" charset="2"/>
              </a:rPr>
              <a:t> </a:t>
            </a:r>
            <a:r>
              <a:rPr lang="en-GB" sz="1800" b="1" kern="0" dirty="0">
                <a:solidFill>
                  <a:srgbClr val="0000FF"/>
                </a:solidFill>
                <a:latin typeface="Arial" pitchFamily="34" charset="0"/>
                <a:cs typeface="Arial" pitchFamily="34" charset="0"/>
                <a:sym typeface="Symbol" pitchFamily="18" charset="2"/>
              </a:rPr>
              <a:t>=</a:t>
            </a:r>
            <a:r>
              <a:rPr lang="en-GB" sz="1800" b="1" kern="0" baseline="-25000" dirty="0">
                <a:solidFill>
                  <a:srgbClr val="0000FF"/>
                </a:solidFill>
                <a:latin typeface="Arial" pitchFamily="34" charset="0"/>
                <a:cs typeface="Arial" pitchFamily="34" charset="0"/>
                <a:sym typeface="Symbol" pitchFamily="18" charset="2"/>
              </a:rPr>
              <a:t> </a:t>
            </a:r>
            <a:r>
              <a:rPr lang="en-GB" sz="1800" b="1" kern="0" dirty="0" err="1">
                <a:solidFill>
                  <a:srgbClr val="0000FF"/>
                </a:solidFill>
                <a:latin typeface="Arial" pitchFamily="34" charset="0"/>
                <a:cs typeface="Arial" pitchFamily="34" charset="0"/>
                <a:sym typeface="Symbol" pitchFamily="18" charset="2"/>
              </a:rPr>
              <a:t>k</a:t>
            </a:r>
            <a:r>
              <a:rPr lang="en-GB" sz="1800" b="1" kern="0" baseline="-25000" dirty="0" err="1">
                <a:solidFill>
                  <a:srgbClr val="0000FF"/>
                </a:solidFill>
                <a:latin typeface="Arial" pitchFamily="34" charset="0"/>
                <a:cs typeface="Arial" pitchFamily="34" charset="0"/>
                <a:sym typeface="Symbol" pitchFamily="18" charset="2"/>
              </a:rPr>
              <a:t>s</a:t>
            </a:r>
            <a:r>
              <a:rPr lang="en-GB" sz="1800" b="1" kern="0" dirty="0">
                <a:solidFill>
                  <a:srgbClr val="0000FF"/>
                </a:solidFill>
                <a:latin typeface="Arial" pitchFamily="34" charset="0"/>
                <a:cs typeface="Arial" pitchFamily="34" charset="0"/>
                <a:sym typeface="Symbol" pitchFamily="18" charset="2"/>
              </a:rPr>
              <a:t>+ k</a:t>
            </a:r>
            <a:r>
              <a:rPr lang="en-GB" sz="1800" b="1" kern="0" baseline="-25000" dirty="0">
                <a:solidFill>
                  <a:srgbClr val="0000FF"/>
                </a:solidFill>
                <a:latin typeface="Arial" pitchFamily="34" charset="0"/>
                <a:cs typeface="Arial" pitchFamily="34" charset="0"/>
                <a:sym typeface="Symbol" pitchFamily="18" charset="2"/>
              </a:rPr>
              <a:t>a</a:t>
            </a:r>
            <a:endParaRPr lang="en-GB" sz="1800" b="1" kern="0" dirty="0">
              <a:latin typeface="Arial" pitchFamily="34" charset="0"/>
              <a:cs typeface="Arial" pitchFamily="34" charset="0"/>
              <a:sym typeface="Symbol" pitchFamily="18" charset="2"/>
            </a:endParaRPr>
          </a:p>
          <a:p>
            <a:pPr marL="198438" indent="-198438" defTabSz="928688" eaLnBrk="1" hangingPunct="1">
              <a:spcBef>
                <a:spcPts val="600"/>
              </a:spcBef>
              <a:tabLst>
                <a:tab pos="198438" algn="l"/>
                <a:tab pos="668338" algn="l"/>
                <a:tab pos="1136650" algn="l"/>
                <a:tab pos="1436688" algn="l"/>
                <a:tab pos="1520825" algn="l"/>
                <a:tab pos="2289175" algn="l"/>
                <a:tab pos="2389188" algn="l"/>
              </a:tabLst>
              <a:defRPr/>
            </a:pPr>
            <a:endParaRPr lang="en-GB" sz="1800" b="1" kern="0" dirty="0">
              <a:latin typeface="Arial" pitchFamily="34" charset="0"/>
              <a:cs typeface="Arial" pitchFamily="34" charset="0"/>
              <a:sym typeface="Symbol" pitchFamily="18" charset="2"/>
            </a:endParaRPr>
          </a:p>
          <a:p>
            <a:pPr defTabSz="928688" eaLnBrk="1" hangingPunct="1">
              <a:spcBef>
                <a:spcPts val="600"/>
              </a:spcBef>
              <a:tabLst>
                <a:tab pos="668338" algn="l"/>
                <a:tab pos="1136650" algn="l"/>
                <a:tab pos="1436688" algn="l"/>
                <a:tab pos="1520825" algn="l"/>
                <a:tab pos="2289175" algn="l"/>
                <a:tab pos="2389188" algn="l"/>
              </a:tabLst>
              <a:defRPr/>
            </a:pPr>
            <a:r>
              <a:rPr lang="en-GB" sz="1800" b="1" kern="0" dirty="0">
                <a:solidFill>
                  <a:srgbClr val="0000FF"/>
                </a:solidFill>
                <a:latin typeface="Arial" pitchFamily="34" charset="0"/>
                <a:cs typeface="Arial" pitchFamily="34" charset="0"/>
                <a:sym typeface="Symbol" pitchFamily="18" charset="2"/>
              </a:rPr>
              <a:t>Extinction: </a:t>
            </a:r>
            <a:r>
              <a:rPr lang="en-GB" sz="1800" b="1" kern="0" dirty="0">
                <a:latin typeface="Arial" pitchFamily="34" charset="0"/>
                <a:cs typeface="Arial" pitchFamily="34" charset="0"/>
                <a:sym typeface="Symbol" pitchFamily="18" charset="2"/>
              </a:rPr>
              <a:t>total loss of light due to absorption and scattering of light out of path						</a:t>
            </a:r>
            <a:endParaRPr lang="en-US" sz="1800" b="1" kern="0" dirty="0">
              <a:latin typeface="Arial" pitchFamily="34" charset="0"/>
              <a:cs typeface="Arial" pitchFamily="34" charset="0"/>
              <a:sym typeface="Symbol" pitchFamily="18" charset="2"/>
            </a:endParaRPr>
          </a:p>
        </p:txBody>
      </p:sp>
      <p:sp>
        <p:nvSpPr>
          <p:cNvPr id="5" name="Rectangle 3"/>
          <p:cNvSpPr txBox="1">
            <a:spLocks noChangeArrowheads="1"/>
          </p:cNvSpPr>
          <p:nvPr/>
        </p:nvSpPr>
        <p:spPr bwMode="auto">
          <a:xfrm>
            <a:off x="0" y="-180975"/>
            <a:ext cx="7010400" cy="1181100"/>
          </a:xfrm>
          <a:prstGeom prst="rect">
            <a:avLst/>
          </a:prstGeom>
          <a:noFill/>
          <a:ln w="9525">
            <a:noFill/>
            <a:miter lim="800000"/>
            <a:headEnd/>
            <a:tailEnd/>
          </a:ln>
        </p:spPr>
        <p:txBody>
          <a:bodyPr anchor="ctr"/>
          <a:lstStyle/>
          <a:p>
            <a:pPr eaLnBrk="1" hangingPunct="1">
              <a:defRPr/>
            </a:pPr>
            <a:r>
              <a:rPr lang="en-GB" b="1" kern="0" dirty="0">
                <a:solidFill>
                  <a:srgbClr val="FF3300"/>
                </a:solidFill>
                <a:latin typeface="Arial" charset="0"/>
                <a:ea typeface="+mj-ea"/>
                <a:cs typeface="Arial" charset="0"/>
              </a:rPr>
              <a:t>BEER-LAMBERT LAW: EXTINCTION LAW</a:t>
            </a:r>
          </a:p>
        </p:txBody>
      </p:sp>
      <p:sp>
        <p:nvSpPr>
          <p:cNvPr id="47108" name="Rectangle 4"/>
          <p:cNvSpPr>
            <a:spLocks noChangeArrowheads="1"/>
          </p:cNvSpPr>
          <p:nvPr/>
        </p:nvSpPr>
        <p:spPr bwMode="auto">
          <a:xfrm>
            <a:off x="2359025" y="1803400"/>
            <a:ext cx="3962400" cy="5143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7109" name="Line 5"/>
          <p:cNvSpPr>
            <a:spLocks noChangeShapeType="1"/>
          </p:cNvSpPr>
          <p:nvPr/>
        </p:nvSpPr>
        <p:spPr bwMode="auto">
          <a:xfrm>
            <a:off x="825500" y="2020888"/>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47110" name="Line 6"/>
          <p:cNvSpPr>
            <a:spLocks noChangeShapeType="1"/>
          </p:cNvSpPr>
          <p:nvPr/>
        </p:nvSpPr>
        <p:spPr bwMode="auto">
          <a:xfrm>
            <a:off x="6489700" y="2074863"/>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cxnSp>
        <p:nvCxnSpPr>
          <p:cNvPr id="16" name="Straight Arrow Connector 15"/>
          <p:cNvCxnSpPr/>
          <p:nvPr/>
        </p:nvCxnSpPr>
        <p:spPr>
          <a:xfrm rot="5400000" flipH="1" flipV="1">
            <a:off x="3564732" y="1597818"/>
            <a:ext cx="501650" cy="36036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364163" y="2174875"/>
            <a:ext cx="720725" cy="2873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716463" y="1598613"/>
            <a:ext cx="503237" cy="36036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3779044" y="2174081"/>
            <a:ext cx="433388" cy="2889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Oval 25"/>
          <p:cNvSpPr>
            <a:spLocks noChangeAspect="1"/>
          </p:cNvSpPr>
          <p:nvPr/>
        </p:nvSpPr>
        <p:spPr>
          <a:xfrm>
            <a:off x="5303838" y="2120900"/>
            <a:ext cx="92075" cy="92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8" name="Oval 27"/>
          <p:cNvSpPr>
            <a:spLocks noChangeAspect="1"/>
          </p:cNvSpPr>
          <p:nvPr/>
        </p:nvSpPr>
        <p:spPr>
          <a:xfrm>
            <a:off x="4624388" y="1958975"/>
            <a:ext cx="92075" cy="90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9" name="Oval 28"/>
          <p:cNvSpPr>
            <a:spLocks noChangeAspect="1"/>
          </p:cNvSpPr>
          <p:nvPr/>
        </p:nvSpPr>
        <p:spPr>
          <a:xfrm>
            <a:off x="3563938" y="1958975"/>
            <a:ext cx="92075" cy="90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0" name="Oval 29"/>
          <p:cNvSpPr>
            <a:spLocks noChangeAspect="1"/>
          </p:cNvSpPr>
          <p:nvPr/>
        </p:nvSpPr>
        <p:spPr>
          <a:xfrm>
            <a:off x="3841750" y="2070100"/>
            <a:ext cx="90488" cy="92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47119" name="Text Box 8"/>
          <p:cNvSpPr txBox="1">
            <a:spLocks noChangeArrowheads="1"/>
          </p:cNvSpPr>
          <p:nvPr/>
        </p:nvSpPr>
        <p:spPr bwMode="auto">
          <a:xfrm>
            <a:off x="874713" y="1563688"/>
            <a:ext cx="13208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FontTx/>
              <a:buNone/>
            </a:pPr>
            <a:r>
              <a:rPr lang="en-GB" altLang="en-US" sz="2400" b="1">
                <a:solidFill>
                  <a:srgbClr val="0000FF"/>
                </a:solidFill>
                <a:sym typeface="Symbol" panose="05050102010706020507" pitchFamily="18" charset="2"/>
              </a:rPr>
              <a:t>I</a:t>
            </a:r>
            <a:r>
              <a:rPr lang="el-GR" altLang="en-US" sz="2400" b="1"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λ</a:t>
            </a:r>
            <a:r>
              <a:rPr lang="en-GB" altLang="en-US" sz="2400" b="1" baseline="-10000">
                <a:solidFill>
                  <a:srgbClr val="0000FF"/>
                </a:solidFill>
                <a:sym typeface="Symbol" panose="05050102010706020507" pitchFamily="18" charset="2"/>
              </a:rPr>
              <a:t> </a:t>
            </a:r>
            <a:r>
              <a:rPr lang="en-GB" altLang="en-US" sz="2400" b="1">
                <a:solidFill>
                  <a:srgbClr val="0000FF"/>
                </a:solidFill>
                <a:sym typeface="Symbol" panose="05050102010706020507" pitchFamily="18" charset="2"/>
              </a:rPr>
              <a:t>(0) </a:t>
            </a:r>
            <a:endParaRPr lang="en-GB" altLang="en-US" sz="2400"/>
          </a:p>
        </p:txBody>
      </p:sp>
      <p:sp>
        <p:nvSpPr>
          <p:cNvPr id="47120" name="Text Box 9"/>
          <p:cNvSpPr txBox="1">
            <a:spLocks noChangeArrowheads="1"/>
          </p:cNvSpPr>
          <p:nvPr/>
        </p:nvSpPr>
        <p:spPr bwMode="auto">
          <a:xfrm>
            <a:off x="6875463" y="1528763"/>
            <a:ext cx="1222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I</a:t>
            </a:r>
            <a:r>
              <a:rPr lang="en-GB" altLang="en-US" sz="2400" b="1" baseline="-25000">
                <a:solidFill>
                  <a:srgbClr val="0000FF"/>
                </a:solidFill>
                <a:sym typeface="Symbol" panose="05050102010706020507" pitchFamily="18" charset="2"/>
              </a:rPr>
              <a:t></a:t>
            </a:r>
            <a:r>
              <a:rPr lang="en-GB" altLang="en-US" sz="2400" b="1">
                <a:solidFill>
                  <a:srgbClr val="0000FF"/>
                </a:solidFill>
                <a:sym typeface="Symbol" panose="05050102010706020507" pitchFamily="18" charset="2"/>
              </a:rPr>
              <a:t> (L)</a:t>
            </a:r>
          </a:p>
        </p:txBody>
      </p:sp>
      <p:cxnSp>
        <p:nvCxnSpPr>
          <p:cNvPr id="22" name="Straight Arrow Connector 21"/>
          <p:cNvCxnSpPr/>
          <p:nvPr/>
        </p:nvCxnSpPr>
        <p:spPr>
          <a:xfrm flipV="1">
            <a:off x="2339975" y="1755775"/>
            <a:ext cx="3962400" cy="1111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122" name="TextBox 22"/>
          <p:cNvSpPr txBox="1">
            <a:spLocks noChangeArrowheads="1"/>
          </p:cNvSpPr>
          <p:nvPr/>
        </p:nvSpPr>
        <p:spPr bwMode="auto">
          <a:xfrm>
            <a:off x="3956050" y="1382713"/>
            <a:ext cx="373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2400">
                <a:latin typeface="Times New Roman" panose="02020603050405020304" pitchFamily="18" charset="0"/>
              </a:rPr>
              <a:t>L</a:t>
            </a:r>
          </a:p>
        </p:txBody>
      </p:sp>
    </p:spTree>
    <p:extLst>
      <p:ext uri="{BB962C8B-B14F-4D97-AF65-F5344CB8AC3E}">
        <p14:creationId xmlns:p14="http://schemas.microsoft.com/office/powerpoint/2010/main" val="765915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02" name="modal2_m_aer_od_720p.mov">
            <a:hlinkClick r:id="" action="ppaction://media"/>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331640" y="2852936"/>
            <a:ext cx="4038285" cy="461665"/>
          </a:xfrm>
          <a:prstGeom prst="rect">
            <a:avLst/>
          </a:prstGeom>
          <a:solidFill>
            <a:schemeClr val="bg1"/>
          </a:solidFill>
        </p:spPr>
        <p:txBody>
          <a:bodyPr wrap="none" rtlCol="0">
            <a:spAutoFit/>
          </a:bodyPr>
          <a:lstStyle/>
          <a:p>
            <a:r>
              <a:rPr lang="en-GB" dirty="0"/>
              <a:t>https://svs.gsfc.nasa.gov/12302</a:t>
            </a:r>
          </a:p>
        </p:txBody>
      </p:sp>
    </p:spTree>
    <p:extLst>
      <p:ext uri="{BB962C8B-B14F-4D97-AF65-F5344CB8AC3E}">
        <p14:creationId xmlns:p14="http://schemas.microsoft.com/office/powerpoint/2010/main" val="2759677359"/>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36513" y="152400"/>
            <a:ext cx="9180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800" b="1" dirty="0">
                <a:solidFill>
                  <a:srgbClr val="FF0000"/>
                </a:solidFill>
              </a:rPr>
              <a:t>Extinction:  Scattering plus Absorption</a:t>
            </a:r>
          </a:p>
        </p:txBody>
      </p:sp>
      <p:sp>
        <p:nvSpPr>
          <p:cNvPr id="49155" name="AutoShape 14"/>
          <p:cNvSpPr>
            <a:spLocks noChangeArrowheads="1"/>
          </p:cNvSpPr>
          <p:nvPr/>
        </p:nvSpPr>
        <p:spPr bwMode="auto">
          <a:xfrm>
            <a:off x="5486400" y="28717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grpSp>
        <p:nvGrpSpPr>
          <p:cNvPr id="49156" name="Group 19"/>
          <p:cNvGrpSpPr>
            <a:grpSpLocks/>
          </p:cNvGrpSpPr>
          <p:nvPr/>
        </p:nvGrpSpPr>
        <p:grpSpPr bwMode="auto">
          <a:xfrm rot="3584156">
            <a:off x="5469731" y="1364457"/>
            <a:ext cx="338137" cy="304800"/>
            <a:chOff x="2055" y="2130"/>
            <a:chExt cx="213" cy="192"/>
          </a:xfrm>
        </p:grpSpPr>
        <p:sp>
          <p:nvSpPr>
            <p:cNvPr id="49237" name="Oval 12"/>
            <p:cNvSpPr>
              <a:spLocks noChangeArrowheads="1"/>
            </p:cNvSpPr>
            <p:nvPr/>
          </p:nvSpPr>
          <p:spPr bwMode="auto">
            <a:xfrm>
              <a:off x="2112" y="2187"/>
              <a:ext cx="96" cy="96"/>
            </a:xfrm>
            <a:prstGeom prst="ellipse">
              <a:avLst/>
            </a:prstGeom>
            <a:solidFill>
              <a:srgbClr val="CC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238" name="Oval 15"/>
            <p:cNvSpPr>
              <a:spLocks noChangeArrowheads="1"/>
            </p:cNvSpPr>
            <p:nvPr/>
          </p:nvSpPr>
          <p:spPr bwMode="auto">
            <a:xfrm>
              <a:off x="2091" y="2160"/>
              <a:ext cx="144" cy="144"/>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239" name="Oval 16"/>
            <p:cNvSpPr>
              <a:spLocks noChangeArrowheads="1"/>
            </p:cNvSpPr>
            <p:nvPr/>
          </p:nvSpPr>
          <p:spPr bwMode="auto">
            <a:xfrm>
              <a:off x="2055" y="2130"/>
              <a:ext cx="213" cy="192"/>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grpSp>
      <p:grpSp>
        <p:nvGrpSpPr>
          <p:cNvPr id="49157" name="Group 20"/>
          <p:cNvGrpSpPr>
            <a:grpSpLocks/>
          </p:cNvGrpSpPr>
          <p:nvPr/>
        </p:nvGrpSpPr>
        <p:grpSpPr bwMode="auto">
          <a:xfrm rot="3584156">
            <a:off x="5774531" y="1059657"/>
            <a:ext cx="338137" cy="304800"/>
            <a:chOff x="2055" y="2130"/>
            <a:chExt cx="213" cy="192"/>
          </a:xfrm>
        </p:grpSpPr>
        <p:sp>
          <p:nvSpPr>
            <p:cNvPr id="49234" name="Oval 21"/>
            <p:cNvSpPr>
              <a:spLocks noChangeArrowheads="1"/>
            </p:cNvSpPr>
            <p:nvPr/>
          </p:nvSpPr>
          <p:spPr bwMode="auto">
            <a:xfrm>
              <a:off x="2112" y="2187"/>
              <a:ext cx="96" cy="96"/>
            </a:xfrm>
            <a:prstGeom prst="ellipse">
              <a:avLst/>
            </a:prstGeom>
            <a:solidFill>
              <a:srgbClr val="CC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235" name="Oval 22"/>
            <p:cNvSpPr>
              <a:spLocks noChangeArrowheads="1"/>
            </p:cNvSpPr>
            <p:nvPr/>
          </p:nvSpPr>
          <p:spPr bwMode="auto">
            <a:xfrm>
              <a:off x="2091" y="2160"/>
              <a:ext cx="144" cy="144"/>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236" name="Oval 23"/>
            <p:cNvSpPr>
              <a:spLocks noChangeArrowheads="1"/>
            </p:cNvSpPr>
            <p:nvPr/>
          </p:nvSpPr>
          <p:spPr bwMode="auto">
            <a:xfrm>
              <a:off x="2055" y="2130"/>
              <a:ext cx="213" cy="192"/>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grpSp>
      <p:grpSp>
        <p:nvGrpSpPr>
          <p:cNvPr id="49158" name="Group 24"/>
          <p:cNvGrpSpPr>
            <a:grpSpLocks/>
          </p:cNvGrpSpPr>
          <p:nvPr/>
        </p:nvGrpSpPr>
        <p:grpSpPr bwMode="auto">
          <a:xfrm rot="3584156">
            <a:off x="6003131" y="1364457"/>
            <a:ext cx="338137" cy="304800"/>
            <a:chOff x="2055" y="2130"/>
            <a:chExt cx="213" cy="192"/>
          </a:xfrm>
        </p:grpSpPr>
        <p:sp>
          <p:nvSpPr>
            <p:cNvPr id="49231" name="Oval 25"/>
            <p:cNvSpPr>
              <a:spLocks noChangeArrowheads="1"/>
            </p:cNvSpPr>
            <p:nvPr/>
          </p:nvSpPr>
          <p:spPr bwMode="auto">
            <a:xfrm>
              <a:off x="2112" y="2187"/>
              <a:ext cx="96" cy="96"/>
            </a:xfrm>
            <a:prstGeom prst="ellipse">
              <a:avLst/>
            </a:prstGeom>
            <a:solidFill>
              <a:srgbClr val="CC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232" name="Oval 26"/>
            <p:cNvSpPr>
              <a:spLocks noChangeArrowheads="1"/>
            </p:cNvSpPr>
            <p:nvPr/>
          </p:nvSpPr>
          <p:spPr bwMode="auto">
            <a:xfrm>
              <a:off x="2091" y="2160"/>
              <a:ext cx="144" cy="144"/>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233" name="Oval 27"/>
            <p:cNvSpPr>
              <a:spLocks noChangeArrowheads="1"/>
            </p:cNvSpPr>
            <p:nvPr/>
          </p:nvSpPr>
          <p:spPr bwMode="auto">
            <a:xfrm>
              <a:off x="2055" y="2130"/>
              <a:ext cx="213" cy="192"/>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grpSp>
      <p:grpSp>
        <p:nvGrpSpPr>
          <p:cNvPr id="49159" name="Group 28"/>
          <p:cNvGrpSpPr>
            <a:grpSpLocks/>
          </p:cNvGrpSpPr>
          <p:nvPr/>
        </p:nvGrpSpPr>
        <p:grpSpPr bwMode="auto">
          <a:xfrm rot="3584156">
            <a:off x="6384131" y="1059657"/>
            <a:ext cx="338137" cy="304800"/>
            <a:chOff x="2055" y="2130"/>
            <a:chExt cx="213" cy="192"/>
          </a:xfrm>
        </p:grpSpPr>
        <p:sp>
          <p:nvSpPr>
            <p:cNvPr id="49228" name="Oval 29"/>
            <p:cNvSpPr>
              <a:spLocks noChangeArrowheads="1"/>
            </p:cNvSpPr>
            <p:nvPr/>
          </p:nvSpPr>
          <p:spPr bwMode="auto">
            <a:xfrm>
              <a:off x="2112" y="2187"/>
              <a:ext cx="96" cy="96"/>
            </a:xfrm>
            <a:prstGeom prst="ellipse">
              <a:avLst/>
            </a:prstGeom>
            <a:solidFill>
              <a:srgbClr val="CC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229" name="Oval 30"/>
            <p:cNvSpPr>
              <a:spLocks noChangeArrowheads="1"/>
            </p:cNvSpPr>
            <p:nvPr/>
          </p:nvSpPr>
          <p:spPr bwMode="auto">
            <a:xfrm>
              <a:off x="2091" y="2160"/>
              <a:ext cx="144" cy="144"/>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230" name="Oval 31"/>
            <p:cNvSpPr>
              <a:spLocks noChangeArrowheads="1"/>
            </p:cNvSpPr>
            <p:nvPr/>
          </p:nvSpPr>
          <p:spPr bwMode="auto">
            <a:xfrm>
              <a:off x="2055" y="2130"/>
              <a:ext cx="213" cy="192"/>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grpSp>
      <p:grpSp>
        <p:nvGrpSpPr>
          <p:cNvPr id="49160" name="Group 32"/>
          <p:cNvGrpSpPr>
            <a:grpSpLocks/>
          </p:cNvGrpSpPr>
          <p:nvPr/>
        </p:nvGrpSpPr>
        <p:grpSpPr bwMode="auto">
          <a:xfrm rot="3584156">
            <a:off x="6231731" y="1897857"/>
            <a:ext cx="338137" cy="304800"/>
            <a:chOff x="2055" y="2130"/>
            <a:chExt cx="213" cy="192"/>
          </a:xfrm>
        </p:grpSpPr>
        <p:sp>
          <p:nvSpPr>
            <p:cNvPr id="49225" name="Oval 33"/>
            <p:cNvSpPr>
              <a:spLocks noChangeArrowheads="1"/>
            </p:cNvSpPr>
            <p:nvPr/>
          </p:nvSpPr>
          <p:spPr bwMode="auto">
            <a:xfrm>
              <a:off x="2112" y="2187"/>
              <a:ext cx="96" cy="96"/>
            </a:xfrm>
            <a:prstGeom prst="ellipse">
              <a:avLst/>
            </a:prstGeom>
            <a:solidFill>
              <a:srgbClr val="CC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226" name="Oval 34"/>
            <p:cNvSpPr>
              <a:spLocks noChangeArrowheads="1"/>
            </p:cNvSpPr>
            <p:nvPr/>
          </p:nvSpPr>
          <p:spPr bwMode="auto">
            <a:xfrm>
              <a:off x="2091" y="2160"/>
              <a:ext cx="144" cy="144"/>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227" name="Oval 35"/>
            <p:cNvSpPr>
              <a:spLocks noChangeArrowheads="1"/>
            </p:cNvSpPr>
            <p:nvPr/>
          </p:nvSpPr>
          <p:spPr bwMode="auto">
            <a:xfrm>
              <a:off x="2055" y="2130"/>
              <a:ext cx="213" cy="192"/>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grpSp>
      <p:grpSp>
        <p:nvGrpSpPr>
          <p:cNvPr id="49161" name="Group 36"/>
          <p:cNvGrpSpPr>
            <a:grpSpLocks/>
          </p:cNvGrpSpPr>
          <p:nvPr/>
        </p:nvGrpSpPr>
        <p:grpSpPr bwMode="auto">
          <a:xfrm rot="3584156">
            <a:off x="5836444" y="1712119"/>
            <a:ext cx="338138" cy="304800"/>
            <a:chOff x="2055" y="2130"/>
            <a:chExt cx="213" cy="192"/>
          </a:xfrm>
        </p:grpSpPr>
        <p:sp>
          <p:nvSpPr>
            <p:cNvPr id="49222" name="Oval 37"/>
            <p:cNvSpPr>
              <a:spLocks noChangeArrowheads="1"/>
            </p:cNvSpPr>
            <p:nvPr/>
          </p:nvSpPr>
          <p:spPr bwMode="auto">
            <a:xfrm>
              <a:off x="2112" y="2187"/>
              <a:ext cx="96" cy="96"/>
            </a:xfrm>
            <a:prstGeom prst="ellipse">
              <a:avLst/>
            </a:prstGeom>
            <a:solidFill>
              <a:srgbClr val="CC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223" name="Oval 38"/>
            <p:cNvSpPr>
              <a:spLocks noChangeArrowheads="1"/>
            </p:cNvSpPr>
            <p:nvPr/>
          </p:nvSpPr>
          <p:spPr bwMode="auto">
            <a:xfrm>
              <a:off x="2091" y="2160"/>
              <a:ext cx="144" cy="144"/>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224" name="Oval 39"/>
            <p:cNvSpPr>
              <a:spLocks noChangeArrowheads="1"/>
            </p:cNvSpPr>
            <p:nvPr/>
          </p:nvSpPr>
          <p:spPr bwMode="auto">
            <a:xfrm>
              <a:off x="2055" y="2130"/>
              <a:ext cx="213" cy="192"/>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grpSp>
      <p:grpSp>
        <p:nvGrpSpPr>
          <p:cNvPr id="49162" name="Group 40"/>
          <p:cNvGrpSpPr>
            <a:grpSpLocks/>
          </p:cNvGrpSpPr>
          <p:nvPr/>
        </p:nvGrpSpPr>
        <p:grpSpPr bwMode="auto">
          <a:xfrm rot="3584156">
            <a:off x="6384131" y="1516857"/>
            <a:ext cx="338137" cy="304800"/>
            <a:chOff x="2055" y="2130"/>
            <a:chExt cx="213" cy="192"/>
          </a:xfrm>
        </p:grpSpPr>
        <p:sp>
          <p:nvSpPr>
            <p:cNvPr id="49219" name="Oval 41"/>
            <p:cNvSpPr>
              <a:spLocks noChangeArrowheads="1"/>
            </p:cNvSpPr>
            <p:nvPr/>
          </p:nvSpPr>
          <p:spPr bwMode="auto">
            <a:xfrm>
              <a:off x="2112" y="2187"/>
              <a:ext cx="96" cy="96"/>
            </a:xfrm>
            <a:prstGeom prst="ellipse">
              <a:avLst/>
            </a:prstGeom>
            <a:solidFill>
              <a:srgbClr val="CC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220" name="Oval 42"/>
            <p:cNvSpPr>
              <a:spLocks noChangeArrowheads="1"/>
            </p:cNvSpPr>
            <p:nvPr/>
          </p:nvSpPr>
          <p:spPr bwMode="auto">
            <a:xfrm>
              <a:off x="2091" y="2160"/>
              <a:ext cx="144" cy="144"/>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221" name="Oval 43"/>
            <p:cNvSpPr>
              <a:spLocks noChangeArrowheads="1"/>
            </p:cNvSpPr>
            <p:nvPr/>
          </p:nvSpPr>
          <p:spPr bwMode="auto">
            <a:xfrm>
              <a:off x="2055" y="2130"/>
              <a:ext cx="213" cy="192"/>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grpSp>
      <p:grpSp>
        <p:nvGrpSpPr>
          <p:cNvPr id="49163" name="Group 44"/>
          <p:cNvGrpSpPr>
            <a:grpSpLocks/>
          </p:cNvGrpSpPr>
          <p:nvPr/>
        </p:nvGrpSpPr>
        <p:grpSpPr bwMode="auto">
          <a:xfrm rot="3584156">
            <a:off x="5393531" y="1821657"/>
            <a:ext cx="338137" cy="304800"/>
            <a:chOff x="2055" y="2130"/>
            <a:chExt cx="213" cy="192"/>
          </a:xfrm>
        </p:grpSpPr>
        <p:sp>
          <p:nvSpPr>
            <p:cNvPr id="49216" name="Oval 45"/>
            <p:cNvSpPr>
              <a:spLocks noChangeArrowheads="1"/>
            </p:cNvSpPr>
            <p:nvPr/>
          </p:nvSpPr>
          <p:spPr bwMode="auto">
            <a:xfrm>
              <a:off x="2112" y="2187"/>
              <a:ext cx="96" cy="96"/>
            </a:xfrm>
            <a:prstGeom prst="ellipse">
              <a:avLst/>
            </a:prstGeom>
            <a:solidFill>
              <a:srgbClr val="CC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217" name="Oval 46"/>
            <p:cNvSpPr>
              <a:spLocks noChangeArrowheads="1"/>
            </p:cNvSpPr>
            <p:nvPr/>
          </p:nvSpPr>
          <p:spPr bwMode="auto">
            <a:xfrm>
              <a:off x="2091" y="2160"/>
              <a:ext cx="144" cy="144"/>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218" name="Oval 47"/>
            <p:cNvSpPr>
              <a:spLocks noChangeArrowheads="1"/>
            </p:cNvSpPr>
            <p:nvPr/>
          </p:nvSpPr>
          <p:spPr bwMode="auto">
            <a:xfrm>
              <a:off x="2055" y="2130"/>
              <a:ext cx="213" cy="192"/>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grpSp>
      <p:grpSp>
        <p:nvGrpSpPr>
          <p:cNvPr id="49164" name="Group 48"/>
          <p:cNvGrpSpPr>
            <a:grpSpLocks/>
          </p:cNvGrpSpPr>
          <p:nvPr/>
        </p:nvGrpSpPr>
        <p:grpSpPr bwMode="auto">
          <a:xfrm rot="3584156">
            <a:off x="5317331" y="907257"/>
            <a:ext cx="338137" cy="304800"/>
            <a:chOff x="2055" y="2130"/>
            <a:chExt cx="213" cy="192"/>
          </a:xfrm>
        </p:grpSpPr>
        <p:sp>
          <p:nvSpPr>
            <p:cNvPr id="49213" name="Oval 49"/>
            <p:cNvSpPr>
              <a:spLocks noChangeArrowheads="1"/>
            </p:cNvSpPr>
            <p:nvPr/>
          </p:nvSpPr>
          <p:spPr bwMode="auto">
            <a:xfrm>
              <a:off x="2112" y="2187"/>
              <a:ext cx="96" cy="96"/>
            </a:xfrm>
            <a:prstGeom prst="ellipse">
              <a:avLst/>
            </a:prstGeom>
            <a:solidFill>
              <a:srgbClr val="CC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214" name="Oval 50"/>
            <p:cNvSpPr>
              <a:spLocks noChangeArrowheads="1"/>
            </p:cNvSpPr>
            <p:nvPr/>
          </p:nvSpPr>
          <p:spPr bwMode="auto">
            <a:xfrm>
              <a:off x="2091" y="2160"/>
              <a:ext cx="144" cy="144"/>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215" name="Oval 51"/>
            <p:cNvSpPr>
              <a:spLocks noChangeArrowheads="1"/>
            </p:cNvSpPr>
            <p:nvPr/>
          </p:nvSpPr>
          <p:spPr bwMode="auto">
            <a:xfrm>
              <a:off x="2055" y="2130"/>
              <a:ext cx="213" cy="192"/>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grpSp>
      <p:sp>
        <p:nvSpPr>
          <p:cNvPr id="49165" name="AutoShape 52"/>
          <p:cNvSpPr>
            <a:spLocks noChangeArrowheads="1"/>
          </p:cNvSpPr>
          <p:nvPr/>
        </p:nvSpPr>
        <p:spPr bwMode="auto">
          <a:xfrm>
            <a:off x="5715000" y="31765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166" name="AutoShape 53"/>
          <p:cNvSpPr>
            <a:spLocks noChangeArrowheads="1"/>
          </p:cNvSpPr>
          <p:nvPr/>
        </p:nvSpPr>
        <p:spPr bwMode="auto">
          <a:xfrm>
            <a:off x="5486400" y="35575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167" name="AutoShape 54"/>
          <p:cNvSpPr>
            <a:spLocks noChangeArrowheads="1"/>
          </p:cNvSpPr>
          <p:nvPr/>
        </p:nvSpPr>
        <p:spPr bwMode="auto">
          <a:xfrm>
            <a:off x="5257800" y="31765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168" name="AutoShape 55"/>
          <p:cNvSpPr>
            <a:spLocks noChangeArrowheads="1"/>
          </p:cNvSpPr>
          <p:nvPr/>
        </p:nvSpPr>
        <p:spPr bwMode="auto">
          <a:xfrm>
            <a:off x="6400800" y="29479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169" name="AutoShape 56"/>
          <p:cNvSpPr>
            <a:spLocks noChangeArrowheads="1"/>
          </p:cNvSpPr>
          <p:nvPr/>
        </p:nvSpPr>
        <p:spPr bwMode="auto">
          <a:xfrm>
            <a:off x="5791200" y="37861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170" name="AutoShape 57"/>
          <p:cNvSpPr>
            <a:spLocks noChangeArrowheads="1"/>
          </p:cNvSpPr>
          <p:nvPr/>
        </p:nvSpPr>
        <p:spPr bwMode="auto">
          <a:xfrm>
            <a:off x="5943600" y="28717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171" name="AutoShape 58"/>
          <p:cNvSpPr>
            <a:spLocks noChangeArrowheads="1"/>
          </p:cNvSpPr>
          <p:nvPr/>
        </p:nvSpPr>
        <p:spPr bwMode="auto">
          <a:xfrm>
            <a:off x="5867400" y="34813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172" name="AutoShape 59"/>
          <p:cNvSpPr>
            <a:spLocks noChangeArrowheads="1"/>
          </p:cNvSpPr>
          <p:nvPr/>
        </p:nvSpPr>
        <p:spPr bwMode="auto">
          <a:xfrm>
            <a:off x="5334000" y="38623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173" name="AutoShape 60"/>
          <p:cNvSpPr>
            <a:spLocks noChangeArrowheads="1"/>
          </p:cNvSpPr>
          <p:nvPr/>
        </p:nvSpPr>
        <p:spPr bwMode="auto">
          <a:xfrm>
            <a:off x="6096000" y="31765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174" name="AutoShape 61"/>
          <p:cNvSpPr>
            <a:spLocks noChangeArrowheads="1"/>
          </p:cNvSpPr>
          <p:nvPr/>
        </p:nvSpPr>
        <p:spPr bwMode="auto">
          <a:xfrm>
            <a:off x="6248400" y="34813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175" name="AutoShape 62"/>
          <p:cNvSpPr>
            <a:spLocks noChangeArrowheads="1"/>
          </p:cNvSpPr>
          <p:nvPr/>
        </p:nvSpPr>
        <p:spPr bwMode="auto">
          <a:xfrm>
            <a:off x="6172200" y="37861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dirty="0">
              <a:latin typeface="Times New Roman" panose="02020603050405020304" pitchFamily="18" charset="0"/>
            </a:endParaRPr>
          </a:p>
        </p:txBody>
      </p:sp>
      <p:sp>
        <p:nvSpPr>
          <p:cNvPr id="49176" name="Text Box 63"/>
          <p:cNvSpPr txBox="1">
            <a:spLocks noChangeArrowheads="1"/>
          </p:cNvSpPr>
          <p:nvPr/>
        </p:nvSpPr>
        <p:spPr bwMode="auto">
          <a:xfrm>
            <a:off x="533400" y="4221163"/>
            <a:ext cx="80930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b="1" dirty="0">
                <a:solidFill>
                  <a:srgbClr val="0000FF"/>
                </a:solidFill>
              </a:rPr>
              <a:t>Single scatter albedo (SSA): </a:t>
            </a:r>
            <a:r>
              <a:rPr lang="en-US" altLang="en-US" sz="2000" b="1" dirty="0"/>
              <a:t>fraction of extinction (absorption + scattering) due to scattering processes</a:t>
            </a:r>
            <a:r>
              <a:rPr lang="en-US" altLang="en-US" sz="2000" b="1" dirty="0">
                <a:solidFill>
                  <a:schemeClr val="accent2"/>
                </a:solidFill>
              </a:rPr>
              <a:t>:       </a:t>
            </a:r>
          </a:p>
          <a:p>
            <a:pPr eaLnBrk="1" hangingPunct="1">
              <a:spcBef>
                <a:spcPct val="0"/>
              </a:spcBef>
              <a:buFontTx/>
              <a:buNone/>
            </a:pPr>
            <a:endParaRPr lang="en-US" altLang="en-US" sz="2000" b="1" dirty="0">
              <a:solidFill>
                <a:schemeClr val="accent2"/>
              </a:solidFill>
              <a:sym typeface="Symbol" panose="05050102010706020507" pitchFamily="18" charset="2"/>
            </a:endParaRPr>
          </a:p>
          <a:p>
            <a:pPr eaLnBrk="1" hangingPunct="1">
              <a:spcBef>
                <a:spcPct val="0"/>
              </a:spcBef>
              <a:buFontTx/>
              <a:buNone/>
            </a:pPr>
            <a:r>
              <a:rPr lang="en-US" altLang="en-US" sz="2000" b="1" dirty="0">
                <a:solidFill>
                  <a:schemeClr val="accent2"/>
                </a:solidFill>
                <a:sym typeface="Symbol" panose="05050102010706020507" pitchFamily="18" charset="2"/>
              </a:rPr>
              <a:t>		</a:t>
            </a:r>
            <a:r>
              <a:rPr lang="en-US" altLang="en-US" sz="2000" b="1" dirty="0">
                <a:solidFill>
                  <a:srgbClr val="0000FF"/>
                </a:solidFill>
                <a:sym typeface="Symbol" panose="05050102010706020507" pitchFamily="18" charset="2"/>
              </a:rPr>
              <a:t></a:t>
            </a:r>
            <a:r>
              <a:rPr lang="en-US" altLang="en-US" sz="2000" b="1" baseline="-25000" dirty="0">
                <a:solidFill>
                  <a:srgbClr val="0000FF"/>
                </a:solidFill>
                <a:sym typeface="Symbol" panose="05050102010706020507" pitchFamily="18" charset="2"/>
              </a:rPr>
              <a:t>o</a:t>
            </a:r>
            <a:r>
              <a:rPr lang="en-US" altLang="en-US" sz="2000" b="1" dirty="0">
                <a:solidFill>
                  <a:srgbClr val="0000FF"/>
                </a:solidFill>
                <a:sym typeface="Symbol" panose="05050102010706020507" pitchFamily="18" charset="2"/>
              </a:rPr>
              <a:t> = </a:t>
            </a:r>
            <a:r>
              <a:rPr lang="en-US" altLang="en-US" sz="2000" b="1" baseline="-25000" dirty="0">
                <a:solidFill>
                  <a:srgbClr val="0000FF"/>
                </a:solidFill>
                <a:sym typeface="Symbol" panose="05050102010706020507" pitchFamily="18" charset="2"/>
              </a:rPr>
              <a:t>s</a:t>
            </a:r>
            <a:r>
              <a:rPr lang="en-US" altLang="en-US" sz="2000" b="1" dirty="0">
                <a:solidFill>
                  <a:srgbClr val="0000FF"/>
                </a:solidFill>
              </a:rPr>
              <a:t> /</a:t>
            </a:r>
            <a:r>
              <a:rPr lang="en-US" altLang="en-US" sz="2000" b="1" dirty="0">
                <a:solidFill>
                  <a:srgbClr val="0000FF"/>
                </a:solidFill>
                <a:sym typeface="Symbol" panose="05050102010706020507" pitchFamily="18" charset="2"/>
              </a:rPr>
              <a:t></a:t>
            </a:r>
            <a:r>
              <a:rPr lang="en-US" altLang="en-US" sz="2000" b="1" baseline="-25000" dirty="0">
                <a:solidFill>
                  <a:srgbClr val="0000FF"/>
                </a:solidFill>
                <a:sym typeface="Symbol" panose="05050102010706020507" pitchFamily="18" charset="2"/>
              </a:rPr>
              <a:t>e</a:t>
            </a:r>
            <a:endParaRPr lang="en-GB" altLang="en-US" sz="2000" dirty="0">
              <a:latin typeface="Times New Roman" panose="02020603050405020304" pitchFamily="18" charset="0"/>
            </a:endParaRPr>
          </a:p>
          <a:p>
            <a:pPr eaLnBrk="1" hangingPunct="1">
              <a:spcBef>
                <a:spcPct val="0"/>
              </a:spcBef>
              <a:buFontTx/>
              <a:buNone/>
            </a:pPr>
            <a:r>
              <a:rPr lang="en-GB" altLang="en-US" sz="2000" dirty="0">
                <a:latin typeface="Times New Roman" panose="02020603050405020304" pitchFamily="18" charset="0"/>
                <a:cs typeface="Times New Roman" panose="02020603050405020304" pitchFamily="18" charset="0"/>
              </a:rPr>
              <a:t>	</a:t>
            </a:r>
            <a:r>
              <a:rPr lang="en-GB" altLang="en-US" sz="2000" dirty="0" err="1">
                <a:latin typeface="Times New Roman" panose="02020603050405020304" pitchFamily="18" charset="0"/>
                <a:cs typeface="Times New Roman" panose="02020603050405020304" pitchFamily="18" charset="0"/>
              </a:rPr>
              <a:t>ω</a:t>
            </a:r>
            <a:r>
              <a:rPr lang="en-GB" altLang="en-US" sz="2000" baseline="-25000" dirty="0" err="1">
                <a:latin typeface="Times New Roman" panose="02020603050405020304" pitchFamily="18" charset="0"/>
                <a:cs typeface="Times New Roman" panose="02020603050405020304" pitchFamily="18" charset="0"/>
              </a:rPr>
              <a:t>o</a:t>
            </a:r>
            <a:r>
              <a:rPr lang="en-GB" altLang="en-US" sz="2000" dirty="0">
                <a:latin typeface="Times New Roman" panose="02020603050405020304" pitchFamily="18" charset="0"/>
                <a:cs typeface="Times New Roman" panose="02020603050405020304" pitchFamily="18" charset="0"/>
              </a:rPr>
              <a:t> = 1 	</a:t>
            </a:r>
            <a:r>
              <a:rPr lang="en-GB" altLang="en-US" sz="2000" b="1" dirty="0">
                <a:latin typeface="Times New Roman" panose="02020603050405020304" pitchFamily="18" charset="0"/>
                <a:cs typeface="Times New Roman" panose="02020603050405020304" pitchFamily="18" charset="0"/>
              </a:rPr>
              <a:t>all scattering (conservative)</a:t>
            </a:r>
          </a:p>
          <a:p>
            <a:pPr eaLnBrk="1" hangingPunct="1">
              <a:spcBef>
                <a:spcPct val="0"/>
              </a:spcBef>
              <a:buFontTx/>
              <a:buNone/>
            </a:pPr>
            <a:r>
              <a:rPr lang="en-GB" altLang="en-US" sz="2000" dirty="0">
                <a:latin typeface="Times New Roman" panose="02020603050405020304" pitchFamily="18" charset="0"/>
                <a:cs typeface="Times New Roman" panose="02020603050405020304" pitchFamily="18" charset="0"/>
              </a:rPr>
              <a:t>	</a:t>
            </a:r>
            <a:r>
              <a:rPr lang="en-GB" altLang="en-US" sz="2000" dirty="0" err="1">
                <a:latin typeface="Times New Roman" panose="02020603050405020304" pitchFamily="18" charset="0"/>
                <a:cs typeface="Times New Roman" panose="02020603050405020304" pitchFamily="18" charset="0"/>
              </a:rPr>
              <a:t>ω</a:t>
            </a:r>
            <a:r>
              <a:rPr lang="en-GB" altLang="en-US" sz="2000" baseline="-25000" dirty="0" err="1">
                <a:latin typeface="Times New Roman" panose="02020603050405020304" pitchFamily="18" charset="0"/>
                <a:cs typeface="Times New Roman" panose="02020603050405020304" pitchFamily="18" charset="0"/>
              </a:rPr>
              <a:t>o</a:t>
            </a:r>
            <a:r>
              <a:rPr lang="en-GB" altLang="en-US" sz="2000" dirty="0">
                <a:latin typeface="Times New Roman" panose="02020603050405020304" pitchFamily="18" charset="0"/>
                <a:cs typeface="Times New Roman" panose="02020603050405020304" pitchFamily="18" charset="0"/>
              </a:rPr>
              <a:t> = 0 	</a:t>
            </a:r>
            <a:r>
              <a:rPr lang="en-GB" altLang="en-US" sz="2000" b="1" dirty="0">
                <a:latin typeface="Times New Roman" panose="02020603050405020304" pitchFamily="18" charset="0"/>
                <a:cs typeface="Times New Roman" panose="02020603050405020304" pitchFamily="18" charset="0"/>
              </a:rPr>
              <a:t>all absorption (non - conservative)</a:t>
            </a:r>
            <a:endParaRPr lang="en-US" altLang="en-US" sz="2000" b="1" dirty="0">
              <a:solidFill>
                <a:schemeClr val="accent2"/>
              </a:solidFill>
              <a:sym typeface="Symbol" panose="05050102010706020507" pitchFamily="18" charset="2"/>
            </a:endParaRPr>
          </a:p>
        </p:txBody>
      </p:sp>
      <p:grpSp>
        <p:nvGrpSpPr>
          <p:cNvPr id="49177" name="Group 93"/>
          <p:cNvGrpSpPr>
            <a:grpSpLocks/>
          </p:cNvGrpSpPr>
          <p:nvPr/>
        </p:nvGrpSpPr>
        <p:grpSpPr bwMode="auto">
          <a:xfrm>
            <a:off x="3886200" y="1119188"/>
            <a:ext cx="3581400" cy="838200"/>
            <a:chOff x="1440" y="816"/>
            <a:chExt cx="2256" cy="528"/>
          </a:xfrm>
        </p:grpSpPr>
        <p:sp>
          <p:nvSpPr>
            <p:cNvPr id="49199" name="Line 70"/>
            <p:cNvSpPr>
              <a:spLocks noChangeShapeType="1"/>
            </p:cNvSpPr>
            <p:nvPr/>
          </p:nvSpPr>
          <p:spPr bwMode="auto">
            <a:xfrm>
              <a:off x="1440" y="864"/>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00" name="Line 71"/>
            <p:cNvSpPr>
              <a:spLocks noChangeShapeType="1"/>
            </p:cNvSpPr>
            <p:nvPr/>
          </p:nvSpPr>
          <p:spPr bwMode="auto">
            <a:xfrm>
              <a:off x="1536" y="960"/>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01" name="Line 72"/>
            <p:cNvSpPr>
              <a:spLocks noChangeShapeType="1"/>
            </p:cNvSpPr>
            <p:nvPr/>
          </p:nvSpPr>
          <p:spPr bwMode="auto">
            <a:xfrm>
              <a:off x="1440" y="1056"/>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02" name="Line 73"/>
            <p:cNvSpPr>
              <a:spLocks noChangeShapeType="1"/>
            </p:cNvSpPr>
            <p:nvPr/>
          </p:nvSpPr>
          <p:spPr bwMode="auto">
            <a:xfrm>
              <a:off x="1536" y="1152"/>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03" name="Line 74"/>
            <p:cNvSpPr>
              <a:spLocks noChangeShapeType="1"/>
            </p:cNvSpPr>
            <p:nvPr/>
          </p:nvSpPr>
          <p:spPr bwMode="auto">
            <a:xfrm>
              <a:off x="1488" y="1248"/>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04" name="Line 75"/>
            <p:cNvSpPr>
              <a:spLocks noChangeShapeType="1"/>
            </p:cNvSpPr>
            <p:nvPr/>
          </p:nvSpPr>
          <p:spPr bwMode="auto">
            <a:xfrm>
              <a:off x="1584" y="1344"/>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05" name="Line 77"/>
            <p:cNvSpPr>
              <a:spLocks noChangeShapeType="1"/>
            </p:cNvSpPr>
            <p:nvPr/>
          </p:nvSpPr>
          <p:spPr bwMode="auto">
            <a:xfrm>
              <a:off x="3312" y="1104"/>
              <a:ext cx="384"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06" name="Line 86"/>
            <p:cNvSpPr>
              <a:spLocks noChangeShapeType="1"/>
            </p:cNvSpPr>
            <p:nvPr/>
          </p:nvSpPr>
          <p:spPr bwMode="auto">
            <a:xfrm>
              <a:off x="2400" y="912"/>
              <a:ext cx="288"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07" name="Line 87"/>
            <p:cNvSpPr>
              <a:spLocks noChangeShapeType="1"/>
            </p:cNvSpPr>
            <p:nvPr/>
          </p:nvSpPr>
          <p:spPr bwMode="auto">
            <a:xfrm>
              <a:off x="2640" y="1056"/>
              <a:ext cx="192"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08" name="Line 88"/>
            <p:cNvSpPr>
              <a:spLocks noChangeShapeType="1"/>
            </p:cNvSpPr>
            <p:nvPr/>
          </p:nvSpPr>
          <p:spPr bwMode="auto">
            <a:xfrm>
              <a:off x="2880" y="1200"/>
              <a:ext cx="192"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09" name="Line 89"/>
            <p:cNvSpPr>
              <a:spLocks noChangeShapeType="1"/>
            </p:cNvSpPr>
            <p:nvPr/>
          </p:nvSpPr>
          <p:spPr bwMode="auto">
            <a:xfrm>
              <a:off x="2544" y="1296"/>
              <a:ext cx="144"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10" name="Line 90"/>
            <p:cNvSpPr>
              <a:spLocks noChangeShapeType="1"/>
            </p:cNvSpPr>
            <p:nvPr/>
          </p:nvSpPr>
          <p:spPr bwMode="auto">
            <a:xfrm>
              <a:off x="2304" y="1152"/>
              <a:ext cx="384"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11" name="Line 91"/>
            <p:cNvSpPr>
              <a:spLocks noChangeShapeType="1"/>
            </p:cNvSpPr>
            <p:nvPr/>
          </p:nvSpPr>
          <p:spPr bwMode="auto">
            <a:xfrm>
              <a:off x="2352" y="1008"/>
              <a:ext cx="144"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12" name="Line 92"/>
            <p:cNvSpPr>
              <a:spLocks noChangeShapeType="1"/>
            </p:cNvSpPr>
            <p:nvPr/>
          </p:nvSpPr>
          <p:spPr bwMode="auto">
            <a:xfrm>
              <a:off x="2208" y="816"/>
              <a:ext cx="192"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49178" name="Group 229"/>
          <p:cNvGrpSpPr>
            <a:grpSpLocks/>
          </p:cNvGrpSpPr>
          <p:nvPr/>
        </p:nvGrpSpPr>
        <p:grpSpPr bwMode="auto">
          <a:xfrm>
            <a:off x="3810000" y="2414588"/>
            <a:ext cx="3581400" cy="1905000"/>
            <a:chOff x="1392" y="1623"/>
            <a:chExt cx="2256" cy="1200"/>
          </a:xfrm>
        </p:grpSpPr>
        <p:sp>
          <p:nvSpPr>
            <p:cNvPr id="49184" name="Line 107"/>
            <p:cNvSpPr>
              <a:spLocks noChangeShapeType="1"/>
            </p:cNvSpPr>
            <p:nvPr/>
          </p:nvSpPr>
          <p:spPr bwMode="auto">
            <a:xfrm flipH="1" flipV="1">
              <a:off x="2400" y="2055"/>
              <a:ext cx="288" cy="28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85" name="Line 190"/>
            <p:cNvSpPr>
              <a:spLocks noChangeShapeType="1"/>
            </p:cNvSpPr>
            <p:nvPr/>
          </p:nvSpPr>
          <p:spPr bwMode="auto">
            <a:xfrm>
              <a:off x="2784" y="2439"/>
              <a:ext cx="192" cy="33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86" name="Line 191"/>
            <p:cNvSpPr>
              <a:spLocks noChangeShapeType="1"/>
            </p:cNvSpPr>
            <p:nvPr/>
          </p:nvSpPr>
          <p:spPr bwMode="auto">
            <a:xfrm flipH="1">
              <a:off x="2544" y="2631"/>
              <a:ext cx="144" cy="19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87" name="Line 192"/>
            <p:cNvSpPr>
              <a:spLocks noChangeShapeType="1"/>
            </p:cNvSpPr>
            <p:nvPr/>
          </p:nvSpPr>
          <p:spPr bwMode="auto">
            <a:xfrm flipH="1" flipV="1">
              <a:off x="2208" y="2295"/>
              <a:ext cx="288" cy="144"/>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88" name="Line 193"/>
            <p:cNvSpPr>
              <a:spLocks noChangeShapeType="1"/>
            </p:cNvSpPr>
            <p:nvPr/>
          </p:nvSpPr>
          <p:spPr bwMode="auto">
            <a:xfrm flipH="1">
              <a:off x="2928" y="2103"/>
              <a:ext cx="192" cy="28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89" name="Line 194"/>
            <p:cNvSpPr>
              <a:spLocks noChangeShapeType="1"/>
            </p:cNvSpPr>
            <p:nvPr/>
          </p:nvSpPr>
          <p:spPr bwMode="auto">
            <a:xfrm flipV="1">
              <a:off x="2832" y="1623"/>
              <a:ext cx="48" cy="28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90" name="Line 195"/>
            <p:cNvSpPr>
              <a:spLocks noChangeShapeType="1"/>
            </p:cNvSpPr>
            <p:nvPr/>
          </p:nvSpPr>
          <p:spPr bwMode="auto">
            <a:xfrm flipH="1" flipV="1">
              <a:off x="2112" y="1911"/>
              <a:ext cx="384" cy="9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91" name="Line 196"/>
            <p:cNvSpPr>
              <a:spLocks noChangeShapeType="1"/>
            </p:cNvSpPr>
            <p:nvPr/>
          </p:nvSpPr>
          <p:spPr bwMode="auto">
            <a:xfrm flipV="1">
              <a:off x="2496" y="1863"/>
              <a:ext cx="288" cy="28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92" name="Line 215"/>
            <p:cNvSpPr>
              <a:spLocks noChangeShapeType="1"/>
            </p:cNvSpPr>
            <p:nvPr/>
          </p:nvSpPr>
          <p:spPr bwMode="auto">
            <a:xfrm>
              <a:off x="1392" y="2112"/>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93" name="Line 216"/>
            <p:cNvSpPr>
              <a:spLocks noChangeShapeType="1"/>
            </p:cNvSpPr>
            <p:nvPr/>
          </p:nvSpPr>
          <p:spPr bwMode="auto">
            <a:xfrm>
              <a:off x="1488" y="2208"/>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94" name="Line 217"/>
            <p:cNvSpPr>
              <a:spLocks noChangeShapeType="1"/>
            </p:cNvSpPr>
            <p:nvPr/>
          </p:nvSpPr>
          <p:spPr bwMode="auto">
            <a:xfrm>
              <a:off x="1392" y="2304"/>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95" name="Line 218"/>
            <p:cNvSpPr>
              <a:spLocks noChangeShapeType="1"/>
            </p:cNvSpPr>
            <p:nvPr/>
          </p:nvSpPr>
          <p:spPr bwMode="auto">
            <a:xfrm>
              <a:off x="1488" y="2400"/>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96" name="Line 219"/>
            <p:cNvSpPr>
              <a:spLocks noChangeShapeType="1"/>
            </p:cNvSpPr>
            <p:nvPr/>
          </p:nvSpPr>
          <p:spPr bwMode="auto">
            <a:xfrm>
              <a:off x="1440" y="2487"/>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97" name="Line 220"/>
            <p:cNvSpPr>
              <a:spLocks noChangeShapeType="1"/>
            </p:cNvSpPr>
            <p:nvPr/>
          </p:nvSpPr>
          <p:spPr bwMode="auto">
            <a:xfrm>
              <a:off x="1536" y="2583"/>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98" name="Line 221"/>
            <p:cNvSpPr>
              <a:spLocks noChangeShapeType="1"/>
            </p:cNvSpPr>
            <p:nvPr/>
          </p:nvSpPr>
          <p:spPr bwMode="auto">
            <a:xfrm>
              <a:off x="3264" y="2343"/>
              <a:ext cx="384"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
        <p:nvSpPr>
          <p:cNvPr id="49179" name="Text Box 231"/>
          <p:cNvSpPr txBox="1">
            <a:spLocks noChangeArrowheads="1"/>
          </p:cNvSpPr>
          <p:nvPr/>
        </p:nvSpPr>
        <p:spPr bwMode="auto">
          <a:xfrm>
            <a:off x="533400" y="966788"/>
            <a:ext cx="28194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t>Absorption removes radiant energy from an E/M field, converting it to other forms of energy.</a:t>
            </a:r>
          </a:p>
        </p:txBody>
      </p:sp>
      <p:sp>
        <p:nvSpPr>
          <p:cNvPr id="49180" name="Text Box 232"/>
          <p:cNvSpPr txBox="1">
            <a:spLocks noChangeArrowheads="1"/>
          </p:cNvSpPr>
          <p:nvPr/>
        </p:nvSpPr>
        <p:spPr bwMode="auto">
          <a:xfrm>
            <a:off x="457200" y="2928938"/>
            <a:ext cx="3200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dirty="0"/>
              <a:t>Scattering does not remove energy from an E/M field, but can redirect it, thereby making it a “source” of radiation for another direction.</a:t>
            </a:r>
          </a:p>
        </p:txBody>
      </p:sp>
      <p:sp>
        <p:nvSpPr>
          <p:cNvPr id="49181" name="Text Box 234"/>
          <p:cNvSpPr txBox="1">
            <a:spLocks noChangeArrowheads="1"/>
          </p:cNvSpPr>
          <p:nvPr/>
        </p:nvSpPr>
        <p:spPr bwMode="auto">
          <a:xfrm>
            <a:off x="6705600" y="2170113"/>
            <a:ext cx="2149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b="1"/>
              <a:t>(Effect on transmittance is the same)</a:t>
            </a:r>
          </a:p>
        </p:txBody>
      </p:sp>
      <p:sp>
        <p:nvSpPr>
          <p:cNvPr id="49182" name="Rectangle 85"/>
          <p:cNvSpPr>
            <a:spLocks noChangeArrowheads="1"/>
          </p:cNvSpPr>
          <p:nvPr/>
        </p:nvSpPr>
        <p:spPr bwMode="auto">
          <a:xfrm>
            <a:off x="6227763" y="5013325"/>
            <a:ext cx="1555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a:solidFill>
                  <a:srgbClr val="0000FF"/>
                </a:solidFill>
                <a:sym typeface="Symbol" panose="05050102010706020507" pitchFamily="18" charset="2"/>
              </a:rPr>
              <a:t></a:t>
            </a:r>
            <a:r>
              <a:rPr lang="en-US" altLang="en-US" sz="2400" b="1" baseline="-25000">
                <a:solidFill>
                  <a:srgbClr val="0000FF"/>
                </a:solidFill>
                <a:sym typeface="Symbol" panose="05050102010706020507" pitchFamily="18" charset="2"/>
              </a:rPr>
              <a:t>e = </a:t>
            </a:r>
            <a:r>
              <a:rPr lang="en-US" altLang="en-US" sz="2400" b="1">
                <a:solidFill>
                  <a:srgbClr val="0000FF"/>
                </a:solidFill>
                <a:sym typeface="Symbol" panose="05050102010706020507" pitchFamily="18" charset="2"/>
              </a:rPr>
              <a:t></a:t>
            </a:r>
            <a:r>
              <a:rPr lang="en-US" altLang="en-US" sz="2400" b="1" baseline="-25000">
                <a:solidFill>
                  <a:srgbClr val="0000FF"/>
                </a:solidFill>
                <a:sym typeface="Symbol" panose="05050102010706020507" pitchFamily="18" charset="2"/>
              </a:rPr>
              <a:t>a + </a:t>
            </a:r>
            <a:r>
              <a:rPr lang="en-US" altLang="en-US" sz="2400" b="1">
                <a:solidFill>
                  <a:srgbClr val="0000FF"/>
                </a:solidFill>
                <a:sym typeface="Symbol" panose="05050102010706020507" pitchFamily="18" charset="2"/>
              </a:rPr>
              <a:t></a:t>
            </a:r>
            <a:r>
              <a:rPr lang="en-US" altLang="en-US" sz="2400" b="1" baseline="-25000">
                <a:solidFill>
                  <a:srgbClr val="0000FF"/>
                </a:solidFill>
                <a:sym typeface="Symbol" panose="05050102010706020507" pitchFamily="18" charset="2"/>
              </a:rPr>
              <a:t>s</a:t>
            </a:r>
            <a:endParaRPr lang="en-GB" altLang="en-US" sz="2400">
              <a:latin typeface="Times New Roman" panose="02020603050405020304" pitchFamily="18" charset="0"/>
            </a:endParaRPr>
          </a:p>
        </p:txBody>
      </p:sp>
      <p:sp>
        <p:nvSpPr>
          <p:cNvPr id="49183" name="TextBox 1"/>
          <p:cNvSpPr txBox="1">
            <a:spLocks noChangeArrowheads="1"/>
          </p:cNvSpPr>
          <p:nvPr/>
        </p:nvSpPr>
        <p:spPr bwMode="auto">
          <a:xfrm>
            <a:off x="0" y="6186488"/>
            <a:ext cx="87899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700" b="1">
                <a:solidFill>
                  <a:srgbClr val="FF00FF"/>
                </a:solidFill>
              </a:rPr>
              <a:t>How can we compute scattering and absorption cross sections of single particles?</a:t>
            </a:r>
          </a:p>
          <a:p>
            <a:pPr eaLnBrk="1" hangingPunct="1">
              <a:spcBef>
                <a:spcPct val="0"/>
              </a:spcBef>
              <a:buFontTx/>
              <a:buNone/>
            </a:pPr>
            <a:r>
              <a:rPr lang="en-GB" altLang="en-US" sz="1700" b="1">
                <a:solidFill>
                  <a:srgbClr val="FF00FF"/>
                </a:solidFill>
              </a:rPr>
              <a:t>How can we relate them to scattering and absorption coefficients?</a:t>
            </a:r>
          </a:p>
        </p:txBody>
      </p:sp>
    </p:spTree>
    <p:extLst>
      <p:ext uri="{BB962C8B-B14F-4D97-AF65-F5344CB8AC3E}">
        <p14:creationId xmlns:p14="http://schemas.microsoft.com/office/powerpoint/2010/main" val="2929494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12713" y="-161925"/>
            <a:ext cx="9031287" cy="1143000"/>
          </a:xfrm>
        </p:spPr>
        <p:txBody>
          <a:bodyPr/>
          <a:lstStyle/>
          <a:p>
            <a:pPr algn="l"/>
            <a:r>
              <a:rPr lang="en-US" altLang="en-US" sz="2800" b="1" smtClean="0">
                <a:solidFill>
                  <a:srgbClr val="FF0000"/>
                </a:solidFill>
              </a:rPr>
              <a:t>The scattering optical thickness of our atmosphere</a:t>
            </a:r>
          </a:p>
        </p:txBody>
      </p:sp>
      <p:sp>
        <p:nvSpPr>
          <p:cNvPr id="36867" name="Content Placeholder 2"/>
          <p:cNvSpPr>
            <a:spLocks noGrp="1"/>
          </p:cNvSpPr>
          <p:nvPr>
            <p:ph idx="1"/>
          </p:nvPr>
        </p:nvSpPr>
        <p:spPr>
          <a:xfrm>
            <a:off x="179388" y="981075"/>
            <a:ext cx="8496300" cy="5616575"/>
          </a:xfrm>
        </p:spPr>
        <p:txBody>
          <a:bodyPr/>
          <a:lstStyle/>
          <a:p>
            <a:pPr marL="0" indent="0">
              <a:buFontTx/>
              <a:buNone/>
              <a:defRPr/>
            </a:pPr>
            <a:r>
              <a:rPr lang="en-GB" sz="1800" b="1" dirty="0" smtClean="0">
                <a:latin typeface="Arial" charset="0"/>
                <a:cs typeface="Arial" charset="0"/>
              </a:rPr>
              <a:t>Compare the atmospheric </a:t>
            </a:r>
            <a:r>
              <a:rPr lang="en-GB" sz="1800" b="1" dirty="0" err="1" smtClean="0">
                <a:latin typeface="Arial" charset="0"/>
                <a:cs typeface="Arial" charset="0"/>
              </a:rPr>
              <a:t>transmissivity</a:t>
            </a:r>
            <a:r>
              <a:rPr lang="en-GB" sz="1800" b="1" dirty="0" smtClean="0">
                <a:latin typeface="Arial" charset="0"/>
                <a:cs typeface="Arial" charset="0"/>
              </a:rPr>
              <a:t> for Rayleigh scattering in UV with  larger wavelength (600nm, 900 nm)</a:t>
            </a:r>
          </a:p>
          <a:p>
            <a:pPr>
              <a:buFontTx/>
              <a:buNone/>
              <a:defRPr/>
            </a:pPr>
            <a:r>
              <a:rPr lang="en-US" sz="1800" b="1" dirty="0" smtClean="0">
                <a:solidFill>
                  <a:srgbClr val="0000FF"/>
                </a:solidFill>
                <a:sym typeface="Symbol" pitchFamily="18" charset="2"/>
              </a:rPr>
              <a:t>	</a:t>
            </a:r>
          </a:p>
          <a:p>
            <a:pPr>
              <a:buFontTx/>
              <a:buNone/>
              <a:defRPr/>
            </a:pPr>
            <a:r>
              <a:rPr lang="en-US" sz="1800" b="1" dirty="0" smtClean="0">
                <a:solidFill>
                  <a:srgbClr val="0000FF"/>
                </a:solidFill>
                <a:sym typeface="Symbol" pitchFamily="18" charset="2"/>
              </a:rPr>
              <a:t>	</a:t>
            </a:r>
            <a:endParaRPr lang="en-GB" sz="1800" b="1" dirty="0" smtClean="0">
              <a:latin typeface="Arial" charset="0"/>
              <a:cs typeface="Arial" charset="0"/>
            </a:endParaRPr>
          </a:p>
          <a:p>
            <a:pPr>
              <a:buFontTx/>
              <a:buNone/>
              <a:defRPr/>
            </a:pPr>
            <a:endParaRPr lang="en-GB" sz="1800" b="1" dirty="0" smtClean="0">
              <a:latin typeface="Arial" charset="0"/>
              <a:cs typeface="Arial" charset="0"/>
              <a:sym typeface="Symbol" pitchFamily="18" charset="2"/>
            </a:endParaRPr>
          </a:p>
          <a:p>
            <a:pPr>
              <a:buFontTx/>
              <a:buNone/>
              <a:defRPr/>
            </a:pPr>
            <a:endParaRPr lang="en-GB" sz="1800" b="1" dirty="0" smtClean="0">
              <a:latin typeface="Arial" charset="0"/>
              <a:cs typeface="Arial" charset="0"/>
              <a:sym typeface="Symbol" pitchFamily="18" charset="2"/>
            </a:endParaRPr>
          </a:p>
          <a:p>
            <a:pPr>
              <a:buFontTx/>
              <a:buNone/>
              <a:defRPr/>
            </a:pPr>
            <a:endParaRPr lang="en-GB" sz="1800" b="1" dirty="0" smtClean="0">
              <a:latin typeface="Arial" charset="0"/>
              <a:cs typeface="Arial" charset="0"/>
              <a:sym typeface="Symbol" pitchFamily="18" charset="2"/>
            </a:endParaRPr>
          </a:p>
          <a:p>
            <a:pPr>
              <a:buFontTx/>
              <a:buNone/>
              <a:defRPr/>
            </a:pPr>
            <a:endParaRPr lang="en-GB" sz="1800" b="1" dirty="0" smtClean="0">
              <a:latin typeface="Arial" charset="0"/>
              <a:cs typeface="Arial" charset="0"/>
              <a:sym typeface="Symbol" pitchFamily="18" charset="2"/>
            </a:endParaRPr>
          </a:p>
          <a:p>
            <a:pPr>
              <a:buFontTx/>
              <a:buNone/>
              <a:defRPr/>
            </a:pPr>
            <a:endParaRPr lang="en-GB" sz="1800" b="1" dirty="0" smtClean="0">
              <a:latin typeface="Arial" charset="0"/>
              <a:cs typeface="Arial" charset="0"/>
              <a:sym typeface="Symbol" pitchFamily="18" charset="2"/>
            </a:endParaRPr>
          </a:p>
          <a:p>
            <a:pPr>
              <a:buFontTx/>
              <a:buNone/>
              <a:defRPr/>
            </a:pPr>
            <a:endParaRPr lang="en-GB" sz="1800" b="1" dirty="0" smtClean="0">
              <a:latin typeface="Arial" charset="0"/>
              <a:cs typeface="Arial" charset="0"/>
              <a:sym typeface="Symbol" pitchFamily="18" charset="2"/>
            </a:endParaRPr>
          </a:p>
          <a:p>
            <a:pPr>
              <a:buFontTx/>
              <a:buNone/>
              <a:defRPr/>
            </a:pPr>
            <a:endParaRPr lang="en-GB" sz="1800" b="1" dirty="0" smtClean="0">
              <a:latin typeface="Arial" charset="0"/>
              <a:cs typeface="Arial" charset="0"/>
              <a:sym typeface="Symbol" pitchFamily="18" charset="2"/>
            </a:endParaRPr>
          </a:p>
          <a:p>
            <a:pPr>
              <a:buFontTx/>
              <a:buNone/>
              <a:defRPr/>
            </a:pPr>
            <a:endParaRPr lang="en-GB" sz="1800" b="1" dirty="0" smtClean="0">
              <a:latin typeface="Arial" charset="0"/>
              <a:cs typeface="Arial" charset="0"/>
              <a:sym typeface="Symbol" pitchFamily="18" charset="2"/>
            </a:endParaRPr>
          </a:p>
          <a:p>
            <a:pPr>
              <a:buFontTx/>
              <a:buNone/>
              <a:defRPr/>
            </a:pPr>
            <a:endParaRPr lang="en-GB" sz="1800" b="1" dirty="0" smtClean="0">
              <a:latin typeface="Arial" charset="0"/>
              <a:cs typeface="Arial" charset="0"/>
            </a:endParaRPr>
          </a:p>
        </p:txBody>
      </p:sp>
      <p:graphicFrame>
        <p:nvGraphicFramePr>
          <p:cNvPr id="4" name="Group 4"/>
          <p:cNvGraphicFramePr>
            <a:graphicFrameLocks noGrp="1"/>
          </p:cNvGraphicFramePr>
          <p:nvPr/>
        </p:nvGraphicFramePr>
        <p:xfrm>
          <a:off x="395288" y="1773238"/>
          <a:ext cx="3203576" cy="2381250"/>
        </p:xfrm>
        <a:graphic>
          <a:graphicData uri="http://schemas.openxmlformats.org/drawingml/2006/table">
            <a:tbl>
              <a:tblPr/>
              <a:tblGrid>
                <a:gridCol w="1601788"/>
                <a:gridCol w="1601788"/>
              </a:tblGrid>
              <a:tr h="3658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charset="0"/>
                          <a:sym typeface="Symbol" pitchFamily="18" charset="2"/>
                        </a:rPr>
                        <a:t>, nm</a:t>
                      </a:r>
                      <a:endParaRPr kumimoji="0" lang="en-US" sz="1800" b="1" i="0" u="none" strike="noStrike" cap="none" normalizeH="0" baseline="0" dirty="0" smtClean="0">
                        <a:ln>
                          <a:noFill/>
                        </a:ln>
                        <a:solidFill>
                          <a:schemeClr val="tx1"/>
                        </a:solidFill>
                        <a:effectLst/>
                        <a:latin typeface="Times" charset="0"/>
                      </a:endParaRPr>
                    </a:p>
                  </a:txBody>
                  <a:tcPr marL="91418" marR="91418"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charset="0"/>
                          <a:sym typeface="Symbol" pitchFamily="18" charset="2"/>
                        </a:rPr>
                        <a:t>, cm</a:t>
                      </a:r>
                      <a:r>
                        <a:rPr kumimoji="0" lang="en-US" sz="1800" b="1" i="0" u="none" strike="noStrike" cap="none" normalizeH="0" baseline="30000" dirty="0" smtClean="0">
                          <a:ln>
                            <a:noFill/>
                          </a:ln>
                          <a:solidFill>
                            <a:schemeClr val="tx1"/>
                          </a:solidFill>
                          <a:effectLst/>
                          <a:latin typeface="Times" charset="0"/>
                          <a:sym typeface="Symbol" pitchFamily="18" charset="2"/>
                        </a:rPr>
                        <a:t>2</a:t>
                      </a:r>
                      <a:endParaRPr kumimoji="0" lang="en-US" sz="1800" b="1" i="0" u="none" strike="noStrike" cap="none" normalizeH="0" baseline="0" dirty="0" smtClean="0">
                        <a:ln>
                          <a:noFill/>
                        </a:ln>
                        <a:solidFill>
                          <a:schemeClr val="tx1"/>
                        </a:solidFill>
                        <a:effectLst/>
                        <a:latin typeface="Times" charset="0"/>
                      </a:endParaRPr>
                    </a:p>
                  </a:txBody>
                  <a:tcPr marL="91418" marR="91418"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charset="0"/>
                        </a:rPr>
                        <a:t>300</a:t>
                      </a:r>
                    </a:p>
                  </a:txBody>
                  <a:tcPr marL="91418" marR="91418"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charset="0"/>
                        </a:rPr>
                        <a:t>6.00 x 10</a:t>
                      </a:r>
                      <a:r>
                        <a:rPr kumimoji="0" lang="en-US" sz="1800" b="1" i="0" u="none" strike="noStrike" cap="none" normalizeH="0" baseline="30000" dirty="0" smtClean="0">
                          <a:ln>
                            <a:noFill/>
                          </a:ln>
                          <a:solidFill>
                            <a:schemeClr val="tx1"/>
                          </a:solidFill>
                          <a:effectLst/>
                          <a:latin typeface="Times" charset="0"/>
                        </a:rPr>
                        <a:t>-26</a:t>
                      </a:r>
                    </a:p>
                  </a:txBody>
                  <a:tcPr marL="91418" marR="91418"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7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charset="0"/>
                        </a:rPr>
                        <a:t>400</a:t>
                      </a:r>
                    </a:p>
                  </a:txBody>
                  <a:tcPr marL="91418" marR="91418"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1" i="0" u="none" strike="noStrike" cap="none" normalizeH="0" baseline="0" dirty="0" smtClean="0">
                          <a:ln>
                            <a:noFill/>
                          </a:ln>
                          <a:solidFill>
                            <a:schemeClr val="tx1"/>
                          </a:solidFill>
                          <a:effectLst/>
                          <a:latin typeface="Times" charset="0"/>
                        </a:rPr>
                        <a:t>1.90 x 10</a:t>
                      </a:r>
                      <a:r>
                        <a:rPr kumimoji="0" lang="en-US" sz="1800" b="1" i="0" u="none" strike="noStrike" cap="none" normalizeH="0" baseline="30000" dirty="0" smtClean="0">
                          <a:ln>
                            <a:noFill/>
                          </a:ln>
                          <a:solidFill>
                            <a:schemeClr val="tx1"/>
                          </a:solidFill>
                          <a:effectLst/>
                          <a:latin typeface="Times" charset="0"/>
                        </a:rPr>
                        <a:t>-26</a:t>
                      </a:r>
                    </a:p>
                  </a:txBody>
                  <a:tcPr marL="91418" marR="91418"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charset="0"/>
                        </a:rPr>
                        <a:t>600</a:t>
                      </a:r>
                    </a:p>
                  </a:txBody>
                  <a:tcPr marL="91418" marR="91418"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1" i="0" u="none" strike="noStrike" cap="none" normalizeH="0" baseline="0" dirty="0" smtClean="0">
                          <a:ln>
                            <a:noFill/>
                          </a:ln>
                          <a:solidFill>
                            <a:schemeClr val="tx1"/>
                          </a:solidFill>
                          <a:effectLst/>
                          <a:latin typeface="Times" charset="0"/>
                        </a:rPr>
                        <a:t>3.80 x 10</a:t>
                      </a:r>
                      <a:r>
                        <a:rPr kumimoji="0" lang="en-US" sz="1800" b="1" i="0" u="none" strike="noStrike" cap="none" normalizeH="0" baseline="30000" dirty="0" smtClean="0">
                          <a:ln>
                            <a:noFill/>
                          </a:ln>
                          <a:solidFill>
                            <a:schemeClr val="tx1"/>
                          </a:solidFill>
                          <a:effectLst/>
                          <a:latin typeface="Times" charset="0"/>
                        </a:rPr>
                        <a:t>-27</a:t>
                      </a:r>
                    </a:p>
                  </a:txBody>
                  <a:tcPr marL="91418" marR="91418"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charset="0"/>
                        </a:rPr>
                        <a:t>1000</a:t>
                      </a:r>
                    </a:p>
                  </a:txBody>
                  <a:tcPr marL="91418" marR="91418"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1" i="0" u="none" strike="noStrike" cap="none" normalizeH="0" baseline="0" dirty="0" smtClean="0">
                          <a:ln>
                            <a:noFill/>
                          </a:ln>
                          <a:solidFill>
                            <a:schemeClr val="tx1"/>
                          </a:solidFill>
                          <a:effectLst/>
                          <a:latin typeface="Times" charset="0"/>
                        </a:rPr>
                        <a:t>4.90 x 10</a:t>
                      </a:r>
                      <a:r>
                        <a:rPr kumimoji="0" lang="en-US" sz="1800" b="1" i="0" u="none" strike="noStrike" cap="none" normalizeH="0" baseline="30000" dirty="0" smtClean="0">
                          <a:ln>
                            <a:noFill/>
                          </a:ln>
                          <a:solidFill>
                            <a:schemeClr val="tx1"/>
                          </a:solidFill>
                          <a:effectLst/>
                          <a:latin typeface="Times" charset="0"/>
                        </a:rPr>
                        <a:t>-28</a:t>
                      </a:r>
                    </a:p>
                  </a:txBody>
                  <a:tcPr marL="91418" marR="91418"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1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charset="0"/>
                        </a:rPr>
                        <a:t>10,000</a:t>
                      </a:r>
                    </a:p>
                  </a:txBody>
                  <a:tcPr marL="91418" marR="91418"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1" i="0" u="none" strike="noStrike" cap="none" normalizeH="0" baseline="0" dirty="0" smtClean="0">
                          <a:ln>
                            <a:noFill/>
                          </a:ln>
                          <a:solidFill>
                            <a:schemeClr val="tx1"/>
                          </a:solidFill>
                          <a:effectLst/>
                          <a:latin typeface="Times" charset="0"/>
                        </a:rPr>
                        <a:t>4.85 x 10</a:t>
                      </a:r>
                      <a:r>
                        <a:rPr kumimoji="0" lang="en-US" sz="1800" b="1" i="0" u="none" strike="noStrike" cap="none" normalizeH="0" baseline="30000" dirty="0" smtClean="0">
                          <a:ln>
                            <a:noFill/>
                          </a:ln>
                          <a:solidFill>
                            <a:schemeClr val="tx1"/>
                          </a:solidFill>
                          <a:effectLst/>
                          <a:latin typeface="Times" charset="0"/>
                        </a:rPr>
                        <a:t>-32</a:t>
                      </a:r>
                      <a:endParaRPr kumimoji="0" lang="en-US" sz="1800" b="1" i="0" u="none" strike="noStrike" cap="none" normalizeH="0" baseline="0" dirty="0" smtClean="0">
                        <a:ln>
                          <a:noFill/>
                        </a:ln>
                        <a:solidFill>
                          <a:schemeClr val="tx1"/>
                        </a:solidFill>
                        <a:effectLst/>
                        <a:latin typeface="Times" charset="0"/>
                      </a:endParaRPr>
                    </a:p>
                  </a:txBody>
                  <a:tcPr marL="91418" marR="91418"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3995738" y="1773238"/>
            <a:ext cx="4392612" cy="2247900"/>
          </a:xfrm>
          <a:prstGeom prst="rect">
            <a:avLst/>
          </a:prstGeom>
        </p:spPr>
        <p:txBody>
          <a:bodyPr>
            <a:spAutoFit/>
          </a:bodyPr>
          <a:lstStyle/>
          <a:p>
            <a:pPr eaLnBrk="1" hangingPunct="1">
              <a:spcBef>
                <a:spcPts val="600"/>
              </a:spcBef>
              <a:defRPr/>
            </a:pPr>
            <a:r>
              <a:rPr lang="en-US" sz="2000" b="1" dirty="0">
                <a:latin typeface="Arial" pitchFamily="34" charset="0"/>
                <a:cs typeface="Arial" pitchFamily="34" charset="0"/>
                <a:sym typeface="Symbol" pitchFamily="18" charset="2"/>
              </a:rPr>
              <a:t>Transmission</a:t>
            </a:r>
          </a:p>
          <a:p>
            <a:pPr eaLnBrk="1" hangingPunct="1">
              <a:spcBef>
                <a:spcPts val="600"/>
              </a:spcBef>
              <a:defRPr/>
            </a:pPr>
            <a:r>
              <a:rPr lang="en-GB" sz="2000" b="1" dirty="0">
                <a:latin typeface="Lucida Calligraphy" pitchFamily="66" charset="0"/>
                <a:cs typeface="Arial" charset="0"/>
                <a:sym typeface="Symbol" pitchFamily="18" charset="2"/>
              </a:rPr>
              <a:t>T</a:t>
            </a:r>
            <a:r>
              <a:rPr lang="en-GB" sz="2000" b="1" dirty="0">
                <a:latin typeface="+mn-lt"/>
                <a:cs typeface="Arial" charset="0"/>
                <a:sym typeface="Symbol" pitchFamily="18" charset="2"/>
              </a:rPr>
              <a:t>() = </a:t>
            </a:r>
            <a:r>
              <a:rPr lang="en-US" sz="2000" b="1" dirty="0">
                <a:latin typeface="+mn-lt"/>
                <a:sym typeface="Symbol" pitchFamily="18" charset="2"/>
              </a:rPr>
              <a:t>I</a:t>
            </a:r>
            <a:r>
              <a:rPr lang="en-GB" sz="2000" b="1" baseline="-25000" dirty="0">
                <a:latin typeface="+mn-lt"/>
                <a:cs typeface="Times New Roman" panose="02020603050405020304" pitchFamily="18" charset="0"/>
                <a:sym typeface="Symbol" pitchFamily="18" charset="2"/>
              </a:rPr>
              <a:t>λ</a:t>
            </a:r>
            <a:r>
              <a:rPr lang="en-GB" sz="2000" b="1" baseline="-25000" dirty="0">
                <a:latin typeface="+mn-lt"/>
                <a:sym typeface="Symbol" pitchFamily="18" charset="2"/>
              </a:rPr>
              <a:t> </a:t>
            </a:r>
            <a:r>
              <a:rPr lang="en-US" sz="2000" b="1" dirty="0">
                <a:latin typeface="+mn-lt"/>
                <a:sym typeface="Symbol" pitchFamily="18" charset="2"/>
              </a:rPr>
              <a:t>(</a:t>
            </a:r>
            <a:r>
              <a:rPr lang="en-GB" sz="2000" b="1" dirty="0">
                <a:latin typeface="+mn-lt"/>
                <a:sym typeface="Symbol" pitchFamily="18" charset="2"/>
              </a:rPr>
              <a:t>L</a:t>
            </a:r>
            <a:r>
              <a:rPr lang="en-US" sz="2000" b="1" dirty="0">
                <a:latin typeface="+mn-lt"/>
                <a:sym typeface="Symbol" pitchFamily="18" charset="2"/>
              </a:rPr>
              <a:t>) / I</a:t>
            </a:r>
            <a:r>
              <a:rPr lang="en-US" sz="2000" b="1" baseline="-10000" dirty="0">
                <a:latin typeface="+mn-lt"/>
                <a:sym typeface="Symbol" panose="05050102010706020507" pitchFamily="18" charset="2"/>
              </a:rPr>
              <a:t></a:t>
            </a:r>
            <a:r>
              <a:rPr lang="en-US" sz="2000" b="1" dirty="0">
                <a:latin typeface="+mn-lt"/>
                <a:sym typeface="Symbol" pitchFamily="18" charset="2"/>
              </a:rPr>
              <a:t>(0) </a:t>
            </a:r>
          </a:p>
          <a:p>
            <a:pPr marL="450850" eaLnBrk="1" hangingPunct="1">
              <a:spcBef>
                <a:spcPts val="600"/>
              </a:spcBef>
              <a:defRPr/>
            </a:pPr>
            <a:r>
              <a:rPr lang="en-US" sz="2000" b="1" dirty="0">
                <a:latin typeface="+mn-lt"/>
                <a:sym typeface="Symbol" pitchFamily="18" charset="2"/>
              </a:rPr>
              <a:t>= </a:t>
            </a:r>
            <a:r>
              <a:rPr lang="en-GB" sz="2000" b="1" dirty="0" err="1">
                <a:sym typeface="Symbol" pitchFamily="18" charset="2"/>
              </a:rPr>
              <a:t>exp</a:t>
            </a:r>
            <a:r>
              <a:rPr lang="en-GB" sz="2000" b="1" dirty="0">
                <a:sym typeface="Symbol" pitchFamily="18" charset="2"/>
              </a:rPr>
              <a:t>(-</a:t>
            </a:r>
            <a:r>
              <a:rPr lang="el-GR" sz="2000" b="1" dirty="0">
                <a:latin typeface="Times New Roman"/>
                <a:cs typeface="Times New Roman"/>
                <a:sym typeface="Symbol" pitchFamily="18" charset="2"/>
              </a:rPr>
              <a:t>τ</a:t>
            </a:r>
            <a:r>
              <a:rPr lang="en-GB" sz="2000" b="1" dirty="0">
                <a:latin typeface="Times New Roman"/>
                <a:cs typeface="Times New Roman"/>
                <a:sym typeface="Symbol" pitchFamily="18" charset="2"/>
              </a:rPr>
              <a:t>)</a:t>
            </a:r>
            <a:r>
              <a:rPr lang="en-GB" sz="2000" b="1" dirty="0">
                <a:sym typeface="Symbol" pitchFamily="18" charset="2"/>
              </a:rPr>
              <a:t> = </a:t>
            </a:r>
            <a:r>
              <a:rPr lang="en-GB" sz="2000" b="1" dirty="0">
                <a:latin typeface="+mn-lt"/>
                <a:sym typeface="Symbol" pitchFamily="18" charset="2"/>
              </a:rPr>
              <a:t>exp {- </a:t>
            </a:r>
            <a:r>
              <a:rPr lang="en-GB" sz="2000" b="1" dirty="0" err="1">
                <a:latin typeface="+mn-lt"/>
                <a:sym typeface="Symbol" pitchFamily="18" charset="2"/>
              </a:rPr>
              <a:t>k</a:t>
            </a:r>
            <a:r>
              <a:rPr lang="en-GB" sz="2000" b="1" baseline="-25000" dirty="0" err="1">
                <a:latin typeface="+mn-lt"/>
                <a:sym typeface="Symbol" pitchFamily="18" charset="2"/>
              </a:rPr>
              <a:t>s</a:t>
            </a:r>
            <a:r>
              <a:rPr lang="en-GB" sz="2000" b="1" dirty="0">
                <a:latin typeface="+mn-lt"/>
                <a:sym typeface="Symbol" pitchFamily="18" charset="2"/>
              </a:rPr>
              <a:t>() L } </a:t>
            </a:r>
          </a:p>
          <a:p>
            <a:pPr indent="450850" eaLnBrk="1" hangingPunct="1">
              <a:spcBef>
                <a:spcPts val="600"/>
              </a:spcBef>
              <a:defRPr/>
            </a:pPr>
            <a:r>
              <a:rPr lang="en-GB" sz="2000" b="1" dirty="0">
                <a:latin typeface="+mn-lt"/>
                <a:sym typeface="Symbol" pitchFamily="18" charset="2"/>
              </a:rPr>
              <a:t>= exp {- </a:t>
            </a:r>
            <a:r>
              <a:rPr lang="el-GR" sz="2000" b="1" dirty="0">
                <a:latin typeface="+mn-lt"/>
                <a:cs typeface="Arial" charset="0"/>
              </a:rPr>
              <a:t>σ</a:t>
            </a:r>
            <a:r>
              <a:rPr lang="en-GB" sz="2000" b="1" dirty="0">
                <a:latin typeface="+mn-lt"/>
                <a:cs typeface="Arial" charset="0"/>
              </a:rPr>
              <a:t> c</a:t>
            </a:r>
            <a:r>
              <a:rPr lang="en-GB" sz="2000" b="1" dirty="0">
                <a:latin typeface="+mn-lt"/>
                <a:sym typeface="Symbol" pitchFamily="18" charset="2"/>
              </a:rPr>
              <a:t> L } = exp {- </a:t>
            </a:r>
            <a:r>
              <a:rPr lang="el-GR" sz="2000" b="1" dirty="0">
                <a:latin typeface="+mn-lt"/>
                <a:cs typeface="Arial" charset="0"/>
              </a:rPr>
              <a:t>σ</a:t>
            </a:r>
            <a:r>
              <a:rPr lang="en-GB" sz="2000" b="1" dirty="0">
                <a:latin typeface="+mn-lt"/>
                <a:cs typeface="Arial" charset="0"/>
              </a:rPr>
              <a:t> VCD</a:t>
            </a:r>
            <a:r>
              <a:rPr lang="en-GB" sz="2000" b="1" dirty="0">
                <a:latin typeface="+mn-lt"/>
                <a:sym typeface="Symbol" pitchFamily="18" charset="2"/>
              </a:rPr>
              <a:t> }  </a:t>
            </a:r>
            <a:r>
              <a:rPr lang="en-GB" sz="2000" b="1" i="1" dirty="0">
                <a:latin typeface="Arial" charset="0"/>
                <a:cs typeface="Arial" charset="0"/>
              </a:rPr>
              <a:t>	</a:t>
            </a:r>
          </a:p>
          <a:p>
            <a:pPr eaLnBrk="1" hangingPunct="1">
              <a:spcBef>
                <a:spcPts val="600"/>
              </a:spcBef>
              <a:defRPr/>
            </a:pPr>
            <a:endParaRPr lang="en-GB" sz="2000" b="1" dirty="0">
              <a:latin typeface="Arial" charset="0"/>
              <a:cs typeface="Arial" charset="0"/>
            </a:endParaRPr>
          </a:p>
        </p:txBody>
      </p:sp>
      <p:sp>
        <p:nvSpPr>
          <p:cNvPr id="48156" name="Rectangle 5"/>
          <p:cNvSpPr>
            <a:spLocks noChangeArrowheads="1"/>
          </p:cNvSpPr>
          <p:nvPr/>
        </p:nvSpPr>
        <p:spPr bwMode="auto">
          <a:xfrm>
            <a:off x="4050506" y="3435349"/>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000" b="1" dirty="0"/>
              <a:t>with Vertical Column Density of air (VCD) = 2.3x10</a:t>
            </a:r>
            <a:r>
              <a:rPr lang="en-GB" altLang="en-US" sz="2000" b="1" baseline="30000" dirty="0"/>
              <a:t>25</a:t>
            </a:r>
            <a:r>
              <a:rPr lang="en-GB" altLang="en-US" sz="2000" b="1" dirty="0"/>
              <a:t> </a:t>
            </a:r>
            <a:r>
              <a:rPr lang="en-GB" altLang="en-US" sz="2000" b="1" dirty="0" err="1"/>
              <a:t>molec</a:t>
            </a:r>
            <a:r>
              <a:rPr lang="en-GB" altLang="en-US" sz="2000" b="1" dirty="0"/>
              <a:t>/cm</a:t>
            </a:r>
            <a:r>
              <a:rPr lang="en-GB" altLang="en-US" sz="2000" b="1" baseline="30000" dirty="0"/>
              <a:t>2</a:t>
            </a:r>
          </a:p>
        </p:txBody>
      </p:sp>
      <p:sp>
        <p:nvSpPr>
          <p:cNvPr id="48157" name="Rectangle 6"/>
          <p:cNvSpPr>
            <a:spLocks noChangeArrowheads="1"/>
          </p:cNvSpPr>
          <p:nvPr/>
        </p:nvSpPr>
        <p:spPr bwMode="auto">
          <a:xfrm>
            <a:off x="0" y="4833153"/>
            <a:ext cx="8604250"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000" b="1" dirty="0">
                <a:sym typeface="Symbol" panose="05050102010706020507" pitchFamily="18" charset="2"/>
              </a:rPr>
              <a:t>Transmissivity: </a:t>
            </a:r>
            <a:r>
              <a:rPr lang="en-GB" altLang="en-US" sz="2000" b="1" dirty="0">
                <a:latin typeface="Lucida Calligraphy" panose="03010101010101010101" pitchFamily="66" charset="0"/>
                <a:sym typeface="Symbol" panose="05050102010706020507" pitchFamily="18" charset="2"/>
              </a:rPr>
              <a:t>T</a:t>
            </a:r>
            <a:r>
              <a:rPr lang="en-GB" altLang="en-US" sz="2000" b="1" dirty="0">
                <a:sym typeface="Symbol" panose="05050102010706020507" pitchFamily="18" charset="2"/>
              </a:rPr>
              <a:t>(=300nm) = </a:t>
            </a:r>
            <a:r>
              <a:rPr lang="en-GB" altLang="en-US" sz="2000" b="1" dirty="0"/>
              <a:t>0.25		</a:t>
            </a:r>
            <a:r>
              <a:rPr lang="el-GR" altLang="en-US" sz="2000" b="1" dirty="0">
                <a:latin typeface="Times New Roman" panose="02020603050405020304" pitchFamily="18" charset="0"/>
                <a:cs typeface="Times New Roman" panose="02020603050405020304" pitchFamily="18" charset="0"/>
              </a:rPr>
              <a:t>τ</a:t>
            </a:r>
            <a:r>
              <a:rPr lang="en-GB" altLang="en-US" sz="2000" b="1" dirty="0">
                <a:latin typeface="Times New Roman" panose="02020603050405020304" pitchFamily="18" charset="0"/>
                <a:cs typeface="Times New Roman" panose="02020603050405020304" pitchFamily="18" charset="0"/>
              </a:rPr>
              <a:t> = 1.4</a:t>
            </a:r>
            <a:endParaRPr lang="en-GB" altLang="en-US" sz="2000" b="1" dirty="0"/>
          </a:p>
          <a:p>
            <a:pPr eaLnBrk="1" hangingPunct="1">
              <a:spcBef>
                <a:spcPct val="0"/>
              </a:spcBef>
              <a:buFontTx/>
              <a:buNone/>
            </a:pPr>
            <a:r>
              <a:rPr lang="en-GB" altLang="en-US" sz="2000" b="1" dirty="0">
                <a:sym typeface="Symbol" panose="05050102010706020507" pitchFamily="18" charset="2"/>
              </a:rPr>
              <a:t>		</a:t>
            </a:r>
            <a:r>
              <a:rPr lang="en-GB" altLang="en-US" sz="2000" b="1" dirty="0">
                <a:latin typeface="Lucida Calligraphy" panose="03010101010101010101" pitchFamily="66" charset="0"/>
                <a:sym typeface="Symbol" panose="05050102010706020507" pitchFamily="18" charset="2"/>
              </a:rPr>
              <a:t> T</a:t>
            </a:r>
            <a:r>
              <a:rPr lang="en-GB" altLang="en-US" sz="2000" b="1" dirty="0">
                <a:sym typeface="Symbol" panose="05050102010706020507" pitchFamily="18" charset="2"/>
              </a:rPr>
              <a:t>(=600nm) = </a:t>
            </a:r>
            <a:r>
              <a:rPr lang="en-GB" altLang="en-US" sz="2000" b="1" dirty="0"/>
              <a:t>0.92 		</a:t>
            </a:r>
            <a:r>
              <a:rPr lang="el-GR" altLang="en-US" sz="2000" b="1" dirty="0">
                <a:latin typeface="Times New Roman" panose="02020603050405020304" pitchFamily="18" charset="0"/>
                <a:cs typeface="Times New Roman" panose="02020603050405020304" pitchFamily="18" charset="0"/>
              </a:rPr>
              <a:t>τ</a:t>
            </a:r>
            <a:r>
              <a:rPr lang="en-GB" altLang="en-US" sz="2000" b="1" dirty="0">
                <a:latin typeface="Times New Roman" panose="02020603050405020304" pitchFamily="18" charset="0"/>
                <a:cs typeface="Times New Roman" panose="02020603050405020304" pitchFamily="18" charset="0"/>
              </a:rPr>
              <a:t> = 0.08</a:t>
            </a:r>
            <a:endParaRPr lang="en-GB" altLang="en-US" sz="2000" b="1" dirty="0"/>
          </a:p>
          <a:p>
            <a:pPr eaLnBrk="1" hangingPunct="1">
              <a:spcBef>
                <a:spcPct val="0"/>
              </a:spcBef>
              <a:buFontTx/>
              <a:buNone/>
            </a:pPr>
            <a:r>
              <a:rPr lang="en-GB" altLang="en-US" sz="2000" b="1" dirty="0">
                <a:sym typeface="Symbol" panose="05050102010706020507" pitchFamily="18" charset="2"/>
              </a:rPr>
              <a:t>		</a:t>
            </a:r>
            <a:r>
              <a:rPr lang="en-GB" altLang="en-US" sz="2000" b="1" dirty="0">
                <a:latin typeface="Lucida Calligraphy" panose="03010101010101010101" pitchFamily="66" charset="0"/>
                <a:sym typeface="Symbol" panose="05050102010706020507" pitchFamily="18" charset="2"/>
              </a:rPr>
              <a:t> T</a:t>
            </a:r>
            <a:r>
              <a:rPr lang="en-GB" altLang="en-US" sz="2000" b="1" dirty="0">
                <a:sym typeface="Symbol" panose="05050102010706020507" pitchFamily="18" charset="2"/>
              </a:rPr>
              <a:t>(=1000nm) = </a:t>
            </a:r>
            <a:r>
              <a:rPr lang="en-GB" altLang="en-US" sz="2000" b="1" dirty="0"/>
              <a:t>0.99		</a:t>
            </a:r>
            <a:r>
              <a:rPr lang="el-GR" altLang="en-US" sz="2000" b="1" dirty="0">
                <a:latin typeface="Times New Roman" panose="02020603050405020304" pitchFamily="18" charset="0"/>
                <a:cs typeface="Times New Roman" panose="02020603050405020304" pitchFamily="18" charset="0"/>
              </a:rPr>
              <a:t>τ</a:t>
            </a:r>
            <a:r>
              <a:rPr lang="en-GB" altLang="en-US" sz="2000" b="1" dirty="0">
                <a:latin typeface="Times New Roman" panose="02020603050405020304" pitchFamily="18" charset="0"/>
                <a:cs typeface="Times New Roman" panose="02020603050405020304" pitchFamily="18" charset="0"/>
              </a:rPr>
              <a:t> = 0.01</a:t>
            </a:r>
            <a:endParaRPr lang="en-GB" altLang="en-US" sz="2000" b="1" dirty="0"/>
          </a:p>
          <a:p>
            <a:pPr eaLnBrk="1" hangingPunct="1">
              <a:spcBef>
                <a:spcPct val="0"/>
              </a:spcBef>
              <a:buFontTx/>
              <a:buNone/>
            </a:pPr>
            <a:endParaRPr lang="en-GB" altLang="en-US" sz="2000" b="1" dirty="0"/>
          </a:p>
          <a:p>
            <a:pPr eaLnBrk="1" hangingPunct="1">
              <a:spcBef>
                <a:spcPct val="0"/>
              </a:spcBef>
              <a:buFontTx/>
              <a:buNone/>
            </a:pPr>
            <a:endParaRPr lang="en-GB" altLang="en-US" sz="2000" b="1" dirty="0"/>
          </a:p>
          <a:p>
            <a:pPr eaLnBrk="1" hangingPunct="1">
              <a:spcBef>
                <a:spcPct val="0"/>
              </a:spcBef>
              <a:buFontTx/>
              <a:buNone/>
            </a:pPr>
            <a:r>
              <a:rPr lang="en-GB" altLang="en-US" sz="1800" b="1" dirty="0" smtClean="0"/>
              <a:t>Only </a:t>
            </a:r>
            <a:r>
              <a:rPr lang="en-GB" altLang="en-US" sz="1800" b="1" dirty="0"/>
              <a:t>25% of direct light reaches surfaces in UV at 300 nm but 99% at 1000nm. </a:t>
            </a:r>
            <a:endParaRPr lang="en-GB" altLang="en-US" sz="1800" dirty="0">
              <a:latin typeface="Times New Roman" panose="02020603050405020304" pitchFamily="18" charset="0"/>
              <a:cs typeface="Times New Roman" panose="02020603050405020304" pitchFamily="18" charset="0"/>
            </a:endParaRPr>
          </a:p>
        </p:txBody>
      </p:sp>
      <p:pic>
        <p:nvPicPr>
          <p:cNvPr id="4815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4429125"/>
            <a:ext cx="2376487" cy="199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372200" y="4293096"/>
            <a:ext cx="2885149" cy="276999"/>
          </a:xfrm>
          <a:prstGeom prst="rect">
            <a:avLst/>
          </a:prstGeom>
          <a:solidFill>
            <a:schemeClr val="bg1"/>
          </a:solidFill>
        </p:spPr>
        <p:txBody>
          <a:bodyPr wrap="none" rtlCol="0">
            <a:spAutoFit/>
          </a:bodyPr>
          <a:lstStyle/>
          <a:p>
            <a:r>
              <a:rPr lang="en-GB" sz="1200" dirty="0" smtClean="0"/>
              <a:t>Transmittance and </a:t>
            </a:r>
            <a:r>
              <a:rPr lang="en-GB" sz="1200" dirty="0" smtClean="0">
                <a:sym typeface="Symbol" panose="05050102010706020507" pitchFamily="18" charset="2"/>
              </a:rPr>
              <a:t> for Rayleigh scattering</a:t>
            </a:r>
            <a:endParaRPr lang="en-GB" sz="1200" dirty="0"/>
          </a:p>
        </p:txBody>
      </p:sp>
    </p:spTree>
    <p:extLst>
      <p:ext uri="{BB962C8B-B14F-4D97-AF65-F5344CB8AC3E}">
        <p14:creationId xmlns:p14="http://schemas.microsoft.com/office/powerpoint/2010/main" val="633106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aseline="-25000">
                <a:solidFill>
                  <a:schemeClr val="tx1"/>
                </a:solidFill>
                <a:latin typeface="Times New Roman" pitchFamily="18" charset="0"/>
              </a:defRPr>
            </a:lvl1pPr>
            <a:lvl2pPr marL="742950" indent="-285750" eaLnBrk="0" hangingPunct="0">
              <a:defRPr sz="2400" baseline="-25000">
                <a:solidFill>
                  <a:schemeClr val="tx1"/>
                </a:solidFill>
                <a:latin typeface="Times New Roman" pitchFamily="18" charset="0"/>
              </a:defRPr>
            </a:lvl2pPr>
            <a:lvl3pPr marL="1143000" indent="-228600" eaLnBrk="0" hangingPunct="0">
              <a:defRPr sz="2400" baseline="-25000">
                <a:solidFill>
                  <a:schemeClr val="tx1"/>
                </a:solidFill>
                <a:latin typeface="Times New Roman" pitchFamily="18" charset="0"/>
              </a:defRPr>
            </a:lvl3pPr>
            <a:lvl4pPr marL="1600200" indent="-228600" eaLnBrk="0" hangingPunct="0">
              <a:defRPr sz="2400" baseline="-25000">
                <a:solidFill>
                  <a:schemeClr val="tx1"/>
                </a:solidFill>
                <a:latin typeface="Times New Roman" pitchFamily="18" charset="0"/>
              </a:defRPr>
            </a:lvl4pPr>
            <a:lvl5pPr marL="2057400" indent="-228600" eaLnBrk="0" hangingPunct="0">
              <a:defRPr sz="2400" baseline="-25000">
                <a:solidFill>
                  <a:schemeClr val="tx1"/>
                </a:solidFill>
                <a:latin typeface="Times New Roman" pitchFamily="18" charset="0"/>
              </a:defRPr>
            </a:lvl5pPr>
            <a:lvl6pPr marL="2514600" indent="-228600" algn="ctr" eaLnBrk="0" fontAlgn="base" hangingPunct="0">
              <a:spcBef>
                <a:spcPct val="50000"/>
              </a:spcBef>
              <a:spcAft>
                <a:spcPct val="0"/>
              </a:spcAft>
              <a:defRPr sz="2400" baseline="-25000">
                <a:solidFill>
                  <a:schemeClr val="tx1"/>
                </a:solidFill>
                <a:latin typeface="Times New Roman" pitchFamily="18" charset="0"/>
              </a:defRPr>
            </a:lvl6pPr>
            <a:lvl7pPr marL="2971800" indent="-228600" algn="ctr" eaLnBrk="0" fontAlgn="base" hangingPunct="0">
              <a:spcBef>
                <a:spcPct val="50000"/>
              </a:spcBef>
              <a:spcAft>
                <a:spcPct val="0"/>
              </a:spcAft>
              <a:defRPr sz="2400" baseline="-25000">
                <a:solidFill>
                  <a:schemeClr val="tx1"/>
                </a:solidFill>
                <a:latin typeface="Times New Roman" pitchFamily="18" charset="0"/>
              </a:defRPr>
            </a:lvl7pPr>
            <a:lvl8pPr marL="3429000" indent="-228600" algn="ctr" eaLnBrk="0" fontAlgn="base" hangingPunct="0">
              <a:spcBef>
                <a:spcPct val="50000"/>
              </a:spcBef>
              <a:spcAft>
                <a:spcPct val="0"/>
              </a:spcAft>
              <a:defRPr sz="2400" baseline="-25000">
                <a:solidFill>
                  <a:schemeClr val="tx1"/>
                </a:solidFill>
                <a:latin typeface="Times New Roman" pitchFamily="18" charset="0"/>
              </a:defRPr>
            </a:lvl8pPr>
            <a:lvl9pPr marL="3886200" indent="-228600" algn="ctr" eaLnBrk="0" fontAlgn="base" hangingPunct="0">
              <a:spcBef>
                <a:spcPct val="50000"/>
              </a:spcBef>
              <a:spcAft>
                <a:spcPct val="0"/>
              </a:spcAft>
              <a:defRPr sz="2400" baseline="-25000">
                <a:solidFill>
                  <a:schemeClr val="tx1"/>
                </a:solidFill>
                <a:latin typeface="Times New Roman" pitchFamily="18" charset="0"/>
              </a:defRPr>
            </a:lvl9pPr>
          </a:lstStyle>
          <a:p>
            <a:pPr algn="ctr" eaLnBrk="1" hangingPunct="1">
              <a:spcBef>
                <a:spcPct val="50000"/>
              </a:spcBef>
              <a:defRPr/>
            </a:pPr>
            <a:r>
              <a:rPr lang="en-US" altLang="en-US" b="1" baseline="0" dirty="0" smtClean="0">
                <a:solidFill>
                  <a:srgbClr val="FF0000"/>
                </a:solidFill>
                <a:latin typeface="+mj-lt"/>
              </a:rPr>
              <a:t>SOLAR SPECTRUM</a:t>
            </a:r>
          </a:p>
        </p:txBody>
      </p:sp>
      <p:pic>
        <p:nvPicPr>
          <p:cNvPr id="17411" name="Picture 3" descr="sola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341438"/>
            <a:ext cx="801687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2"/>
          <p:cNvSpPr>
            <a:spLocks noChangeArrowheads="1"/>
          </p:cNvSpPr>
          <p:nvPr/>
        </p:nvSpPr>
        <p:spPr bwMode="auto">
          <a:xfrm>
            <a:off x="152400" y="419100"/>
            <a:ext cx="44196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20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AutoNum type="arabicPeriod"/>
            </a:pPr>
            <a:r>
              <a:rPr lang="en-US" altLang="en-US" sz="1800" b="1">
                <a:solidFill>
                  <a:srgbClr val="000000"/>
                </a:solidFill>
              </a:rPr>
              <a:t>Rayleigh (gas) scattering,</a:t>
            </a:r>
          </a:p>
          <a:p>
            <a:pPr eaLnBrk="1" hangingPunct="1">
              <a:spcBef>
                <a:spcPct val="50000"/>
              </a:spcBef>
              <a:buFontTx/>
              <a:buAutoNum type="arabicPeriod"/>
            </a:pPr>
            <a:r>
              <a:rPr lang="en-US" altLang="en-US" sz="1800" b="1">
                <a:solidFill>
                  <a:srgbClr val="000000"/>
                </a:solidFill>
              </a:rPr>
              <a:t>O</a:t>
            </a:r>
            <a:r>
              <a:rPr lang="en-US" altLang="en-US" sz="1800" b="1" baseline="-25000">
                <a:solidFill>
                  <a:srgbClr val="000000"/>
                </a:solidFill>
              </a:rPr>
              <a:t>2</a:t>
            </a:r>
            <a:r>
              <a:rPr lang="en-US" altLang="en-US" sz="1800" b="1">
                <a:solidFill>
                  <a:srgbClr val="000000"/>
                </a:solidFill>
              </a:rPr>
              <a:t>, N</a:t>
            </a:r>
            <a:r>
              <a:rPr lang="en-US" altLang="en-US" sz="1800" b="1" baseline="-25000">
                <a:solidFill>
                  <a:srgbClr val="000000"/>
                </a:solidFill>
              </a:rPr>
              <a:t>2</a:t>
            </a:r>
            <a:r>
              <a:rPr lang="en-US" altLang="en-US" sz="1800" b="1">
                <a:solidFill>
                  <a:srgbClr val="000000"/>
                </a:solidFill>
              </a:rPr>
              <a:t>, water vapour absorption </a:t>
            </a:r>
          </a:p>
          <a:p>
            <a:pPr eaLnBrk="1" hangingPunct="1">
              <a:spcBef>
                <a:spcPct val="50000"/>
              </a:spcBef>
              <a:buFontTx/>
              <a:buAutoNum type="arabicPeriod"/>
            </a:pPr>
            <a:r>
              <a:rPr lang="en-US" altLang="en-US" sz="1800" b="1">
                <a:solidFill>
                  <a:srgbClr val="000000"/>
                </a:solidFill>
              </a:rPr>
              <a:t>Aerosol particles extinction</a:t>
            </a:r>
          </a:p>
        </p:txBody>
      </p:sp>
      <p:sp>
        <p:nvSpPr>
          <p:cNvPr id="17413" name="Right Brace 1"/>
          <p:cNvSpPr>
            <a:spLocks/>
          </p:cNvSpPr>
          <p:nvPr/>
        </p:nvSpPr>
        <p:spPr bwMode="auto">
          <a:xfrm>
            <a:off x="4716463" y="461963"/>
            <a:ext cx="647700" cy="1157287"/>
          </a:xfrm>
          <a:prstGeom prst="rightBrace">
            <a:avLst>
              <a:gd name="adj1" fmla="val 8338"/>
              <a:gd name="adj2" fmla="val 50000"/>
            </a:avLst>
          </a:prstGeom>
          <a:noFill/>
          <a:ln w="9525" algn="ctr">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2400" baseline="-25000">
              <a:latin typeface="Times New Roman" panose="02020603050405020304" pitchFamily="18" charset="0"/>
            </a:endParaRPr>
          </a:p>
        </p:txBody>
      </p:sp>
      <p:sp>
        <p:nvSpPr>
          <p:cNvPr id="17414" name="TextBox 2"/>
          <p:cNvSpPr txBox="1">
            <a:spLocks noChangeArrowheads="1"/>
          </p:cNvSpPr>
          <p:nvPr/>
        </p:nvSpPr>
        <p:spPr bwMode="auto">
          <a:xfrm>
            <a:off x="5292725" y="692150"/>
            <a:ext cx="37385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sz="1800" b="1">
                <a:solidFill>
                  <a:schemeClr val="accent2"/>
                </a:solidFill>
                <a:latin typeface="Times New Roman" panose="02020603050405020304" pitchFamily="18" charset="0"/>
              </a:rPr>
              <a:t>Contributions to extinction of </a:t>
            </a:r>
          </a:p>
          <a:p>
            <a:pPr algn="ctr">
              <a:spcBef>
                <a:spcPct val="0"/>
              </a:spcBef>
              <a:buFontTx/>
              <a:buNone/>
            </a:pPr>
            <a:r>
              <a:rPr lang="en-GB" altLang="en-US" sz="1800" b="1">
                <a:solidFill>
                  <a:schemeClr val="accent2"/>
                </a:solidFill>
                <a:latin typeface="Times New Roman" panose="02020603050405020304" pitchFamily="18" charset="0"/>
              </a:rPr>
              <a:t>solar radiation from TOA to surface</a:t>
            </a:r>
          </a:p>
        </p:txBody>
      </p:sp>
      <p:sp>
        <p:nvSpPr>
          <p:cNvPr id="17415" name="Rectangle 4"/>
          <p:cNvSpPr>
            <a:spLocks noChangeArrowheads="1"/>
          </p:cNvSpPr>
          <p:nvPr/>
        </p:nvSpPr>
        <p:spPr bwMode="auto">
          <a:xfrm>
            <a:off x="4067175" y="4365625"/>
            <a:ext cx="3457575" cy="938213"/>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type="triangle" w="med" len="me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GB" altLang="en-US" sz="2200">
                <a:latin typeface="Times New Roman" panose="02020603050405020304" pitchFamily="18" charset="0"/>
              </a:rPr>
              <a:t>Gas optical depth </a:t>
            </a:r>
            <a:r>
              <a:rPr lang="en-GB" altLang="en-US" sz="2200">
                <a:latin typeface="Times New Roman" panose="02020603050405020304" pitchFamily="18" charset="0"/>
                <a:sym typeface="Symbol" panose="05050102010706020507" pitchFamily="18" charset="2"/>
              </a:rPr>
              <a:t></a:t>
            </a:r>
            <a:r>
              <a:rPr lang="en-GB" altLang="en-US" sz="2200">
                <a:latin typeface="Times New Roman" panose="02020603050405020304" pitchFamily="18" charset="0"/>
              </a:rPr>
              <a:t>1/</a:t>
            </a:r>
            <a:r>
              <a:rPr lang="en-GB" altLang="en-US" sz="2200">
                <a:latin typeface="Symbol" panose="05050102010706020507" pitchFamily="18" charset="2"/>
              </a:rPr>
              <a:t>l</a:t>
            </a:r>
            <a:r>
              <a:rPr lang="en-GB" altLang="en-US" sz="2200" baseline="30000">
                <a:latin typeface="Times New Roman" panose="02020603050405020304" pitchFamily="18" charset="0"/>
              </a:rPr>
              <a:t>4</a:t>
            </a:r>
          </a:p>
          <a:p>
            <a:pPr algn="ctr" eaLnBrk="1" hangingPunct="1">
              <a:spcBef>
                <a:spcPct val="50000"/>
              </a:spcBef>
              <a:buFontTx/>
              <a:buNone/>
            </a:pPr>
            <a:r>
              <a:rPr lang="en-GB" altLang="en-US" sz="2200">
                <a:latin typeface="Times New Roman" panose="02020603050405020304" pitchFamily="18" charset="0"/>
              </a:rPr>
              <a:t>Aerosol optical depth </a:t>
            </a:r>
            <a:r>
              <a:rPr lang="en-GB" altLang="en-US" sz="2200">
                <a:latin typeface="Times New Roman" panose="02020603050405020304" pitchFamily="18" charset="0"/>
                <a:sym typeface="Symbol" panose="05050102010706020507" pitchFamily="18" charset="2"/>
              </a:rPr>
              <a:t></a:t>
            </a:r>
            <a:r>
              <a:rPr lang="en-GB" altLang="en-US" sz="2200">
                <a:latin typeface="Times New Roman" panose="02020603050405020304" pitchFamily="18" charset="0"/>
              </a:rPr>
              <a:t>1/</a:t>
            </a:r>
            <a:r>
              <a:rPr lang="en-GB" altLang="en-US" sz="2200">
                <a:latin typeface="Symbol" panose="05050102010706020507" pitchFamily="18" charset="2"/>
              </a:rPr>
              <a:t>l</a:t>
            </a:r>
            <a:r>
              <a:rPr lang="en-GB" altLang="en-US" sz="2200" baseline="30000">
                <a:latin typeface="Times New Roman" panose="02020603050405020304" pitchFamily="18" charset="0"/>
              </a:rPr>
              <a:t>2</a:t>
            </a:r>
          </a:p>
        </p:txBody>
      </p:sp>
    </p:spTree>
    <p:extLst>
      <p:ext uri="{BB962C8B-B14F-4D97-AF65-F5344CB8AC3E}">
        <p14:creationId xmlns:p14="http://schemas.microsoft.com/office/powerpoint/2010/main" val="4254333969"/>
      </p:ext>
    </p:extLst>
  </p:cSld>
  <p:clrMapOvr>
    <a:masterClrMapping/>
  </p:clrMapOvr>
  <p:transition spd="med"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0" y="981075"/>
            <a:ext cx="8388350" cy="4162425"/>
          </a:xfrm>
        </p:spPr>
        <p:txBody>
          <a:bodyPr/>
          <a:lstStyle/>
          <a:p>
            <a:pPr marL="533400" indent="-533400" algn="ctr" defTabSz="928688" eaLnBrk="1" hangingPunct="1">
              <a:buFontTx/>
              <a:buNone/>
              <a:tabLst>
                <a:tab pos="198438" algn="l"/>
                <a:tab pos="668338" algn="l"/>
                <a:tab pos="1136650" algn="l"/>
                <a:tab pos="1436688" algn="l"/>
                <a:tab pos="1520825" algn="l"/>
                <a:tab pos="2289175" algn="l"/>
                <a:tab pos="2389188" algn="l"/>
              </a:tabLst>
              <a:defRPr/>
            </a:pPr>
            <a:endParaRPr lang="en-GB" sz="1800" b="1" dirty="0" smtClean="0">
              <a:solidFill>
                <a:srgbClr val="0000FF"/>
              </a:solidFill>
              <a:sym typeface="Symbol" pitchFamily="18" charset="2"/>
            </a:endParaRPr>
          </a:p>
          <a:p>
            <a:pPr marL="533400" indent="-533400" algn="ctr" defTabSz="928688" eaLnBrk="1" hangingPunct="1">
              <a:buFontTx/>
              <a:buNone/>
              <a:tabLst>
                <a:tab pos="198438" algn="l"/>
                <a:tab pos="668338" algn="l"/>
                <a:tab pos="1136650" algn="l"/>
                <a:tab pos="1436688" algn="l"/>
                <a:tab pos="1520825" algn="l"/>
                <a:tab pos="2289175" algn="l"/>
                <a:tab pos="2389188" algn="l"/>
              </a:tabLst>
              <a:defRPr/>
            </a:pPr>
            <a:endParaRPr lang="en-GB" sz="1800" b="1" dirty="0" smtClean="0">
              <a:solidFill>
                <a:srgbClr val="0000FF"/>
              </a:solidFill>
              <a:sym typeface="Symbol" pitchFamily="18" charset="2"/>
            </a:endParaRPr>
          </a:p>
          <a:p>
            <a:pPr marL="533400" indent="-533400" algn="ctr" defTabSz="928688" eaLnBrk="1" hangingPunct="1">
              <a:buFontTx/>
              <a:buNone/>
              <a:tabLst>
                <a:tab pos="198438" algn="l"/>
                <a:tab pos="668338" algn="l"/>
                <a:tab pos="1136650" algn="l"/>
                <a:tab pos="1436688" algn="l"/>
                <a:tab pos="1520825" algn="l"/>
                <a:tab pos="2289175" algn="l"/>
                <a:tab pos="2389188" algn="l"/>
              </a:tabLst>
              <a:defRPr/>
            </a:pPr>
            <a:endParaRPr lang="en-GB" sz="1800" b="1" dirty="0" smtClean="0">
              <a:solidFill>
                <a:srgbClr val="0000FF"/>
              </a:solidFill>
              <a:sym typeface="Symbol" pitchFamily="18" charset="2"/>
            </a:endParaRPr>
          </a:p>
          <a:p>
            <a:pPr marL="533400" indent="-533400" algn="ctr" defTabSz="928688" eaLnBrk="1" hangingPunct="1">
              <a:buFontTx/>
              <a:buNone/>
              <a:tabLst>
                <a:tab pos="198438" algn="l"/>
                <a:tab pos="668338" algn="l"/>
                <a:tab pos="1136650" algn="l"/>
                <a:tab pos="1436688" algn="l"/>
                <a:tab pos="1520825" algn="l"/>
                <a:tab pos="2289175" algn="l"/>
                <a:tab pos="2389188" algn="l"/>
              </a:tabLst>
              <a:defRPr/>
            </a:pPr>
            <a:endParaRPr lang="en-GB" sz="1800" b="1" dirty="0" smtClean="0">
              <a:solidFill>
                <a:srgbClr val="0000FF"/>
              </a:solidFill>
              <a:sym typeface="Symbol" pitchFamily="18" charset="2"/>
            </a:endParaRPr>
          </a:p>
          <a:p>
            <a:pPr marL="533400" indent="-533400" defTabSz="928688" eaLnBrk="1" hangingPunct="1">
              <a:buFontTx/>
              <a:buNone/>
              <a:tabLst>
                <a:tab pos="198438" algn="l"/>
                <a:tab pos="668338" algn="l"/>
                <a:tab pos="1136650" algn="l"/>
                <a:tab pos="1436688" algn="l"/>
                <a:tab pos="1520825" algn="l"/>
                <a:tab pos="2289175" algn="l"/>
                <a:tab pos="2389188" algn="l"/>
              </a:tabLst>
              <a:defRPr/>
            </a:pPr>
            <a:r>
              <a:rPr lang="en-GB" sz="2000" b="1" dirty="0" smtClean="0">
                <a:sym typeface="Symbol" pitchFamily="18" charset="2"/>
              </a:rPr>
              <a:t>There are 2 signals emerging:</a:t>
            </a:r>
          </a:p>
          <a:p>
            <a:pPr marL="723900" lvl="1" indent="-449263" defTabSz="928688" eaLnBrk="1" hangingPunct="1">
              <a:spcBef>
                <a:spcPts val="600"/>
              </a:spcBef>
              <a:buFontTx/>
              <a:buAutoNum type="arabicPeriod"/>
              <a:tabLst>
                <a:tab pos="198438" algn="l"/>
                <a:tab pos="668338" algn="l"/>
                <a:tab pos="1136650" algn="l"/>
                <a:tab pos="1436688" algn="l"/>
                <a:tab pos="1520825" algn="l"/>
                <a:tab pos="2289175" algn="l"/>
                <a:tab pos="2389188" algn="l"/>
                <a:tab pos="4927600" algn="l"/>
              </a:tabLst>
              <a:defRPr/>
            </a:pPr>
            <a:r>
              <a:rPr lang="en-GB" sz="2000" b="1" dirty="0" smtClean="0">
                <a:solidFill>
                  <a:srgbClr val="00B050"/>
                </a:solidFill>
                <a:sym typeface="Symbol" pitchFamily="18" charset="2"/>
              </a:rPr>
              <a:t>Radiance transmitted by the gas in the cell: </a:t>
            </a:r>
            <a:r>
              <a:rPr lang="en-GB" sz="2000" b="1" dirty="0" smtClean="0">
                <a:sym typeface="Symbol" pitchFamily="18" charset="2"/>
              </a:rPr>
              <a:t>	</a:t>
            </a:r>
            <a:r>
              <a:rPr lang="en-GB" sz="2000" b="1" dirty="0" smtClean="0">
                <a:solidFill>
                  <a:srgbClr val="00B050"/>
                </a:solidFill>
                <a:latin typeface="Lucida Calligraphy" pitchFamily="66" charset="0"/>
                <a:sym typeface="Symbol" pitchFamily="18" charset="2"/>
              </a:rPr>
              <a:t>T</a:t>
            </a:r>
            <a:r>
              <a:rPr lang="en-GB" sz="2000" b="1" dirty="0" smtClean="0">
                <a:solidFill>
                  <a:srgbClr val="00B050"/>
                </a:solidFill>
                <a:latin typeface="+mj-lt"/>
                <a:sym typeface="Symbol" pitchFamily="18" charset="2"/>
              </a:rPr>
              <a:t>() I</a:t>
            </a:r>
            <a:r>
              <a:rPr lang="en-GB" sz="2000" b="1" baseline="-10000" dirty="0" smtClean="0">
                <a:solidFill>
                  <a:srgbClr val="00B050"/>
                </a:solidFill>
                <a:latin typeface="+mj-lt"/>
                <a:sym typeface="Symbol" pitchFamily="18" charset="2"/>
              </a:rPr>
              <a:t>o </a:t>
            </a:r>
            <a:r>
              <a:rPr lang="en-GB" sz="2000" b="1" dirty="0" smtClean="0">
                <a:solidFill>
                  <a:srgbClr val="00B050"/>
                </a:solidFill>
                <a:latin typeface="+mj-lt"/>
                <a:sym typeface="Symbol" pitchFamily="18" charset="2"/>
              </a:rPr>
              <a:t>() </a:t>
            </a:r>
          </a:p>
          <a:p>
            <a:pPr marL="723900" lvl="1" indent="-449263" defTabSz="928688" eaLnBrk="1" hangingPunct="1">
              <a:spcBef>
                <a:spcPts val="600"/>
              </a:spcBef>
              <a:buFontTx/>
              <a:buAutoNum type="arabicPeriod"/>
              <a:tabLst>
                <a:tab pos="198438" algn="l"/>
                <a:tab pos="668338" algn="l"/>
                <a:tab pos="1136650" algn="l"/>
                <a:tab pos="1436688" algn="l"/>
                <a:tab pos="1520825" algn="l"/>
                <a:tab pos="2289175" algn="l"/>
                <a:tab pos="2389188" algn="l"/>
                <a:tab pos="4927600" algn="l"/>
              </a:tabLst>
              <a:defRPr/>
            </a:pPr>
            <a:r>
              <a:rPr lang="en-GB" sz="2000" b="1" dirty="0" smtClean="0">
                <a:solidFill>
                  <a:srgbClr val="FF0000"/>
                </a:solidFill>
                <a:sym typeface="Symbol" pitchFamily="18" charset="2"/>
              </a:rPr>
              <a:t>Radiance emitted by the gas in the cell:	</a:t>
            </a:r>
            <a:r>
              <a:rPr lang="en-GB" sz="2000" b="1" dirty="0" smtClean="0">
                <a:solidFill>
                  <a:srgbClr val="FF0000"/>
                </a:solidFill>
                <a:latin typeface="+mj-lt"/>
                <a:sym typeface="Symbol" pitchFamily="18" charset="2"/>
              </a:rPr>
              <a:t>() x B(,T)    </a:t>
            </a:r>
          </a:p>
          <a:p>
            <a:pPr marL="274637" lvl="1" indent="0" defTabSz="928688" eaLnBrk="1" hangingPunct="1">
              <a:spcBef>
                <a:spcPts val="600"/>
              </a:spcBef>
              <a:buFontTx/>
              <a:buNone/>
              <a:tabLst>
                <a:tab pos="198438" algn="l"/>
                <a:tab pos="668338" algn="l"/>
                <a:tab pos="1136650" algn="l"/>
                <a:tab pos="1436688" algn="l"/>
                <a:tab pos="1520825" algn="l"/>
                <a:tab pos="2289175" algn="l"/>
                <a:tab pos="2389188" algn="l"/>
                <a:tab pos="4927600" algn="l"/>
              </a:tabLst>
              <a:defRPr/>
            </a:pPr>
            <a:r>
              <a:rPr lang="en-GB" sz="1800" b="1" dirty="0" smtClean="0">
                <a:latin typeface="+mj-lt"/>
                <a:sym typeface="Symbol" pitchFamily="18" charset="2"/>
              </a:rPr>
              <a:t>Emissivity is related to </a:t>
            </a:r>
            <a:r>
              <a:rPr lang="en-GB" sz="1800" b="1" dirty="0" err="1" smtClean="0">
                <a:latin typeface="+mj-lt"/>
                <a:sym typeface="Symbol" pitchFamily="18" charset="2"/>
              </a:rPr>
              <a:t>absorptance</a:t>
            </a:r>
            <a:r>
              <a:rPr lang="en-GB" sz="1800" b="1" dirty="0" smtClean="0">
                <a:latin typeface="+mj-lt"/>
                <a:sym typeface="Symbol" pitchFamily="18" charset="2"/>
              </a:rPr>
              <a:t> a(</a:t>
            </a:r>
            <a:r>
              <a:rPr lang="el-GR" sz="1800" b="1" dirty="0" smtClean="0">
                <a:latin typeface="Times New Roman" panose="02020603050405020304" pitchFamily="18" charset="0"/>
                <a:cs typeface="Times New Roman" panose="02020603050405020304" pitchFamily="18" charset="0"/>
                <a:sym typeface="Symbol" pitchFamily="18" charset="2"/>
              </a:rPr>
              <a:t>λ</a:t>
            </a:r>
            <a:r>
              <a:rPr lang="en-GB" sz="1800" b="1" dirty="0" smtClean="0">
                <a:latin typeface="+mj-lt"/>
                <a:sym typeface="Symbol" pitchFamily="18" charset="2"/>
              </a:rPr>
              <a:t>) of the layer (fraction of radiance being absorbed)</a:t>
            </a:r>
          </a:p>
          <a:p>
            <a:pPr marL="274637" lvl="1" indent="0" defTabSz="928688" eaLnBrk="1" hangingPunct="1">
              <a:spcBef>
                <a:spcPts val="600"/>
              </a:spcBef>
              <a:buFontTx/>
              <a:buNone/>
              <a:tabLst>
                <a:tab pos="198438" algn="l"/>
                <a:tab pos="668338" algn="l"/>
                <a:tab pos="1136650" algn="l"/>
                <a:tab pos="1436688" algn="l"/>
                <a:tab pos="1520825" algn="l"/>
                <a:tab pos="2289175" algn="l"/>
                <a:tab pos="2389188" algn="l"/>
                <a:tab pos="4927600" algn="l"/>
              </a:tabLst>
              <a:defRPr/>
            </a:pPr>
            <a:r>
              <a:rPr lang="en-GB" sz="1800" b="1" dirty="0" smtClean="0">
                <a:latin typeface="+mj-lt"/>
                <a:sym typeface="Symbol" pitchFamily="18" charset="2"/>
              </a:rPr>
              <a:t>We neglect </a:t>
            </a:r>
            <a:r>
              <a:rPr lang="en-GB" altLang="en-US" sz="1800" b="1" dirty="0" smtClean="0">
                <a:sym typeface="Symbol" panose="05050102010706020507" pitchFamily="18" charset="2"/>
              </a:rPr>
              <a:t>scattering (valid for gases in the IR)</a:t>
            </a:r>
          </a:p>
          <a:p>
            <a:pPr marL="274637" lvl="1" indent="0" defTabSz="928688" eaLnBrk="1" hangingPunct="1">
              <a:spcBef>
                <a:spcPts val="600"/>
              </a:spcBef>
              <a:buFontTx/>
              <a:buNone/>
              <a:tabLst>
                <a:tab pos="198438" algn="l"/>
                <a:tab pos="668338" algn="l"/>
                <a:tab pos="1136650" algn="l"/>
                <a:tab pos="1436688" algn="l"/>
                <a:tab pos="1520825" algn="l"/>
                <a:tab pos="2289175" algn="l"/>
                <a:tab pos="2389188" algn="l"/>
                <a:tab pos="4927600" algn="l"/>
              </a:tabLst>
              <a:defRPr/>
            </a:pPr>
            <a:r>
              <a:rPr lang="en-GB" altLang="en-US" sz="1800" b="1" dirty="0" smtClean="0">
                <a:sym typeface="Symbol" panose="05050102010706020507" pitchFamily="18" charset="2"/>
              </a:rPr>
              <a:t> </a:t>
            </a:r>
            <a:endParaRPr lang="en-GB" altLang="en-US" sz="1800" b="1" dirty="0">
              <a:sym typeface="Symbol" panose="05050102010706020507" pitchFamily="18" charset="2"/>
            </a:endParaRPr>
          </a:p>
          <a:p>
            <a:pPr marL="723900" lvl="1" indent="-449263"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GB" sz="1800" b="1" dirty="0" smtClean="0">
                <a:solidFill>
                  <a:srgbClr val="0000FF"/>
                </a:solidFill>
                <a:latin typeface="+mj-lt"/>
                <a:sym typeface="Symbol" pitchFamily="18" charset="2"/>
              </a:rPr>
              <a:t>						</a:t>
            </a:r>
          </a:p>
        </p:txBody>
      </p:sp>
      <p:sp>
        <p:nvSpPr>
          <p:cNvPr id="39939" name="Rectangle 2"/>
          <p:cNvSpPr>
            <a:spLocks noGrp="1" noChangeArrowheads="1"/>
          </p:cNvSpPr>
          <p:nvPr>
            <p:ph type="title"/>
          </p:nvPr>
        </p:nvSpPr>
        <p:spPr>
          <a:xfrm>
            <a:off x="0" y="0"/>
            <a:ext cx="9144000" cy="981075"/>
          </a:xfrm>
        </p:spPr>
        <p:txBody>
          <a:bodyPr/>
          <a:lstStyle/>
          <a:p>
            <a:pPr eaLnBrk="1" hangingPunct="1"/>
            <a:r>
              <a:rPr lang="en-GB" altLang="en-US" sz="2400" b="1" smtClean="0">
                <a:solidFill>
                  <a:srgbClr val="FF3300"/>
                </a:solidFill>
              </a:rPr>
              <a:t>Accounting for emission</a:t>
            </a:r>
          </a:p>
        </p:txBody>
      </p:sp>
      <p:sp>
        <p:nvSpPr>
          <p:cNvPr id="39940" name="Rectangle 4"/>
          <p:cNvSpPr>
            <a:spLocks noChangeArrowheads="1"/>
          </p:cNvSpPr>
          <p:nvPr/>
        </p:nvSpPr>
        <p:spPr bwMode="auto">
          <a:xfrm>
            <a:off x="2052638" y="1263650"/>
            <a:ext cx="3962400" cy="5143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39941" name="Line 5"/>
          <p:cNvSpPr>
            <a:spLocks noChangeShapeType="1"/>
          </p:cNvSpPr>
          <p:nvPr/>
        </p:nvSpPr>
        <p:spPr bwMode="auto">
          <a:xfrm>
            <a:off x="515938" y="1587500"/>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39942" name="Line 6"/>
          <p:cNvSpPr>
            <a:spLocks noChangeShapeType="1"/>
          </p:cNvSpPr>
          <p:nvPr/>
        </p:nvSpPr>
        <p:spPr bwMode="auto">
          <a:xfrm>
            <a:off x="6181725" y="1479550"/>
            <a:ext cx="1320800" cy="0"/>
          </a:xfrm>
          <a:prstGeom prst="line">
            <a:avLst/>
          </a:prstGeom>
          <a:noFill/>
          <a:ln w="38100">
            <a:solidFill>
              <a:srgbClr val="00B050"/>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39943" name="Text Box 7"/>
          <p:cNvSpPr txBox="1">
            <a:spLocks noChangeArrowheads="1"/>
          </p:cNvSpPr>
          <p:nvPr/>
        </p:nvSpPr>
        <p:spPr bwMode="auto">
          <a:xfrm>
            <a:off x="2532063" y="1301750"/>
            <a:ext cx="30718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GAS k</a:t>
            </a:r>
            <a:r>
              <a:rPr lang="en-GB" altLang="en-US" sz="2400" b="1" baseline="-25000">
                <a:solidFill>
                  <a:srgbClr val="0000FF"/>
                </a:solidFill>
                <a:sym typeface="Symbol" panose="05050102010706020507" pitchFamily="18" charset="2"/>
              </a:rPr>
              <a:t>a</a:t>
            </a:r>
            <a:r>
              <a:rPr lang="en-GB" altLang="en-US" sz="2400" b="1">
                <a:solidFill>
                  <a:srgbClr val="0000FF"/>
                </a:solidFill>
                <a:sym typeface="Symbol" panose="05050102010706020507" pitchFamily="18" charset="2"/>
              </a:rPr>
              <a:t>(), c, T</a:t>
            </a:r>
            <a:endParaRPr lang="en-GB" altLang="en-US" sz="2400" baseline="-25000">
              <a:latin typeface="Times New Roman" panose="02020603050405020304" pitchFamily="18" charset="0"/>
              <a:sym typeface="Symbol" panose="05050102010706020507" pitchFamily="18" charset="2"/>
            </a:endParaRPr>
          </a:p>
        </p:txBody>
      </p:sp>
      <p:sp>
        <p:nvSpPr>
          <p:cNvPr id="39944" name="Line 10"/>
          <p:cNvSpPr>
            <a:spLocks noChangeShapeType="1"/>
          </p:cNvSpPr>
          <p:nvPr/>
        </p:nvSpPr>
        <p:spPr bwMode="auto">
          <a:xfrm>
            <a:off x="6181725" y="1641475"/>
            <a:ext cx="1320800"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39945" name="Rectangle 12"/>
          <p:cNvSpPr>
            <a:spLocks noChangeArrowheads="1"/>
          </p:cNvSpPr>
          <p:nvPr/>
        </p:nvSpPr>
        <p:spPr bwMode="auto">
          <a:xfrm>
            <a:off x="314325" y="4562475"/>
            <a:ext cx="4473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defTabSz="928688">
              <a:spcBef>
                <a:spcPct val="20000"/>
              </a:spcBef>
              <a:buChar char="•"/>
              <a:tabLst>
                <a:tab pos="198438" algn="l"/>
                <a:tab pos="668338" algn="l"/>
                <a:tab pos="1136650" algn="l"/>
                <a:tab pos="1436688" algn="l"/>
                <a:tab pos="1520825" algn="l"/>
                <a:tab pos="2289175" algn="l"/>
                <a:tab pos="2389188" algn="l"/>
              </a:tabLst>
              <a:defRPr sz="3200">
                <a:solidFill>
                  <a:schemeClr val="tx1"/>
                </a:solidFill>
                <a:latin typeface="Arial" panose="020B0604020202020204" pitchFamily="34" charset="0"/>
                <a:cs typeface="Arial" panose="020B0604020202020204" pitchFamily="34" charset="0"/>
              </a:defRPr>
            </a:lvl1pPr>
            <a:lvl2pPr marL="742950" indent="-285750" defTabSz="928688">
              <a:spcBef>
                <a:spcPct val="20000"/>
              </a:spcBef>
              <a:buChar char="–"/>
              <a:tabLst>
                <a:tab pos="198438" algn="l"/>
                <a:tab pos="668338" algn="l"/>
                <a:tab pos="1136650" algn="l"/>
                <a:tab pos="1436688" algn="l"/>
                <a:tab pos="1520825" algn="l"/>
                <a:tab pos="2289175" algn="l"/>
                <a:tab pos="2389188" algn="l"/>
              </a:tabLst>
              <a:defRPr sz="2800">
                <a:solidFill>
                  <a:schemeClr val="tx1"/>
                </a:solidFill>
                <a:latin typeface="Arial" panose="020B0604020202020204" pitchFamily="34" charset="0"/>
                <a:cs typeface="Arial" panose="020B0604020202020204" pitchFamily="34" charset="0"/>
              </a:defRPr>
            </a:lvl2pPr>
            <a:lvl3pPr marL="1143000" indent="-228600" defTabSz="928688">
              <a:spcBef>
                <a:spcPct val="20000"/>
              </a:spcBef>
              <a:buChar char="•"/>
              <a:tabLst>
                <a:tab pos="198438" algn="l"/>
                <a:tab pos="668338" algn="l"/>
                <a:tab pos="1136650" algn="l"/>
                <a:tab pos="1436688" algn="l"/>
                <a:tab pos="1520825" algn="l"/>
                <a:tab pos="2289175" algn="l"/>
                <a:tab pos="2389188" algn="l"/>
              </a:tabLst>
              <a:defRPr sz="2400">
                <a:solidFill>
                  <a:schemeClr val="tx1"/>
                </a:solidFill>
                <a:latin typeface="Arial" panose="020B0604020202020204" pitchFamily="34" charset="0"/>
                <a:cs typeface="Arial" panose="020B0604020202020204" pitchFamily="34" charset="0"/>
              </a:defRPr>
            </a:lvl3pPr>
            <a:lvl4pPr marL="1600200" indent="-228600" defTabSz="928688">
              <a:spcBef>
                <a:spcPct val="20000"/>
              </a:spcBef>
              <a:buChar char="–"/>
              <a:tabLst>
                <a:tab pos="198438" algn="l"/>
                <a:tab pos="668338" algn="l"/>
                <a:tab pos="1136650" algn="l"/>
                <a:tab pos="1436688" algn="l"/>
                <a:tab pos="1520825" algn="l"/>
                <a:tab pos="2289175" algn="l"/>
                <a:tab pos="2389188" algn="l"/>
              </a:tabLst>
              <a:defRPr sz="2000">
                <a:solidFill>
                  <a:schemeClr val="tx1"/>
                </a:solidFill>
                <a:latin typeface="Arial" panose="020B0604020202020204" pitchFamily="34" charset="0"/>
                <a:cs typeface="Arial" panose="020B0604020202020204" pitchFamily="34" charset="0"/>
              </a:defRPr>
            </a:lvl4pPr>
            <a:lvl5pPr marL="2057400" indent="-228600" defTabSz="928688">
              <a:spcBef>
                <a:spcPct val="20000"/>
              </a:spcBef>
              <a:buChar char="»"/>
              <a:tabLst>
                <a:tab pos="198438" algn="l"/>
                <a:tab pos="668338" algn="l"/>
                <a:tab pos="1136650" algn="l"/>
                <a:tab pos="1436688" algn="l"/>
                <a:tab pos="1520825" algn="l"/>
                <a:tab pos="2289175" algn="l"/>
                <a:tab pos="2389188" algn="l"/>
              </a:tabLst>
              <a:defRPr sz="2000">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0000"/>
              </a:spcBef>
              <a:spcAft>
                <a:spcPct val="0"/>
              </a:spcAft>
              <a:buChar char="»"/>
              <a:tabLst>
                <a:tab pos="198438" algn="l"/>
                <a:tab pos="668338" algn="l"/>
                <a:tab pos="1136650" algn="l"/>
                <a:tab pos="1436688" algn="l"/>
                <a:tab pos="1520825" algn="l"/>
                <a:tab pos="2289175" algn="l"/>
                <a:tab pos="2389188" algn="l"/>
              </a:tabLst>
              <a:defRPr sz="2000">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0000"/>
              </a:spcBef>
              <a:spcAft>
                <a:spcPct val="0"/>
              </a:spcAft>
              <a:buChar char="»"/>
              <a:tabLst>
                <a:tab pos="198438" algn="l"/>
                <a:tab pos="668338" algn="l"/>
                <a:tab pos="1136650" algn="l"/>
                <a:tab pos="1436688" algn="l"/>
                <a:tab pos="1520825" algn="l"/>
                <a:tab pos="2289175" algn="l"/>
                <a:tab pos="2389188" algn="l"/>
              </a:tabLst>
              <a:defRPr sz="2000">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0000"/>
              </a:spcBef>
              <a:spcAft>
                <a:spcPct val="0"/>
              </a:spcAft>
              <a:buChar char="»"/>
              <a:tabLst>
                <a:tab pos="198438" algn="l"/>
                <a:tab pos="668338" algn="l"/>
                <a:tab pos="1136650" algn="l"/>
                <a:tab pos="1436688" algn="l"/>
                <a:tab pos="1520825" algn="l"/>
                <a:tab pos="2289175" algn="l"/>
                <a:tab pos="2389188" algn="l"/>
              </a:tabLst>
              <a:defRPr sz="2000">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0000"/>
              </a:spcBef>
              <a:spcAft>
                <a:spcPct val="0"/>
              </a:spcAft>
              <a:buChar char="»"/>
              <a:tabLst>
                <a:tab pos="198438" algn="l"/>
                <a:tab pos="668338" algn="l"/>
                <a:tab pos="1136650" algn="l"/>
                <a:tab pos="1436688" algn="l"/>
                <a:tab pos="1520825" algn="l"/>
                <a:tab pos="2289175" algn="l"/>
                <a:tab pos="238918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000" b="1">
                <a:solidFill>
                  <a:srgbClr val="0000FF"/>
                </a:solidFill>
                <a:latin typeface="Times New Roman" panose="02020603050405020304" pitchFamily="18" charset="0"/>
                <a:sym typeface="Symbol" panose="05050102010706020507" pitchFamily="18" charset="2"/>
              </a:rPr>
              <a:t> </a:t>
            </a:r>
            <a:r>
              <a:rPr lang="en-GB" altLang="en-US" sz="2000" b="1">
                <a:solidFill>
                  <a:srgbClr val="0000FF"/>
                </a:solidFill>
                <a:latin typeface="Lucida Calligraphy" panose="03010101010101010101" pitchFamily="66" charset="0"/>
                <a:sym typeface="Symbol" panose="05050102010706020507" pitchFamily="18" charset="2"/>
              </a:rPr>
              <a:t>T</a:t>
            </a:r>
            <a:r>
              <a:rPr lang="en-GB" altLang="en-US" sz="2000" b="1">
                <a:solidFill>
                  <a:srgbClr val="0000FF"/>
                </a:solidFill>
                <a:latin typeface="Times New Roman" panose="02020603050405020304" pitchFamily="18" charset="0"/>
                <a:sym typeface="Symbol" panose="05050102010706020507" pitchFamily="18" charset="2"/>
              </a:rPr>
              <a:t>() + a() = 1 </a:t>
            </a:r>
            <a:r>
              <a:rPr lang="en-GB" altLang="en-US" sz="2000" b="1">
                <a:solidFill>
                  <a:srgbClr val="0000FF"/>
                </a:solidFill>
                <a:latin typeface="Times New Roman" panose="02020603050405020304" pitchFamily="18" charset="0"/>
                <a:sym typeface="Wingdings" panose="05000000000000000000" pitchFamily="2" charset="2"/>
              </a:rPr>
              <a:t></a:t>
            </a:r>
            <a:r>
              <a:rPr lang="en-GB" altLang="en-US" sz="2000" b="1">
                <a:solidFill>
                  <a:srgbClr val="0000FF"/>
                </a:solidFill>
                <a:latin typeface="Times New Roman" panose="02020603050405020304" pitchFamily="18" charset="0"/>
                <a:sym typeface="Symbol" panose="05050102010706020507" pitchFamily="18" charset="2"/>
              </a:rPr>
              <a:t> a() = 1- </a:t>
            </a:r>
            <a:r>
              <a:rPr lang="en-GB" altLang="en-US" sz="2000" b="1">
                <a:solidFill>
                  <a:srgbClr val="0000FF"/>
                </a:solidFill>
                <a:latin typeface="Lucida Calligraphy" panose="03010101010101010101" pitchFamily="66" charset="0"/>
                <a:sym typeface="Symbol" panose="05050102010706020507" pitchFamily="18" charset="2"/>
              </a:rPr>
              <a:t>T</a:t>
            </a:r>
            <a:r>
              <a:rPr lang="en-GB" altLang="en-US" sz="2000" b="1">
                <a:solidFill>
                  <a:srgbClr val="0000FF"/>
                </a:solidFill>
                <a:latin typeface="Times New Roman" panose="02020603050405020304" pitchFamily="18" charset="0"/>
                <a:sym typeface="Symbol" panose="05050102010706020507" pitchFamily="18" charset="2"/>
              </a:rPr>
              <a:t>() </a:t>
            </a:r>
            <a:endParaRPr lang="en-GB" altLang="en-US" sz="2000" b="1">
              <a:sym typeface="Symbol" panose="05050102010706020507" pitchFamily="18" charset="2"/>
            </a:endParaRPr>
          </a:p>
          <a:p>
            <a:pPr eaLnBrk="1" hangingPunct="1">
              <a:spcBef>
                <a:spcPct val="0"/>
              </a:spcBef>
              <a:buFontTx/>
              <a:buNone/>
            </a:pPr>
            <a:endParaRPr lang="en-GB" altLang="en-US" sz="2000" b="1">
              <a:sym typeface="Symbol" panose="05050102010706020507" pitchFamily="18" charset="2"/>
            </a:endParaRPr>
          </a:p>
        </p:txBody>
      </p:sp>
      <p:sp>
        <p:nvSpPr>
          <p:cNvPr id="34829" name="Rectangle 14"/>
          <p:cNvSpPr>
            <a:spLocks noChangeArrowheads="1"/>
          </p:cNvSpPr>
          <p:nvPr/>
        </p:nvSpPr>
        <p:spPr bwMode="auto">
          <a:xfrm>
            <a:off x="3668713" y="5557838"/>
            <a:ext cx="2847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defRPr/>
            </a:pPr>
            <a:r>
              <a:rPr lang="en-GB" altLang="en-US" sz="2000" b="1" dirty="0" smtClean="0">
                <a:solidFill>
                  <a:srgbClr val="C00000"/>
                </a:solidFill>
                <a:sym typeface="Symbol" panose="05050102010706020507" pitchFamily="18" charset="2"/>
              </a:rPr>
              <a:t></a:t>
            </a:r>
            <a:r>
              <a:rPr lang="en-GB" altLang="en-US" sz="2000" b="1" dirty="0" smtClean="0">
                <a:solidFill>
                  <a:srgbClr val="C00000"/>
                </a:solidFill>
                <a:latin typeface="Times New Roman" panose="02020603050405020304" pitchFamily="18" charset="0"/>
                <a:sym typeface="Symbol" panose="05050102010706020507" pitchFamily="18" charset="2"/>
              </a:rPr>
              <a:t>()=a() =</a:t>
            </a:r>
            <a:r>
              <a:rPr lang="en-GB" altLang="en-US" sz="2000" b="1" dirty="0" smtClean="0">
                <a:solidFill>
                  <a:srgbClr val="C00000"/>
                </a:solidFill>
                <a:latin typeface="Times New Roman" panose="02020603050405020304" pitchFamily="18" charset="0"/>
                <a:cs typeface="+mn-cs"/>
                <a:sym typeface="Symbol" panose="05050102010706020507" pitchFamily="18" charset="2"/>
              </a:rPr>
              <a:t> 1- </a:t>
            </a:r>
            <a:r>
              <a:rPr lang="en-GB" altLang="en-US" sz="2000" b="1" dirty="0" smtClean="0">
                <a:solidFill>
                  <a:srgbClr val="C00000"/>
                </a:solidFill>
                <a:latin typeface="Lucida Calligraphy" panose="03010101010101010101" pitchFamily="66" charset="0"/>
                <a:cs typeface="+mn-cs"/>
                <a:sym typeface="Symbol" panose="05050102010706020507" pitchFamily="18" charset="2"/>
              </a:rPr>
              <a:t>T</a:t>
            </a:r>
            <a:r>
              <a:rPr lang="en-GB" altLang="en-US" sz="2000" b="1" dirty="0" smtClean="0">
                <a:solidFill>
                  <a:srgbClr val="C00000"/>
                </a:solidFill>
                <a:latin typeface="Times New Roman" panose="02020603050405020304" pitchFamily="18" charset="0"/>
                <a:cs typeface="+mn-cs"/>
                <a:sym typeface="Symbol" panose="05050102010706020507" pitchFamily="18" charset="2"/>
              </a:rPr>
              <a:t>()</a:t>
            </a:r>
            <a:endParaRPr lang="en-GB" altLang="en-US" sz="2000" b="1" dirty="0" smtClean="0">
              <a:latin typeface="Times New Roman" panose="02020603050405020304" pitchFamily="18" charset="0"/>
            </a:endParaRPr>
          </a:p>
        </p:txBody>
      </p:sp>
      <p:sp>
        <p:nvSpPr>
          <p:cNvPr id="39947" name="Rectangle 15"/>
          <p:cNvSpPr>
            <a:spLocks noChangeArrowheads="1"/>
          </p:cNvSpPr>
          <p:nvPr/>
        </p:nvSpPr>
        <p:spPr bwMode="auto">
          <a:xfrm>
            <a:off x="279400" y="5457825"/>
            <a:ext cx="2859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GB" altLang="en-US" sz="2000" b="1" i="1">
                <a:sym typeface="Symbol" panose="05050102010706020507" pitchFamily="18" charset="2"/>
              </a:rPr>
              <a:t>In thermal equilibrium</a:t>
            </a:r>
          </a:p>
          <a:p>
            <a:pPr algn="ctr" eaLnBrk="1" hangingPunct="1">
              <a:spcBef>
                <a:spcPct val="0"/>
              </a:spcBef>
              <a:buFontTx/>
              <a:buNone/>
            </a:pPr>
            <a:r>
              <a:rPr lang="en-GB" altLang="en-US" sz="2000" b="1" i="1">
                <a:sym typeface="Symbol" panose="05050102010706020507" pitchFamily="18" charset="2"/>
              </a:rPr>
              <a:t>(Kirchhoff’s law)</a:t>
            </a:r>
            <a:endParaRPr lang="en-GB" altLang="en-US" sz="2000" i="1"/>
          </a:p>
        </p:txBody>
      </p:sp>
      <p:sp>
        <p:nvSpPr>
          <p:cNvPr id="39948" name="Rectangle 2"/>
          <p:cNvSpPr>
            <a:spLocks noChangeArrowheads="1"/>
          </p:cNvSpPr>
          <p:nvPr/>
        </p:nvSpPr>
        <p:spPr bwMode="auto">
          <a:xfrm>
            <a:off x="5003800" y="4597400"/>
            <a:ext cx="457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1800">
                <a:latin typeface="Times New Roman" panose="02020603050405020304" pitchFamily="18" charset="0"/>
                <a:sym typeface="Symbol" panose="05050102010706020507" pitchFamily="18" charset="2"/>
              </a:rPr>
              <a:t>Radiation is either transmitted or absorbed</a:t>
            </a:r>
            <a:endParaRPr lang="en-GB" altLang="en-US" sz="1800">
              <a:latin typeface="Times New Roman" panose="02020603050405020304" pitchFamily="18" charset="0"/>
            </a:endParaRPr>
          </a:p>
        </p:txBody>
      </p:sp>
      <p:sp>
        <p:nvSpPr>
          <p:cNvPr id="39949" name="Text Box 8"/>
          <p:cNvSpPr txBox="1">
            <a:spLocks noChangeArrowheads="1"/>
          </p:cNvSpPr>
          <p:nvPr/>
        </p:nvSpPr>
        <p:spPr bwMode="auto">
          <a:xfrm>
            <a:off x="577850" y="1093788"/>
            <a:ext cx="13208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FontTx/>
              <a:buNone/>
            </a:pPr>
            <a:r>
              <a:rPr lang="en-GB" altLang="en-US" sz="2400" b="1">
                <a:solidFill>
                  <a:srgbClr val="0000FF"/>
                </a:solidFill>
                <a:sym typeface="Symbol" panose="05050102010706020507" pitchFamily="18" charset="2"/>
              </a:rPr>
              <a:t>I</a:t>
            </a:r>
            <a:r>
              <a:rPr lang="el-GR" altLang="en-US" sz="2400" b="1"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λ</a:t>
            </a:r>
            <a:r>
              <a:rPr lang="en-GB" altLang="en-US" sz="2400" b="1" baseline="-10000">
                <a:solidFill>
                  <a:srgbClr val="0000FF"/>
                </a:solidFill>
                <a:sym typeface="Symbol" panose="05050102010706020507" pitchFamily="18" charset="2"/>
              </a:rPr>
              <a:t> </a:t>
            </a:r>
            <a:r>
              <a:rPr lang="en-GB" altLang="en-US" sz="2400" b="1">
                <a:solidFill>
                  <a:srgbClr val="0000FF"/>
                </a:solidFill>
                <a:sym typeface="Symbol" panose="05050102010706020507" pitchFamily="18" charset="2"/>
              </a:rPr>
              <a:t>(0) </a:t>
            </a:r>
            <a:endParaRPr lang="en-GB" altLang="en-US" sz="2400"/>
          </a:p>
        </p:txBody>
      </p:sp>
      <p:sp>
        <p:nvSpPr>
          <p:cNvPr id="39950" name="Text Box 9"/>
          <p:cNvSpPr txBox="1">
            <a:spLocks noChangeArrowheads="1"/>
          </p:cNvSpPr>
          <p:nvPr/>
        </p:nvSpPr>
        <p:spPr bwMode="auto">
          <a:xfrm>
            <a:off x="6591300" y="958850"/>
            <a:ext cx="12207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I</a:t>
            </a:r>
            <a:r>
              <a:rPr lang="en-GB" altLang="en-US" sz="2400" b="1" baseline="-25000">
                <a:solidFill>
                  <a:srgbClr val="0000FF"/>
                </a:solidFill>
                <a:sym typeface="Symbol" panose="05050102010706020507" pitchFamily="18" charset="2"/>
              </a:rPr>
              <a:t></a:t>
            </a:r>
            <a:r>
              <a:rPr lang="en-GB" altLang="en-US" sz="2400" b="1">
                <a:solidFill>
                  <a:srgbClr val="0000FF"/>
                </a:solidFill>
                <a:sym typeface="Symbol" panose="05050102010706020507" pitchFamily="18" charset="2"/>
              </a:rPr>
              <a:t> (L)</a:t>
            </a:r>
          </a:p>
        </p:txBody>
      </p:sp>
      <p:cxnSp>
        <p:nvCxnSpPr>
          <p:cNvPr id="7" name="Straight Arrow Connector 6"/>
          <p:cNvCxnSpPr/>
          <p:nvPr/>
        </p:nvCxnSpPr>
        <p:spPr>
          <a:xfrm flipV="1">
            <a:off x="2052638" y="1138238"/>
            <a:ext cx="3962400" cy="95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952" name="TextBox 8"/>
          <p:cNvSpPr txBox="1">
            <a:spLocks noChangeArrowheads="1"/>
          </p:cNvSpPr>
          <p:nvPr/>
        </p:nvSpPr>
        <p:spPr bwMode="auto">
          <a:xfrm>
            <a:off x="3668713" y="765175"/>
            <a:ext cx="373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2400">
                <a:latin typeface="Times New Roman" panose="02020603050405020304" pitchFamily="18" charset="0"/>
              </a:rPr>
              <a:t>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444500" y="928688"/>
            <a:ext cx="8432800" cy="6037262"/>
          </a:xfrm>
        </p:spPr>
        <p:txBody>
          <a:bodyPr/>
          <a:lstStyle/>
          <a:p>
            <a:pPr marL="533400" indent="-533400" algn="just"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GB" altLang="en-US" sz="1800" b="1" dirty="0" smtClean="0">
                <a:solidFill>
                  <a:srgbClr val="0000FF"/>
                </a:solidFill>
                <a:sym typeface="Symbol" panose="05050102010706020507" pitchFamily="18" charset="2"/>
              </a:rPr>
              <a:t>Total Signal</a:t>
            </a:r>
          </a:p>
          <a:p>
            <a:pPr marL="533400" indent="-533400" algn="just" defTabSz="928688" eaLnBrk="1" hangingPunct="1">
              <a:spcBef>
                <a:spcPts val="600"/>
              </a:spcBef>
              <a:buFontTx/>
              <a:buNone/>
              <a:tabLst>
                <a:tab pos="198438" algn="l"/>
                <a:tab pos="668338" algn="l"/>
                <a:tab pos="1136650" algn="l"/>
                <a:tab pos="1436688" algn="l"/>
                <a:tab pos="1520825" algn="l"/>
                <a:tab pos="2289175" algn="l"/>
                <a:tab pos="2389188" algn="l"/>
              </a:tabLst>
              <a:defRPr/>
            </a:pPr>
            <a:endParaRPr lang="en-GB" altLang="en-US" sz="1800" b="1" dirty="0" smtClean="0">
              <a:solidFill>
                <a:srgbClr val="0000FF"/>
              </a:solidFill>
              <a:sym typeface="Symbol" panose="05050102010706020507" pitchFamily="18" charset="2"/>
            </a:endParaRPr>
          </a:p>
          <a:p>
            <a:pPr marL="533400" indent="-533400" algn="just" defTabSz="928688" eaLnBrk="1" hangingPunct="1">
              <a:spcBef>
                <a:spcPts val="600"/>
              </a:spcBef>
              <a:buFontTx/>
              <a:buNone/>
              <a:tabLst>
                <a:tab pos="198438" algn="l"/>
                <a:tab pos="668338" algn="l"/>
                <a:tab pos="1136650" algn="l"/>
                <a:tab pos="1436688" algn="l"/>
                <a:tab pos="1520825" algn="l"/>
                <a:tab pos="2289175" algn="l"/>
                <a:tab pos="2389188" algn="l"/>
              </a:tabLst>
              <a:defRPr/>
            </a:pPr>
            <a:endParaRPr lang="en-GB" altLang="en-US" sz="1800" b="1" dirty="0" smtClean="0">
              <a:solidFill>
                <a:srgbClr val="0000FF"/>
              </a:solidFill>
              <a:sym typeface="Symbol" panose="05050102010706020507" pitchFamily="18" charset="2"/>
            </a:endParaRPr>
          </a:p>
          <a:p>
            <a:pPr marL="533400" indent="-533400" algn="ctr" defTabSz="928688" eaLnBrk="1" hangingPunct="1">
              <a:spcBef>
                <a:spcPts val="600"/>
              </a:spcBef>
              <a:buFontTx/>
              <a:buNone/>
              <a:tabLst>
                <a:tab pos="198438" algn="l"/>
                <a:tab pos="668338" algn="l"/>
                <a:tab pos="1136650" algn="l"/>
                <a:tab pos="1436688" algn="l"/>
                <a:tab pos="1520825" algn="l"/>
                <a:tab pos="2289175" algn="l"/>
                <a:tab pos="2389188" algn="l"/>
              </a:tabLst>
              <a:defRPr/>
            </a:pPr>
            <a:endParaRPr lang="en-GB" altLang="en-US" sz="1800" b="1" dirty="0" smtClean="0">
              <a:solidFill>
                <a:srgbClr val="0000FF"/>
              </a:solidFill>
              <a:sym typeface="Symbol" panose="05050102010706020507" pitchFamily="18" charset="2"/>
            </a:endParaRPr>
          </a:p>
          <a:p>
            <a:pPr marL="533400" indent="-533400" algn="ctr" defTabSz="928688" eaLnBrk="1" hangingPunct="1">
              <a:spcBef>
                <a:spcPts val="600"/>
              </a:spcBef>
              <a:buFontTx/>
              <a:buNone/>
              <a:tabLst>
                <a:tab pos="198438" algn="l"/>
                <a:tab pos="668338" algn="l"/>
                <a:tab pos="1136650" algn="l"/>
                <a:tab pos="1436688" algn="l"/>
                <a:tab pos="1520825" algn="l"/>
                <a:tab pos="2289175" algn="l"/>
                <a:tab pos="2389188" algn="l"/>
              </a:tabLst>
              <a:defRPr/>
            </a:pPr>
            <a:endParaRPr lang="en-GB" altLang="en-US" sz="1800" b="1" dirty="0" smtClean="0">
              <a:solidFill>
                <a:srgbClr val="0000FF"/>
              </a:solidFill>
              <a:sym typeface="Symbol" panose="05050102010706020507" pitchFamily="18" charset="2"/>
            </a:endParaRPr>
          </a:p>
          <a:p>
            <a:pPr marL="533400" indent="-533400"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GB" altLang="en-US" sz="1800" b="1" dirty="0" smtClean="0">
                <a:sym typeface="Symbol" panose="05050102010706020507" pitchFamily="18" charset="2"/>
              </a:rPr>
              <a:t>Hence, Total Signal, </a:t>
            </a:r>
            <a:r>
              <a:rPr lang="en-GB" altLang="en-US" sz="1800" b="1" dirty="0" smtClean="0">
                <a:latin typeface="Palatino" pitchFamily="18" charset="0"/>
                <a:sym typeface="Symbol" panose="05050102010706020507" pitchFamily="18" charset="2"/>
              </a:rPr>
              <a:t>I</a:t>
            </a:r>
            <a:r>
              <a:rPr lang="en-GB" altLang="en-US" sz="1800" b="1" dirty="0" smtClean="0">
                <a:sym typeface="Symbol" panose="05050102010706020507" pitchFamily="18" charset="2"/>
              </a:rPr>
              <a:t>() is given by </a:t>
            </a:r>
            <a:r>
              <a:rPr lang="en-GB" altLang="en-US" sz="1800" b="1" dirty="0" smtClean="0">
                <a:solidFill>
                  <a:srgbClr val="FF3300"/>
                </a:solidFill>
                <a:sym typeface="Symbol" panose="05050102010706020507" pitchFamily="18" charset="2"/>
              </a:rPr>
              <a:t>	</a:t>
            </a:r>
          </a:p>
          <a:p>
            <a:pPr marL="533400" indent="-533400"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GB" altLang="en-US" sz="1800" b="1" dirty="0" smtClean="0">
                <a:solidFill>
                  <a:srgbClr val="FF3300"/>
                </a:solidFill>
                <a:latin typeface="Palatino" pitchFamily="18" charset="0"/>
                <a:sym typeface="Symbol" panose="05050102010706020507" pitchFamily="18" charset="2"/>
              </a:rPr>
              <a:t>	</a:t>
            </a:r>
            <a:r>
              <a:rPr lang="en-US" altLang="en-US" sz="1800" b="1" dirty="0" smtClean="0">
                <a:solidFill>
                  <a:srgbClr val="FF0000"/>
                </a:solidFill>
                <a:latin typeface="Symbol" panose="05050102010706020507" pitchFamily="18" charset="2"/>
                <a:cs typeface="Times New Roman" panose="02020603050405020304" pitchFamily="18" charset="0"/>
                <a:sym typeface="Wingdings" panose="05000000000000000000" pitchFamily="2" charset="2"/>
              </a:rPr>
              <a:t> ==&gt; 	</a:t>
            </a:r>
            <a:r>
              <a:rPr lang="en-US" sz="1800" b="1" dirty="0" smtClean="0">
                <a:solidFill>
                  <a:srgbClr val="0000FF"/>
                </a:solidFill>
                <a:sym typeface="Symbol" pitchFamily="18" charset="2"/>
              </a:rPr>
              <a:t> I</a:t>
            </a:r>
            <a:r>
              <a:rPr lang="en-GB" sz="1800" b="1" baseline="-25000" dirty="0" smtClean="0">
                <a:solidFill>
                  <a:srgbClr val="0000FF"/>
                </a:solidFill>
                <a:sym typeface="Symbol" pitchFamily="18" charset="2"/>
              </a:rPr>
              <a:t></a:t>
            </a:r>
            <a:r>
              <a:rPr lang="en-GB" sz="1800" b="1" kern="1200" baseline="-25000" dirty="0" smtClean="0">
                <a:solidFill>
                  <a:srgbClr val="0000FF"/>
                </a:solidFill>
                <a:sym typeface="Symbol" pitchFamily="18" charset="2"/>
              </a:rPr>
              <a:t> </a:t>
            </a:r>
            <a:r>
              <a:rPr lang="en-US" sz="1800" b="1" dirty="0" smtClean="0">
                <a:solidFill>
                  <a:srgbClr val="0000FF"/>
                </a:solidFill>
                <a:sym typeface="Symbol" pitchFamily="18" charset="2"/>
              </a:rPr>
              <a:t>(L) </a:t>
            </a:r>
            <a:r>
              <a:rPr lang="en-GB" altLang="en-US" sz="1800" b="1" dirty="0" smtClean="0">
                <a:solidFill>
                  <a:srgbClr val="0000FF"/>
                </a:solidFill>
                <a:sym typeface="Symbol" panose="05050102010706020507" pitchFamily="18" charset="2"/>
              </a:rPr>
              <a:t> = </a:t>
            </a:r>
            <a:r>
              <a:rPr lang="en-GB" altLang="en-US" sz="1800" b="1" dirty="0" smtClean="0">
                <a:solidFill>
                  <a:srgbClr val="0000FF"/>
                </a:solidFill>
                <a:latin typeface="Lucida Calligraphy" panose="03010101010101010101" pitchFamily="66" charset="0"/>
                <a:sym typeface="Symbol" panose="05050102010706020507" pitchFamily="18" charset="2"/>
              </a:rPr>
              <a:t>T</a:t>
            </a:r>
            <a:r>
              <a:rPr lang="en-GB" altLang="en-US" sz="1800" b="1" dirty="0" smtClean="0">
                <a:solidFill>
                  <a:srgbClr val="0000FF"/>
                </a:solidFill>
                <a:sym typeface="Symbol" panose="05050102010706020507" pitchFamily="18" charset="2"/>
              </a:rPr>
              <a:t>() </a:t>
            </a:r>
            <a:r>
              <a:rPr lang="en-US" sz="1800" b="1" dirty="0" smtClean="0">
                <a:solidFill>
                  <a:srgbClr val="0000FF"/>
                </a:solidFill>
                <a:sym typeface="Symbol" pitchFamily="18" charset="2"/>
              </a:rPr>
              <a:t>I</a:t>
            </a:r>
            <a:r>
              <a:rPr lang="el-GR" sz="1800" b="1" baseline="-10000" dirty="0" smtClean="0">
                <a:solidFill>
                  <a:srgbClr val="0000FF"/>
                </a:solidFill>
                <a:latin typeface="Times New Roman" panose="02020603050405020304" pitchFamily="18" charset="0"/>
                <a:cs typeface="Times New Roman" panose="02020603050405020304" pitchFamily="18" charset="0"/>
                <a:sym typeface="Symbol" pitchFamily="18" charset="2"/>
              </a:rPr>
              <a:t>λ</a:t>
            </a:r>
            <a:r>
              <a:rPr lang="en-US" sz="1800" b="1" dirty="0" smtClean="0">
                <a:solidFill>
                  <a:srgbClr val="0000FF"/>
                </a:solidFill>
                <a:sym typeface="Symbol" pitchFamily="18" charset="2"/>
              </a:rPr>
              <a:t>(0) </a:t>
            </a:r>
            <a:r>
              <a:rPr lang="en-GB" altLang="en-US" sz="1800" b="1" dirty="0" smtClean="0">
                <a:solidFill>
                  <a:srgbClr val="0000FF"/>
                </a:solidFill>
                <a:sym typeface="Symbol" panose="05050102010706020507" pitchFamily="18" charset="2"/>
              </a:rPr>
              <a:t> </a:t>
            </a:r>
            <a:r>
              <a:rPr lang="en-GB" altLang="en-US" sz="1800" b="1" dirty="0" smtClean="0">
                <a:solidFill>
                  <a:srgbClr val="0000FF"/>
                </a:solidFill>
                <a:latin typeface="Palatino" pitchFamily="18" charset="0"/>
                <a:sym typeface="Symbol" panose="05050102010706020507" pitchFamily="18" charset="2"/>
              </a:rPr>
              <a:t>+ </a:t>
            </a:r>
            <a:r>
              <a:rPr lang="en-GB" altLang="en-US" sz="1800" b="1" dirty="0" smtClean="0">
                <a:solidFill>
                  <a:srgbClr val="0000FF"/>
                </a:solidFill>
                <a:sym typeface="Symbol" panose="05050102010706020507" pitchFamily="18" charset="2"/>
              </a:rPr>
              <a:t>( 1- </a:t>
            </a:r>
            <a:r>
              <a:rPr lang="en-GB" altLang="en-US" sz="1800" b="1" dirty="0" smtClean="0">
                <a:solidFill>
                  <a:srgbClr val="0000FF"/>
                </a:solidFill>
                <a:latin typeface="Lucida Calligraphy" panose="03010101010101010101" pitchFamily="66" charset="0"/>
                <a:sym typeface="Symbol" panose="05050102010706020507" pitchFamily="18" charset="2"/>
              </a:rPr>
              <a:t>T</a:t>
            </a:r>
            <a:r>
              <a:rPr lang="en-GB" altLang="en-US" sz="1800" b="1" dirty="0" smtClean="0">
                <a:solidFill>
                  <a:srgbClr val="0000FF"/>
                </a:solidFill>
                <a:sym typeface="Symbol" panose="05050102010706020507" pitchFamily="18" charset="2"/>
              </a:rPr>
              <a:t>() ) x B(, T) </a:t>
            </a:r>
          </a:p>
          <a:p>
            <a:pPr marL="533400" indent="-533400" defTabSz="928688" eaLnBrk="1" hangingPunct="1">
              <a:spcBef>
                <a:spcPts val="600"/>
              </a:spcBef>
              <a:buFontTx/>
              <a:buNone/>
              <a:tabLst>
                <a:tab pos="198438" algn="l"/>
                <a:tab pos="668338" algn="l"/>
                <a:tab pos="1136650" algn="l"/>
                <a:tab pos="1436688" algn="l"/>
                <a:tab pos="1520825" algn="l"/>
                <a:tab pos="2289175" algn="l"/>
                <a:tab pos="2389188" algn="l"/>
              </a:tabLst>
              <a:defRPr/>
            </a:pPr>
            <a:endParaRPr lang="en-GB" altLang="en-US" sz="1800" b="1" dirty="0" smtClean="0">
              <a:solidFill>
                <a:srgbClr val="0000FF"/>
              </a:solidFill>
              <a:sym typeface="Symbol" panose="05050102010706020507" pitchFamily="18" charset="2"/>
            </a:endParaRPr>
          </a:p>
          <a:p>
            <a:pPr marL="533400" indent="-533400"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GB" altLang="en-US" sz="1800" b="1" dirty="0" smtClean="0">
                <a:solidFill>
                  <a:srgbClr val="0000FF"/>
                </a:solidFill>
                <a:sym typeface="Symbol" panose="05050102010706020507" pitchFamily="18" charset="2"/>
              </a:rPr>
              <a:t>Limiting cases:</a:t>
            </a:r>
          </a:p>
          <a:p>
            <a:pPr marL="533400" indent="-533400"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GB" altLang="en-US" sz="1800" b="1" dirty="0" smtClean="0">
                <a:sym typeface="Symbol" panose="05050102010706020507" pitchFamily="18" charset="2"/>
              </a:rPr>
              <a:t>1) 	</a:t>
            </a:r>
            <a:r>
              <a:rPr lang="en-GB" altLang="en-US" sz="1800" b="1" dirty="0" smtClean="0">
                <a:solidFill>
                  <a:srgbClr val="FF3300"/>
                </a:solidFill>
                <a:latin typeface="Lucida Calligraphy" panose="03010101010101010101" pitchFamily="66" charset="0"/>
                <a:sym typeface="Symbol" panose="05050102010706020507" pitchFamily="18" charset="2"/>
              </a:rPr>
              <a:t> </a:t>
            </a:r>
            <a:r>
              <a:rPr lang="en-GB" altLang="en-US" sz="1800" b="1" dirty="0" smtClean="0">
                <a:latin typeface="Lucida Calligraphy" panose="03010101010101010101" pitchFamily="66" charset="0"/>
                <a:sym typeface="Symbol" panose="05050102010706020507" pitchFamily="18" charset="2"/>
              </a:rPr>
              <a:t>T</a:t>
            </a:r>
            <a:r>
              <a:rPr lang="en-GB" altLang="en-US" sz="1800" b="1" dirty="0" smtClean="0">
                <a:sym typeface="Symbol" panose="05050102010706020507" pitchFamily="18" charset="2"/>
              </a:rPr>
              <a:t>() ≈ 1 → </a:t>
            </a:r>
            <a:r>
              <a:rPr lang="en-US" sz="1800" b="1" dirty="0" smtClean="0">
                <a:sym typeface="Symbol" pitchFamily="18" charset="2"/>
              </a:rPr>
              <a:t>I</a:t>
            </a:r>
            <a:r>
              <a:rPr lang="en-GB" sz="1800" b="1" baseline="-25000" dirty="0" smtClean="0">
                <a:sym typeface="Symbol" pitchFamily="18" charset="2"/>
              </a:rPr>
              <a:t></a:t>
            </a:r>
            <a:r>
              <a:rPr lang="en-GB" sz="1800" b="1" kern="1200" baseline="-25000" dirty="0" smtClean="0">
                <a:sym typeface="Symbol" pitchFamily="18" charset="2"/>
              </a:rPr>
              <a:t> </a:t>
            </a:r>
            <a:r>
              <a:rPr lang="en-US" sz="1800" b="1" dirty="0" smtClean="0">
                <a:sym typeface="Symbol" pitchFamily="18" charset="2"/>
              </a:rPr>
              <a:t>(L) </a:t>
            </a:r>
            <a:r>
              <a:rPr lang="en-GB" altLang="en-US" sz="1800" b="1" dirty="0" smtClean="0">
                <a:sym typeface="Symbol" panose="05050102010706020507" pitchFamily="18" charset="2"/>
              </a:rPr>
              <a:t> ≈ </a:t>
            </a:r>
            <a:r>
              <a:rPr lang="en-GB" altLang="en-US" sz="1800" b="1" dirty="0" smtClean="0">
                <a:latin typeface="Lucida Calligraphy" panose="03010101010101010101" pitchFamily="66" charset="0"/>
                <a:sym typeface="Symbol" panose="05050102010706020507" pitchFamily="18" charset="2"/>
              </a:rPr>
              <a:t>T</a:t>
            </a:r>
            <a:r>
              <a:rPr lang="en-GB" altLang="en-US" sz="1800" b="1" dirty="0" smtClean="0">
                <a:sym typeface="Symbol" panose="05050102010706020507" pitchFamily="18" charset="2"/>
              </a:rPr>
              <a:t>()</a:t>
            </a:r>
            <a:r>
              <a:rPr lang="en-US" sz="1800" b="1" dirty="0" smtClean="0">
                <a:sym typeface="Symbol" pitchFamily="18" charset="2"/>
              </a:rPr>
              <a:t> I</a:t>
            </a:r>
            <a:r>
              <a:rPr lang="el-GR" sz="1800" b="1" baseline="-10000" dirty="0" smtClean="0">
                <a:latin typeface="Times New Roman" panose="02020603050405020304" pitchFamily="18" charset="0"/>
                <a:cs typeface="Times New Roman" panose="02020603050405020304" pitchFamily="18" charset="0"/>
                <a:sym typeface="Symbol" pitchFamily="18" charset="2"/>
              </a:rPr>
              <a:t>λ</a:t>
            </a:r>
            <a:r>
              <a:rPr lang="en-US" sz="1800" b="1" dirty="0" smtClean="0">
                <a:sym typeface="Symbol" pitchFamily="18" charset="2"/>
              </a:rPr>
              <a:t>(0)</a:t>
            </a:r>
            <a:r>
              <a:rPr lang="en-GB" altLang="en-US" sz="1800" b="1" dirty="0" smtClean="0">
                <a:sym typeface="Symbol" panose="05050102010706020507" pitchFamily="18" charset="2"/>
              </a:rPr>
              <a:t>  	          [Known as a WINDOW]</a:t>
            </a:r>
          </a:p>
          <a:p>
            <a:pPr marL="533400" indent="-533400" defTabSz="928688" eaLnBrk="1" hangingPunct="1">
              <a:spcBef>
                <a:spcPts val="600"/>
              </a:spcBef>
              <a:buFontTx/>
              <a:buAutoNum type="arabicParenR" startAt="2"/>
              <a:tabLst>
                <a:tab pos="198438" algn="l"/>
                <a:tab pos="668338" algn="l"/>
                <a:tab pos="1136650" algn="l"/>
                <a:tab pos="1436688" algn="l"/>
                <a:tab pos="1520825" algn="l"/>
                <a:tab pos="2289175" algn="l"/>
                <a:tab pos="2389188" algn="l"/>
              </a:tabLst>
              <a:defRPr/>
            </a:pPr>
            <a:r>
              <a:rPr lang="en-GB" altLang="en-US" sz="1800" b="1" dirty="0" smtClean="0">
                <a:latin typeface="Lucida Calligraphy" panose="03010101010101010101" pitchFamily="66" charset="0"/>
                <a:sym typeface="Symbol" panose="05050102010706020507" pitchFamily="18" charset="2"/>
              </a:rPr>
              <a:t>T</a:t>
            </a:r>
            <a:r>
              <a:rPr lang="en-GB" altLang="en-US" sz="1800" b="1" dirty="0" smtClean="0">
                <a:sym typeface="Symbol" panose="05050102010706020507" pitchFamily="18" charset="2"/>
              </a:rPr>
              <a:t>() = 0 → </a:t>
            </a:r>
            <a:r>
              <a:rPr lang="en-US" sz="1800" b="1" dirty="0" smtClean="0">
                <a:sym typeface="Symbol" pitchFamily="18" charset="2"/>
              </a:rPr>
              <a:t>I</a:t>
            </a:r>
            <a:r>
              <a:rPr lang="en-GB" sz="1800" b="1" baseline="-25000" dirty="0" smtClean="0">
                <a:sym typeface="Symbol" pitchFamily="18" charset="2"/>
              </a:rPr>
              <a:t></a:t>
            </a:r>
            <a:r>
              <a:rPr lang="en-GB" sz="1800" b="1" kern="1200" baseline="-25000" dirty="0" smtClean="0">
                <a:sym typeface="Symbol" pitchFamily="18" charset="2"/>
              </a:rPr>
              <a:t> </a:t>
            </a:r>
            <a:r>
              <a:rPr lang="en-US" sz="1800" b="1" dirty="0" smtClean="0">
                <a:sym typeface="Symbol" pitchFamily="18" charset="2"/>
              </a:rPr>
              <a:t>(L) </a:t>
            </a:r>
            <a:r>
              <a:rPr lang="en-GB" altLang="en-US" sz="1800" b="1" dirty="0" smtClean="0">
                <a:sym typeface="Symbol" panose="05050102010706020507" pitchFamily="18" charset="2"/>
              </a:rPr>
              <a:t> =B(, T)              [Known as 100% absorption or 								          	                  saturation]</a:t>
            </a:r>
          </a:p>
          <a:p>
            <a:pPr marL="533400" indent="-533400" defTabSz="928688" eaLnBrk="1" hangingPunct="1">
              <a:spcBef>
                <a:spcPts val="600"/>
              </a:spcBef>
              <a:buFontTx/>
              <a:buAutoNum type="arabicParenR" startAt="2"/>
              <a:tabLst>
                <a:tab pos="198438" algn="l"/>
                <a:tab pos="668338" algn="l"/>
                <a:tab pos="1136650" algn="l"/>
                <a:tab pos="1436688" algn="l"/>
                <a:tab pos="1520825" algn="l"/>
                <a:tab pos="2289175" algn="l"/>
                <a:tab pos="2389188" algn="l"/>
              </a:tabLst>
              <a:defRPr/>
            </a:pPr>
            <a:endParaRPr lang="en-GB" altLang="en-US" sz="1800" b="1" dirty="0" smtClean="0">
              <a:sym typeface="Symbol" panose="05050102010706020507" pitchFamily="18" charset="2"/>
            </a:endParaRPr>
          </a:p>
          <a:p>
            <a:pPr marL="533400" indent="-533400"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GB" altLang="en-US" sz="1800" b="1" dirty="0" smtClean="0">
                <a:sym typeface="Symbol" panose="05050102010706020507" pitchFamily="18" charset="2"/>
              </a:rPr>
              <a:t>N.B. : If: a) term 1 &gt;&gt; term 2   or b) if </a:t>
            </a:r>
            <a:r>
              <a:rPr lang="en-GB" altLang="en-US" sz="1800" b="1" dirty="0" err="1" smtClean="0">
                <a:sym typeface="Symbol" panose="05050102010706020507" pitchFamily="18" charset="2"/>
              </a:rPr>
              <a:t>T</a:t>
            </a:r>
            <a:r>
              <a:rPr lang="en-GB" altLang="en-US" sz="1800" b="1" baseline="-25000" dirty="0" err="1" smtClean="0">
                <a:sym typeface="Symbol" panose="05050102010706020507" pitchFamily="18" charset="2"/>
              </a:rPr>
              <a:t>gas</a:t>
            </a:r>
            <a:r>
              <a:rPr lang="en-GB" altLang="en-US" sz="1800" b="1" dirty="0" smtClean="0">
                <a:sym typeface="Symbol" panose="05050102010706020507" pitchFamily="18" charset="2"/>
              </a:rPr>
              <a:t> = 0 K (!)</a:t>
            </a:r>
          </a:p>
          <a:p>
            <a:pPr marL="533400" indent="-533400"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GB" altLang="en-US" sz="1800" b="1" dirty="0" smtClean="0">
                <a:sym typeface="Symbol" panose="05050102010706020507" pitchFamily="18" charset="2"/>
              </a:rPr>
              <a:t>			then Eqn. 1) would be true and conventional use of </a:t>
            </a:r>
            <a:r>
              <a:rPr lang="en-GB" altLang="en-US" sz="1800" b="1" dirty="0" smtClean="0">
                <a:latin typeface="Lucida Calligraphy" panose="03010101010101010101" pitchFamily="66" charset="0"/>
                <a:sym typeface="Symbol" panose="05050102010706020507" pitchFamily="18" charset="2"/>
              </a:rPr>
              <a:t>T</a:t>
            </a:r>
            <a:r>
              <a:rPr lang="en-GB" altLang="en-US" sz="1800" b="1" dirty="0" smtClean="0">
                <a:sym typeface="Symbol" panose="05050102010706020507" pitchFamily="18" charset="2"/>
              </a:rPr>
              <a:t>() alone is fine,  	e.g. </a:t>
            </a:r>
            <a:r>
              <a:rPr lang="en-GB" altLang="en-US" sz="1800" b="1" dirty="0" err="1" smtClean="0">
                <a:sym typeface="Symbol" panose="05050102010706020507" pitchFamily="18" charset="2"/>
              </a:rPr>
              <a:t>uv</a:t>
            </a:r>
            <a:r>
              <a:rPr lang="en-GB" altLang="en-US" sz="1800" b="1" dirty="0" smtClean="0">
                <a:sym typeface="Symbol" panose="05050102010706020507" pitchFamily="18" charset="2"/>
              </a:rPr>
              <a:t>-visible on Earth or hot source relative to cold gas.</a:t>
            </a:r>
          </a:p>
        </p:txBody>
      </p:sp>
      <p:sp>
        <p:nvSpPr>
          <p:cNvPr id="40963" name="Rectangle 3"/>
          <p:cNvSpPr>
            <a:spLocks noGrp="1" noChangeArrowheads="1"/>
          </p:cNvSpPr>
          <p:nvPr>
            <p:ph type="title"/>
          </p:nvPr>
        </p:nvSpPr>
        <p:spPr>
          <a:xfrm>
            <a:off x="0" y="25400"/>
            <a:ext cx="9144000" cy="882650"/>
          </a:xfrm>
        </p:spPr>
        <p:txBody>
          <a:bodyPr/>
          <a:lstStyle/>
          <a:p>
            <a:pPr eaLnBrk="1" hangingPunct="1"/>
            <a:r>
              <a:rPr lang="en-GB" altLang="en-US" sz="2400" b="1" dirty="0" smtClean="0">
                <a:solidFill>
                  <a:srgbClr val="FF3300"/>
                </a:solidFill>
              </a:rPr>
              <a:t>IR TRANSMISSION FOR </a:t>
            </a:r>
            <a:r>
              <a:rPr lang="en-GB" altLang="en-US" sz="2400" b="1" u="sng" dirty="0" smtClean="0">
                <a:solidFill>
                  <a:srgbClr val="FF3300"/>
                </a:solidFill>
              </a:rPr>
              <a:t>ISOTHERMAL</a:t>
            </a:r>
            <a:r>
              <a:rPr lang="en-GB" altLang="en-US" sz="2400" b="1" dirty="0" smtClean="0">
                <a:solidFill>
                  <a:srgbClr val="FF3300"/>
                </a:solidFill>
              </a:rPr>
              <a:t> LAYER</a:t>
            </a:r>
          </a:p>
        </p:txBody>
      </p:sp>
      <p:grpSp>
        <p:nvGrpSpPr>
          <p:cNvPr id="40964" name="Group 1"/>
          <p:cNvGrpSpPr>
            <a:grpSpLocks/>
          </p:cNvGrpSpPr>
          <p:nvPr/>
        </p:nvGrpSpPr>
        <p:grpSpPr bwMode="auto">
          <a:xfrm>
            <a:off x="1244600" y="1609725"/>
            <a:ext cx="6972300" cy="547688"/>
            <a:chOff x="1244600" y="1609725"/>
            <a:chExt cx="6972300" cy="547688"/>
          </a:xfrm>
        </p:grpSpPr>
        <p:sp>
          <p:nvSpPr>
            <p:cNvPr id="40970" name="Rectangle 4"/>
            <p:cNvSpPr>
              <a:spLocks noChangeArrowheads="1"/>
            </p:cNvSpPr>
            <p:nvPr/>
          </p:nvSpPr>
          <p:spPr bwMode="auto">
            <a:xfrm>
              <a:off x="2667000" y="1643063"/>
              <a:ext cx="3962400" cy="5143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0971" name="Line 5"/>
            <p:cNvSpPr>
              <a:spLocks noChangeShapeType="1"/>
            </p:cNvSpPr>
            <p:nvPr/>
          </p:nvSpPr>
          <p:spPr bwMode="auto">
            <a:xfrm>
              <a:off x="1244600" y="1871663"/>
              <a:ext cx="1320800" cy="0"/>
            </a:xfrm>
            <a:prstGeom prst="line">
              <a:avLst/>
            </a:prstGeom>
            <a:noFill/>
            <a:ln w="730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40972" name="Line 6"/>
            <p:cNvSpPr>
              <a:spLocks noChangeShapeType="1"/>
            </p:cNvSpPr>
            <p:nvPr/>
          </p:nvSpPr>
          <p:spPr bwMode="auto">
            <a:xfrm>
              <a:off x="6832600" y="1871663"/>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40973" name="Text Box 7"/>
            <p:cNvSpPr txBox="1">
              <a:spLocks noChangeArrowheads="1"/>
            </p:cNvSpPr>
            <p:nvPr/>
          </p:nvSpPr>
          <p:spPr bwMode="auto">
            <a:xfrm>
              <a:off x="3400425" y="1609725"/>
              <a:ext cx="3457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GAS k</a:t>
              </a:r>
              <a:r>
                <a:rPr lang="en-GB" altLang="en-US" sz="2400" b="1" baseline="-25000">
                  <a:solidFill>
                    <a:srgbClr val="0000FF"/>
                  </a:solidFill>
                  <a:sym typeface="Symbol" panose="05050102010706020507" pitchFamily="18" charset="2"/>
                </a:rPr>
                <a:t>a</a:t>
              </a:r>
              <a:r>
                <a:rPr lang="en-GB" altLang="en-US" sz="2400" b="1">
                  <a:solidFill>
                    <a:srgbClr val="0000FF"/>
                  </a:solidFill>
                  <a:sym typeface="Symbol" panose="05050102010706020507" pitchFamily="18" charset="2"/>
                </a:rPr>
                <a:t>(), </a:t>
              </a:r>
              <a:r>
                <a:rPr lang="en-GB" altLang="en-US" sz="2400" b="1">
                  <a:solidFill>
                    <a:srgbClr val="0000FF"/>
                  </a:solidFill>
                  <a:latin typeface="Times New Roman" panose="02020603050405020304" pitchFamily="18" charset="0"/>
                  <a:sym typeface="Symbol" panose="05050102010706020507" pitchFamily="18" charset="2"/>
                </a:rPr>
                <a:t>c, T</a:t>
              </a:r>
              <a:r>
                <a:rPr lang="en-GB" altLang="en-US" sz="2400">
                  <a:latin typeface="Times New Roman" panose="02020603050405020304" pitchFamily="18" charset="0"/>
                  <a:sym typeface="Symbol" panose="05050102010706020507" pitchFamily="18" charset="2"/>
                </a:rPr>
                <a:t> </a:t>
              </a:r>
            </a:p>
          </p:txBody>
        </p:sp>
        <p:sp>
          <p:nvSpPr>
            <p:cNvPr id="40974" name="Line 10"/>
            <p:cNvSpPr>
              <a:spLocks noChangeShapeType="1"/>
            </p:cNvSpPr>
            <p:nvPr/>
          </p:nvSpPr>
          <p:spPr bwMode="auto">
            <a:xfrm>
              <a:off x="6896100" y="2082800"/>
              <a:ext cx="1320800"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grpSp>
      <p:cxnSp>
        <p:nvCxnSpPr>
          <p:cNvPr id="3" name="Straight Arrow Connector 2"/>
          <p:cNvCxnSpPr/>
          <p:nvPr/>
        </p:nvCxnSpPr>
        <p:spPr>
          <a:xfrm flipV="1">
            <a:off x="2339975" y="4292600"/>
            <a:ext cx="503238" cy="1584325"/>
          </a:xfrm>
          <a:prstGeom prst="straightConnector1">
            <a:avLst/>
          </a:prstGeom>
          <a:ln w="2222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0966" name="Text Box 8"/>
          <p:cNvSpPr txBox="1">
            <a:spLocks noChangeArrowheads="1"/>
          </p:cNvSpPr>
          <p:nvPr/>
        </p:nvSpPr>
        <p:spPr bwMode="auto">
          <a:xfrm>
            <a:off x="1117600" y="1423988"/>
            <a:ext cx="13208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FontTx/>
              <a:buNone/>
            </a:pPr>
            <a:r>
              <a:rPr lang="en-GB" altLang="en-US" sz="2400" b="1" dirty="0">
                <a:solidFill>
                  <a:srgbClr val="0000FF"/>
                </a:solidFill>
                <a:sym typeface="Symbol" panose="05050102010706020507" pitchFamily="18" charset="2"/>
              </a:rPr>
              <a:t>I</a:t>
            </a:r>
            <a:r>
              <a:rPr lang="el-GR" altLang="en-US" sz="2400" b="1" baseline="-250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λ</a:t>
            </a:r>
            <a:r>
              <a:rPr lang="en-GB" altLang="en-US" sz="2400" b="1" baseline="-10000" dirty="0">
                <a:solidFill>
                  <a:srgbClr val="0000FF"/>
                </a:solidFill>
                <a:sym typeface="Symbol" panose="05050102010706020507" pitchFamily="18" charset="2"/>
              </a:rPr>
              <a:t> </a:t>
            </a:r>
            <a:r>
              <a:rPr lang="en-GB" altLang="en-US" sz="2400" b="1" dirty="0">
                <a:solidFill>
                  <a:srgbClr val="0000FF"/>
                </a:solidFill>
                <a:sym typeface="Symbol" panose="05050102010706020507" pitchFamily="18" charset="2"/>
              </a:rPr>
              <a:t>(0) </a:t>
            </a:r>
            <a:endParaRPr lang="en-GB" altLang="en-US" sz="2400" dirty="0"/>
          </a:p>
        </p:txBody>
      </p:sp>
      <p:sp>
        <p:nvSpPr>
          <p:cNvPr id="40967" name="Text Box 9"/>
          <p:cNvSpPr txBox="1">
            <a:spLocks noChangeArrowheads="1"/>
          </p:cNvSpPr>
          <p:nvPr/>
        </p:nvSpPr>
        <p:spPr bwMode="auto">
          <a:xfrm>
            <a:off x="7245350" y="1379538"/>
            <a:ext cx="12207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I</a:t>
            </a:r>
            <a:r>
              <a:rPr lang="en-GB" altLang="en-US" sz="2400" b="1" baseline="-25000">
                <a:solidFill>
                  <a:srgbClr val="0000FF"/>
                </a:solidFill>
                <a:sym typeface="Symbol" panose="05050102010706020507" pitchFamily="18" charset="2"/>
              </a:rPr>
              <a:t></a:t>
            </a:r>
            <a:r>
              <a:rPr lang="en-GB" altLang="en-US" sz="2400" b="1">
                <a:solidFill>
                  <a:srgbClr val="0000FF"/>
                </a:solidFill>
                <a:sym typeface="Symbol" panose="05050102010706020507" pitchFamily="18" charset="2"/>
              </a:rPr>
              <a:t> (L)</a:t>
            </a:r>
          </a:p>
        </p:txBody>
      </p:sp>
      <p:cxnSp>
        <p:nvCxnSpPr>
          <p:cNvPr id="15" name="Straight Arrow Connector 14"/>
          <p:cNvCxnSpPr/>
          <p:nvPr/>
        </p:nvCxnSpPr>
        <p:spPr>
          <a:xfrm flipV="1">
            <a:off x="2627313" y="1468438"/>
            <a:ext cx="3962400" cy="95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969" name="TextBox 15"/>
          <p:cNvSpPr txBox="1">
            <a:spLocks noChangeArrowheads="1"/>
          </p:cNvSpPr>
          <p:nvPr/>
        </p:nvSpPr>
        <p:spPr bwMode="auto">
          <a:xfrm>
            <a:off x="4244975" y="1095375"/>
            <a:ext cx="371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2400">
                <a:latin typeface="Times New Roman" panose="02020603050405020304" pitchFamily="18" charset="0"/>
              </a:rPr>
              <a:t>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fig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4935538"/>
            <a:ext cx="417671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3" descr="fig4-5"/>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a:xfrm>
            <a:off x="4067175" y="3009900"/>
            <a:ext cx="4679950" cy="163671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8" name="Rectangle 4"/>
          <p:cNvSpPr>
            <a:spLocks noGrp="1" noChangeArrowheads="1"/>
          </p:cNvSpPr>
          <p:nvPr>
            <p:ph type="title" sz="quarter"/>
          </p:nvPr>
        </p:nvSpPr>
        <p:spPr>
          <a:xfrm>
            <a:off x="0" y="-76200"/>
            <a:ext cx="9144000" cy="912813"/>
          </a:xfrm>
        </p:spPr>
        <p:txBody>
          <a:bodyPr/>
          <a:lstStyle/>
          <a:p>
            <a:r>
              <a:rPr lang="en-GB" altLang="en-US" sz="3400" smtClean="0">
                <a:solidFill>
                  <a:srgbClr val="FF0000"/>
                </a:solidFill>
              </a:rPr>
              <a:t>Hot nebula</a:t>
            </a:r>
          </a:p>
        </p:txBody>
      </p:sp>
      <p:sp>
        <p:nvSpPr>
          <p:cNvPr id="41989" name="Text Box 5"/>
          <p:cNvSpPr txBox="1">
            <a:spLocks noChangeArrowheads="1"/>
          </p:cNvSpPr>
          <p:nvPr/>
        </p:nvSpPr>
        <p:spPr bwMode="auto">
          <a:xfrm>
            <a:off x="611188" y="1852613"/>
            <a:ext cx="8075612" cy="394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800100" indent="-342900">
              <a:spcBef>
                <a:spcPct val="20000"/>
              </a:spcBef>
              <a:buChar char="–"/>
              <a:defRPr sz="2800">
                <a:solidFill>
                  <a:schemeClr val="tx1"/>
                </a:solidFill>
                <a:latin typeface="Arial" panose="020B0604020202020204" pitchFamily="34" charset="0"/>
                <a:cs typeface="Arial" panose="020B0604020202020204" pitchFamily="34" charset="0"/>
              </a:defRPr>
            </a:lvl2pPr>
            <a:lvl3pPr marL="1257300" indent="-342900">
              <a:spcBef>
                <a:spcPct val="20000"/>
              </a:spcBef>
              <a:buChar char="•"/>
              <a:defRPr sz="2400">
                <a:solidFill>
                  <a:schemeClr val="tx1"/>
                </a:solidFill>
                <a:latin typeface="Arial" panose="020B0604020202020204" pitchFamily="34" charset="0"/>
                <a:cs typeface="Arial" panose="020B0604020202020204" pitchFamily="34" charset="0"/>
              </a:defRPr>
            </a:lvl3pPr>
            <a:lvl4pPr marL="1714500" indent="-342900">
              <a:spcBef>
                <a:spcPct val="20000"/>
              </a:spcBef>
              <a:buChar char="–"/>
              <a:defRPr sz="2000">
                <a:solidFill>
                  <a:schemeClr val="tx1"/>
                </a:solidFill>
                <a:latin typeface="Arial" panose="020B0604020202020204" pitchFamily="34" charset="0"/>
                <a:cs typeface="Arial" panose="020B0604020202020204" pitchFamily="34" charset="0"/>
              </a:defRPr>
            </a:lvl4pPr>
            <a:lvl5pPr marL="2171700" indent="-342900">
              <a:spcBef>
                <a:spcPct val="20000"/>
              </a:spcBef>
              <a:buChar char="»"/>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000" b="1">
                <a:solidFill>
                  <a:srgbClr val="008000"/>
                </a:solidFill>
                <a:sym typeface="Symbol" panose="05050102010706020507" pitchFamily="18" charset="2"/>
              </a:rPr>
              <a:t>Imagine first the case in which </a:t>
            </a:r>
            <a:r>
              <a:rPr lang="en-GB" altLang="en-US" sz="2000" b="1" i="1">
                <a:solidFill>
                  <a:srgbClr val="008000"/>
                </a:solidFill>
                <a:sym typeface="Symbol" panose="05050102010706020507" pitchFamily="18" charset="2"/>
              </a:rPr>
              <a:t>I</a:t>
            </a:r>
            <a:r>
              <a:rPr lang="en-GB" altLang="en-US" sz="2000" b="1" baseline="-25000">
                <a:solidFill>
                  <a:srgbClr val="008000"/>
                </a:solidFill>
                <a:sym typeface="Symbol" panose="05050102010706020507" pitchFamily="18" charset="2"/>
              </a:rPr>
              <a:t></a:t>
            </a:r>
            <a:r>
              <a:rPr lang="en-GB" altLang="en-US" sz="2000" b="1">
                <a:solidFill>
                  <a:srgbClr val="008000"/>
                </a:solidFill>
                <a:sym typeface="Symbol" panose="05050102010706020507" pitchFamily="18" charset="2"/>
              </a:rPr>
              <a:t>(</a:t>
            </a:r>
            <a:r>
              <a:rPr lang="en-GB" altLang="en-US" sz="2000" b="1">
                <a:solidFill>
                  <a:srgbClr val="008000"/>
                </a:solidFill>
                <a:latin typeface="Symbol" panose="05050102010706020507" pitchFamily="18" charset="2"/>
                <a:sym typeface="Symbol" panose="05050102010706020507" pitchFamily="18" charset="2"/>
              </a:rPr>
              <a:t>0</a:t>
            </a:r>
            <a:r>
              <a:rPr lang="en-GB" altLang="en-US" sz="2000" b="1">
                <a:solidFill>
                  <a:srgbClr val="008000"/>
                </a:solidFill>
                <a:sym typeface="Symbol" panose="05050102010706020507" pitchFamily="18" charset="2"/>
              </a:rPr>
              <a:t>)=0</a:t>
            </a:r>
            <a:r>
              <a:rPr lang="en-GB" altLang="en-US" sz="2000">
                <a:sym typeface="Symbol" panose="05050102010706020507" pitchFamily="18" charset="2"/>
              </a:rPr>
              <a:t>, i.e. </a:t>
            </a:r>
            <a:r>
              <a:rPr lang="en-GB" altLang="en-US" sz="2000" u="sng">
                <a:solidFill>
                  <a:srgbClr val="0000FF"/>
                </a:solidFill>
                <a:sym typeface="Symbol" panose="05050102010706020507" pitchFamily="18" charset="2"/>
              </a:rPr>
              <a:t>solely emission from the volume of gas (with constant source function)</a:t>
            </a:r>
            <a:r>
              <a:rPr lang="en-GB" altLang="en-US" sz="2000">
                <a:sym typeface="Symbol" panose="05050102010706020507" pitchFamily="18" charset="2"/>
              </a:rPr>
              <a:t>.                                   </a:t>
            </a:r>
          </a:p>
          <a:p>
            <a:pPr eaLnBrk="1" hangingPunct="1">
              <a:spcBef>
                <a:spcPct val="50000"/>
              </a:spcBef>
              <a:buFontTx/>
              <a:buNone/>
            </a:pPr>
            <a:r>
              <a:rPr lang="en-GB" altLang="en-US" sz="2000">
                <a:sym typeface="Symbol" panose="05050102010706020507" pitchFamily="18" charset="2"/>
              </a:rPr>
              <a:t>We have two limiting cases:</a:t>
            </a:r>
          </a:p>
          <a:p>
            <a:pPr eaLnBrk="1" hangingPunct="1">
              <a:spcBef>
                <a:spcPct val="50000"/>
              </a:spcBef>
            </a:pPr>
            <a:r>
              <a:rPr lang="en-GB" altLang="en-US" sz="2000">
                <a:sym typeface="Symbol" panose="05050102010706020507" pitchFamily="18" charset="2"/>
              </a:rPr>
              <a:t>Optically thin case ( </a:t>
            </a:r>
            <a:r>
              <a:rPr lang="en-GB" altLang="en-US" sz="2000" baseline="-25000">
                <a:sym typeface="Symbol" panose="05050102010706020507" pitchFamily="18" charset="2"/>
              </a:rPr>
              <a:t></a:t>
            </a:r>
            <a:r>
              <a:rPr lang="en-GB" altLang="en-US" sz="2000">
                <a:sym typeface="Symbol" panose="05050102010706020507" pitchFamily="18" charset="2"/>
              </a:rPr>
              <a:t>&lt;&lt;1)</a:t>
            </a:r>
          </a:p>
          <a:p>
            <a:pPr eaLnBrk="1" hangingPunct="1">
              <a:spcBef>
                <a:spcPct val="50000"/>
              </a:spcBef>
              <a:buFontTx/>
              <a:buNone/>
            </a:pPr>
            <a:endParaRPr lang="en-GB" altLang="en-US" sz="2000">
              <a:sym typeface="Symbol" panose="05050102010706020507" pitchFamily="18" charset="2"/>
            </a:endParaRPr>
          </a:p>
          <a:p>
            <a:pPr eaLnBrk="1" hangingPunct="1">
              <a:spcBef>
                <a:spcPct val="50000"/>
              </a:spcBef>
              <a:buFontTx/>
              <a:buNone/>
            </a:pPr>
            <a:endParaRPr lang="en-GB" altLang="en-US" sz="2000" u="sng">
              <a:sym typeface="Symbol" panose="05050102010706020507" pitchFamily="18" charset="2"/>
            </a:endParaRPr>
          </a:p>
          <a:p>
            <a:pPr eaLnBrk="1" hangingPunct="1">
              <a:spcBef>
                <a:spcPct val="50000"/>
              </a:spcBef>
              <a:buFontTx/>
              <a:buNone/>
            </a:pPr>
            <a:endParaRPr lang="en-GB" altLang="en-US" sz="2000" u="sng">
              <a:sym typeface="Symbol" panose="05050102010706020507" pitchFamily="18" charset="2"/>
            </a:endParaRPr>
          </a:p>
          <a:p>
            <a:pPr eaLnBrk="1" hangingPunct="1">
              <a:spcBef>
                <a:spcPct val="50000"/>
              </a:spcBef>
            </a:pPr>
            <a:r>
              <a:rPr lang="en-GB" altLang="en-US" sz="2000">
                <a:sym typeface="Symbol" panose="05050102010706020507" pitchFamily="18" charset="2"/>
              </a:rPr>
              <a:t> Optically thick case (</a:t>
            </a:r>
            <a:r>
              <a:rPr lang="en-GB" altLang="en-US" sz="2000" baseline="-25000">
                <a:sym typeface="Symbol" panose="05050102010706020507" pitchFamily="18" charset="2"/>
              </a:rPr>
              <a:t></a:t>
            </a:r>
            <a:r>
              <a:rPr lang="en-GB" altLang="en-US" sz="2000">
                <a:sym typeface="Symbol" panose="05050102010706020507" pitchFamily="18" charset="2"/>
              </a:rPr>
              <a:t>&gt;&gt;1)</a:t>
            </a:r>
          </a:p>
          <a:p>
            <a:pPr eaLnBrk="1" hangingPunct="1">
              <a:spcBef>
                <a:spcPct val="50000"/>
              </a:spcBef>
              <a:buFontTx/>
              <a:buNone/>
            </a:pPr>
            <a:endParaRPr lang="en-GB" altLang="en-US" sz="2000">
              <a:sym typeface="Symbol" panose="05050102010706020507" pitchFamily="18" charset="2"/>
            </a:endParaRPr>
          </a:p>
        </p:txBody>
      </p:sp>
      <p:graphicFrame>
        <p:nvGraphicFramePr>
          <p:cNvPr id="41990" name="Object 6"/>
          <p:cNvGraphicFramePr>
            <a:graphicFrameLocks noChangeAspect="1"/>
          </p:cNvGraphicFramePr>
          <p:nvPr/>
        </p:nvGraphicFramePr>
        <p:xfrm>
          <a:off x="1271588" y="3494088"/>
          <a:ext cx="2608262" cy="392112"/>
        </p:xfrm>
        <a:graphic>
          <a:graphicData uri="http://schemas.openxmlformats.org/presentationml/2006/ole">
            <mc:AlternateContent xmlns:mc="http://schemas.openxmlformats.org/markup-compatibility/2006">
              <mc:Choice xmlns:v="urn:schemas-microsoft-com:vml" Requires="v">
                <p:oleObj spid="_x0000_s42088" name="Equation" r:id="rId5" imgW="1612900" imgH="241300" progId="Equation.3">
                  <p:embed/>
                </p:oleObj>
              </mc:Choice>
              <mc:Fallback>
                <p:oleObj name="Equation" r:id="rId5" imgW="1612900" imgH="241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1588" y="3494088"/>
                        <a:ext cx="260826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1" name="Object 7"/>
          <p:cNvGraphicFramePr>
            <a:graphicFrameLocks noChangeAspect="1"/>
          </p:cNvGraphicFramePr>
          <p:nvPr/>
        </p:nvGraphicFramePr>
        <p:xfrm>
          <a:off x="1362075" y="5654675"/>
          <a:ext cx="1952625" cy="392113"/>
        </p:xfrm>
        <a:graphic>
          <a:graphicData uri="http://schemas.openxmlformats.org/presentationml/2006/ole">
            <mc:AlternateContent xmlns:mc="http://schemas.openxmlformats.org/markup-compatibility/2006">
              <mc:Choice xmlns:v="urn:schemas-microsoft-com:vml" Requires="v">
                <p:oleObj spid="_x0000_s42089" name="Equation" r:id="rId7" imgW="1206500" imgH="241300" progId="Equation.3">
                  <p:embed/>
                </p:oleObj>
              </mc:Choice>
              <mc:Fallback>
                <p:oleObj name="Equation" r:id="rId7" imgW="1206500" imgH="2413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2075" y="5654675"/>
                        <a:ext cx="1952625"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2" name="Object 8"/>
          <p:cNvGraphicFramePr>
            <a:graphicFrameLocks noGrp="1" noChangeAspect="1"/>
          </p:cNvGraphicFramePr>
          <p:nvPr>
            <p:ph sz="quarter" idx="3"/>
          </p:nvPr>
        </p:nvGraphicFramePr>
        <p:xfrm>
          <a:off x="6400800" y="2243138"/>
          <a:ext cx="1985963" cy="449262"/>
        </p:xfrm>
        <a:graphic>
          <a:graphicData uri="http://schemas.openxmlformats.org/presentationml/2006/ole">
            <mc:AlternateContent xmlns:mc="http://schemas.openxmlformats.org/markup-compatibility/2006">
              <mc:Choice xmlns:v="urn:schemas-microsoft-com:vml" Requires="v">
                <p:oleObj spid="_x0000_s42090" name="Equation" r:id="rId9" imgW="1066800" imgH="241300" progId="Equation.3">
                  <p:embed/>
                </p:oleObj>
              </mc:Choice>
              <mc:Fallback>
                <p:oleObj name="Equation" r:id="rId9" imgW="1066800" imgH="2413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0800" y="2243138"/>
                        <a:ext cx="1985963"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3" name="Text Box 9"/>
          <p:cNvSpPr txBox="1">
            <a:spLocks noChangeArrowheads="1"/>
          </p:cNvSpPr>
          <p:nvPr/>
        </p:nvSpPr>
        <p:spPr bwMode="auto">
          <a:xfrm>
            <a:off x="4427538" y="2846388"/>
            <a:ext cx="460851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1800"/>
              <a:t>Opacity </a:t>
            </a:r>
            <a:r>
              <a:rPr lang="en-GB" altLang="en-US" sz="1800">
                <a:latin typeface="Symbol" panose="05050102010706020507" pitchFamily="18" charset="2"/>
                <a:sym typeface="Symbol" panose="05050102010706020507" pitchFamily="18" charset="2"/>
              </a:rPr>
              <a:t>t</a:t>
            </a:r>
            <a:r>
              <a:rPr lang="en-GB" altLang="en-US" sz="1800">
                <a:sym typeface="Symbol" panose="05050102010706020507" pitchFamily="18" charset="2"/>
              </a:rPr>
              <a:t> versus  </a:t>
            </a:r>
            <a:r>
              <a:rPr lang="en-GB" altLang="en-US" sz="1800">
                <a:sym typeface="Wingdings" panose="05000000000000000000" pitchFamily="2" charset="2"/>
              </a:rPr>
              <a:t>   Intensity versus </a:t>
            </a:r>
            <a:r>
              <a:rPr lang="en-GB" altLang="en-US" sz="1800">
                <a:sym typeface="Symbol" panose="05050102010706020507" pitchFamily="18" charset="2"/>
              </a:rPr>
              <a:t> </a:t>
            </a:r>
          </a:p>
        </p:txBody>
      </p:sp>
      <p:sp>
        <p:nvSpPr>
          <p:cNvPr id="41994" name="TextBox 1"/>
          <p:cNvSpPr txBox="1">
            <a:spLocks noChangeArrowheads="1"/>
          </p:cNvSpPr>
          <p:nvPr/>
        </p:nvSpPr>
        <p:spPr bwMode="auto">
          <a:xfrm>
            <a:off x="1620838" y="1446213"/>
            <a:ext cx="5327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b="1">
                <a:solidFill>
                  <a:srgbClr val="0000FF"/>
                </a:solidFill>
                <a:latin typeface="Palatino" pitchFamily="18" charset="0"/>
                <a:sym typeface="Symbol" panose="05050102010706020507" pitchFamily="18" charset="2"/>
              </a:rPr>
              <a:t>I</a:t>
            </a:r>
            <a:r>
              <a:rPr lang="en-GB" altLang="en-US" sz="2400" b="1" baseline="-25000">
                <a:solidFill>
                  <a:srgbClr val="0000FF"/>
                </a:solidFill>
                <a:latin typeface="Times New Roman" panose="02020603050405020304" pitchFamily="18" charset="0"/>
                <a:sym typeface="Symbol" panose="05050102010706020507" pitchFamily="18" charset="2"/>
              </a:rPr>
              <a:t></a:t>
            </a:r>
            <a:r>
              <a:rPr lang="en-GB" altLang="en-US" sz="2400" b="1">
                <a:solidFill>
                  <a:srgbClr val="0000FF"/>
                </a:solidFill>
                <a:latin typeface="Times New Roman" panose="02020603050405020304" pitchFamily="18" charset="0"/>
                <a:sym typeface="Symbol" panose="05050102010706020507" pitchFamily="18" charset="2"/>
              </a:rPr>
              <a:t>(L) = </a:t>
            </a:r>
            <a:r>
              <a:rPr lang="en-GB" altLang="en-US" sz="2400" b="1">
                <a:solidFill>
                  <a:srgbClr val="0000FF"/>
                </a:solidFill>
                <a:latin typeface="Lucida Calligraphy" panose="03010101010101010101" pitchFamily="66" charset="0"/>
                <a:sym typeface="Symbol" panose="05050102010706020507" pitchFamily="18" charset="2"/>
              </a:rPr>
              <a:t>T</a:t>
            </a:r>
            <a:r>
              <a:rPr lang="en-GB" altLang="en-US" sz="2400" b="1">
                <a:solidFill>
                  <a:srgbClr val="0000FF"/>
                </a:solidFill>
                <a:latin typeface="Times New Roman" panose="02020603050405020304" pitchFamily="18" charset="0"/>
                <a:sym typeface="Symbol" panose="05050102010706020507" pitchFamily="18" charset="2"/>
              </a:rPr>
              <a:t>() </a:t>
            </a:r>
            <a:r>
              <a:rPr lang="en-US" altLang="en-US" sz="2400" b="1">
                <a:solidFill>
                  <a:srgbClr val="0000FF"/>
                </a:solidFill>
                <a:sym typeface="Symbol" panose="05050102010706020507" pitchFamily="18" charset="2"/>
              </a:rPr>
              <a:t>I</a:t>
            </a:r>
            <a:r>
              <a:rPr lang="el-GR" altLang="en-US" sz="2400" b="1" baseline="-10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λ</a:t>
            </a:r>
            <a:r>
              <a:rPr lang="en-US" altLang="en-US" sz="2400" b="1">
                <a:solidFill>
                  <a:srgbClr val="0000FF"/>
                </a:solidFill>
                <a:sym typeface="Symbol" panose="05050102010706020507" pitchFamily="18" charset="2"/>
              </a:rPr>
              <a:t>(0) </a:t>
            </a:r>
            <a:r>
              <a:rPr lang="en-GB" altLang="en-US" sz="2400" b="1">
                <a:solidFill>
                  <a:srgbClr val="0000FF"/>
                </a:solidFill>
                <a:latin typeface="Times New Roman" panose="02020603050405020304" pitchFamily="18" charset="0"/>
                <a:sym typeface="Symbol" panose="05050102010706020507" pitchFamily="18" charset="2"/>
              </a:rPr>
              <a:t> </a:t>
            </a:r>
            <a:r>
              <a:rPr lang="en-GB" altLang="en-US" sz="2400" b="1">
                <a:solidFill>
                  <a:srgbClr val="0000FF"/>
                </a:solidFill>
                <a:latin typeface="Palatino" pitchFamily="18" charset="0"/>
                <a:sym typeface="Symbol" panose="05050102010706020507" pitchFamily="18" charset="2"/>
              </a:rPr>
              <a:t>+ </a:t>
            </a:r>
            <a:r>
              <a:rPr lang="en-GB" altLang="en-US" sz="2400" b="1">
                <a:solidFill>
                  <a:srgbClr val="0000FF"/>
                </a:solidFill>
                <a:latin typeface="Times New Roman" panose="02020603050405020304" pitchFamily="18" charset="0"/>
                <a:sym typeface="Symbol" panose="05050102010706020507" pitchFamily="18" charset="2"/>
              </a:rPr>
              <a:t>( 1- </a:t>
            </a:r>
            <a:r>
              <a:rPr lang="en-GB" altLang="en-US" sz="2400" b="1">
                <a:solidFill>
                  <a:srgbClr val="0000FF"/>
                </a:solidFill>
                <a:latin typeface="Lucida Calligraphy" panose="03010101010101010101" pitchFamily="66" charset="0"/>
                <a:sym typeface="Symbol" panose="05050102010706020507" pitchFamily="18" charset="2"/>
              </a:rPr>
              <a:t>T</a:t>
            </a:r>
            <a:r>
              <a:rPr lang="en-GB" altLang="en-US" sz="2400" b="1">
                <a:solidFill>
                  <a:srgbClr val="0000FF"/>
                </a:solidFill>
                <a:latin typeface="Times New Roman" panose="02020603050405020304" pitchFamily="18" charset="0"/>
                <a:sym typeface="Symbol" panose="05050102010706020507" pitchFamily="18" charset="2"/>
              </a:rPr>
              <a:t>() ) x B(, T)</a:t>
            </a:r>
            <a:endParaRPr lang="en-GB" altLang="en-US" sz="2400">
              <a:latin typeface="Times New Roman" panose="02020603050405020304" pitchFamily="18" charset="0"/>
            </a:endParaRPr>
          </a:p>
        </p:txBody>
      </p:sp>
      <p:grpSp>
        <p:nvGrpSpPr>
          <p:cNvPr id="41995" name="Group 10"/>
          <p:cNvGrpSpPr>
            <a:grpSpLocks/>
          </p:cNvGrpSpPr>
          <p:nvPr/>
        </p:nvGrpSpPr>
        <p:grpSpPr bwMode="auto">
          <a:xfrm>
            <a:off x="425450" y="917575"/>
            <a:ext cx="6972300" cy="547688"/>
            <a:chOff x="1244600" y="1609725"/>
            <a:chExt cx="6972300" cy="547688"/>
          </a:xfrm>
        </p:grpSpPr>
        <p:sp>
          <p:nvSpPr>
            <p:cNvPr id="42005" name="Rectangle 4"/>
            <p:cNvSpPr>
              <a:spLocks noChangeArrowheads="1"/>
            </p:cNvSpPr>
            <p:nvPr/>
          </p:nvSpPr>
          <p:spPr bwMode="auto">
            <a:xfrm>
              <a:off x="2667000" y="1643063"/>
              <a:ext cx="3962400" cy="5143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2006" name="Line 5"/>
            <p:cNvSpPr>
              <a:spLocks noChangeShapeType="1"/>
            </p:cNvSpPr>
            <p:nvPr/>
          </p:nvSpPr>
          <p:spPr bwMode="auto">
            <a:xfrm>
              <a:off x="1244600" y="1871663"/>
              <a:ext cx="1320800" cy="0"/>
            </a:xfrm>
            <a:prstGeom prst="line">
              <a:avLst/>
            </a:prstGeom>
            <a:noFill/>
            <a:ln w="730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42007" name="Line 6"/>
            <p:cNvSpPr>
              <a:spLocks noChangeShapeType="1"/>
            </p:cNvSpPr>
            <p:nvPr/>
          </p:nvSpPr>
          <p:spPr bwMode="auto">
            <a:xfrm>
              <a:off x="6832600" y="1871663"/>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42008" name="Text Box 7"/>
            <p:cNvSpPr txBox="1">
              <a:spLocks noChangeArrowheads="1"/>
            </p:cNvSpPr>
            <p:nvPr/>
          </p:nvSpPr>
          <p:spPr bwMode="auto">
            <a:xfrm>
              <a:off x="3400425" y="1609725"/>
              <a:ext cx="3457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GAS k</a:t>
              </a:r>
              <a:r>
                <a:rPr lang="en-GB" altLang="en-US" sz="2400" b="1" baseline="-25000">
                  <a:solidFill>
                    <a:srgbClr val="0000FF"/>
                  </a:solidFill>
                  <a:sym typeface="Symbol" panose="05050102010706020507" pitchFamily="18" charset="2"/>
                </a:rPr>
                <a:t>a</a:t>
              </a:r>
              <a:r>
                <a:rPr lang="en-GB" altLang="en-US" sz="2400" b="1">
                  <a:solidFill>
                    <a:srgbClr val="0000FF"/>
                  </a:solidFill>
                  <a:sym typeface="Symbol" panose="05050102010706020507" pitchFamily="18" charset="2"/>
                </a:rPr>
                <a:t>(), </a:t>
              </a:r>
              <a:r>
                <a:rPr lang="en-GB" altLang="en-US" sz="2400" b="1">
                  <a:solidFill>
                    <a:srgbClr val="0000FF"/>
                  </a:solidFill>
                  <a:latin typeface="Times New Roman" panose="02020603050405020304" pitchFamily="18" charset="0"/>
                  <a:sym typeface="Symbol" panose="05050102010706020507" pitchFamily="18" charset="2"/>
                </a:rPr>
                <a:t>c, T</a:t>
              </a:r>
              <a:r>
                <a:rPr lang="en-GB" altLang="en-US" sz="2400">
                  <a:latin typeface="Times New Roman" panose="02020603050405020304" pitchFamily="18" charset="0"/>
                  <a:sym typeface="Symbol" panose="05050102010706020507" pitchFamily="18" charset="2"/>
                </a:rPr>
                <a:t> </a:t>
              </a:r>
            </a:p>
          </p:txBody>
        </p:sp>
        <p:sp>
          <p:nvSpPr>
            <p:cNvPr id="42009" name="Line 10"/>
            <p:cNvSpPr>
              <a:spLocks noChangeShapeType="1"/>
            </p:cNvSpPr>
            <p:nvPr/>
          </p:nvSpPr>
          <p:spPr bwMode="auto">
            <a:xfrm>
              <a:off x="6896100" y="2082800"/>
              <a:ext cx="1320800"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grpSp>
      <p:sp>
        <p:nvSpPr>
          <p:cNvPr id="41996" name="TextBox 19"/>
          <p:cNvSpPr txBox="1">
            <a:spLocks noChangeArrowheads="1"/>
          </p:cNvSpPr>
          <p:nvPr/>
        </p:nvSpPr>
        <p:spPr bwMode="auto">
          <a:xfrm>
            <a:off x="4068763" y="3357563"/>
            <a:ext cx="431800"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latin typeface="Symbol" panose="05050102010706020507" pitchFamily="18" charset="2"/>
              </a:rPr>
              <a:t>t</a:t>
            </a:r>
            <a:r>
              <a:rPr lang="en-GB" altLang="en-US" sz="2400" baseline="-25000">
                <a:latin typeface="Symbol" panose="05050102010706020507" pitchFamily="18" charset="2"/>
              </a:rPr>
              <a:t>l</a:t>
            </a:r>
          </a:p>
        </p:txBody>
      </p:sp>
      <p:sp>
        <p:nvSpPr>
          <p:cNvPr id="41997" name="TextBox 20"/>
          <p:cNvSpPr txBox="1">
            <a:spLocks noChangeArrowheads="1"/>
          </p:cNvSpPr>
          <p:nvPr/>
        </p:nvSpPr>
        <p:spPr bwMode="auto">
          <a:xfrm>
            <a:off x="4356100" y="5272088"/>
            <a:ext cx="431800"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latin typeface="Symbol" panose="05050102010706020507" pitchFamily="18" charset="2"/>
              </a:rPr>
              <a:t>t</a:t>
            </a:r>
            <a:r>
              <a:rPr lang="en-GB" altLang="en-US" sz="2400" baseline="-25000">
                <a:latin typeface="Symbol" panose="05050102010706020507" pitchFamily="18" charset="2"/>
              </a:rPr>
              <a:t>l</a:t>
            </a:r>
          </a:p>
        </p:txBody>
      </p:sp>
      <p:sp>
        <p:nvSpPr>
          <p:cNvPr id="41998" name="TextBox 2"/>
          <p:cNvSpPr txBox="1">
            <a:spLocks noChangeArrowheads="1"/>
          </p:cNvSpPr>
          <p:nvPr/>
        </p:nvSpPr>
        <p:spPr bwMode="auto">
          <a:xfrm>
            <a:off x="1187450" y="6381750"/>
            <a:ext cx="3590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latin typeface="Times New Roman" panose="02020603050405020304" pitchFamily="18" charset="0"/>
              </a:rPr>
              <a:t>It behaves like a black body</a:t>
            </a:r>
          </a:p>
        </p:txBody>
      </p:sp>
      <p:sp>
        <p:nvSpPr>
          <p:cNvPr id="41999" name="TextBox 22"/>
          <p:cNvSpPr txBox="1">
            <a:spLocks noChangeArrowheads="1"/>
          </p:cNvSpPr>
          <p:nvPr/>
        </p:nvSpPr>
        <p:spPr bwMode="auto">
          <a:xfrm>
            <a:off x="6443663" y="3357563"/>
            <a:ext cx="400050"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latin typeface="Symbol" panose="05050102010706020507" pitchFamily="18" charset="2"/>
              </a:rPr>
              <a:t>I</a:t>
            </a:r>
            <a:r>
              <a:rPr lang="en-GB" altLang="en-US" sz="2400" baseline="-25000">
                <a:latin typeface="Symbol" panose="05050102010706020507" pitchFamily="18" charset="2"/>
              </a:rPr>
              <a:t>l</a:t>
            </a:r>
          </a:p>
        </p:txBody>
      </p:sp>
      <p:sp>
        <p:nvSpPr>
          <p:cNvPr id="42000" name="TextBox 23"/>
          <p:cNvSpPr txBox="1">
            <a:spLocks noChangeArrowheads="1"/>
          </p:cNvSpPr>
          <p:nvPr/>
        </p:nvSpPr>
        <p:spPr bwMode="auto">
          <a:xfrm>
            <a:off x="6516688" y="5373688"/>
            <a:ext cx="398462"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latin typeface="Symbol" panose="05050102010706020507" pitchFamily="18" charset="2"/>
              </a:rPr>
              <a:t>I</a:t>
            </a:r>
            <a:r>
              <a:rPr lang="en-GB" altLang="en-US" sz="2400" baseline="-25000">
                <a:latin typeface="Symbol" panose="05050102010706020507" pitchFamily="18" charset="2"/>
              </a:rPr>
              <a:t>l</a:t>
            </a:r>
          </a:p>
        </p:txBody>
      </p:sp>
      <p:sp>
        <p:nvSpPr>
          <p:cNvPr id="42001" name="Text Box 8"/>
          <p:cNvSpPr txBox="1">
            <a:spLocks noChangeArrowheads="1"/>
          </p:cNvSpPr>
          <p:nvPr/>
        </p:nvSpPr>
        <p:spPr bwMode="auto">
          <a:xfrm>
            <a:off x="395288" y="692150"/>
            <a:ext cx="13208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FontTx/>
              <a:buNone/>
            </a:pPr>
            <a:r>
              <a:rPr lang="en-GB" altLang="en-US" sz="2400" b="1">
                <a:solidFill>
                  <a:srgbClr val="0000FF"/>
                </a:solidFill>
                <a:sym typeface="Symbol" panose="05050102010706020507" pitchFamily="18" charset="2"/>
              </a:rPr>
              <a:t>I</a:t>
            </a:r>
            <a:r>
              <a:rPr lang="el-GR" altLang="en-US" sz="2400" b="1"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λ</a:t>
            </a:r>
            <a:r>
              <a:rPr lang="en-GB" altLang="en-US" sz="2400" b="1" baseline="-10000">
                <a:solidFill>
                  <a:srgbClr val="0000FF"/>
                </a:solidFill>
                <a:sym typeface="Symbol" panose="05050102010706020507" pitchFamily="18" charset="2"/>
              </a:rPr>
              <a:t> </a:t>
            </a:r>
            <a:r>
              <a:rPr lang="en-GB" altLang="en-US" sz="2400" b="1">
                <a:solidFill>
                  <a:srgbClr val="0000FF"/>
                </a:solidFill>
                <a:sym typeface="Symbol" panose="05050102010706020507" pitchFamily="18" charset="2"/>
              </a:rPr>
              <a:t>(0) </a:t>
            </a:r>
            <a:endParaRPr lang="en-GB" altLang="en-US" sz="2400"/>
          </a:p>
        </p:txBody>
      </p:sp>
      <p:sp>
        <p:nvSpPr>
          <p:cNvPr id="42002" name="Text Box 9"/>
          <p:cNvSpPr txBox="1">
            <a:spLocks noChangeArrowheads="1"/>
          </p:cNvSpPr>
          <p:nvPr/>
        </p:nvSpPr>
        <p:spPr bwMode="auto">
          <a:xfrm>
            <a:off x="6732588" y="549275"/>
            <a:ext cx="12207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I</a:t>
            </a:r>
            <a:r>
              <a:rPr lang="en-GB" altLang="en-US" sz="2400" b="1" baseline="-25000">
                <a:solidFill>
                  <a:srgbClr val="0000FF"/>
                </a:solidFill>
                <a:sym typeface="Symbol" panose="05050102010706020507" pitchFamily="18" charset="2"/>
              </a:rPr>
              <a:t></a:t>
            </a:r>
            <a:r>
              <a:rPr lang="en-GB" altLang="en-US" sz="2400" b="1">
                <a:solidFill>
                  <a:srgbClr val="0000FF"/>
                </a:solidFill>
                <a:sym typeface="Symbol" panose="05050102010706020507" pitchFamily="18" charset="2"/>
              </a:rPr>
              <a:t> (L)</a:t>
            </a:r>
          </a:p>
        </p:txBody>
      </p:sp>
      <p:cxnSp>
        <p:nvCxnSpPr>
          <p:cNvPr id="26" name="Straight Arrow Connector 25"/>
          <p:cNvCxnSpPr/>
          <p:nvPr/>
        </p:nvCxnSpPr>
        <p:spPr>
          <a:xfrm flipV="1">
            <a:off x="1908175" y="892175"/>
            <a:ext cx="3962400" cy="95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004" name="TextBox 26"/>
          <p:cNvSpPr txBox="1">
            <a:spLocks noChangeArrowheads="1"/>
          </p:cNvSpPr>
          <p:nvPr/>
        </p:nvSpPr>
        <p:spPr bwMode="auto">
          <a:xfrm>
            <a:off x="3524250" y="519113"/>
            <a:ext cx="373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2400">
                <a:latin typeface="Times New Roman" panose="02020603050405020304" pitchFamily="18" charset="0"/>
              </a:rPr>
              <a:t>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26988"/>
            <a:ext cx="9144000" cy="719138"/>
          </a:xfrm>
        </p:spPr>
        <p:txBody>
          <a:bodyPr/>
          <a:lstStyle/>
          <a:p>
            <a:r>
              <a:rPr lang="en-GB" altLang="en-US" sz="4000" smtClean="0">
                <a:solidFill>
                  <a:srgbClr val="FF0000"/>
                </a:solidFill>
              </a:rPr>
              <a:t>Hot low density nebular gas </a:t>
            </a:r>
          </a:p>
        </p:txBody>
      </p:sp>
      <p:pic>
        <p:nvPicPr>
          <p:cNvPr id="43011" name="Picture 3" descr="7009"/>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287463" y="1196975"/>
            <a:ext cx="6524625" cy="437356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Rectangle 2"/>
          <p:cNvSpPr txBox="1">
            <a:spLocks noChangeArrowheads="1"/>
          </p:cNvSpPr>
          <p:nvPr/>
        </p:nvSpPr>
        <p:spPr bwMode="auto">
          <a:xfrm>
            <a:off x="107950" y="404813"/>
            <a:ext cx="89646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defRPr/>
            </a:pPr>
            <a:r>
              <a:rPr lang="en-GB" altLang="en-US" sz="2400" kern="0" dirty="0" smtClean="0">
                <a:latin typeface="Arial" charset="0"/>
                <a:cs typeface="Arial" charset="0"/>
              </a:rPr>
              <a:t>Example of emission lines for optically thin nebulae</a:t>
            </a:r>
          </a:p>
        </p:txBody>
      </p:sp>
      <p:sp>
        <p:nvSpPr>
          <p:cNvPr id="43013" name="TextBox 1"/>
          <p:cNvSpPr txBox="1">
            <a:spLocks noChangeArrowheads="1"/>
          </p:cNvSpPr>
          <p:nvPr/>
        </p:nvSpPr>
        <p:spPr bwMode="auto">
          <a:xfrm>
            <a:off x="0" y="5805488"/>
            <a:ext cx="9144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2400">
                <a:latin typeface="Times New Roman" panose="02020603050405020304" pitchFamily="18" charset="0"/>
              </a:rPr>
              <a:t>The optical thickness is strongly dependent on wavelength </a:t>
            </a:r>
            <a:r>
              <a:rPr lang="en-GB" altLang="en-US" sz="2400">
                <a:latin typeface="Times New Roman" panose="02020603050405020304" pitchFamily="18" charset="0"/>
                <a:sym typeface="Wingdings" panose="05000000000000000000" pitchFamily="2" charset="2"/>
              </a:rPr>
              <a:t> peaks corresponding to absorption bands of different elements in the nebula</a:t>
            </a:r>
            <a:r>
              <a:rPr lang="en-GB" altLang="en-US" sz="24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3175"/>
            <a:ext cx="9144000" cy="833438"/>
          </a:xfrm>
        </p:spPr>
        <p:txBody>
          <a:bodyPr/>
          <a:lstStyle/>
          <a:p>
            <a:pPr eaLnBrk="1" hangingPunct="1"/>
            <a:r>
              <a:rPr lang="en-GB" altLang="en-US" sz="2800" b="1" dirty="0" smtClean="0">
                <a:solidFill>
                  <a:srgbClr val="FF3300"/>
                </a:solidFill>
              </a:rPr>
              <a:t>Interaction of Light and Matter </a:t>
            </a:r>
          </a:p>
        </p:txBody>
      </p:sp>
      <p:sp>
        <p:nvSpPr>
          <p:cNvPr id="26627" name="Rectangle 3"/>
          <p:cNvSpPr>
            <a:spLocks noGrp="1" noChangeArrowheads="1"/>
          </p:cNvSpPr>
          <p:nvPr>
            <p:ph type="body" idx="1"/>
          </p:nvPr>
        </p:nvSpPr>
        <p:spPr>
          <a:xfrm>
            <a:off x="0" y="1052513"/>
            <a:ext cx="8748713" cy="3795712"/>
          </a:xfrm>
        </p:spPr>
        <p:txBody>
          <a:bodyPr/>
          <a:lstStyle/>
          <a:p>
            <a:pPr marL="0" indent="0" algn="just" defTabSz="928688" eaLnBrk="1" hangingPunct="1">
              <a:spcBef>
                <a:spcPts val="1800"/>
              </a:spcBef>
              <a:buFontTx/>
              <a:buNone/>
              <a:tabLst>
                <a:tab pos="377825" algn="l"/>
                <a:tab pos="668338" algn="l"/>
                <a:tab pos="1136650" algn="l"/>
                <a:tab pos="1436688" algn="l"/>
                <a:tab pos="1520825" algn="l"/>
                <a:tab pos="2289175" algn="l"/>
                <a:tab pos="2389188" algn="l"/>
              </a:tabLst>
              <a:defRPr/>
            </a:pPr>
            <a:r>
              <a:rPr lang="en-GB" sz="2000" b="1" dirty="0" smtClean="0">
                <a:solidFill>
                  <a:schemeClr val="tx2"/>
                </a:solidFill>
                <a:latin typeface="Arial" charset="0"/>
                <a:cs typeface="Arial" charset="0"/>
                <a:sym typeface="Symbol" pitchFamily="18" charset="2"/>
              </a:rPr>
              <a:t>Light (EM radiation) can interact with matter in the following ways:</a:t>
            </a:r>
          </a:p>
          <a:p>
            <a:pPr marL="633413" indent="-360363" algn="just" defTabSz="928688" eaLnBrk="1" hangingPunct="1">
              <a:spcBef>
                <a:spcPts val="1800"/>
              </a:spcBef>
              <a:buFont typeface="Wingdings" pitchFamily="2" charset="2"/>
              <a:buChar char="q"/>
              <a:tabLst>
                <a:tab pos="534988" algn="l"/>
                <a:tab pos="668338" algn="l"/>
                <a:tab pos="1136650" algn="l"/>
                <a:tab pos="1436688" algn="l"/>
                <a:tab pos="1520825" algn="l"/>
                <a:tab pos="2289175" algn="l"/>
                <a:tab pos="2389188" algn="l"/>
              </a:tabLst>
              <a:defRPr/>
            </a:pPr>
            <a:r>
              <a:rPr lang="en-GB" sz="2000" b="1" dirty="0" smtClean="0">
                <a:solidFill>
                  <a:schemeClr val="tx2"/>
                </a:solidFill>
                <a:latin typeface="Arial" charset="0"/>
                <a:cs typeface="Arial" charset="0"/>
                <a:sym typeface="Symbol" pitchFamily="18" charset="2"/>
              </a:rPr>
              <a:t>Emission: add (generates) photons</a:t>
            </a:r>
          </a:p>
          <a:p>
            <a:pPr marL="633413" indent="-360363" algn="just" defTabSz="928688" eaLnBrk="1" hangingPunct="1">
              <a:spcBef>
                <a:spcPts val="1800"/>
              </a:spcBef>
              <a:buFont typeface="Wingdings" pitchFamily="2" charset="2"/>
              <a:buChar char="q"/>
              <a:tabLst>
                <a:tab pos="534988" algn="l"/>
                <a:tab pos="668338" algn="l"/>
                <a:tab pos="1136650" algn="l"/>
                <a:tab pos="1436688" algn="l"/>
                <a:tab pos="1520825" algn="l"/>
                <a:tab pos="2289175" algn="l"/>
                <a:tab pos="2389188" algn="l"/>
              </a:tabLst>
              <a:defRPr/>
            </a:pPr>
            <a:r>
              <a:rPr lang="en-GB" sz="2000" b="1" dirty="0" smtClean="0">
                <a:solidFill>
                  <a:schemeClr val="tx2"/>
                </a:solidFill>
                <a:latin typeface="Arial" charset="0"/>
                <a:cs typeface="Arial" charset="0"/>
                <a:sym typeface="Symbol" pitchFamily="18" charset="2"/>
              </a:rPr>
              <a:t>Absorption: removes photons</a:t>
            </a:r>
            <a:endParaRPr lang="en-GB" sz="2000" b="1" dirty="0" smtClean="0">
              <a:solidFill>
                <a:schemeClr val="tx2"/>
              </a:solidFill>
              <a:latin typeface="Arial" charset="0"/>
              <a:cs typeface="Arial" charset="0"/>
            </a:endParaRPr>
          </a:p>
          <a:p>
            <a:pPr marL="633413" indent="-360363" algn="just" defTabSz="928688" eaLnBrk="1" hangingPunct="1">
              <a:spcBef>
                <a:spcPts val="1800"/>
              </a:spcBef>
              <a:buFont typeface="Wingdings" pitchFamily="2" charset="2"/>
              <a:buChar char="q"/>
              <a:tabLst>
                <a:tab pos="534988" algn="l"/>
                <a:tab pos="668338" algn="l"/>
                <a:tab pos="1136650" algn="l"/>
                <a:tab pos="1436688" algn="l"/>
                <a:tab pos="1520825" algn="l"/>
                <a:tab pos="2289175" algn="l"/>
                <a:tab pos="2389188" algn="l"/>
              </a:tabLst>
              <a:defRPr/>
            </a:pPr>
            <a:r>
              <a:rPr lang="en-GB" sz="2000" b="1" dirty="0" smtClean="0">
                <a:solidFill>
                  <a:schemeClr val="tx2"/>
                </a:solidFill>
                <a:latin typeface="Arial" charset="0"/>
                <a:cs typeface="Arial" charset="0"/>
              </a:rPr>
              <a:t>Scattering: changes direction of photons (and sometimes energy) e.g. when impinging onto a surface, a cloud or an aerosol layer</a:t>
            </a:r>
          </a:p>
        </p:txBody>
      </p:sp>
      <p:grpSp>
        <p:nvGrpSpPr>
          <p:cNvPr id="28676" name="Group 5"/>
          <p:cNvGrpSpPr>
            <a:grpSpLocks/>
          </p:cNvGrpSpPr>
          <p:nvPr/>
        </p:nvGrpSpPr>
        <p:grpSpPr bwMode="auto">
          <a:xfrm>
            <a:off x="4427538" y="3429000"/>
            <a:ext cx="3529012" cy="3314700"/>
            <a:chOff x="3059832" y="3407048"/>
            <a:chExt cx="3528392" cy="3315047"/>
          </a:xfrm>
        </p:grpSpPr>
        <p:pic>
          <p:nvPicPr>
            <p:cNvPr id="2867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407048"/>
              <a:ext cx="3528392" cy="331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572453" y="3429275"/>
              <a:ext cx="2015771" cy="1635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grpSp>
      <p:sp>
        <p:nvSpPr>
          <p:cNvPr id="28677" name="TextBox 1"/>
          <p:cNvSpPr txBox="1">
            <a:spLocks noChangeArrowheads="1"/>
          </p:cNvSpPr>
          <p:nvPr/>
        </p:nvSpPr>
        <p:spPr bwMode="auto">
          <a:xfrm>
            <a:off x="107950" y="4367213"/>
            <a:ext cx="28797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GB" altLang="en-US" sz="2400" i="1" dirty="0">
                <a:latin typeface="Times New Roman" panose="02020603050405020304" pitchFamily="18" charset="0"/>
              </a:rPr>
              <a:t>In such conditions (the medium is non transparent)</a:t>
            </a:r>
          </a:p>
          <a:p>
            <a:pPr algn="ctr">
              <a:spcBef>
                <a:spcPct val="0"/>
              </a:spcBef>
              <a:buFontTx/>
              <a:buNone/>
            </a:pPr>
            <a:r>
              <a:rPr lang="en-GB" altLang="en-US" sz="2400" i="1" dirty="0">
                <a:latin typeface="Times New Roman" panose="02020603050405020304" pitchFamily="18" charset="0"/>
              </a:rPr>
              <a:t>radiance is not constant </a:t>
            </a:r>
          </a:p>
          <a:p>
            <a:pPr algn="ctr">
              <a:spcBef>
                <a:spcPct val="0"/>
              </a:spcBef>
              <a:buFontTx/>
              <a:buNone/>
            </a:pPr>
            <a:r>
              <a:rPr lang="en-GB" altLang="en-US" sz="2400" i="1" dirty="0">
                <a:latin typeface="Times New Roman" panose="02020603050405020304" pitchFamily="18" charset="0"/>
              </a:rPr>
              <a:t>along the ray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685800" y="0"/>
            <a:ext cx="7772400" cy="914400"/>
          </a:xfrm>
        </p:spPr>
        <p:txBody>
          <a:bodyPr/>
          <a:lstStyle/>
          <a:p>
            <a:r>
              <a:rPr lang="en-GB" altLang="en-US" b="1" smtClean="0">
                <a:solidFill>
                  <a:srgbClr val="FF0000"/>
                </a:solidFill>
                <a:latin typeface="Times New Roman" panose="02020603050405020304" pitchFamily="18" charset="0"/>
              </a:rPr>
              <a:t>Absorption versus emission</a:t>
            </a:r>
          </a:p>
        </p:txBody>
      </p:sp>
      <p:pic>
        <p:nvPicPr>
          <p:cNvPr id="44035" name="Picture 1027" descr="fig4-10"/>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029200" y="2514600"/>
            <a:ext cx="4038600" cy="192246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4036" name="Picture 1028" descr="fig4-11"/>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105400" y="4498975"/>
            <a:ext cx="4038600" cy="195421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4037" name="Text Box 1029"/>
          <p:cNvSpPr txBox="1">
            <a:spLocks noChangeArrowheads="1"/>
          </p:cNvSpPr>
          <p:nvPr/>
        </p:nvSpPr>
        <p:spPr bwMode="auto">
          <a:xfrm>
            <a:off x="539750" y="2000250"/>
            <a:ext cx="43211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800100" indent="-342900">
              <a:spcBef>
                <a:spcPct val="20000"/>
              </a:spcBef>
              <a:buChar char="–"/>
              <a:defRPr sz="2800">
                <a:solidFill>
                  <a:schemeClr val="tx1"/>
                </a:solidFill>
                <a:latin typeface="Arial" panose="020B0604020202020204" pitchFamily="34" charset="0"/>
                <a:cs typeface="Arial" panose="020B0604020202020204" pitchFamily="34" charset="0"/>
              </a:defRPr>
            </a:lvl2pPr>
            <a:lvl3pPr marL="1257300" indent="-342900">
              <a:spcBef>
                <a:spcPct val="20000"/>
              </a:spcBef>
              <a:buChar char="•"/>
              <a:defRPr sz="2400">
                <a:solidFill>
                  <a:schemeClr val="tx1"/>
                </a:solidFill>
                <a:latin typeface="Arial" panose="020B0604020202020204" pitchFamily="34" charset="0"/>
                <a:cs typeface="Arial" panose="020B0604020202020204" pitchFamily="34" charset="0"/>
              </a:defRPr>
            </a:lvl3pPr>
            <a:lvl4pPr marL="1714500" indent="-342900">
              <a:spcBef>
                <a:spcPct val="20000"/>
              </a:spcBef>
              <a:buChar char="–"/>
              <a:defRPr sz="2000">
                <a:solidFill>
                  <a:schemeClr val="tx1"/>
                </a:solidFill>
                <a:latin typeface="Arial" panose="020B0604020202020204" pitchFamily="34" charset="0"/>
                <a:cs typeface="Arial" panose="020B0604020202020204" pitchFamily="34" charset="0"/>
              </a:defRPr>
            </a:lvl4pPr>
            <a:lvl5pPr marL="2171700" indent="-342900">
              <a:spcBef>
                <a:spcPct val="20000"/>
              </a:spcBef>
              <a:buChar char="»"/>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GB" altLang="en-US" sz="1800">
                <a:solidFill>
                  <a:srgbClr val="0000FF"/>
                </a:solidFill>
                <a:sym typeface="Symbol" panose="05050102010706020507" pitchFamily="18" charset="2"/>
              </a:rPr>
              <a:t>Optically thin case </a:t>
            </a:r>
            <a:r>
              <a:rPr lang="en-GB" altLang="en-US" sz="1800">
                <a:sym typeface="Symbol" panose="05050102010706020507" pitchFamily="18" charset="2"/>
              </a:rPr>
              <a:t>(</a:t>
            </a:r>
            <a:r>
              <a:rPr lang="en-GB" altLang="en-US" sz="1800" baseline="-25000">
                <a:sym typeface="Symbol" panose="05050102010706020507" pitchFamily="18" charset="2"/>
              </a:rPr>
              <a:t></a:t>
            </a:r>
            <a:r>
              <a:rPr lang="en-GB" altLang="en-US" sz="1800">
                <a:sym typeface="Symbol" panose="05050102010706020507" pitchFamily="18" charset="2"/>
              </a:rPr>
              <a:t>&lt;&lt;1)</a:t>
            </a:r>
          </a:p>
          <a:p>
            <a:pPr eaLnBrk="1" hangingPunct="1">
              <a:spcBef>
                <a:spcPct val="50000"/>
              </a:spcBef>
              <a:buFontTx/>
              <a:buAutoNum type="alphaLcParenBoth"/>
            </a:pPr>
            <a:r>
              <a:rPr lang="en-GB" altLang="en-US" sz="1800">
                <a:sym typeface="Symbol" panose="05050102010706020507" pitchFamily="18" charset="2"/>
              </a:rPr>
              <a:t>If I</a:t>
            </a:r>
            <a:r>
              <a:rPr lang="en-GB" altLang="en-US" sz="1800" baseline="-25000">
                <a:sym typeface="Symbol" panose="05050102010706020507" pitchFamily="18" charset="2"/>
              </a:rPr>
              <a:t>0</a:t>
            </a:r>
            <a:r>
              <a:rPr lang="en-GB" altLang="en-US" sz="1800">
                <a:sym typeface="Symbol" panose="05050102010706020507" pitchFamily="18" charset="2"/>
              </a:rPr>
              <a:t>&gt;B</a:t>
            </a:r>
            <a:r>
              <a:rPr lang="en-GB" altLang="en-US" sz="1800" baseline="-25000">
                <a:sym typeface="Symbol" panose="05050102010706020507" pitchFamily="18" charset="2"/>
              </a:rPr>
              <a:t></a:t>
            </a:r>
            <a:r>
              <a:rPr lang="en-GB" altLang="en-US" sz="1800">
                <a:sym typeface="Symbol" panose="05050102010706020507" pitchFamily="18" charset="2"/>
              </a:rPr>
              <a:t>, so there is something subtracted from the original intensity which is proportional to the optical depth – we see absorption lines on the continuum intensity I</a:t>
            </a:r>
            <a:r>
              <a:rPr lang="en-GB" altLang="en-US" sz="1800" baseline="-25000">
                <a:sym typeface="Symbol" panose="05050102010706020507" pitchFamily="18" charset="2"/>
              </a:rPr>
              <a:t>.                    </a:t>
            </a:r>
            <a:r>
              <a:rPr lang="en-GB" altLang="en-US" sz="1800">
                <a:sym typeface="Symbol" panose="05050102010706020507" pitchFamily="18" charset="2"/>
              </a:rPr>
              <a:t>EXAMPLE: </a:t>
            </a:r>
            <a:r>
              <a:rPr lang="en-GB" altLang="en-US" sz="1800" u="sng">
                <a:sym typeface="Symbol" panose="05050102010706020507" pitchFamily="18" charset="2"/>
              </a:rPr>
              <a:t>stellar photospheres</a:t>
            </a:r>
          </a:p>
          <a:p>
            <a:pPr eaLnBrk="1" hangingPunct="1">
              <a:spcBef>
                <a:spcPct val="50000"/>
              </a:spcBef>
              <a:buFontTx/>
              <a:buAutoNum type="alphaLcParenBoth"/>
            </a:pPr>
            <a:r>
              <a:rPr lang="en-GB" altLang="en-US" sz="1800">
                <a:sym typeface="Symbol" panose="05050102010706020507" pitchFamily="18" charset="2"/>
              </a:rPr>
              <a:t>If I</a:t>
            </a:r>
            <a:r>
              <a:rPr lang="en-GB" altLang="en-US" sz="1800" baseline="-25000">
                <a:sym typeface="Symbol" panose="05050102010706020507" pitchFamily="18" charset="2"/>
              </a:rPr>
              <a:t>0</a:t>
            </a:r>
            <a:r>
              <a:rPr lang="en-GB" altLang="en-US" sz="1800">
                <a:sym typeface="Symbol" panose="05050102010706020507" pitchFamily="18" charset="2"/>
              </a:rPr>
              <a:t>&lt;B</a:t>
            </a:r>
            <a:r>
              <a:rPr lang="en-GB" altLang="en-US" sz="1800" baseline="-25000">
                <a:sym typeface="Symbol" panose="05050102010706020507" pitchFamily="18" charset="2"/>
              </a:rPr>
              <a:t></a:t>
            </a:r>
            <a:r>
              <a:rPr lang="en-GB" altLang="en-US" sz="1800">
                <a:sym typeface="Symbol" panose="05050102010706020507" pitchFamily="18" charset="2"/>
              </a:rPr>
              <a:t>, we will see emission lines on top of the background intensity.</a:t>
            </a:r>
          </a:p>
          <a:p>
            <a:pPr eaLnBrk="1" hangingPunct="1">
              <a:spcBef>
                <a:spcPct val="50000"/>
              </a:spcBef>
              <a:buFontTx/>
              <a:buNone/>
            </a:pPr>
            <a:r>
              <a:rPr lang="en-GB" altLang="en-US" sz="1800">
                <a:sym typeface="Symbol" panose="05050102010706020507" pitchFamily="18" charset="2"/>
              </a:rPr>
              <a:t>      Example: </a:t>
            </a:r>
            <a:r>
              <a:rPr lang="en-GB" altLang="en-US" sz="1800" u="sng">
                <a:sym typeface="Symbol" panose="05050102010706020507" pitchFamily="18" charset="2"/>
              </a:rPr>
              <a:t>Solar UV spectrum</a:t>
            </a:r>
          </a:p>
          <a:p>
            <a:pPr eaLnBrk="1" hangingPunct="1">
              <a:spcBef>
                <a:spcPct val="50000"/>
              </a:spcBef>
            </a:pPr>
            <a:endParaRPr lang="en-GB" altLang="en-US" sz="1800">
              <a:solidFill>
                <a:srgbClr val="0000FF"/>
              </a:solidFill>
              <a:sym typeface="Symbol" panose="05050102010706020507" pitchFamily="18" charset="2"/>
            </a:endParaRPr>
          </a:p>
          <a:p>
            <a:pPr eaLnBrk="1" hangingPunct="1">
              <a:spcBef>
                <a:spcPct val="50000"/>
              </a:spcBef>
            </a:pPr>
            <a:r>
              <a:rPr lang="en-GB" altLang="en-US" sz="1800">
                <a:solidFill>
                  <a:srgbClr val="0000FF"/>
                </a:solidFill>
                <a:sym typeface="Symbol" panose="05050102010706020507" pitchFamily="18" charset="2"/>
              </a:rPr>
              <a:t>Optically thick case </a:t>
            </a:r>
            <a:r>
              <a:rPr lang="en-GB" altLang="en-US" sz="1800">
                <a:sym typeface="Symbol" panose="05050102010706020507" pitchFamily="18" charset="2"/>
              </a:rPr>
              <a:t>(</a:t>
            </a:r>
            <a:r>
              <a:rPr lang="en-GB" altLang="en-US" sz="1800" baseline="-25000">
                <a:sym typeface="Symbol" panose="05050102010706020507" pitchFamily="18" charset="2"/>
              </a:rPr>
              <a:t></a:t>
            </a:r>
            <a:r>
              <a:rPr lang="en-GB" altLang="en-US" sz="1800">
                <a:sym typeface="Symbol" panose="05050102010706020507" pitchFamily="18" charset="2"/>
              </a:rPr>
              <a:t>&gt;&gt;1):</a:t>
            </a:r>
          </a:p>
          <a:p>
            <a:pPr eaLnBrk="1" hangingPunct="1">
              <a:spcBef>
                <a:spcPct val="50000"/>
              </a:spcBef>
              <a:buFontTx/>
              <a:buNone/>
            </a:pPr>
            <a:r>
              <a:rPr lang="en-GB" altLang="en-US" sz="1800">
                <a:sym typeface="Symbol" panose="05050102010706020507" pitchFamily="18" charset="2"/>
              </a:rPr>
              <a:t>      Planck function as before.</a:t>
            </a:r>
          </a:p>
        </p:txBody>
      </p:sp>
      <p:sp>
        <p:nvSpPr>
          <p:cNvPr id="44038" name="Text Box 1033"/>
          <p:cNvSpPr txBox="1">
            <a:spLocks noChangeArrowheads="1"/>
          </p:cNvSpPr>
          <p:nvPr/>
        </p:nvSpPr>
        <p:spPr bwMode="auto">
          <a:xfrm>
            <a:off x="4819650" y="6477000"/>
            <a:ext cx="4248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1800"/>
              <a:t>Opacity</a:t>
            </a:r>
            <a:r>
              <a:rPr lang="en-GB" altLang="en-US" sz="1800">
                <a:latin typeface="Symbol" panose="05050102010706020507" pitchFamily="18" charset="2"/>
              </a:rPr>
              <a:t> </a:t>
            </a:r>
            <a:r>
              <a:rPr lang="en-GB" altLang="en-US" sz="1800">
                <a:latin typeface="Symbol" panose="05050102010706020507" pitchFamily="18" charset="2"/>
                <a:sym typeface="Symbol" panose="05050102010706020507" pitchFamily="18" charset="2"/>
              </a:rPr>
              <a:t>t </a:t>
            </a:r>
            <a:r>
              <a:rPr lang="en-GB" altLang="en-US" sz="1800">
                <a:sym typeface="Symbol" panose="05050102010706020507" pitchFamily="18" charset="2"/>
              </a:rPr>
              <a:t>versus  </a:t>
            </a:r>
            <a:r>
              <a:rPr lang="en-GB" altLang="en-US" sz="1800">
                <a:sym typeface="Wingdings" panose="05000000000000000000" pitchFamily="2" charset="2"/>
              </a:rPr>
              <a:t>Intensity versus </a:t>
            </a:r>
            <a:r>
              <a:rPr lang="en-GB" altLang="en-US" sz="1800">
                <a:sym typeface="Symbol" panose="05050102010706020507" pitchFamily="18" charset="2"/>
              </a:rPr>
              <a:t> </a:t>
            </a:r>
          </a:p>
        </p:txBody>
      </p:sp>
      <p:sp>
        <p:nvSpPr>
          <p:cNvPr id="44039" name="TextBox 11"/>
          <p:cNvSpPr txBox="1">
            <a:spLocks noChangeArrowheads="1"/>
          </p:cNvSpPr>
          <p:nvPr/>
        </p:nvSpPr>
        <p:spPr bwMode="auto">
          <a:xfrm>
            <a:off x="4932363" y="2997200"/>
            <a:ext cx="43180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latin typeface="Symbol" panose="05050102010706020507" pitchFamily="18" charset="2"/>
              </a:rPr>
              <a:t>t</a:t>
            </a:r>
            <a:r>
              <a:rPr lang="en-GB" altLang="en-US" sz="2400" baseline="-25000">
                <a:latin typeface="Symbol" panose="05050102010706020507" pitchFamily="18" charset="2"/>
              </a:rPr>
              <a:t>l</a:t>
            </a:r>
          </a:p>
        </p:txBody>
      </p:sp>
      <p:sp>
        <p:nvSpPr>
          <p:cNvPr id="44040" name="TextBox 12"/>
          <p:cNvSpPr txBox="1">
            <a:spLocks noChangeArrowheads="1"/>
          </p:cNvSpPr>
          <p:nvPr/>
        </p:nvSpPr>
        <p:spPr bwMode="auto">
          <a:xfrm>
            <a:off x="4932363" y="4983163"/>
            <a:ext cx="431800"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latin typeface="Symbol" panose="05050102010706020507" pitchFamily="18" charset="2"/>
              </a:rPr>
              <a:t>t</a:t>
            </a:r>
            <a:r>
              <a:rPr lang="en-GB" altLang="en-US" sz="2400" baseline="-25000">
                <a:latin typeface="Symbol" panose="05050102010706020507" pitchFamily="18" charset="2"/>
              </a:rPr>
              <a:t>l</a:t>
            </a:r>
          </a:p>
        </p:txBody>
      </p:sp>
      <p:sp>
        <p:nvSpPr>
          <p:cNvPr id="44041" name="TextBox 13"/>
          <p:cNvSpPr txBox="1">
            <a:spLocks noChangeArrowheads="1"/>
          </p:cNvSpPr>
          <p:nvPr/>
        </p:nvSpPr>
        <p:spPr bwMode="auto">
          <a:xfrm>
            <a:off x="6948488" y="3068638"/>
            <a:ext cx="576262"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600">
                <a:latin typeface="Symbol" panose="05050102010706020507" pitchFamily="18" charset="2"/>
              </a:rPr>
              <a:t>I</a:t>
            </a:r>
            <a:r>
              <a:rPr lang="en-GB" altLang="en-US" sz="1600" baseline="-25000">
                <a:latin typeface="Symbol" panose="05050102010706020507" pitchFamily="18" charset="2"/>
              </a:rPr>
              <a:t>l</a:t>
            </a:r>
            <a:r>
              <a:rPr lang="en-GB" altLang="en-US" sz="1600">
                <a:latin typeface="Symbol" panose="05050102010706020507" pitchFamily="18" charset="2"/>
              </a:rPr>
              <a:t>(</a:t>
            </a:r>
            <a:r>
              <a:rPr lang="en-GB" altLang="en-US" sz="1600"/>
              <a:t>L</a:t>
            </a:r>
            <a:r>
              <a:rPr lang="en-GB" altLang="en-US" sz="1600">
                <a:latin typeface="Symbol" panose="05050102010706020507" pitchFamily="18" charset="2"/>
              </a:rPr>
              <a:t>)</a:t>
            </a:r>
            <a:endParaRPr lang="en-GB" altLang="en-US" sz="1600" baseline="-25000">
              <a:latin typeface="Symbol" panose="05050102010706020507" pitchFamily="18" charset="2"/>
            </a:endParaRPr>
          </a:p>
        </p:txBody>
      </p:sp>
      <p:sp>
        <p:nvSpPr>
          <p:cNvPr id="16" name="TextBox 15"/>
          <p:cNvSpPr txBox="1">
            <a:spLocks noRot="1" noChangeAspect="1" noMove="1" noResize="1" noEditPoints="1" noAdjustHandles="1" noChangeArrowheads="1" noChangeShapeType="1" noTextEdit="1"/>
          </p:cNvSpPr>
          <p:nvPr/>
        </p:nvSpPr>
        <p:spPr>
          <a:xfrm>
            <a:off x="3125142" y="1110654"/>
            <a:ext cx="4478041" cy="307777"/>
          </a:xfrm>
          <a:prstGeom prst="rect">
            <a:avLst/>
          </a:prstGeom>
          <a:blipFill rotWithShape="0">
            <a:blip r:embed="rId4"/>
            <a:stretch>
              <a:fillRect l="-3542" t="-25490" b="-49020"/>
            </a:stretch>
          </a:blipFill>
        </p:spPr>
        <p:txBody>
          <a:bodyPr/>
          <a:lstStyle/>
          <a:p>
            <a:pPr>
              <a:defRPr/>
            </a:pPr>
            <a:r>
              <a:rPr lang="en-GB">
                <a:noFill/>
              </a:rPr>
              <a:t> </a:t>
            </a:r>
          </a:p>
        </p:txBody>
      </p:sp>
      <p:sp>
        <p:nvSpPr>
          <p:cNvPr id="18" name="TextBox 17"/>
          <p:cNvSpPr txBox="1">
            <a:spLocks noRot="1" noChangeAspect="1" noMove="1" noResize="1" noEditPoints="1" noAdjustHandles="1" noChangeArrowheads="1" noChangeShapeType="1" noTextEdit="1"/>
          </p:cNvSpPr>
          <p:nvPr/>
        </p:nvSpPr>
        <p:spPr>
          <a:xfrm>
            <a:off x="4106721" y="2060848"/>
            <a:ext cx="5505839" cy="246221"/>
          </a:xfrm>
          <a:prstGeom prst="rect">
            <a:avLst/>
          </a:prstGeom>
          <a:blipFill rotWithShape="0">
            <a:blip r:embed="rId5"/>
            <a:stretch>
              <a:fillRect l="-2326" t="-25000" b="-52500"/>
            </a:stretch>
          </a:blipFill>
        </p:spPr>
        <p:txBody>
          <a:bodyPr/>
          <a:lstStyle/>
          <a:p>
            <a:pPr>
              <a:defRPr/>
            </a:pPr>
            <a:r>
              <a:rPr lang="en-GB">
                <a:noFill/>
              </a:rPr>
              <a:t> </a:t>
            </a:r>
          </a:p>
        </p:txBody>
      </p:sp>
      <p:sp>
        <p:nvSpPr>
          <p:cNvPr id="44044" name="TextBox 2"/>
          <p:cNvSpPr txBox="1">
            <a:spLocks noChangeArrowheads="1"/>
          </p:cNvSpPr>
          <p:nvPr/>
        </p:nvSpPr>
        <p:spPr bwMode="auto">
          <a:xfrm>
            <a:off x="395288" y="1484313"/>
            <a:ext cx="7339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2400" b="1">
                <a:solidFill>
                  <a:srgbClr val="008000"/>
                </a:solidFill>
                <a:sym typeface="Symbol" panose="05050102010706020507" pitchFamily="18" charset="2"/>
              </a:rPr>
              <a:t>Imagine now I</a:t>
            </a:r>
            <a:r>
              <a:rPr lang="en-GB" altLang="en-US" sz="2400" b="1" baseline="-25000">
                <a:solidFill>
                  <a:srgbClr val="008000"/>
                </a:solidFill>
                <a:sym typeface="Symbol" panose="05050102010706020507" pitchFamily="18" charset="2"/>
              </a:rPr>
              <a:t></a:t>
            </a:r>
            <a:r>
              <a:rPr lang="en-GB" altLang="en-US" sz="2400" b="1">
                <a:solidFill>
                  <a:srgbClr val="008000"/>
                </a:solidFill>
                <a:sym typeface="Symbol" panose="05050102010706020507" pitchFamily="18" charset="2"/>
              </a:rPr>
              <a:t>(0)0</a:t>
            </a:r>
            <a:r>
              <a:rPr lang="en-GB" altLang="en-US" sz="2400">
                <a:sym typeface="Symbol" panose="05050102010706020507" pitchFamily="18" charset="2"/>
              </a:rPr>
              <a:t>, again with two extreme cases:</a:t>
            </a:r>
            <a:endParaRPr lang="en-GB" altLang="en-US" sz="2400"/>
          </a:p>
        </p:txBody>
      </p:sp>
      <p:sp>
        <p:nvSpPr>
          <p:cNvPr id="20" name="TextBox 19"/>
          <p:cNvSpPr txBox="1">
            <a:spLocks noRot="1" noChangeAspect="1" noMove="1" noResize="1" noEditPoints="1" noAdjustHandles="1" noChangeArrowheads="1" noChangeShapeType="1" noTextEdit="1"/>
          </p:cNvSpPr>
          <p:nvPr/>
        </p:nvSpPr>
        <p:spPr>
          <a:xfrm>
            <a:off x="5706128" y="2630034"/>
            <a:ext cx="1897055" cy="246221"/>
          </a:xfrm>
          <a:prstGeom prst="rect">
            <a:avLst/>
          </a:prstGeom>
          <a:blipFill rotWithShape="0">
            <a:blip r:embed="rId6"/>
            <a:stretch>
              <a:fillRect l="-6431" t="-24390" b="-48780"/>
            </a:stretch>
          </a:blipFill>
        </p:spPr>
        <p:txBody>
          <a:bodyPr/>
          <a:lstStyle/>
          <a:p>
            <a:pPr>
              <a:defRPr/>
            </a:pPr>
            <a:r>
              <a:rPr lang="en-GB">
                <a:noFill/>
              </a:rPr>
              <a:t> </a:t>
            </a:r>
          </a:p>
        </p:txBody>
      </p:sp>
      <p:sp>
        <p:nvSpPr>
          <p:cNvPr id="21" name="TextBox 20"/>
          <p:cNvSpPr txBox="1">
            <a:spLocks noRot="1" noChangeAspect="1" noMove="1" noResize="1" noEditPoints="1" noAdjustHandles="1" noChangeArrowheads="1" noChangeShapeType="1" noTextEdit="1"/>
          </p:cNvSpPr>
          <p:nvPr/>
        </p:nvSpPr>
        <p:spPr>
          <a:xfrm>
            <a:off x="5858528" y="4653136"/>
            <a:ext cx="1897055" cy="246221"/>
          </a:xfrm>
          <a:prstGeom prst="rect">
            <a:avLst/>
          </a:prstGeom>
          <a:blipFill rotWithShape="0">
            <a:blip r:embed="rId7"/>
            <a:stretch>
              <a:fillRect l="-6431" t="-24390" b="-48780"/>
            </a:stretch>
          </a:blipFill>
        </p:spPr>
        <p:txBody>
          <a:bodyPr/>
          <a:lstStyle/>
          <a:p>
            <a:pPr>
              <a:defRPr/>
            </a:pPr>
            <a:r>
              <a:rPr lang="en-GB">
                <a:noFill/>
              </a:rPr>
              <a:t> </a:t>
            </a:r>
          </a:p>
        </p:txBody>
      </p:sp>
      <p:sp>
        <p:nvSpPr>
          <p:cNvPr id="44047" name="TextBox 13"/>
          <p:cNvSpPr txBox="1">
            <a:spLocks noChangeArrowheads="1"/>
          </p:cNvSpPr>
          <p:nvPr/>
        </p:nvSpPr>
        <p:spPr bwMode="auto">
          <a:xfrm>
            <a:off x="6948488" y="5106988"/>
            <a:ext cx="576262"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600">
                <a:latin typeface="Symbol" panose="05050102010706020507" pitchFamily="18" charset="2"/>
              </a:rPr>
              <a:t>I</a:t>
            </a:r>
            <a:r>
              <a:rPr lang="en-GB" altLang="en-US" sz="1600" baseline="-25000">
                <a:latin typeface="Symbol" panose="05050102010706020507" pitchFamily="18" charset="2"/>
              </a:rPr>
              <a:t>l</a:t>
            </a:r>
            <a:r>
              <a:rPr lang="en-GB" altLang="en-US" sz="1600">
                <a:latin typeface="Symbol" panose="05050102010706020507" pitchFamily="18" charset="2"/>
              </a:rPr>
              <a:t>(</a:t>
            </a:r>
            <a:r>
              <a:rPr lang="en-GB" altLang="en-US" sz="1600"/>
              <a:t>L</a:t>
            </a:r>
            <a:r>
              <a:rPr lang="en-GB" altLang="en-US" sz="1600">
                <a:latin typeface="Symbol" panose="05050102010706020507" pitchFamily="18" charset="2"/>
              </a:rPr>
              <a:t>)</a:t>
            </a:r>
            <a:endParaRPr lang="en-GB" altLang="en-US" sz="1600" baseline="-25000">
              <a:latin typeface="Symbol" panose="05050102010706020507" pitchFamily="18" charset="2"/>
            </a:endParaRPr>
          </a:p>
        </p:txBody>
      </p:sp>
      <p:sp>
        <p:nvSpPr>
          <p:cNvPr id="23" name="TextBox 22"/>
          <p:cNvSpPr txBox="1">
            <a:spLocks noRot="1" noChangeAspect="1" noMove="1" noResize="1" noEditPoints="1" noAdjustHandles="1" noChangeArrowheads="1" noChangeShapeType="1" noTextEdit="1"/>
          </p:cNvSpPr>
          <p:nvPr/>
        </p:nvSpPr>
        <p:spPr>
          <a:xfrm>
            <a:off x="3874095" y="6185886"/>
            <a:ext cx="1155105" cy="246221"/>
          </a:xfrm>
          <a:prstGeom prst="rect">
            <a:avLst/>
          </a:prstGeom>
          <a:blipFill rotWithShape="0">
            <a:blip r:embed="rId8"/>
            <a:stretch>
              <a:fillRect l="-11111" t="-27500" b="-50000"/>
            </a:stretch>
          </a:blipFill>
        </p:spPr>
        <p:txBody>
          <a:bodyPr/>
          <a:lstStyle/>
          <a:p>
            <a:pPr>
              <a:defRPr/>
            </a:pPr>
            <a:r>
              <a:rPr lang="en-GB">
                <a:noFill/>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76200"/>
            <a:ext cx="9144000" cy="1143000"/>
          </a:xfrm>
        </p:spPr>
        <p:txBody>
          <a:bodyPr/>
          <a:lstStyle/>
          <a:p>
            <a:r>
              <a:rPr lang="en-GB" altLang="en-US" sz="4000" b="1" smtClean="0">
                <a:solidFill>
                  <a:srgbClr val="FF0000"/>
                </a:solidFill>
                <a:latin typeface="Times New Roman" panose="02020603050405020304" pitchFamily="18" charset="0"/>
              </a:rPr>
              <a:t>Absorption lines? Outward decreasing temperature</a:t>
            </a:r>
          </a:p>
        </p:txBody>
      </p:sp>
      <p:pic>
        <p:nvPicPr>
          <p:cNvPr id="45059" name="Picture 3" descr="solar4300-4400"/>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3857" t="7358" r="3857" b="76750"/>
          <a:stretch>
            <a:fillRect/>
          </a:stretch>
        </p:blipFill>
        <p:spPr>
          <a:xfrm>
            <a:off x="5184775" y="1989138"/>
            <a:ext cx="3779838" cy="1103312"/>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5060" name="Text Box 4"/>
          <p:cNvSpPr txBox="1">
            <a:spLocks noChangeArrowheads="1"/>
          </p:cNvSpPr>
          <p:nvPr/>
        </p:nvSpPr>
        <p:spPr bwMode="auto">
          <a:xfrm>
            <a:off x="0" y="1484313"/>
            <a:ext cx="5184775" cy="481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000">
                <a:sym typeface="Symbol" panose="05050102010706020507" pitchFamily="18" charset="2"/>
              </a:rPr>
              <a:t>In a star absorption lines are produced </a:t>
            </a:r>
            <a:r>
              <a:rPr lang="en-GB" altLang="en-US" sz="2000" u="sng">
                <a:sym typeface="Symbol" panose="05050102010706020507" pitchFamily="18" charset="2"/>
              </a:rPr>
              <a:t>if</a:t>
            </a:r>
            <a:r>
              <a:rPr lang="en-GB" altLang="en-US" sz="2000">
                <a:sym typeface="Symbol" panose="05050102010706020507" pitchFamily="18" charset="2"/>
              </a:rPr>
              <a:t> </a:t>
            </a:r>
          </a:p>
          <a:p>
            <a:pPr eaLnBrk="1" hangingPunct="1">
              <a:spcBef>
                <a:spcPct val="50000"/>
              </a:spcBef>
              <a:buFontTx/>
              <a:buNone/>
            </a:pPr>
            <a:r>
              <a:rPr lang="en-GB" altLang="en-US" sz="2000">
                <a:sym typeface="Symbol" panose="05050102010706020507" pitchFamily="18" charset="2"/>
              </a:rPr>
              <a:t>I</a:t>
            </a:r>
            <a:r>
              <a:rPr lang="en-GB" altLang="en-US" sz="2000" baseline="-25000">
                <a:sym typeface="Symbol" panose="05050102010706020507" pitchFamily="18" charset="2"/>
              </a:rPr>
              <a:t>0</a:t>
            </a:r>
            <a:r>
              <a:rPr lang="en-GB" altLang="en-US" sz="2000">
                <a:sym typeface="Symbol" panose="05050102010706020507" pitchFamily="18" charset="2"/>
              </a:rPr>
              <a:t> &gt; B</a:t>
            </a:r>
            <a:r>
              <a:rPr lang="en-GB" altLang="en-US" sz="2000" baseline="-25000">
                <a:sym typeface="Symbol" panose="05050102010706020507" pitchFamily="18" charset="2"/>
              </a:rPr>
              <a:t></a:t>
            </a:r>
            <a:r>
              <a:rPr lang="en-GB" altLang="en-US" sz="2000"/>
              <a:t> i.e. the intensity from deep layers is larger than the source function from top layers. </a:t>
            </a:r>
          </a:p>
          <a:p>
            <a:pPr eaLnBrk="1" hangingPunct="1">
              <a:spcBef>
                <a:spcPct val="50000"/>
              </a:spcBef>
              <a:buFontTx/>
              <a:buNone/>
            </a:pPr>
            <a:r>
              <a:rPr lang="en-GB" altLang="en-US" sz="2000"/>
              <a:t>In LTE, the source function is B</a:t>
            </a:r>
            <a:r>
              <a:rPr lang="en-GB" altLang="en-US" sz="2000" baseline="-25000">
                <a:sym typeface="Symbol" panose="05050102010706020507" pitchFamily="18" charset="2"/>
              </a:rPr>
              <a:t></a:t>
            </a:r>
            <a:r>
              <a:rPr lang="en-GB" altLang="en-US" sz="2000"/>
              <a:t>(T), so the Planck function for the deeper layers is larger than the shallower layers. Consequently the deeper layers have a higher temperature than the top layers (since the Planck function increases at all wavelengths with T). </a:t>
            </a:r>
          </a:p>
          <a:p>
            <a:pPr eaLnBrk="1" hangingPunct="1">
              <a:spcBef>
                <a:spcPct val="50000"/>
              </a:spcBef>
              <a:buFontTx/>
              <a:buNone/>
            </a:pPr>
            <a:r>
              <a:rPr lang="en-GB" altLang="en-US" sz="2000"/>
              <a:t>(Instances occur where LTE is not valid, and the source function declines outward in parallel with an increasing temperature).</a:t>
            </a:r>
          </a:p>
        </p:txBody>
      </p:sp>
      <p:pic>
        <p:nvPicPr>
          <p:cNvPr id="45061" name="Picture 5" descr="spectre_4300_20b"/>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076825" y="3262313"/>
            <a:ext cx="3816350" cy="254317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5062" name="Text Box 6"/>
          <p:cNvSpPr txBox="1">
            <a:spLocks noChangeArrowheads="1"/>
          </p:cNvSpPr>
          <p:nvPr/>
        </p:nvSpPr>
        <p:spPr bwMode="auto">
          <a:xfrm>
            <a:off x="5076825" y="5889625"/>
            <a:ext cx="3887788"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1800"/>
              <a:t>Solar Spectrum (4300-4320 </a:t>
            </a:r>
            <a:r>
              <a:rPr lang="en-GB" altLang="en-US" sz="1800" i="1"/>
              <a:t>angstrom=0.43-0.432 micron</a:t>
            </a:r>
            <a:r>
              <a:rPr lang="en-GB" altLang="en-US" sz="1800"/>
              <a:t>) </a:t>
            </a:r>
            <a:r>
              <a:rPr lang="en-GB" altLang="en-US" sz="1800">
                <a:sym typeface="Wingdings" panose="05000000000000000000" pitchFamily="2" charset="2"/>
              </a:rPr>
              <a:t> absorption lines</a:t>
            </a:r>
            <a:endParaRPr lang="en-GB" altLang="en-US" sz="18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9144000" cy="1143000"/>
          </a:xfrm>
        </p:spPr>
        <p:txBody>
          <a:bodyPr/>
          <a:lstStyle/>
          <a:p>
            <a:r>
              <a:rPr lang="en-GB" altLang="en-US" sz="4000" smtClean="0">
                <a:solidFill>
                  <a:srgbClr val="FF0000"/>
                </a:solidFill>
              </a:rPr>
              <a:t>Absorption versus emission spectra</a:t>
            </a:r>
          </a:p>
        </p:txBody>
      </p:sp>
      <p:sp>
        <p:nvSpPr>
          <p:cNvPr id="46083" name="Rectangle 3"/>
          <p:cNvSpPr>
            <a:spLocks noGrp="1" noChangeArrowheads="1"/>
          </p:cNvSpPr>
          <p:nvPr>
            <p:ph type="body" idx="1"/>
          </p:nvPr>
        </p:nvSpPr>
        <p:spPr>
          <a:xfrm>
            <a:off x="0" y="1524000"/>
            <a:ext cx="9144000" cy="4114800"/>
          </a:xfrm>
        </p:spPr>
        <p:txBody>
          <a:bodyPr/>
          <a:lstStyle/>
          <a:p>
            <a:pPr algn="ctr">
              <a:lnSpc>
                <a:spcPct val="80000"/>
              </a:lnSpc>
              <a:buFontTx/>
              <a:buNone/>
            </a:pPr>
            <a:r>
              <a:rPr lang="en-GB" altLang="en-US" sz="2800" i="1" u="sng" smtClean="0">
                <a:solidFill>
                  <a:srgbClr val="0000FF"/>
                </a:solidFill>
              </a:rPr>
              <a:t>Emission</a:t>
            </a:r>
            <a:r>
              <a:rPr lang="en-GB" altLang="en-US" sz="2800" u="sng" smtClean="0">
                <a:solidFill>
                  <a:srgbClr val="0000FF"/>
                </a:solidFill>
              </a:rPr>
              <a:t> line spectra</a:t>
            </a:r>
          </a:p>
          <a:p>
            <a:pPr>
              <a:lnSpc>
                <a:spcPct val="80000"/>
              </a:lnSpc>
            </a:pPr>
            <a:r>
              <a:rPr lang="en-GB" altLang="en-US" sz="2800" smtClean="0"/>
              <a:t>Optically thin volume of gas with no background illumination (emission nebula)</a:t>
            </a:r>
          </a:p>
          <a:p>
            <a:pPr>
              <a:lnSpc>
                <a:spcPct val="80000"/>
              </a:lnSpc>
            </a:pPr>
            <a:r>
              <a:rPr lang="en-GB" altLang="en-US" sz="2800" smtClean="0"/>
              <a:t>Optically thick gas in which the source function increases outwards (UV solar spectrum)</a:t>
            </a:r>
          </a:p>
          <a:p>
            <a:pPr>
              <a:lnSpc>
                <a:spcPct val="80000"/>
              </a:lnSpc>
              <a:buFontTx/>
              <a:buNone/>
            </a:pPr>
            <a:endParaRPr lang="en-GB" altLang="en-US" sz="2800" smtClean="0"/>
          </a:p>
          <a:p>
            <a:pPr algn="ctr">
              <a:lnSpc>
                <a:spcPct val="80000"/>
              </a:lnSpc>
              <a:buFontTx/>
              <a:buNone/>
            </a:pPr>
            <a:r>
              <a:rPr lang="en-GB" altLang="en-US" sz="2800" i="1" u="sng" smtClean="0">
                <a:solidFill>
                  <a:srgbClr val="0000FF"/>
                </a:solidFill>
              </a:rPr>
              <a:t>Absorption </a:t>
            </a:r>
            <a:r>
              <a:rPr lang="en-GB" altLang="en-US" sz="2800" u="sng" smtClean="0">
                <a:solidFill>
                  <a:srgbClr val="0000FF"/>
                </a:solidFill>
              </a:rPr>
              <a:t>line spectra</a:t>
            </a:r>
          </a:p>
          <a:p>
            <a:pPr>
              <a:lnSpc>
                <a:spcPct val="80000"/>
              </a:lnSpc>
            </a:pPr>
            <a:r>
              <a:rPr lang="en-GB" altLang="en-US" sz="2800" smtClean="0"/>
              <a:t>Optically thick gas in which source function declines outward, generally T decreases outwards (Stellar photospheres)</a:t>
            </a:r>
          </a:p>
          <a:p>
            <a:pPr>
              <a:lnSpc>
                <a:spcPct val="80000"/>
              </a:lnSpc>
            </a:pPr>
            <a:r>
              <a:rPr lang="en-GB" altLang="en-US" sz="2800" smtClean="0"/>
              <a:t>Optically thin cold gas penetrated by background radiation (Interstellar matter between us and the star)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ChangeArrowheads="1"/>
          </p:cNvSpPr>
          <p:nvPr/>
        </p:nvSpPr>
        <p:spPr bwMode="auto">
          <a:xfrm>
            <a:off x="539552" y="807377"/>
            <a:ext cx="82804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61950" indent="-361950"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spcBef>
                <a:spcPts val="1200"/>
              </a:spcBef>
              <a:buFont typeface="Wingdings" pitchFamily="2" charset="2"/>
              <a:buChar char="q"/>
              <a:defRPr/>
            </a:pPr>
            <a:r>
              <a:rPr lang="en-GB" altLang="en-US" sz="2400" b="1" dirty="0" smtClean="0"/>
              <a:t>Emission and Absorption</a:t>
            </a:r>
          </a:p>
          <a:p>
            <a:pPr>
              <a:spcBef>
                <a:spcPts val="1200"/>
              </a:spcBef>
              <a:buFont typeface="Wingdings" pitchFamily="2" charset="2"/>
              <a:buChar char="q"/>
              <a:defRPr/>
            </a:pPr>
            <a:r>
              <a:rPr lang="en-GB" altLang="en-US" sz="2400" b="1" dirty="0" smtClean="0"/>
              <a:t>Isothermal layer model</a:t>
            </a:r>
          </a:p>
          <a:p>
            <a:pPr>
              <a:spcBef>
                <a:spcPts val="1200"/>
              </a:spcBef>
              <a:buFont typeface="Wingdings" pitchFamily="2" charset="2"/>
              <a:buChar char="q"/>
              <a:defRPr/>
            </a:pPr>
            <a:endParaRPr lang="en-GB" altLang="en-US" sz="2400" b="1" dirty="0" smtClean="0"/>
          </a:p>
          <a:p>
            <a:pPr marL="0" indent="0">
              <a:spcBef>
                <a:spcPts val="1200"/>
              </a:spcBef>
              <a:buFontTx/>
              <a:buNone/>
              <a:defRPr/>
            </a:pPr>
            <a:endParaRPr lang="en-GB" altLang="en-US" sz="2400" b="1" dirty="0" smtClean="0"/>
          </a:p>
          <a:p>
            <a:pPr>
              <a:spcBef>
                <a:spcPts val="1200"/>
              </a:spcBef>
              <a:buFont typeface="Wingdings" pitchFamily="2" charset="2"/>
              <a:buChar char="q"/>
              <a:defRPr/>
            </a:pPr>
            <a:endParaRPr lang="en-GB" altLang="en-US" sz="2400" b="1" dirty="0" smtClean="0"/>
          </a:p>
          <a:p>
            <a:pPr>
              <a:spcBef>
                <a:spcPts val="1200"/>
              </a:spcBef>
              <a:buFont typeface="Wingdings" pitchFamily="2" charset="2"/>
              <a:buChar char="q"/>
              <a:defRPr/>
            </a:pPr>
            <a:endParaRPr lang="en-GB" altLang="en-US" sz="2400" b="1" dirty="0" smtClean="0"/>
          </a:p>
          <a:p>
            <a:pPr>
              <a:spcBef>
                <a:spcPts val="1200"/>
              </a:spcBef>
              <a:buFont typeface="Wingdings" pitchFamily="2" charset="2"/>
              <a:buChar char="q"/>
              <a:defRPr/>
            </a:pPr>
            <a:endParaRPr lang="en-GB" altLang="en-US" sz="2400" b="1" dirty="0" smtClean="0"/>
          </a:p>
          <a:p>
            <a:pPr>
              <a:spcBef>
                <a:spcPts val="1200"/>
              </a:spcBef>
              <a:buFont typeface="Wingdings" pitchFamily="2" charset="2"/>
              <a:buChar char="q"/>
              <a:defRPr/>
            </a:pPr>
            <a:endParaRPr lang="en-GB" altLang="en-US" sz="2400" b="1" smtClean="0"/>
          </a:p>
          <a:p>
            <a:pPr>
              <a:spcBef>
                <a:spcPts val="1200"/>
              </a:spcBef>
              <a:buFont typeface="Wingdings" pitchFamily="2" charset="2"/>
              <a:buChar char="q"/>
              <a:defRPr/>
            </a:pPr>
            <a:endParaRPr lang="en-GB" altLang="en-US" sz="2400" b="1" dirty="0"/>
          </a:p>
          <a:p>
            <a:pPr>
              <a:spcBef>
                <a:spcPts val="1200"/>
              </a:spcBef>
              <a:buFont typeface="Wingdings" pitchFamily="2" charset="2"/>
              <a:buChar char="q"/>
              <a:defRPr/>
            </a:pPr>
            <a:r>
              <a:rPr lang="en-GB" altLang="en-US" sz="2400" b="1" dirty="0" smtClean="0"/>
              <a:t>Lambert Beer Law (optical depth, transmissivity)</a:t>
            </a:r>
          </a:p>
          <a:p>
            <a:pPr>
              <a:spcBef>
                <a:spcPts val="1200"/>
              </a:spcBef>
              <a:buFontTx/>
              <a:buNone/>
              <a:defRPr/>
            </a:pPr>
            <a:endParaRPr lang="en-US" altLang="en-US" sz="1800" b="1" dirty="0" smtClean="0"/>
          </a:p>
          <a:p>
            <a:pPr>
              <a:spcBef>
                <a:spcPts val="1200"/>
              </a:spcBef>
              <a:buFontTx/>
              <a:buNone/>
              <a:defRPr/>
            </a:pPr>
            <a:endParaRPr lang="en-GB" altLang="en-US" sz="1800" dirty="0" smtClean="0"/>
          </a:p>
        </p:txBody>
      </p:sp>
      <p:sp>
        <p:nvSpPr>
          <p:cNvPr id="53251" name="Rectangle 2"/>
          <p:cNvSpPr>
            <a:spLocks noGrp="1" noChangeArrowheads="1"/>
          </p:cNvSpPr>
          <p:nvPr>
            <p:ph type="title"/>
          </p:nvPr>
        </p:nvSpPr>
        <p:spPr>
          <a:xfrm>
            <a:off x="0" y="-26988"/>
            <a:ext cx="9144000" cy="647701"/>
          </a:xfrm>
        </p:spPr>
        <p:txBody>
          <a:bodyPr/>
          <a:lstStyle/>
          <a:p>
            <a:pPr eaLnBrk="1" hangingPunct="1"/>
            <a:r>
              <a:rPr lang="en-GB" altLang="en-US" sz="2800" b="1" smtClean="0">
                <a:solidFill>
                  <a:srgbClr val="FF0000"/>
                </a:solidFill>
              </a:rPr>
              <a:t>What do you need to know?</a:t>
            </a:r>
            <a:endParaRPr lang="en-GB" altLang="en-US" sz="2800" i="1" smtClean="0"/>
          </a:p>
        </p:txBody>
      </p:sp>
      <p:sp>
        <p:nvSpPr>
          <p:cNvPr id="53255" name="Rectangle 4"/>
          <p:cNvSpPr>
            <a:spLocks noChangeArrowheads="1"/>
          </p:cNvSpPr>
          <p:nvPr/>
        </p:nvSpPr>
        <p:spPr bwMode="auto">
          <a:xfrm>
            <a:off x="1991866" y="3068960"/>
            <a:ext cx="4812382" cy="514349"/>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53256" name="Line 5"/>
          <p:cNvSpPr>
            <a:spLocks noChangeShapeType="1"/>
          </p:cNvSpPr>
          <p:nvPr/>
        </p:nvSpPr>
        <p:spPr bwMode="auto">
          <a:xfrm>
            <a:off x="425450" y="3340101"/>
            <a:ext cx="1320800" cy="0"/>
          </a:xfrm>
          <a:prstGeom prst="line">
            <a:avLst/>
          </a:prstGeom>
          <a:noFill/>
          <a:ln w="730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53257" name="Line 6"/>
          <p:cNvSpPr>
            <a:spLocks noChangeShapeType="1"/>
          </p:cNvSpPr>
          <p:nvPr/>
        </p:nvSpPr>
        <p:spPr bwMode="auto">
          <a:xfrm>
            <a:off x="6948264" y="3245854"/>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53258" name="Text Box 7"/>
          <p:cNvSpPr txBox="1">
            <a:spLocks noChangeArrowheads="1"/>
          </p:cNvSpPr>
          <p:nvPr/>
        </p:nvSpPr>
        <p:spPr bwMode="auto">
          <a:xfrm>
            <a:off x="2581275" y="3078163"/>
            <a:ext cx="42949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dirty="0">
                <a:solidFill>
                  <a:srgbClr val="0000FF"/>
                </a:solidFill>
                <a:sym typeface="Symbol" panose="05050102010706020507" pitchFamily="18" charset="2"/>
              </a:rPr>
              <a:t>GAS </a:t>
            </a:r>
            <a:r>
              <a:rPr lang="en-GB" altLang="en-US" sz="2400" b="1" dirty="0" err="1" smtClean="0">
                <a:solidFill>
                  <a:srgbClr val="0000FF"/>
                </a:solidFill>
                <a:sym typeface="Symbol" panose="05050102010706020507" pitchFamily="18" charset="2"/>
              </a:rPr>
              <a:t>k</a:t>
            </a:r>
            <a:r>
              <a:rPr lang="en-GB" altLang="en-US" sz="2400" b="1" baseline="-25000" dirty="0" err="1" smtClean="0">
                <a:solidFill>
                  <a:srgbClr val="0000FF"/>
                </a:solidFill>
                <a:sym typeface="Symbol" panose="05050102010706020507" pitchFamily="18" charset="2"/>
              </a:rPr>
              <a:t>e</a:t>
            </a:r>
            <a:r>
              <a:rPr lang="en-GB" altLang="en-US" sz="2400" b="1" dirty="0" smtClean="0">
                <a:solidFill>
                  <a:srgbClr val="0000FF"/>
                </a:solidFill>
                <a:sym typeface="Symbol" panose="05050102010706020507" pitchFamily="18" charset="2"/>
              </a:rPr>
              <a:t>(</a:t>
            </a:r>
            <a:r>
              <a:rPr lang="en-GB" altLang="en-US" sz="2400" b="1" dirty="0">
                <a:solidFill>
                  <a:srgbClr val="0000FF"/>
                </a:solidFill>
                <a:sym typeface="Symbol" panose="05050102010706020507" pitchFamily="18" charset="2"/>
              </a:rPr>
              <a:t>)= </a:t>
            </a:r>
            <a:r>
              <a:rPr lang="en-GB" altLang="en-US" sz="2400" b="1" dirty="0" err="1" smtClean="0">
                <a:solidFill>
                  <a:srgbClr val="0000FF"/>
                </a:solidFill>
                <a:sym typeface="Symbol" panose="05050102010706020507" pitchFamily="18" charset="2"/>
              </a:rPr>
              <a:t>k</a:t>
            </a:r>
            <a:r>
              <a:rPr lang="en-GB" altLang="en-US" sz="2400" b="1" baseline="-25000" dirty="0" err="1" smtClean="0">
                <a:solidFill>
                  <a:srgbClr val="0000FF"/>
                </a:solidFill>
                <a:sym typeface="Symbol" panose="05050102010706020507" pitchFamily="18" charset="2"/>
              </a:rPr>
              <a:t>a</a:t>
            </a:r>
            <a:r>
              <a:rPr lang="en-GB" altLang="en-US" sz="2400" b="1" dirty="0" smtClean="0">
                <a:solidFill>
                  <a:srgbClr val="0000FF"/>
                </a:solidFill>
                <a:sym typeface="Symbol" panose="05050102010706020507" pitchFamily="18" charset="2"/>
              </a:rPr>
              <a:t>(</a:t>
            </a:r>
            <a:r>
              <a:rPr lang="en-GB" altLang="en-US" sz="2400" b="1" dirty="0">
                <a:solidFill>
                  <a:srgbClr val="0000FF"/>
                </a:solidFill>
                <a:sym typeface="Symbol" panose="05050102010706020507" pitchFamily="18" charset="2"/>
              </a:rPr>
              <a:t></a:t>
            </a:r>
            <a:r>
              <a:rPr lang="en-GB" altLang="en-US" sz="2400" b="1" dirty="0" smtClean="0">
                <a:solidFill>
                  <a:srgbClr val="0000FF"/>
                </a:solidFill>
                <a:sym typeface="Symbol" panose="05050102010706020507" pitchFamily="18" charset="2"/>
              </a:rPr>
              <a:t>)+</a:t>
            </a:r>
            <a:r>
              <a:rPr lang="en-GB" altLang="en-US" sz="2400" b="1" dirty="0" err="1" smtClean="0">
                <a:solidFill>
                  <a:srgbClr val="0000FF"/>
                </a:solidFill>
                <a:sym typeface="Symbol" panose="05050102010706020507" pitchFamily="18" charset="2"/>
              </a:rPr>
              <a:t>k</a:t>
            </a:r>
            <a:r>
              <a:rPr lang="en-GB" altLang="en-US" sz="2400" b="1" baseline="-25000" dirty="0" err="1" smtClean="0">
                <a:solidFill>
                  <a:srgbClr val="0000FF"/>
                </a:solidFill>
                <a:sym typeface="Symbol" panose="05050102010706020507" pitchFamily="18" charset="2"/>
              </a:rPr>
              <a:t>s</a:t>
            </a:r>
            <a:r>
              <a:rPr lang="en-GB" altLang="en-US" sz="2400" b="1" dirty="0" smtClean="0">
                <a:solidFill>
                  <a:srgbClr val="0000FF"/>
                </a:solidFill>
                <a:sym typeface="Symbol" panose="05050102010706020507" pitchFamily="18" charset="2"/>
              </a:rPr>
              <a:t>(</a:t>
            </a:r>
            <a:r>
              <a:rPr lang="en-GB" altLang="en-US" sz="2400" b="1" dirty="0">
                <a:solidFill>
                  <a:srgbClr val="0000FF"/>
                </a:solidFill>
                <a:sym typeface="Symbol" panose="05050102010706020507" pitchFamily="18" charset="2"/>
              </a:rPr>
              <a:t></a:t>
            </a:r>
            <a:r>
              <a:rPr lang="en-GB" altLang="en-US" sz="2400" b="1" dirty="0" smtClean="0">
                <a:solidFill>
                  <a:srgbClr val="0000FF"/>
                </a:solidFill>
                <a:sym typeface="Symbol" panose="05050102010706020507" pitchFamily="18" charset="2"/>
              </a:rPr>
              <a:t>), </a:t>
            </a:r>
            <a:r>
              <a:rPr lang="en-GB" altLang="en-US" sz="2400" b="1" dirty="0" smtClean="0">
                <a:solidFill>
                  <a:srgbClr val="0000FF"/>
                </a:solidFill>
                <a:latin typeface="Times New Roman" panose="02020603050405020304" pitchFamily="18" charset="0"/>
                <a:sym typeface="Symbol" panose="05050102010706020507" pitchFamily="18" charset="2"/>
              </a:rPr>
              <a:t>T</a:t>
            </a:r>
            <a:r>
              <a:rPr lang="en-GB" altLang="en-US" sz="2400" dirty="0" smtClean="0">
                <a:latin typeface="Times New Roman" panose="02020603050405020304" pitchFamily="18" charset="0"/>
                <a:sym typeface="Symbol" panose="05050102010706020507" pitchFamily="18" charset="2"/>
              </a:rPr>
              <a:t> </a:t>
            </a:r>
            <a:endParaRPr lang="en-GB" altLang="en-US" sz="2400" dirty="0">
              <a:latin typeface="Times New Roman" panose="02020603050405020304" pitchFamily="18" charset="0"/>
              <a:sym typeface="Symbol" panose="05050102010706020507" pitchFamily="18" charset="2"/>
            </a:endParaRPr>
          </a:p>
        </p:txBody>
      </p:sp>
      <p:sp>
        <p:nvSpPr>
          <p:cNvPr id="53253" name="TextBox 1"/>
          <p:cNvSpPr txBox="1">
            <a:spLocks noChangeArrowheads="1"/>
          </p:cNvSpPr>
          <p:nvPr/>
        </p:nvSpPr>
        <p:spPr bwMode="auto">
          <a:xfrm>
            <a:off x="1620838" y="4191174"/>
            <a:ext cx="5059398" cy="461665"/>
          </a:xfrm>
          <a:prstGeom prst="rect">
            <a:avLst/>
          </a:prstGeom>
          <a:noFill/>
          <a:ln w="317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dirty="0">
                <a:solidFill>
                  <a:srgbClr val="0000FF"/>
                </a:solidFill>
                <a:sym typeface="Symbol" panose="05050102010706020507" pitchFamily="18" charset="2"/>
              </a:rPr>
              <a:t>I</a:t>
            </a:r>
            <a:r>
              <a:rPr lang="en-GB" altLang="en-US" sz="2400" b="1" baseline="-25000" dirty="0">
                <a:solidFill>
                  <a:srgbClr val="0000FF"/>
                </a:solidFill>
                <a:sym typeface="Symbol" panose="05050102010706020507" pitchFamily="18" charset="2"/>
              </a:rPr>
              <a:t> </a:t>
            </a:r>
            <a:r>
              <a:rPr lang="en-US" altLang="en-US" sz="2400" b="1" dirty="0">
                <a:solidFill>
                  <a:srgbClr val="0000FF"/>
                </a:solidFill>
                <a:sym typeface="Symbol" panose="05050102010706020507" pitchFamily="18" charset="2"/>
              </a:rPr>
              <a:t>(L) </a:t>
            </a:r>
            <a:r>
              <a:rPr lang="en-GB" altLang="en-US" sz="2400" b="1" dirty="0">
                <a:solidFill>
                  <a:srgbClr val="0000FF"/>
                </a:solidFill>
                <a:latin typeface="Times New Roman" panose="02020603050405020304" pitchFamily="18" charset="0"/>
                <a:sym typeface="Symbol" panose="05050102010706020507" pitchFamily="18" charset="2"/>
              </a:rPr>
              <a:t> = </a:t>
            </a:r>
            <a:r>
              <a:rPr lang="en-GB" altLang="en-US" sz="2400" b="1" dirty="0">
                <a:solidFill>
                  <a:srgbClr val="0000FF"/>
                </a:solidFill>
                <a:latin typeface="Lucida Calligraphy" panose="03010101010101010101" pitchFamily="66" charset="0"/>
                <a:sym typeface="Symbol" panose="05050102010706020507" pitchFamily="18" charset="2"/>
              </a:rPr>
              <a:t>T</a:t>
            </a:r>
            <a:r>
              <a:rPr lang="en-GB" altLang="en-US" sz="2400" b="1" dirty="0">
                <a:solidFill>
                  <a:srgbClr val="0000FF"/>
                </a:solidFill>
                <a:latin typeface="Times New Roman" panose="02020603050405020304" pitchFamily="18" charset="0"/>
                <a:sym typeface="Symbol" panose="05050102010706020507" pitchFamily="18" charset="2"/>
              </a:rPr>
              <a:t>() </a:t>
            </a:r>
            <a:r>
              <a:rPr lang="en-US" altLang="en-US" sz="2400" b="1" dirty="0">
                <a:solidFill>
                  <a:srgbClr val="0000FF"/>
                </a:solidFill>
                <a:sym typeface="Symbol" panose="05050102010706020507" pitchFamily="18" charset="2"/>
              </a:rPr>
              <a:t>I</a:t>
            </a:r>
            <a:r>
              <a:rPr lang="el-GR" altLang="en-US" sz="2400" b="1" baseline="-100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λ</a:t>
            </a:r>
            <a:r>
              <a:rPr lang="en-US" altLang="en-US" sz="2400" b="1" dirty="0">
                <a:solidFill>
                  <a:srgbClr val="0000FF"/>
                </a:solidFill>
                <a:sym typeface="Symbol" panose="05050102010706020507" pitchFamily="18" charset="2"/>
              </a:rPr>
              <a:t>(0) </a:t>
            </a:r>
            <a:r>
              <a:rPr lang="en-GB" altLang="en-US" sz="2400" b="1" dirty="0">
                <a:solidFill>
                  <a:srgbClr val="0000FF"/>
                </a:solidFill>
                <a:latin typeface="Palatino" pitchFamily="18" charset="0"/>
                <a:sym typeface="Symbol" panose="05050102010706020507" pitchFamily="18" charset="2"/>
              </a:rPr>
              <a:t>+ </a:t>
            </a:r>
            <a:r>
              <a:rPr lang="en-GB" altLang="en-US" sz="2400" b="1" dirty="0">
                <a:solidFill>
                  <a:srgbClr val="0000FF"/>
                </a:solidFill>
                <a:latin typeface="Times New Roman" panose="02020603050405020304" pitchFamily="18" charset="0"/>
                <a:sym typeface="Symbol" panose="05050102010706020507" pitchFamily="18" charset="2"/>
              </a:rPr>
              <a:t>( 1- </a:t>
            </a:r>
            <a:r>
              <a:rPr lang="en-GB" altLang="en-US" sz="2400" b="1" dirty="0">
                <a:solidFill>
                  <a:srgbClr val="0000FF"/>
                </a:solidFill>
                <a:latin typeface="Lucida Calligraphy" panose="03010101010101010101" pitchFamily="66" charset="0"/>
                <a:sym typeface="Symbol" panose="05050102010706020507" pitchFamily="18" charset="2"/>
              </a:rPr>
              <a:t>T</a:t>
            </a:r>
            <a:r>
              <a:rPr lang="en-GB" altLang="en-US" sz="2400" b="1" dirty="0">
                <a:solidFill>
                  <a:srgbClr val="0000FF"/>
                </a:solidFill>
                <a:latin typeface="Times New Roman" panose="02020603050405020304" pitchFamily="18" charset="0"/>
                <a:sym typeface="Symbol" panose="05050102010706020507" pitchFamily="18" charset="2"/>
              </a:rPr>
              <a:t>() ) </a:t>
            </a:r>
            <a:r>
              <a:rPr lang="en-GB" altLang="en-US" sz="2400" b="1" dirty="0" smtClean="0">
                <a:solidFill>
                  <a:srgbClr val="0000FF"/>
                </a:solidFill>
                <a:latin typeface="Times New Roman" panose="02020603050405020304" pitchFamily="18" charset="0"/>
                <a:sym typeface="Symbol" panose="05050102010706020507" pitchFamily="18" charset="2"/>
              </a:rPr>
              <a:t>B</a:t>
            </a:r>
            <a:r>
              <a:rPr lang="en-GB" altLang="en-US" sz="2400" b="1" baseline="-25000" dirty="0">
                <a:solidFill>
                  <a:srgbClr val="0000FF"/>
                </a:solidFill>
                <a:latin typeface="Times New Roman" panose="02020603050405020304" pitchFamily="18" charset="0"/>
                <a:sym typeface="Symbol" panose="05050102010706020507" pitchFamily="18" charset="2"/>
              </a:rPr>
              <a:t></a:t>
            </a:r>
            <a:r>
              <a:rPr lang="en-GB" altLang="en-US" sz="2400" b="1" dirty="0">
                <a:solidFill>
                  <a:srgbClr val="0000FF"/>
                </a:solidFill>
                <a:latin typeface="Times New Roman" panose="02020603050405020304" pitchFamily="18" charset="0"/>
                <a:sym typeface="Symbol" panose="05050102010706020507" pitchFamily="18" charset="2"/>
              </a:rPr>
              <a:t> </a:t>
            </a:r>
            <a:r>
              <a:rPr lang="en-GB" altLang="en-US" sz="2400" b="1" dirty="0" smtClean="0">
                <a:solidFill>
                  <a:srgbClr val="0000FF"/>
                </a:solidFill>
                <a:latin typeface="Times New Roman" panose="02020603050405020304" pitchFamily="18" charset="0"/>
                <a:sym typeface="Symbol" panose="05050102010706020507" pitchFamily="18" charset="2"/>
              </a:rPr>
              <a:t>(T</a:t>
            </a:r>
            <a:r>
              <a:rPr lang="en-GB" altLang="en-US" sz="2400" b="1" dirty="0">
                <a:solidFill>
                  <a:srgbClr val="0000FF"/>
                </a:solidFill>
                <a:latin typeface="Times New Roman" panose="02020603050405020304" pitchFamily="18" charset="0"/>
                <a:sym typeface="Symbol" panose="05050102010706020507" pitchFamily="18" charset="2"/>
              </a:rPr>
              <a:t>) </a:t>
            </a:r>
          </a:p>
        </p:txBody>
      </p:sp>
      <p:sp>
        <p:nvSpPr>
          <p:cNvPr id="53254" name="Text Box 9"/>
          <p:cNvSpPr txBox="1">
            <a:spLocks noChangeArrowheads="1"/>
          </p:cNvSpPr>
          <p:nvPr/>
        </p:nvSpPr>
        <p:spPr bwMode="auto">
          <a:xfrm>
            <a:off x="8166894" y="2666339"/>
            <a:ext cx="12207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dirty="0">
                <a:solidFill>
                  <a:srgbClr val="0000FF"/>
                </a:solidFill>
                <a:sym typeface="Symbol" panose="05050102010706020507" pitchFamily="18" charset="2"/>
              </a:rPr>
              <a:t>I</a:t>
            </a:r>
            <a:r>
              <a:rPr lang="en-GB" altLang="en-US" sz="2400" b="1" baseline="-25000" dirty="0">
                <a:solidFill>
                  <a:srgbClr val="0000FF"/>
                </a:solidFill>
                <a:sym typeface="Symbol" panose="05050102010706020507" pitchFamily="18" charset="2"/>
              </a:rPr>
              <a:t></a:t>
            </a:r>
            <a:r>
              <a:rPr lang="en-GB" altLang="en-US" sz="2400" b="1" dirty="0">
                <a:solidFill>
                  <a:srgbClr val="0000FF"/>
                </a:solidFill>
                <a:sym typeface="Symbol" panose="05050102010706020507" pitchFamily="18" charset="2"/>
              </a:rPr>
              <a:t> (L)</a:t>
            </a:r>
          </a:p>
        </p:txBody>
      </p:sp>
      <p:sp>
        <p:nvSpPr>
          <p:cNvPr id="13" name="Text Box 8"/>
          <p:cNvSpPr txBox="1">
            <a:spLocks noChangeArrowheads="1"/>
          </p:cNvSpPr>
          <p:nvPr/>
        </p:nvSpPr>
        <p:spPr bwMode="auto">
          <a:xfrm>
            <a:off x="329406" y="2790033"/>
            <a:ext cx="13208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FontTx/>
              <a:buNone/>
            </a:pPr>
            <a:r>
              <a:rPr lang="en-GB" altLang="en-US" sz="2400" b="1" dirty="0">
                <a:solidFill>
                  <a:srgbClr val="0000FF"/>
                </a:solidFill>
                <a:sym typeface="Symbol" panose="05050102010706020507" pitchFamily="18" charset="2"/>
              </a:rPr>
              <a:t>I</a:t>
            </a:r>
            <a:r>
              <a:rPr lang="el-GR" altLang="en-US" sz="2400" b="1" baseline="-250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λ</a:t>
            </a:r>
            <a:r>
              <a:rPr lang="en-GB" altLang="en-US" sz="2400" b="1" baseline="-10000" dirty="0">
                <a:solidFill>
                  <a:srgbClr val="0000FF"/>
                </a:solidFill>
                <a:sym typeface="Symbol" panose="05050102010706020507" pitchFamily="18" charset="2"/>
              </a:rPr>
              <a:t> </a:t>
            </a:r>
            <a:r>
              <a:rPr lang="en-GB" altLang="en-US" sz="2400" b="1" dirty="0">
                <a:solidFill>
                  <a:srgbClr val="0000FF"/>
                </a:solidFill>
                <a:sym typeface="Symbol" panose="05050102010706020507" pitchFamily="18" charset="2"/>
              </a:rPr>
              <a:t>(0) </a:t>
            </a:r>
            <a:endParaRPr lang="en-GB" altLang="en-US" sz="2400" dirty="0"/>
          </a:p>
        </p:txBody>
      </p:sp>
      <p:sp>
        <p:nvSpPr>
          <p:cNvPr id="2" name="Rectangle 1"/>
          <p:cNvSpPr/>
          <p:nvPr/>
        </p:nvSpPr>
        <p:spPr>
          <a:xfrm>
            <a:off x="147637" y="4497464"/>
            <a:ext cx="8848725" cy="830997"/>
          </a:xfrm>
          <a:prstGeom prst="rect">
            <a:avLst/>
          </a:prstGeom>
        </p:spPr>
        <p:txBody>
          <a:bodyPr wrap="square">
            <a:spAutoFit/>
          </a:bodyPr>
          <a:lstStyle/>
          <a:p>
            <a:pPr marL="198438" indent="-198438" defTabSz="928688" eaLnBrk="1" hangingPunct="1">
              <a:buFontTx/>
              <a:buNone/>
              <a:tabLst>
                <a:tab pos="198438" algn="l"/>
                <a:tab pos="668338" algn="l"/>
                <a:tab pos="1136650" algn="l"/>
                <a:tab pos="1436688" algn="l"/>
                <a:tab pos="1520825" algn="l"/>
                <a:tab pos="2289175" algn="l"/>
                <a:tab pos="2389188" algn="l"/>
              </a:tabLst>
              <a:defRPr/>
            </a:pPr>
            <a:endParaRPr lang="en-US" b="1" dirty="0">
              <a:sym typeface="Symbol" pitchFamily="18" charset="2"/>
            </a:endParaRPr>
          </a:p>
          <a:p>
            <a:pPr marL="198438" indent="-198438" defTabSz="928688" eaLnBrk="1" hangingPunct="1">
              <a:spcAft>
                <a:spcPts val="600"/>
              </a:spcAft>
              <a:buFontTx/>
              <a:buNone/>
              <a:tabLst>
                <a:tab pos="198438" algn="l"/>
                <a:tab pos="668338" algn="l"/>
                <a:tab pos="1136650" algn="l"/>
                <a:tab pos="1436688" algn="l"/>
                <a:tab pos="1520825" algn="l"/>
                <a:tab pos="2289175" algn="l"/>
                <a:tab pos="2389188" algn="l"/>
              </a:tabLst>
              <a:defRPr/>
            </a:pPr>
            <a:r>
              <a:rPr lang="en-US" b="1" dirty="0">
                <a:sym typeface="Symbol" pitchFamily="18" charset="2"/>
              </a:rPr>
              <a:t> </a:t>
            </a:r>
            <a:r>
              <a:rPr lang="en-US" b="1" dirty="0">
                <a:solidFill>
                  <a:srgbClr val="0000FF"/>
                </a:solidFill>
                <a:sym typeface="Symbol" pitchFamily="18" charset="2"/>
              </a:rPr>
              <a:t>transmissivity</a:t>
            </a:r>
            <a:r>
              <a:rPr lang="en-US" b="1" dirty="0">
                <a:sym typeface="Symbol" pitchFamily="18" charset="2"/>
              </a:rPr>
              <a:t>: 	</a:t>
            </a:r>
            <a:r>
              <a:rPr lang="en-GB" b="1" dirty="0">
                <a:sym typeface="Symbol" pitchFamily="18" charset="2"/>
              </a:rPr>
              <a:t> </a:t>
            </a:r>
            <a:r>
              <a:rPr lang="en-GB" b="1" dirty="0">
                <a:latin typeface="Lucida Calligraphy" pitchFamily="66" charset="0"/>
                <a:sym typeface="Symbol" pitchFamily="18" charset="2"/>
              </a:rPr>
              <a:t>T</a:t>
            </a:r>
            <a:r>
              <a:rPr lang="en-US" b="1" dirty="0">
                <a:sym typeface="Symbol" pitchFamily="18" charset="2"/>
              </a:rPr>
              <a:t>(</a:t>
            </a:r>
            <a:r>
              <a:rPr lang="en-GB" b="1" dirty="0">
                <a:sym typeface="Symbol" pitchFamily="18" charset="2"/>
              </a:rPr>
              <a:t></a:t>
            </a:r>
            <a:r>
              <a:rPr lang="en-US" b="1" dirty="0">
                <a:sym typeface="Symbol" pitchFamily="18" charset="2"/>
              </a:rPr>
              <a:t>)  = </a:t>
            </a:r>
            <a:r>
              <a:rPr lang="en-US" b="1" dirty="0" smtClean="0">
                <a:sym typeface="Symbol" pitchFamily="18" charset="2"/>
              </a:rPr>
              <a:t> </a:t>
            </a:r>
            <a:r>
              <a:rPr lang="en-GB" b="1" dirty="0" err="1">
                <a:sym typeface="Symbol" pitchFamily="18" charset="2"/>
              </a:rPr>
              <a:t>exp</a:t>
            </a:r>
            <a:r>
              <a:rPr lang="en-GB" b="1" dirty="0">
                <a:sym typeface="Symbol" pitchFamily="18" charset="2"/>
              </a:rPr>
              <a:t> {- </a:t>
            </a:r>
            <a:r>
              <a:rPr lang="en-GB" b="1" dirty="0" err="1" smtClean="0">
                <a:sym typeface="Symbol" pitchFamily="18" charset="2"/>
              </a:rPr>
              <a:t>k</a:t>
            </a:r>
            <a:r>
              <a:rPr lang="en-GB" b="1" baseline="-25000" dirty="0" err="1" smtClean="0">
                <a:sym typeface="Symbol" pitchFamily="18" charset="2"/>
              </a:rPr>
              <a:t>e</a:t>
            </a:r>
            <a:r>
              <a:rPr lang="en-GB" b="1" dirty="0" smtClean="0">
                <a:sym typeface="Symbol" pitchFamily="18" charset="2"/>
              </a:rPr>
              <a:t>(</a:t>
            </a:r>
            <a:r>
              <a:rPr lang="en-GB" b="1" dirty="0">
                <a:sym typeface="Symbol" pitchFamily="18" charset="2"/>
              </a:rPr>
              <a:t>) L }</a:t>
            </a:r>
            <a:r>
              <a:rPr lang="en-GB" b="1" dirty="0">
                <a:solidFill>
                  <a:srgbClr val="0000FF"/>
                </a:solidFill>
                <a:sym typeface="Symbol" pitchFamily="18" charset="2"/>
              </a:rPr>
              <a:t> = </a:t>
            </a:r>
            <a:r>
              <a:rPr lang="en-GB" b="1" dirty="0" err="1">
                <a:solidFill>
                  <a:srgbClr val="0000FF"/>
                </a:solidFill>
                <a:sym typeface="Symbol" pitchFamily="18" charset="2"/>
              </a:rPr>
              <a:t>exp</a:t>
            </a:r>
            <a:r>
              <a:rPr lang="en-GB" b="1" dirty="0">
                <a:solidFill>
                  <a:srgbClr val="0000FF"/>
                </a:solidFill>
                <a:sym typeface="Symbol" pitchFamily="18" charset="2"/>
              </a:rPr>
              <a:t> {-</a:t>
            </a:r>
            <a:r>
              <a:rPr lang="en-GB" b="1" dirty="0">
                <a:solidFill>
                  <a:srgbClr val="0000FF"/>
                </a:solidFill>
                <a:latin typeface="Symbol" pitchFamily="18" charset="2"/>
                <a:sym typeface="Symbol" pitchFamily="18" charset="2"/>
              </a:rPr>
              <a:t>t}</a:t>
            </a:r>
            <a:endParaRPr lang="en-US" b="1" dirty="0">
              <a:solidFill>
                <a:srgbClr val="0000FF"/>
              </a:solidFill>
              <a:sym typeface="Symbol" pitchFamily="18" charset="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0" y="1000125"/>
            <a:ext cx="8893175" cy="5857875"/>
          </a:xfrm>
        </p:spPr>
        <p:txBody>
          <a:bodyPr/>
          <a:lstStyle/>
          <a:p>
            <a:pPr marL="0" indent="0" defTabSz="928688" eaLnBrk="1" hangingPunct="1">
              <a:buFontTx/>
              <a:buNone/>
              <a:tabLst>
                <a:tab pos="198438" algn="l"/>
                <a:tab pos="668338" algn="l"/>
                <a:tab pos="1136650" algn="l"/>
                <a:tab pos="1436688" algn="l"/>
                <a:tab pos="1520825" algn="l"/>
                <a:tab pos="2289175" algn="l"/>
                <a:tab pos="2389188" algn="l"/>
              </a:tabLst>
              <a:defRPr/>
            </a:pPr>
            <a:r>
              <a:rPr lang="en-GB" sz="1800" b="1" dirty="0" smtClean="0">
                <a:sym typeface="Symbol" pitchFamily="18" charset="2"/>
              </a:rPr>
              <a:t>The </a:t>
            </a:r>
            <a:r>
              <a:rPr lang="en-GB" sz="1800" b="1" dirty="0" smtClean="0">
                <a:solidFill>
                  <a:srgbClr val="0000FF"/>
                </a:solidFill>
                <a:sym typeface="Symbol" pitchFamily="18" charset="2"/>
              </a:rPr>
              <a:t>Beer-Lambert Law</a:t>
            </a:r>
            <a:r>
              <a:rPr lang="en-GB" sz="1800" b="1" dirty="0" smtClean="0">
                <a:sym typeface="Symbol" pitchFamily="18" charset="2"/>
              </a:rPr>
              <a:t>: i</a:t>
            </a:r>
            <a:r>
              <a:rPr lang="en-GB" sz="1800" b="1" dirty="0" smtClean="0"/>
              <a:t>f a signal of intensity </a:t>
            </a:r>
            <a:r>
              <a:rPr lang="en-US" sz="1800" b="1" dirty="0" smtClean="0">
                <a:sym typeface="Symbol" pitchFamily="18" charset="2"/>
              </a:rPr>
              <a:t>I</a:t>
            </a:r>
            <a:r>
              <a:rPr lang="en-US" sz="1800" b="1" baseline="-25000" dirty="0" smtClean="0">
                <a:latin typeface="Symbol" panose="05050102010706020507" pitchFamily="18" charset="2"/>
                <a:sym typeface="Symbol" pitchFamily="18" charset="2"/>
              </a:rPr>
              <a:t>l</a:t>
            </a:r>
            <a:r>
              <a:rPr lang="en-US" sz="1800" b="1" dirty="0" smtClean="0">
                <a:sym typeface="Symbol" pitchFamily="18" charset="2"/>
              </a:rPr>
              <a:t> </a:t>
            </a:r>
            <a:r>
              <a:rPr lang="en-GB" sz="1800" b="1" dirty="0" smtClean="0"/>
              <a:t>penetrates a distance, </a:t>
            </a:r>
            <a:r>
              <a:rPr lang="en-GB" sz="1800" b="1" dirty="0" err="1" smtClean="0"/>
              <a:t>dL</a:t>
            </a:r>
            <a:r>
              <a:rPr lang="en-GB" sz="1800" b="1" dirty="0" smtClean="0"/>
              <a:t>, in a homogenous medium with </a:t>
            </a:r>
            <a:r>
              <a:rPr lang="en-GB" sz="1800" b="1" dirty="0" smtClean="0">
                <a:solidFill>
                  <a:srgbClr val="0000FF"/>
                </a:solidFill>
              </a:rPr>
              <a:t>absorption coefficient</a:t>
            </a:r>
            <a:r>
              <a:rPr lang="en-GB" sz="1800" b="1" dirty="0" smtClean="0"/>
              <a:t>, </a:t>
            </a:r>
            <a:r>
              <a:rPr lang="en-GB" sz="1800" b="1" dirty="0" err="1" smtClean="0"/>
              <a:t>k</a:t>
            </a:r>
            <a:r>
              <a:rPr lang="en-GB" sz="1800" b="1" baseline="-25000" dirty="0" err="1" smtClean="0"/>
              <a:t>a</a:t>
            </a:r>
            <a:r>
              <a:rPr lang="en-GB" sz="1800" b="1" dirty="0" smtClean="0">
                <a:sym typeface="Symbol" pitchFamily="18" charset="2"/>
              </a:rPr>
              <a:t> (dimensionally L</a:t>
            </a:r>
            <a:r>
              <a:rPr lang="en-GB" sz="1800" b="1" baseline="30000" dirty="0" smtClean="0">
                <a:sym typeface="Symbol" pitchFamily="18" charset="2"/>
              </a:rPr>
              <a:t>-1</a:t>
            </a:r>
            <a:r>
              <a:rPr lang="en-GB" sz="1800" b="1" dirty="0" smtClean="0">
                <a:sym typeface="Symbol" pitchFamily="18" charset="2"/>
              </a:rPr>
              <a:t>):</a:t>
            </a:r>
          </a:p>
          <a:p>
            <a:pPr marL="198438" indent="-198438" defTabSz="928688" eaLnBrk="1" hangingPunct="1">
              <a:buFontTx/>
              <a:buNone/>
              <a:tabLst>
                <a:tab pos="198438" algn="l"/>
                <a:tab pos="668338" algn="l"/>
                <a:tab pos="1136650" algn="l"/>
                <a:tab pos="1436688" algn="l"/>
                <a:tab pos="1520825" algn="l"/>
                <a:tab pos="2289175" algn="l"/>
                <a:tab pos="2389188" algn="l"/>
              </a:tabLst>
              <a:defRPr/>
            </a:pPr>
            <a:endParaRPr lang="en-GB" sz="1800" b="1" dirty="0" smtClean="0">
              <a:sym typeface="Symbol" pitchFamily="18" charset="2"/>
            </a:endParaRPr>
          </a:p>
          <a:p>
            <a:pPr marL="198438" indent="-198438" defTabSz="928688" eaLnBrk="1" hangingPunct="1">
              <a:buFontTx/>
              <a:buNone/>
              <a:tabLst>
                <a:tab pos="198438" algn="l"/>
                <a:tab pos="668338" algn="l"/>
                <a:tab pos="1136650" algn="l"/>
                <a:tab pos="1436688" algn="l"/>
                <a:tab pos="1520825" algn="l"/>
                <a:tab pos="2289175" algn="l"/>
                <a:tab pos="2389188" algn="l"/>
              </a:tabLst>
              <a:defRPr/>
            </a:pPr>
            <a:endParaRPr lang="en-GB" sz="1800" b="1" dirty="0" smtClean="0">
              <a:sym typeface="Symbol" pitchFamily="18" charset="2"/>
            </a:endParaRPr>
          </a:p>
          <a:p>
            <a:pPr marL="198438" indent="-198438" defTabSz="928688" eaLnBrk="1" hangingPunct="1">
              <a:buFontTx/>
              <a:buNone/>
              <a:tabLst>
                <a:tab pos="198438" algn="l"/>
                <a:tab pos="668338" algn="l"/>
                <a:tab pos="1136650" algn="l"/>
                <a:tab pos="1436688" algn="l"/>
                <a:tab pos="1520825" algn="l"/>
                <a:tab pos="2289175" algn="l"/>
                <a:tab pos="2389188" algn="l"/>
              </a:tabLst>
              <a:defRPr/>
            </a:pPr>
            <a:endParaRPr lang="en-GB" sz="1800" b="1" dirty="0" smtClean="0">
              <a:sym typeface="Symbol" pitchFamily="18" charset="2"/>
            </a:endParaRPr>
          </a:p>
          <a:p>
            <a:pPr marL="1698625" lvl="3" defTabSz="928688" eaLnBrk="1" hangingPunct="1">
              <a:buFontTx/>
              <a:buNone/>
              <a:tabLst>
                <a:tab pos="198438" algn="l"/>
                <a:tab pos="668338" algn="l"/>
                <a:tab pos="1136650" algn="l"/>
                <a:tab pos="1436688" algn="l"/>
                <a:tab pos="1520825" algn="l"/>
                <a:tab pos="2289175" algn="l"/>
                <a:tab pos="2389188" algn="l"/>
              </a:tabLst>
              <a:defRPr/>
            </a:pPr>
            <a:r>
              <a:rPr lang="en-GB" sz="1800" b="1" dirty="0" smtClean="0">
                <a:solidFill>
                  <a:srgbClr val="0000FF"/>
                </a:solidFill>
                <a:sym typeface="Symbol" pitchFamily="18" charset="2"/>
              </a:rPr>
              <a:t>					      d</a:t>
            </a:r>
            <a:r>
              <a:rPr lang="en-US" sz="1800" b="1" dirty="0" smtClean="0">
                <a:solidFill>
                  <a:srgbClr val="0000FF"/>
                </a:solidFill>
                <a:sym typeface="Symbol" pitchFamily="18" charset="2"/>
              </a:rPr>
              <a:t>I</a:t>
            </a:r>
            <a:r>
              <a:rPr lang="en-GB" sz="1800" b="1" baseline="-25000" dirty="0" smtClean="0">
                <a:solidFill>
                  <a:srgbClr val="0000FF"/>
                </a:solidFill>
                <a:sym typeface="Symbol" pitchFamily="18" charset="2"/>
              </a:rPr>
              <a:t></a:t>
            </a:r>
            <a:r>
              <a:rPr lang="en-US" sz="1800" b="1" dirty="0" smtClean="0">
                <a:solidFill>
                  <a:srgbClr val="0000FF"/>
                </a:solidFill>
                <a:sym typeface="Symbol" pitchFamily="18" charset="2"/>
              </a:rPr>
              <a:t>  = –  </a:t>
            </a:r>
            <a:r>
              <a:rPr lang="en-GB" sz="1800" b="1" dirty="0" smtClean="0">
                <a:solidFill>
                  <a:srgbClr val="0000FF"/>
                </a:solidFill>
                <a:sym typeface="Symbol" pitchFamily="18" charset="2"/>
              </a:rPr>
              <a:t>k</a:t>
            </a:r>
            <a:r>
              <a:rPr lang="en-GB" sz="1800" b="1" baseline="-25000" dirty="0" smtClean="0">
                <a:solidFill>
                  <a:srgbClr val="0000FF"/>
                </a:solidFill>
                <a:sym typeface="Symbol" pitchFamily="18" charset="2"/>
              </a:rPr>
              <a:t>a</a:t>
            </a:r>
            <a:r>
              <a:rPr lang="en-GB" sz="1800" b="1" dirty="0" smtClean="0">
                <a:solidFill>
                  <a:srgbClr val="0000FF"/>
                </a:solidFill>
                <a:sym typeface="Symbol" pitchFamily="18" charset="2"/>
              </a:rPr>
              <a:t>() I</a:t>
            </a:r>
            <a:r>
              <a:rPr lang="en-GB" sz="1800" b="1" baseline="-25000" dirty="0" smtClean="0">
                <a:solidFill>
                  <a:srgbClr val="0000FF"/>
                </a:solidFill>
                <a:sym typeface="Symbol" pitchFamily="18" charset="2"/>
              </a:rPr>
              <a:t></a:t>
            </a:r>
            <a:r>
              <a:rPr lang="en-GB" sz="1800" b="1" dirty="0" smtClean="0">
                <a:solidFill>
                  <a:srgbClr val="0000FF"/>
                </a:solidFill>
                <a:sym typeface="Symbol" pitchFamily="18" charset="2"/>
              </a:rPr>
              <a:t> </a:t>
            </a:r>
            <a:r>
              <a:rPr lang="en-US" sz="1800" b="1" dirty="0" err="1" smtClean="0">
                <a:solidFill>
                  <a:srgbClr val="0000FF"/>
                </a:solidFill>
                <a:sym typeface="Symbol" pitchFamily="18" charset="2"/>
              </a:rPr>
              <a:t>dL</a:t>
            </a:r>
            <a:r>
              <a:rPr lang="en-US" sz="1800" b="1" dirty="0" smtClean="0">
                <a:solidFill>
                  <a:srgbClr val="0000FF"/>
                </a:solidFill>
                <a:sym typeface="Symbol" pitchFamily="18" charset="2"/>
              </a:rPr>
              <a:t> </a:t>
            </a:r>
          </a:p>
          <a:p>
            <a:pPr marL="198438" indent="-198438" defTabSz="928688" eaLnBrk="1" hangingPunct="1">
              <a:buFontTx/>
              <a:buNone/>
              <a:tabLst>
                <a:tab pos="198438" algn="l"/>
                <a:tab pos="668338" algn="l"/>
                <a:tab pos="1136650" algn="l"/>
                <a:tab pos="1436688" algn="l"/>
                <a:tab pos="1520825" algn="l"/>
                <a:tab pos="2289175" algn="l"/>
                <a:tab pos="2389188" algn="l"/>
              </a:tabLst>
              <a:defRPr/>
            </a:pPr>
            <a:r>
              <a:rPr lang="en-US" sz="1800" b="1" dirty="0" smtClean="0">
                <a:sym typeface="Symbol" pitchFamily="18" charset="2"/>
              </a:rPr>
              <a:t>	</a:t>
            </a:r>
          </a:p>
          <a:p>
            <a:pPr marL="198438" indent="-198438" defTabSz="928688" eaLnBrk="1" hangingPunct="1">
              <a:buFontTx/>
              <a:buNone/>
              <a:tabLst>
                <a:tab pos="198438" algn="l"/>
                <a:tab pos="668338" algn="l"/>
                <a:tab pos="1136650" algn="l"/>
                <a:tab pos="1436688" algn="l"/>
                <a:tab pos="1520825" algn="l"/>
                <a:tab pos="2289175" algn="l"/>
                <a:tab pos="2389188" algn="l"/>
              </a:tabLst>
              <a:defRPr/>
            </a:pPr>
            <a:r>
              <a:rPr lang="en-US" sz="1800" b="1" dirty="0" smtClean="0">
                <a:sym typeface="Symbol" pitchFamily="18" charset="2"/>
              </a:rPr>
              <a:t>Observed experimentally</a:t>
            </a:r>
          </a:p>
          <a:p>
            <a:pPr marL="198438" indent="-198438" defTabSz="928688" eaLnBrk="1" hangingPunct="1">
              <a:buFontTx/>
              <a:buNone/>
              <a:tabLst>
                <a:tab pos="198438" algn="l"/>
                <a:tab pos="668338" algn="l"/>
                <a:tab pos="1136650" algn="l"/>
                <a:tab pos="1436688" algn="l"/>
                <a:tab pos="1520825" algn="l"/>
                <a:tab pos="2289175" algn="l"/>
                <a:tab pos="2389188" algn="l"/>
              </a:tabLst>
              <a:defRPr/>
            </a:pPr>
            <a:endParaRPr lang="en-US" sz="1800" b="1" dirty="0">
              <a:sym typeface="Symbol" pitchFamily="18" charset="2"/>
            </a:endParaRPr>
          </a:p>
          <a:p>
            <a:pPr marL="198438" indent="-198438" defTabSz="928688" eaLnBrk="1" hangingPunct="1">
              <a:buFontTx/>
              <a:buNone/>
              <a:tabLst>
                <a:tab pos="198438" algn="l"/>
                <a:tab pos="668338" algn="l"/>
                <a:tab pos="1136650" algn="l"/>
                <a:tab pos="1436688" algn="l"/>
                <a:tab pos="1520825" algn="l"/>
                <a:tab pos="2289175" algn="l"/>
                <a:tab pos="2389188" algn="l"/>
              </a:tabLst>
              <a:defRPr/>
            </a:pPr>
            <a:r>
              <a:rPr lang="en-US" sz="1800" b="1" dirty="0" smtClean="0">
                <a:sym typeface="Symbol" pitchFamily="18" charset="2"/>
              </a:rPr>
              <a:t>Then </a:t>
            </a:r>
            <a:r>
              <a:rPr lang="en-GB" sz="1800" b="1" dirty="0">
                <a:sym typeface="Symbol" pitchFamily="18" charset="2"/>
              </a:rPr>
              <a:t>if </a:t>
            </a:r>
            <a:r>
              <a:rPr lang="en-GB" sz="1800" b="1" dirty="0" err="1">
                <a:sym typeface="Symbol" pitchFamily="18" charset="2"/>
              </a:rPr>
              <a:t>k</a:t>
            </a:r>
            <a:r>
              <a:rPr lang="en-GB" sz="1800" b="1" baseline="-25000" dirty="0" err="1">
                <a:sym typeface="Symbol" pitchFamily="18" charset="2"/>
              </a:rPr>
              <a:t>a</a:t>
            </a:r>
            <a:r>
              <a:rPr lang="en-GB" sz="1800" b="1" baseline="-25000" dirty="0">
                <a:sym typeface="Symbol" pitchFamily="18" charset="2"/>
              </a:rPr>
              <a:t> </a:t>
            </a:r>
            <a:r>
              <a:rPr lang="en-GB" sz="1800" b="1" dirty="0">
                <a:sym typeface="Symbol" pitchFamily="18" charset="2"/>
              </a:rPr>
              <a:t>= </a:t>
            </a:r>
            <a:r>
              <a:rPr lang="en-GB" sz="1800" b="1" dirty="0" smtClean="0">
                <a:sym typeface="Symbol" pitchFamily="18" charset="2"/>
              </a:rPr>
              <a:t>constant </a:t>
            </a:r>
            <a:r>
              <a:rPr lang="en-US" sz="1800" b="1" dirty="0" smtClean="0">
                <a:sym typeface="Symbol" pitchFamily="18" charset="2"/>
              </a:rPr>
              <a:t>a</a:t>
            </a:r>
            <a:r>
              <a:rPr lang="en-GB" sz="1800" b="1" dirty="0" smtClean="0">
                <a:sym typeface="Symbol" pitchFamily="18" charset="2"/>
              </a:rPr>
              <a:t>long </a:t>
            </a:r>
            <a:r>
              <a:rPr lang="en-GB" sz="1800" b="1" dirty="0">
                <a:sym typeface="Symbol" pitchFamily="18" charset="2"/>
              </a:rPr>
              <a:t>the path L </a:t>
            </a:r>
            <a:r>
              <a:rPr lang="en-US" sz="1800" b="1" dirty="0" smtClean="0">
                <a:sym typeface="Symbol" pitchFamily="18" charset="2"/>
              </a:rPr>
              <a:t>      	</a:t>
            </a:r>
          </a:p>
          <a:p>
            <a:pPr marL="198438" indent="-198438" defTabSz="928688" eaLnBrk="1" hangingPunct="1">
              <a:buFontTx/>
              <a:buNone/>
              <a:tabLst>
                <a:tab pos="198438" algn="l"/>
                <a:tab pos="668338" algn="l"/>
                <a:tab pos="1136650" algn="l"/>
                <a:tab pos="1436688" algn="l"/>
                <a:tab pos="1520825" algn="l"/>
                <a:tab pos="2289175" algn="l"/>
                <a:tab pos="2389188" algn="l"/>
              </a:tabLst>
              <a:defRPr/>
            </a:pPr>
            <a:r>
              <a:rPr lang="en-US" sz="1800" b="1" dirty="0">
                <a:solidFill>
                  <a:srgbClr val="0000FF"/>
                </a:solidFill>
                <a:sym typeface="Symbol" pitchFamily="18" charset="2"/>
              </a:rPr>
              <a:t> </a:t>
            </a:r>
            <a:r>
              <a:rPr lang="en-US" sz="1800" b="1" dirty="0" smtClean="0">
                <a:solidFill>
                  <a:srgbClr val="0000FF"/>
                </a:solidFill>
                <a:sym typeface="Symbol" pitchFamily="18" charset="2"/>
              </a:rPr>
              <a:t>                                       </a:t>
            </a:r>
          </a:p>
          <a:p>
            <a:pPr marL="198438" indent="-198438" defTabSz="928688" eaLnBrk="1" hangingPunct="1">
              <a:buFontTx/>
              <a:buNone/>
              <a:tabLst>
                <a:tab pos="198438" algn="l"/>
                <a:tab pos="668338" algn="l"/>
                <a:tab pos="1136650" algn="l"/>
                <a:tab pos="1436688" algn="l"/>
                <a:tab pos="1520825" algn="l"/>
                <a:tab pos="2289175" algn="l"/>
                <a:tab pos="2389188" algn="l"/>
              </a:tabLst>
              <a:defRPr/>
            </a:pPr>
            <a:r>
              <a:rPr lang="en-US" sz="1800" b="1" dirty="0">
                <a:solidFill>
                  <a:srgbClr val="0000FF"/>
                </a:solidFill>
                <a:sym typeface="Symbol" pitchFamily="18" charset="2"/>
              </a:rPr>
              <a:t> </a:t>
            </a:r>
            <a:r>
              <a:rPr lang="en-US" sz="1800" b="1" dirty="0" smtClean="0">
                <a:solidFill>
                  <a:srgbClr val="0000FF"/>
                </a:solidFill>
                <a:sym typeface="Symbol" pitchFamily="18" charset="2"/>
              </a:rPr>
              <a:t>                               I</a:t>
            </a:r>
            <a:r>
              <a:rPr lang="en-GB" sz="1800" b="1" baseline="-25000" dirty="0" smtClean="0">
                <a:solidFill>
                  <a:srgbClr val="0000FF"/>
                </a:solidFill>
                <a:sym typeface="Symbol" pitchFamily="18" charset="2"/>
              </a:rPr>
              <a:t></a:t>
            </a:r>
            <a:r>
              <a:rPr lang="en-GB" sz="1800" b="1" kern="1200" baseline="-25000" dirty="0" smtClean="0">
                <a:solidFill>
                  <a:srgbClr val="0000FF"/>
                </a:solidFill>
                <a:sym typeface="Symbol" pitchFamily="18" charset="2"/>
              </a:rPr>
              <a:t> </a:t>
            </a:r>
            <a:r>
              <a:rPr lang="en-US" sz="1800" b="1" dirty="0" smtClean="0">
                <a:solidFill>
                  <a:srgbClr val="0000FF"/>
                </a:solidFill>
                <a:sym typeface="Symbol" pitchFamily="18" charset="2"/>
              </a:rPr>
              <a:t>(L) = I</a:t>
            </a:r>
            <a:r>
              <a:rPr lang="el-GR" sz="1800" b="1" baseline="-10000" dirty="0" smtClean="0">
                <a:solidFill>
                  <a:srgbClr val="0000FF"/>
                </a:solidFill>
                <a:latin typeface="Times New Roman" panose="02020603050405020304" pitchFamily="18" charset="0"/>
                <a:cs typeface="Times New Roman" panose="02020603050405020304" pitchFamily="18" charset="0"/>
                <a:sym typeface="Symbol" pitchFamily="18" charset="2"/>
              </a:rPr>
              <a:t>λ</a:t>
            </a:r>
            <a:r>
              <a:rPr lang="en-US" sz="1800" b="1" dirty="0" smtClean="0">
                <a:solidFill>
                  <a:srgbClr val="0000FF"/>
                </a:solidFill>
                <a:sym typeface="Symbol" pitchFamily="18" charset="2"/>
              </a:rPr>
              <a:t>(0) </a:t>
            </a:r>
            <a:r>
              <a:rPr lang="en-GB" sz="1800" b="1" dirty="0" smtClean="0">
                <a:solidFill>
                  <a:srgbClr val="0000FF"/>
                </a:solidFill>
                <a:sym typeface="Symbol" pitchFamily="18" charset="2"/>
              </a:rPr>
              <a:t>exp {- k</a:t>
            </a:r>
            <a:r>
              <a:rPr lang="en-GB" sz="1800" b="1" baseline="-25000" dirty="0" smtClean="0">
                <a:solidFill>
                  <a:srgbClr val="0000FF"/>
                </a:solidFill>
                <a:sym typeface="Symbol" pitchFamily="18" charset="2"/>
              </a:rPr>
              <a:t>a</a:t>
            </a:r>
            <a:r>
              <a:rPr lang="en-GB" sz="1800" b="1" dirty="0" smtClean="0">
                <a:solidFill>
                  <a:srgbClr val="0000FF"/>
                </a:solidFill>
                <a:sym typeface="Symbol" pitchFamily="18" charset="2"/>
              </a:rPr>
              <a:t>() L }	</a:t>
            </a:r>
            <a:r>
              <a:rPr lang="en-GB" sz="1800" b="1" dirty="0" smtClean="0">
                <a:sym typeface="Symbol" pitchFamily="18" charset="2"/>
              </a:rPr>
              <a:t>        </a:t>
            </a:r>
          </a:p>
          <a:p>
            <a:pPr marL="198438" indent="-198438"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GB" sz="1800" b="1" dirty="0" smtClean="0">
                <a:sym typeface="Symbol" pitchFamily="18" charset="2"/>
              </a:rPr>
              <a:t>						</a:t>
            </a:r>
          </a:p>
          <a:p>
            <a:pPr marL="198438" indent="-198438" defTabSz="928688" eaLnBrk="1" hangingPunct="1">
              <a:buFontTx/>
              <a:buNone/>
              <a:tabLst>
                <a:tab pos="198438" algn="l"/>
                <a:tab pos="668338" algn="l"/>
                <a:tab pos="1136650" algn="l"/>
                <a:tab pos="1436688" algn="l"/>
                <a:tab pos="1520825" algn="l"/>
                <a:tab pos="2289175" algn="l"/>
                <a:tab pos="2389188" algn="l"/>
              </a:tabLst>
              <a:defRPr/>
            </a:pPr>
            <a:endParaRPr lang="en-US" sz="1800" b="1" dirty="0" smtClean="0">
              <a:sym typeface="Symbol" pitchFamily="18" charset="2"/>
            </a:endParaRPr>
          </a:p>
          <a:p>
            <a:pPr marL="198438" indent="-198438" defTabSz="928688" eaLnBrk="1" hangingPunct="1">
              <a:spcAft>
                <a:spcPts val="600"/>
              </a:spcAft>
              <a:buFontTx/>
              <a:buNone/>
              <a:tabLst>
                <a:tab pos="198438" algn="l"/>
                <a:tab pos="668338" algn="l"/>
                <a:tab pos="1136650" algn="l"/>
                <a:tab pos="1436688" algn="l"/>
                <a:tab pos="1520825" algn="l"/>
                <a:tab pos="2289175" algn="l"/>
                <a:tab pos="2389188" algn="l"/>
              </a:tabLst>
              <a:defRPr/>
            </a:pPr>
            <a:r>
              <a:rPr lang="en-US" sz="1800" b="1" dirty="0" smtClean="0">
                <a:sym typeface="Symbol" pitchFamily="18" charset="2"/>
              </a:rPr>
              <a:t> </a:t>
            </a:r>
            <a:r>
              <a:rPr lang="en-US" sz="1800" b="1" dirty="0" smtClean="0">
                <a:solidFill>
                  <a:srgbClr val="0000FF"/>
                </a:solidFill>
                <a:sym typeface="Symbol" pitchFamily="18" charset="2"/>
              </a:rPr>
              <a:t>transmissivity</a:t>
            </a:r>
            <a:r>
              <a:rPr lang="en-US" sz="1800" b="1" dirty="0" smtClean="0">
                <a:sym typeface="Symbol" pitchFamily="18" charset="2"/>
              </a:rPr>
              <a:t>: 	</a:t>
            </a:r>
            <a:r>
              <a:rPr lang="en-GB" sz="1800" b="1" dirty="0" smtClean="0">
                <a:sym typeface="Symbol" pitchFamily="18" charset="2"/>
              </a:rPr>
              <a:t> </a:t>
            </a:r>
            <a:r>
              <a:rPr lang="en-GB" sz="1800" b="1" dirty="0" smtClean="0">
                <a:latin typeface="Lucida Calligraphy" pitchFamily="66" charset="0"/>
                <a:sym typeface="Symbol" pitchFamily="18" charset="2"/>
              </a:rPr>
              <a:t>T</a:t>
            </a:r>
            <a:r>
              <a:rPr lang="en-US" sz="1800" b="1" dirty="0" smtClean="0">
                <a:sym typeface="Symbol" pitchFamily="18" charset="2"/>
              </a:rPr>
              <a:t>(</a:t>
            </a:r>
            <a:r>
              <a:rPr lang="en-GB" sz="1800" b="1" dirty="0" smtClean="0">
                <a:sym typeface="Symbol" pitchFamily="18" charset="2"/>
              </a:rPr>
              <a:t></a:t>
            </a:r>
            <a:r>
              <a:rPr lang="en-US" sz="1800" b="1" dirty="0" smtClean="0">
                <a:sym typeface="Symbol" pitchFamily="18" charset="2"/>
              </a:rPr>
              <a:t>)  = I</a:t>
            </a:r>
            <a:r>
              <a:rPr lang="el-GR" sz="1800" b="1" kern="1200" baseline="-25000" dirty="0" smtClean="0">
                <a:latin typeface="Times New Roman" panose="02020603050405020304" pitchFamily="18" charset="0"/>
                <a:cs typeface="Times New Roman" panose="02020603050405020304" pitchFamily="18" charset="0"/>
                <a:sym typeface="Symbol" pitchFamily="18" charset="2"/>
              </a:rPr>
              <a:t>λ</a:t>
            </a:r>
            <a:r>
              <a:rPr lang="en-GB" sz="1800" b="1" kern="1200" baseline="-25000" dirty="0" smtClean="0">
                <a:sym typeface="Symbol" pitchFamily="18" charset="2"/>
              </a:rPr>
              <a:t> </a:t>
            </a:r>
            <a:r>
              <a:rPr lang="en-US" sz="1800" b="1" dirty="0" smtClean="0">
                <a:sym typeface="Symbol" pitchFamily="18" charset="2"/>
              </a:rPr>
              <a:t>(L) / I</a:t>
            </a:r>
            <a:r>
              <a:rPr lang="en-GB" sz="1800" b="1" baseline="-25000" dirty="0" smtClean="0">
                <a:sym typeface="Symbol" pitchFamily="18" charset="2"/>
              </a:rPr>
              <a:t></a:t>
            </a:r>
            <a:r>
              <a:rPr lang="en-GB" sz="1800" b="1" dirty="0" smtClean="0">
                <a:sym typeface="Symbol" pitchFamily="18" charset="2"/>
              </a:rPr>
              <a:t> </a:t>
            </a:r>
            <a:r>
              <a:rPr lang="en-US" sz="1800" b="1" dirty="0" smtClean="0">
                <a:sym typeface="Symbol" pitchFamily="18" charset="2"/>
              </a:rPr>
              <a:t>(0) = </a:t>
            </a:r>
            <a:r>
              <a:rPr lang="en-GB" sz="1800" b="1" dirty="0" err="1" smtClean="0">
                <a:sym typeface="Symbol" pitchFamily="18" charset="2"/>
              </a:rPr>
              <a:t>exp</a:t>
            </a:r>
            <a:r>
              <a:rPr lang="en-GB" sz="1800" b="1" dirty="0" smtClean="0">
                <a:sym typeface="Symbol" pitchFamily="18" charset="2"/>
              </a:rPr>
              <a:t> {- </a:t>
            </a:r>
            <a:r>
              <a:rPr lang="en-GB" sz="1800" b="1" dirty="0" err="1" smtClean="0">
                <a:sym typeface="Symbol" pitchFamily="18" charset="2"/>
              </a:rPr>
              <a:t>k</a:t>
            </a:r>
            <a:r>
              <a:rPr lang="en-GB" sz="1800" b="1" baseline="-25000" dirty="0" err="1" smtClean="0">
                <a:sym typeface="Symbol" pitchFamily="18" charset="2"/>
              </a:rPr>
              <a:t>a</a:t>
            </a:r>
            <a:r>
              <a:rPr lang="en-GB" sz="1800" b="1" dirty="0" smtClean="0">
                <a:sym typeface="Symbol" pitchFamily="18" charset="2"/>
              </a:rPr>
              <a:t>() L }</a:t>
            </a:r>
            <a:r>
              <a:rPr lang="en-GB" sz="1800" b="1" dirty="0" smtClean="0">
                <a:solidFill>
                  <a:srgbClr val="0000FF"/>
                </a:solidFill>
                <a:sym typeface="Symbol" pitchFamily="18" charset="2"/>
              </a:rPr>
              <a:t> = </a:t>
            </a:r>
            <a:r>
              <a:rPr lang="en-GB" sz="1800" b="1" dirty="0" err="1" smtClean="0">
                <a:solidFill>
                  <a:srgbClr val="0000FF"/>
                </a:solidFill>
                <a:sym typeface="Symbol" pitchFamily="18" charset="2"/>
              </a:rPr>
              <a:t>exp</a:t>
            </a:r>
            <a:r>
              <a:rPr lang="en-GB" sz="1800" b="1" dirty="0" smtClean="0">
                <a:solidFill>
                  <a:srgbClr val="0000FF"/>
                </a:solidFill>
                <a:sym typeface="Symbol" pitchFamily="18" charset="2"/>
              </a:rPr>
              <a:t> {-</a:t>
            </a:r>
            <a:r>
              <a:rPr lang="en-GB" sz="1800" b="1" dirty="0" smtClean="0">
                <a:solidFill>
                  <a:srgbClr val="0000FF"/>
                </a:solidFill>
                <a:latin typeface="Symbol" pitchFamily="18" charset="2"/>
                <a:sym typeface="Symbol" pitchFamily="18" charset="2"/>
              </a:rPr>
              <a:t>t}</a:t>
            </a:r>
            <a:endParaRPr lang="en-US" sz="1800" b="1" dirty="0" smtClean="0">
              <a:solidFill>
                <a:srgbClr val="0000FF"/>
              </a:solidFill>
              <a:sym typeface="Symbol" pitchFamily="18" charset="2"/>
            </a:endParaRPr>
          </a:p>
          <a:p>
            <a:pPr marL="198438" indent="-198438" defTabSz="928688" eaLnBrk="1" hangingPunct="1">
              <a:buFontTx/>
              <a:buNone/>
              <a:tabLst>
                <a:tab pos="198438" algn="l"/>
                <a:tab pos="668338" algn="l"/>
                <a:tab pos="1136650" algn="l"/>
                <a:tab pos="1436688" algn="l"/>
                <a:tab pos="1520825" algn="l"/>
                <a:tab pos="2289175" algn="l"/>
                <a:tab pos="2389188" algn="l"/>
              </a:tabLst>
              <a:defRPr/>
            </a:pPr>
            <a:endParaRPr lang="en-US" sz="1800" b="1" dirty="0" smtClean="0">
              <a:sym typeface="Symbol" pitchFamily="18" charset="2"/>
            </a:endParaRPr>
          </a:p>
          <a:p>
            <a:pPr marL="198438" indent="-198438"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US" sz="1800" b="1" dirty="0" smtClean="0">
                <a:sym typeface="Symbol" pitchFamily="18" charset="2"/>
              </a:rPr>
              <a:t>							with </a:t>
            </a:r>
            <a:r>
              <a:rPr lang="en-GB" sz="1800" b="1" dirty="0" smtClean="0">
                <a:solidFill>
                  <a:srgbClr val="0000FF"/>
                </a:solidFill>
                <a:latin typeface="Symbol" pitchFamily="18" charset="2"/>
                <a:sym typeface="Symbol" pitchFamily="18" charset="2"/>
              </a:rPr>
              <a:t>t = </a:t>
            </a:r>
            <a:r>
              <a:rPr lang="en-US" sz="1800" b="1" dirty="0" smtClean="0">
                <a:solidFill>
                  <a:srgbClr val="0000FF"/>
                </a:solidFill>
                <a:sym typeface="Symbol" pitchFamily="18" charset="2"/>
              </a:rPr>
              <a:t>optical depth</a:t>
            </a:r>
          </a:p>
          <a:p>
            <a:pPr marL="198438" indent="-198438" defTabSz="928688" eaLnBrk="1" hangingPunct="1">
              <a:spcBef>
                <a:spcPts val="600"/>
              </a:spcBef>
              <a:buFontTx/>
              <a:buNone/>
              <a:tabLst>
                <a:tab pos="198438" algn="l"/>
                <a:tab pos="668338" algn="l"/>
                <a:tab pos="1136650" algn="l"/>
                <a:tab pos="1436688" algn="l"/>
                <a:tab pos="1520825" algn="l"/>
                <a:tab pos="2289175" algn="l"/>
                <a:tab pos="2389188" algn="l"/>
              </a:tabLst>
              <a:defRPr/>
            </a:pPr>
            <a:endParaRPr lang="en-US" sz="1800" b="1" dirty="0" smtClean="0">
              <a:sym typeface="Symbol" pitchFamily="18" charset="2"/>
            </a:endParaRPr>
          </a:p>
        </p:txBody>
      </p:sp>
      <p:sp>
        <p:nvSpPr>
          <p:cNvPr id="32771" name="Rectangle 3"/>
          <p:cNvSpPr>
            <a:spLocks noGrp="1" noChangeArrowheads="1"/>
          </p:cNvSpPr>
          <p:nvPr>
            <p:ph type="title"/>
          </p:nvPr>
        </p:nvSpPr>
        <p:spPr>
          <a:xfrm>
            <a:off x="0" y="34925"/>
            <a:ext cx="9183688" cy="873125"/>
          </a:xfrm>
        </p:spPr>
        <p:txBody>
          <a:bodyPr/>
          <a:lstStyle/>
          <a:p>
            <a:pPr eaLnBrk="1" hangingPunct="1"/>
            <a:r>
              <a:rPr lang="en-GB" altLang="en-US" sz="2400" b="1" smtClean="0">
                <a:solidFill>
                  <a:srgbClr val="FF3300"/>
                </a:solidFill>
              </a:rPr>
              <a:t>BEER-LAMBERT LAW</a:t>
            </a:r>
          </a:p>
        </p:txBody>
      </p:sp>
      <p:sp>
        <p:nvSpPr>
          <p:cNvPr id="32772" name="Rectangle 4"/>
          <p:cNvSpPr>
            <a:spLocks noChangeArrowheads="1"/>
          </p:cNvSpPr>
          <p:nvPr/>
        </p:nvSpPr>
        <p:spPr bwMode="auto">
          <a:xfrm>
            <a:off x="2359025" y="1995488"/>
            <a:ext cx="3962400" cy="5143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32773" name="Line 5"/>
          <p:cNvSpPr>
            <a:spLocks noChangeShapeType="1"/>
          </p:cNvSpPr>
          <p:nvPr/>
        </p:nvSpPr>
        <p:spPr bwMode="auto">
          <a:xfrm>
            <a:off x="825500" y="2295525"/>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32774" name="Line 6"/>
          <p:cNvSpPr>
            <a:spLocks noChangeShapeType="1"/>
          </p:cNvSpPr>
          <p:nvPr/>
        </p:nvSpPr>
        <p:spPr bwMode="auto">
          <a:xfrm>
            <a:off x="6489700" y="2349500"/>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32775" name="Text Box 7"/>
          <p:cNvSpPr txBox="1">
            <a:spLocks noChangeArrowheads="1"/>
          </p:cNvSpPr>
          <p:nvPr/>
        </p:nvSpPr>
        <p:spPr bwMode="auto">
          <a:xfrm>
            <a:off x="2840038" y="2085975"/>
            <a:ext cx="314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GAS: k</a:t>
            </a:r>
            <a:r>
              <a:rPr lang="en-GB" altLang="en-US" sz="2400" b="1" baseline="-25000">
                <a:solidFill>
                  <a:srgbClr val="0000FF"/>
                </a:solidFill>
                <a:sym typeface="Symbol" panose="05050102010706020507" pitchFamily="18" charset="2"/>
              </a:rPr>
              <a:t>a</a:t>
            </a:r>
            <a:r>
              <a:rPr lang="en-GB" altLang="en-US" sz="2400" b="1">
                <a:solidFill>
                  <a:srgbClr val="0000FF"/>
                </a:solidFill>
                <a:sym typeface="Symbol" panose="05050102010706020507" pitchFamily="18" charset="2"/>
              </a:rPr>
              <a:t>(), c</a:t>
            </a:r>
            <a:r>
              <a:rPr lang="en-GB" altLang="en-US" sz="2400">
                <a:sym typeface="Symbol" panose="05050102010706020507" pitchFamily="18" charset="2"/>
              </a:rPr>
              <a:t> </a:t>
            </a:r>
          </a:p>
        </p:txBody>
      </p:sp>
      <p:sp>
        <p:nvSpPr>
          <p:cNvPr id="32776" name="Text Box 8"/>
          <p:cNvSpPr txBox="1">
            <a:spLocks noChangeArrowheads="1"/>
          </p:cNvSpPr>
          <p:nvPr/>
        </p:nvSpPr>
        <p:spPr bwMode="auto">
          <a:xfrm>
            <a:off x="727075" y="1916113"/>
            <a:ext cx="13208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FontTx/>
              <a:buNone/>
            </a:pPr>
            <a:r>
              <a:rPr lang="en-GB" altLang="en-US" sz="2400" b="1">
                <a:solidFill>
                  <a:srgbClr val="0000FF"/>
                </a:solidFill>
                <a:sym typeface="Symbol" panose="05050102010706020507" pitchFamily="18" charset="2"/>
              </a:rPr>
              <a:t>I</a:t>
            </a:r>
            <a:r>
              <a:rPr lang="el-GR" altLang="en-US" sz="2400" b="1"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λ</a:t>
            </a:r>
            <a:r>
              <a:rPr lang="en-GB" altLang="en-US" sz="2400" b="1" baseline="-10000">
                <a:solidFill>
                  <a:srgbClr val="0000FF"/>
                </a:solidFill>
                <a:sym typeface="Symbol" panose="05050102010706020507" pitchFamily="18" charset="2"/>
              </a:rPr>
              <a:t> </a:t>
            </a:r>
            <a:r>
              <a:rPr lang="en-GB" altLang="en-US" sz="2400" b="1">
                <a:solidFill>
                  <a:srgbClr val="0000FF"/>
                </a:solidFill>
                <a:sym typeface="Symbol" panose="05050102010706020507" pitchFamily="18" charset="2"/>
              </a:rPr>
              <a:t>(0) </a:t>
            </a:r>
            <a:endParaRPr lang="en-GB" altLang="en-US" sz="2400"/>
          </a:p>
        </p:txBody>
      </p:sp>
      <p:sp>
        <p:nvSpPr>
          <p:cNvPr id="32777" name="Text Box 9"/>
          <p:cNvSpPr txBox="1">
            <a:spLocks noChangeArrowheads="1"/>
          </p:cNvSpPr>
          <p:nvPr/>
        </p:nvSpPr>
        <p:spPr bwMode="auto">
          <a:xfrm>
            <a:off x="6664325" y="1889125"/>
            <a:ext cx="12207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I</a:t>
            </a:r>
            <a:r>
              <a:rPr lang="en-GB" altLang="en-US" sz="2400" b="1" baseline="-25000">
                <a:solidFill>
                  <a:srgbClr val="0000FF"/>
                </a:solidFill>
                <a:sym typeface="Symbol" panose="05050102010706020507" pitchFamily="18" charset="2"/>
              </a:rPr>
              <a:t></a:t>
            </a:r>
            <a:r>
              <a:rPr lang="en-GB" altLang="en-US" sz="2400" b="1">
                <a:solidFill>
                  <a:srgbClr val="0000FF"/>
                </a:solidFill>
                <a:sym typeface="Symbol" panose="05050102010706020507" pitchFamily="18" charset="2"/>
              </a:rPr>
              <a:t> (L)</a:t>
            </a:r>
          </a:p>
        </p:txBody>
      </p:sp>
      <p:sp>
        <p:nvSpPr>
          <p:cNvPr id="32778" name="TextBox 1"/>
          <p:cNvSpPr txBox="1">
            <a:spLocks noChangeArrowheads="1"/>
          </p:cNvSpPr>
          <p:nvPr/>
        </p:nvSpPr>
        <p:spPr bwMode="auto">
          <a:xfrm>
            <a:off x="6140450" y="2808288"/>
            <a:ext cx="304323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GB" altLang="en-US" sz="2200"/>
              <a:t>Radiance is not </a:t>
            </a:r>
          </a:p>
          <a:p>
            <a:pPr algn="ctr" eaLnBrk="1" hangingPunct="1">
              <a:spcBef>
                <a:spcPct val="0"/>
              </a:spcBef>
              <a:buFontTx/>
              <a:buNone/>
            </a:pPr>
            <a:r>
              <a:rPr lang="en-GB" altLang="en-US" sz="2200"/>
              <a:t>constant along the ray!</a:t>
            </a:r>
          </a:p>
        </p:txBody>
      </p:sp>
      <p:cxnSp>
        <p:nvCxnSpPr>
          <p:cNvPr id="3" name="Straight Arrow Connector 2"/>
          <p:cNvCxnSpPr/>
          <p:nvPr/>
        </p:nvCxnSpPr>
        <p:spPr>
          <a:xfrm flipV="1">
            <a:off x="3059113" y="2997200"/>
            <a:ext cx="1368425" cy="436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3581400" y="4365625"/>
            <a:ext cx="1728788" cy="865188"/>
          </a:xfrm>
          <a:prstGeom prst="ellipse">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Oval 13"/>
          <p:cNvSpPr/>
          <p:nvPr/>
        </p:nvSpPr>
        <p:spPr>
          <a:xfrm>
            <a:off x="2359025" y="5300663"/>
            <a:ext cx="700088" cy="863600"/>
          </a:xfrm>
          <a:prstGeom prst="ellipse">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 name="Straight Arrow Connector 14"/>
          <p:cNvCxnSpPr/>
          <p:nvPr/>
        </p:nvCxnSpPr>
        <p:spPr>
          <a:xfrm flipV="1">
            <a:off x="2338388" y="1900238"/>
            <a:ext cx="3962400" cy="95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783" name="TextBox 15"/>
          <p:cNvSpPr txBox="1">
            <a:spLocks noChangeArrowheads="1"/>
          </p:cNvSpPr>
          <p:nvPr/>
        </p:nvSpPr>
        <p:spPr bwMode="auto">
          <a:xfrm>
            <a:off x="3954463" y="1527175"/>
            <a:ext cx="373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2400">
                <a:latin typeface="Times New Roman" panose="02020603050405020304" pitchFamily="18" charset="0"/>
              </a:rPr>
              <a:t>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406400" y="836613"/>
            <a:ext cx="8432800" cy="6286500"/>
          </a:xfrm>
        </p:spPr>
        <p:txBody>
          <a:bodyPr/>
          <a:lstStyle/>
          <a:p>
            <a:pPr marL="198438" indent="-198438" defTabSz="928688" eaLnBrk="1" hangingPunct="1">
              <a:buFontTx/>
              <a:buNone/>
              <a:tabLst>
                <a:tab pos="198438" algn="l"/>
                <a:tab pos="668338" algn="l"/>
                <a:tab pos="1136650" algn="l"/>
                <a:tab pos="1436688" algn="l"/>
                <a:tab pos="1520825" algn="l"/>
                <a:tab pos="2289175" algn="l"/>
                <a:tab pos="2389188" algn="l"/>
              </a:tabLst>
              <a:defRPr/>
            </a:pPr>
            <a:endParaRPr lang="en-GB" altLang="en-US" sz="2000" b="1" dirty="0" smtClean="0">
              <a:sym typeface="Symbol" panose="05050102010706020507" pitchFamily="18" charset="2"/>
            </a:endParaRPr>
          </a:p>
          <a:p>
            <a:pPr marL="198438" indent="-198438" defTabSz="928688" eaLnBrk="1" hangingPunct="1">
              <a:buFontTx/>
              <a:buNone/>
              <a:tabLst>
                <a:tab pos="198438" algn="l"/>
                <a:tab pos="668338" algn="l"/>
                <a:tab pos="1136650" algn="l"/>
                <a:tab pos="1436688" algn="l"/>
                <a:tab pos="1520825" algn="l"/>
                <a:tab pos="2289175" algn="l"/>
                <a:tab pos="2389188" algn="l"/>
              </a:tabLst>
              <a:defRPr/>
            </a:pPr>
            <a:endParaRPr lang="en-GB" altLang="en-US" sz="2000" b="1" dirty="0" smtClean="0">
              <a:sym typeface="Symbol" panose="05050102010706020507" pitchFamily="18" charset="2"/>
            </a:endParaRPr>
          </a:p>
          <a:p>
            <a:pPr marL="1698625" lvl="3" defTabSz="928688" eaLnBrk="1" hangingPunct="1">
              <a:buFontTx/>
              <a:buNone/>
              <a:tabLst>
                <a:tab pos="198438" algn="l"/>
                <a:tab pos="668338" algn="l"/>
                <a:tab pos="1136650" algn="l"/>
                <a:tab pos="1436688" algn="l"/>
                <a:tab pos="1520825" algn="l"/>
                <a:tab pos="2289175" algn="l"/>
                <a:tab pos="2389188" algn="l"/>
              </a:tabLst>
              <a:defRPr/>
            </a:pPr>
            <a:endParaRPr lang="en-GB" altLang="en-US" b="1" dirty="0" smtClean="0">
              <a:sym typeface="Symbol" panose="05050102010706020507" pitchFamily="18" charset="2"/>
            </a:endParaRPr>
          </a:p>
          <a:p>
            <a:pPr marL="198438" indent="-198438"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US" altLang="en-US" sz="2000" b="1" dirty="0" smtClean="0">
                <a:sym typeface="Symbol" panose="05050102010706020507" pitchFamily="18" charset="2"/>
              </a:rPr>
              <a:t>				</a:t>
            </a:r>
            <a:r>
              <a:rPr lang="en-US" sz="2000" b="1" dirty="0">
                <a:solidFill>
                  <a:srgbClr val="0000FF"/>
                </a:solidFill>
                <a:sym typeface="Symbol" pitchFamily="18" charset="2"/>
              </a:rPr>
              <a:t> I</a:t>
            </a:r>
            <a:r>
              <a:rPr lang="en-GB" sz="2000" b="1" baseline="-25000" dirty="0">
                <a:solidFill>
                  <a:srgbClr val="0000FF"/>
                </a:solidFill>
                <a:sym typeface="Symbol" pitchFamily="18" charset="2"/>
              </a:rPr>
              <a:t></a:t>
            </a:r>
            <a:r>
              <a:rPr lang="en-GB" sz="2000" b="1" kern="1200" baseline="-25000" dirty="0">
                <a:solidFill>
                  <a:srgbClr val="0000FF"/>
                </a:solidFill>
                <a:sym typeface="Symbol" pitchFamily="18" charset="2"/>
              </a:rPr>
              <a:t> </a:t>
            </a:r>
            <a:r>
              <a:rPr lang="en-US" sz="2000" b="1" dirty="0">
                <a:solidFill>
                  <a:srgbClr val="0000FF"/>
                </a:solidFill>
                <a:sym typeface="Symbol" pitchFamily="18" charset="2"/>
              </a:rPr>
              <a:t>(L) </a:t>
            </a:r>
            <a:r>
              <a:rPr lang="en-US" sz="2000" b="1" dirty="0" smtClean="0">
                <a:solidFill>
                  <a:srgbClr val="0000FF"/>
                </a:solidFill>
                <a:sym typeface="Symbol" pitchFamily="18" charset="2"/>
              </a:rPr>
              <a:t>= </a:t>
            </a:r>
            <a:r>
              <a:rPr lang="en-US" sz="2000" b="1" dirty="0">
                <a:solidFill>
                  <a:srgbClr val="0000FF"/>
                </a:solidFill>
                <a:sym typeface="Symbol" pitchFamily="18" charset="2"/>
              </a:rPr>
              <a:t>I</a:t>
            </a:r>
            <a:r>
              <a:rPr lang="el-GR" sz="2000" b="1" baseline="-10000" dirty="0">
                <a:solidFill>
                  <a:srgbClr val="0000FF"/>
                </a:solidFill>
                <a:latin typeface="Times New Roman" panose="02020603050405020304" pitchFamily="18" charset="0"/>
                <a:cs typeface="Times New Roman" panose="02020603050405020304" pitchFamily="18" charset="0"/>
                <a:sym typeface="Symbol" pitchFamily="18" charset="2"/>
              </a:rPr>
              <a:t>λ</a:t>
            </a:r>
            <a:r>
              <a:rPr lang="en-US" sz="2000" b="1" dirty="0">
                <a:solidFill>
                  <a:srgbClr val="0000FF"/>
                </a:solidFill>
                <a:sym typeface="Symbol" pitchFamily="18" charset="2"/>
              </a:rPr>
              <a:t>(0) </a:t>
            </a:r>
            <a:r>
              <a:rPr lang="en-US" sz="2000" b="1" dirty="0" smtClean="0">
                <a:solidFill>
                  <a:srgbClr val="0000FF"/>
                </a:solidFill>
                <a:sym typeface="Symbol" pitchFamily="18" charset="2"/>
              </a:rPr>
              <a:t> </a:t>
            </a:r>
            <a:r>
              <a:rPr lang="en-GB" sz="2000" b="1" dirty="0" err="1" smtClean="0">
                <a:solidFill>
                  <a:srgbClr val="0000FF"/>
                </a:solidFill>
                <a:sym typeface="Symbol" pitchFamily="18" charset="2"/>
              </a:rPr>
              <a:t>exp</a:t>
            </a:r>
            <a:r>
              <a:rPr lang="en-GB" sz="2000" b="1" dirty="0" smtClean="0">
                <a:solidFill>
                  <a:srgbClr val="0000FF"/>
                </a:solidFill>
                <a:sym typeface="Symbol" pitchFamily="18" charset="2"/>
              </a:rPr>
              <a:t> {- </a:t>
            </a:r>
            <a:r>
              <a:rPr lang="en-GB" sz="2000" b="1" dirty="0" err="1" smtClean="0">
                <a:solidFill>
                  <a:srgbClr val="0000FF"/>
                </a:solidFill>
                <a:sym typeface="Symbol" pitchFamily="18" charset="2"/>
              </a:rPr>
              <a:t>k</a:t>
            </a:r>
            <a:r>
              <a:rPr lang="en-GB" sz="2000" b="1" baseline="-25000" dirty="0" err="1" smtClean="0">
                <a:solidFill>
                  <a:srgbClr val="0000FF"/>
                </a:solidFill>
                <a:sym typeface="Symbol" pitchFamily="18" charset="2"/>
              </a:rPr>
              <a:t>a</a:t>
            </a:r>
            <a:r>
              <a:rPr lang="en-GB" sz="2000" b="1" dirty="0" smtClean="0">
                <a:solidFill>
                  <a:srgbClr val="0000FF"/>
                </a:solidFill>
                <a:sym typeface="Symbol" pitchFamily="18" charset="2"/>
              </a:rPr>
              <a:t>() L }=</a:t>
            </a:r>
            <a:r>
              <a:rPr lang="en-US" sz="2000" b="1" dirty="0" smtClean="0">
                <a:solidFill>
                  <a:srgbClr val="0000FF"/>
                </a:solidFill>
                <a:sym typeface="Symbol" pitchFamily="18" charset="2"/>
              </a:rPr>
              <a:t> </a:t>
            </a:r>
            <a:r>
              <a:rPr lang="en-US" sz="2000" b="1" dirty="0">
                <a:solidFill>
                  <a:srgbClr val="0000FF"/>
                </a:solidFill>
                <a:sym typeface="Symbol" pitchFamily="18" charset="2"/>
              </a:rPr>
              <a:t>I</a:t>
            </a:r>
            <a:r>
              <a:rPr lang="el-GR" sz="2000" b="1" baseline="-10000" dirty="0">
                <a:solidFill>
                  <a:srgbClr val="0000FF"/>
                </a:solidFill>
                <a:latin typeface="Times New Roman" panose="02020603050405020304" pitchFamily="18" charset="0"/>
                <a:cs typeface="Times New Roman" panose="02020603050405020304" pitchFamily="18" charset="0"/>
                <a:sym typeface="Symbol" pitchFamily="18" charset="2"/>
              </a:rPr>
              <a:t>λ</a:t>
            </a:r>
            <a:r>
              <a:rPr lang="en-US" sz="2000" b="1" dirty="0">
                <a:solidFill>
                  <a:srgbClr val="0000FF"/>
                </a:solidFill>
                <a:sym typeface="Symbol" pitchFamily="18" charset="2"/>
              </a:rPr>
              <a:t>(0) </a:t>
            </a:r>
            <a:r>
              <a:rPr lang="en-US" altLang="en-US" sz="2000" b="1" dirty="0" smtClean="0">
                <a:solidFill>
                  <a:srgbClr val="0000FF"/>
                </a:solidFill>
                <a:sym typeface="Symbol" panose="05050102010706020507" pitchFamily="18" charset="2"/>
              </a:rPr>
              <a:t> </a:t>
            </a:r>
            <a:r>
              <a:rPr lang="en-GB" altLang="en-US" sz="2000" b="1" dirty="0" err="1" smtClean="0">
                <a:solidFill>
                  <a:srgbClr val="0000FF"/>
                </a:solidFill>
                <a:sym typeface="Symbol" panose="05050102010706020507" pitchFamily="18" charset="2"/>
              </a:rPr>
              <a:t>exp</a:t>
            </a:r>
            <a:r>
              <a:rPr lang="en-GB" altLang="en-US" sz="2000" b="1" dirty="0" smtClean="0">
                <a:solidFill>
                  <a:srgbClr val="0000FF"/>
                </a:solidFill>
                <a:sym typeface="Symbol" panose="05050102010706020507" pitchFamily="18" charset="2"/>
              </a:rPr>
              <a:t> [ – σ</a:t>
            </a:r>
            <a:r>
              <a:rPr lang="en-US" altLang="en-US" sz="2000" b="1" dirty="0" smtClean="0">
                <a:solidFill>
                  <a:srgbClr val="0000FF"/>
                </a:solidFill>
                <a:sym typeface="Symbol" panose="05050102010706020507" pitchFamily="18" charset="2"/>
              </a:rPr>
              <a:t>(</a:t>
            </a:r>
            <a:r>
              <a:rPr lang="en-GB" altLang="en-US" sz="2000" b="1" dirty="0" smtClean="0">
                <a:solidFill>
                  <a:srgbClr val="0000FF"/>
                </a:solidFill>
                <a:sym typeface="Symbol" panose="05050102010706020507" pitchFamily="18" charset="2"/>
              </a:rPr>
              <a:t></a:t>
            </a:r>
            <a:r>
              <a:rPr lang="en-US" altLang="en-US" sz="2000" b="1" dirty="0" smtClean="0">
                <a:solidFill>
                  <a:srgbClr val="0000FF"/>
                </a:solidFill>
                <a:sym typeface="Symbol" panose="05050102010706020507" pitchFamily="18" charset="2"/>
              </a:rPr>
              <a:t>) </a:t>
            </a:r>
            <a:r>
              <a:rPr lang="en-GB" altLang="en-US" sz="2000" b="1" dirty="0" smtClean="0">
                <a:solidFill>
                  <a:srgbClr val="0000FF"/>
                </a:solidFill>
                <a:sym typeface="Symbol" panose="05050102010706020507" pitchFamily="18" charset="2"/>
              </a:rPr>
              <a:t>c L ]</a:t>
            </a:r>
          </a:p>
          <a:p>
            <a:pPr marL="198438" indent="-198438" algn="ctr" defTabSz="928688" eaLnBrk="1" hangingPunct="1">
              <a:spcBef>
                <a:spcPts val="1200"/>
              </a:spcBef>
              <a:buFontTx/>
              <a:buNone/>
              <a:tabLst>
                <a:tab pos="198438" algn="l"/>
                <a:tab pos="668338" algn="l"/>
                <a:tab pos="1136650" algn="l"/>
                <a:tab pos="1436688" algn="l"/>
                <a:tab pos="1520825" algn="l"/>
                <a:tab pos="2289175" algn="l"/>
                <a:tab pos="2389188" algn="l"/>
              </a:tabLst>
              <a:defRPr/>
            </a:pPr>
            <a:r>
              <a:rPr lang="en-US" altLang="en-US" sz="2000" b="1" dirty="0" smtClean="0">
                <a:sym typeface="Symbol" panose="05050102010706020507" pitchFamily="18" charset="2"/>
              </a:rPr>
              <a:t>		with c =  the density of molecules per unit volume.</a:t>
            </a:r>
          </a:p>
          <a:p>
            <a:pPr marL="198438" indent="-198438" defTabSz="928688" eaLnBrk="1" hangingPunct="1">
              <a:buFontTx/>
              <a:buNone/>
              <a:tabLst>
                <a:tab pos="198438" algn="l"/>
                <a:tab pos="668338" algn="l"/>
                <a:tab pos="1136650" algn="l"/>
                <a:tab pos="1436688" algn="l"/>
                <a:tab pos="1520825" algn="l"/>
                <a:tab pos="2289175" algn="l"/>
                <a:tab pos="2389188" algn="l"/>
              </a:tabLst>
              <a:defRPr/>
            </a:pPr>
            <a:r>
              <a:rPr lang="en-US" altLang="en-US" sz="2000" b="1" dirty="0" smtClean="0">
                <a:sym typeface="Symbol" panose="05050102010706020507" pitchFamily="18" charset="2"/>
              </a:rPr>
              <a:t>	</a:t>
            </a:r>
          </a:p>
          <a:p>
            <a:pPr marL="198438" indent="-198438" defTabSz="928688" eaLnBrk="1" hangingPunct="1">
              <a:buFontTx/>
              <a:buNone/>
              <a:tabLst>
                <a:tab pos="198438" algn="l"/>
                <a:tab pos="668338" algn="l"/>
                <a:tab pos="1136650" algn="l"/>
                <a:tab pos="1436688" algn="l"/>
                <a:tab pos="1520825" algn="l"/>
                <a:tab pos="2289175" algn="l"/>
                <a:tab pos="2389188" algn="l"/>
              </a:tabLst>
              <a:defRPr/>
            </a:pPr>
            <a:r>
              <a:rPr lang="en-US" altLang="en-US" sz="2000" b="1" dirty="0" smtClean="0">
                <a:sym typeface="Symbol" panose="05050102010706020507" pitchFamily="18" charset="2"/>
              </a:rPr>
              <a:t>Three factors affects the optical thickness:</a:t>
            </a:r>
          </a:p>
          <a:p>
            <a:pPr marL="627063" lvl="1" indent="-271463" defTabSz="928688" eaLnBrk="1" hangingPunct="1">
              <a:spcBef>
                <a:spcPts val="600"/>
              </a:spcBef>
              <a:buFont typeface="Wingdings" panose="05000000000000000000" pitchFamily="2" charset="2"/>
              <a:buChar char="Ø"/>
              <a:tabLst>
                <a:tab pos="198438" algn="l"/>
                <a:tab pos="668338" algn="l"/>
                <a:tab pos="1136650" algn="l"/>
                <a:tab pos="1436688" algn="l"/>
                <a:tab pos="1520825" algn="l"/>
                <a:tab pos="2289175" algn="l"/>
                <a:tab pos="2389188" algn="l"/>
              </a:tabLst>
              <a:defRPr/>
            </a:pPr>
            <a:r>
              <a:rPr lang="en-GB" altLang="en-US" sz="2000" b="1" dirty="0" smtClean="0">
                <a:solidFill>
                  <a:srgbClr val="FF3300"/>
                </a:solidFill>
                <a:sym typeface="Symbol" panose="05050102010706020507" pitchFamily="18" charset="2"/>
              </a:rPr>
              <a:t>Spectroscopy</a:t>
            </a:r>
            <a:r>
              <a:rPr lang="en-GB" altLang="en-US" sz="2000" b="1" dirty="0" smtClean="0">
                <a:sym typeface="Symbol" panose="05050102010706020507" pitchFamily="18" charset="2"/>
              </a:rPr>
              <a:t>: absorption cross section </a:t>
            </a:r>
            <a:r>
              <a:rPr lang="el-GR" altLang="en-US" sz="2000" b="1" dirty="0" smtClean="0">
                <a:sym typeface="Symbol" panose="05050102010706020507" pitchFamily="18" charset="2"/>
              </a:rPr>
              <a:t>σ</a:t>
            </a:r>
            <a:r>
              <a:rPr lang="en-US" altLang="en-US" sz="2000" b="1" dirty="0" smtClean="0">
                <a:sym typeface="Symbol" panose="05050102010706020507" pitchFamily="18" charset="2"/>
              </a:rPr>
              <a:t>(</a:t>
            </a:r>
            <a:r>
              <a:rPr lang="en-GB" altLang="en-US" sz="2000" b="1" dirty="0" smtClean="0">
                <a:sym typeface="Symbol" panose="05050102010706020507" pitchFamily="18" charset="2"/>
              </a:rPr>
              <a:t></a:t>
            </a:r>
            <a:r>
              <a:rPr lang="en-US" altLang="en-US" sz="2000" b="1" dirty="0" smtClean="0">
                <a:sym typeface="Symbol" panose="05050102010706020507" pitchFamily="18" charset="2"/>
              </a:rPr>
              <a:t>)  </a:t>
            </a:r>
            <a:r>
              <a:rPr lang="en-US" altLang="en-US" sz="2000" dirty="0" smtClean="0">
                <a:sym typeface="Symbol" panose="05050102010706020507" pitchFamily="18" charset="2"/>
              </a:rPr>
              <a:t>[cm</a:t>
            </a:r>
            <a:r>
              <a:rPr lang="en-US" altLang="en-US" sz="2000" baseline="30000" dirty="0" smtClean="0">
                <a:sym typeface="Symbol" panose="05050102010706020507" pitchFamily="18" charset="2"/>
              </a:rPr>
              <a:t>2</a:t>
            </a:r>
            <a:r>
              <a:rPr lang="en-US" altLang="en-US" sz="2000" dirty="0" smtClean="0">
                <a:sym typeface="Symbol" panose="05050102010706020507" pitchFamily="18" charset="2"/>
              </a:rPr>
              <a:t>/molecule]</a:t>
            </a:r>
            <a:endParaRPr lang="en-GB" altLang="en-US" sz="2000" dirty="0" smtClean="0">
              <a:sym typeface="Symbol" panose="05050102010706020507" pitchFamily="18" charset="2"/>
            </a:endParaRPr>
          </a:p>
          <a:p>
            <a:pPr marL="627063" lvl="1" indent="-271463" defTabSz="928688" eaLnBrk="1" hangingPunct="1">
              <a:spcBef>
                <a:spcPts val="600"/>
              </a:spcBef>
              <a:buFont typeface="Wingdings" panose="05000000000000000000" pitchFamily="2" charset="2"/>
              <a:buChar char="Ø"/>
              <a:tabLst>
                <a:tab pos="198438" algn="l"/>
                <a:tab pos="668338" algn="l"/>
                <a:tab pos="1136650" algn="l"/>
                <a:tab pos="1436688" algn="l"/>
                <a:tab pos="1520825" algn="l"/>
                <a:tab pos="2289175" algn="l"/>
                <a:tab pos="2389188" algn="l"/>
              </a:tabLst>
              <a:defRPr/>
            </a:pPr>
            <a:r>
              <a:rPr lang="en-GB" altLang="en-US" sz="2000" b="1" dirty="0" smtClean="0">
                <a:solidFill>
                  <a:srgbClr val="FF3300"/>
                </a:solidFill>
                <a:sym typeface="Symbol" panose="05050102010706020507" pitchFamily="18" charset="2"/>
              </a:rPr>
              <a:t>Composition/density</a:t>
            </a:r>
            <a:r>
              <a:rPr lang="en-GB" altLang="en-US" sz="2000" b="1" dirty="0" smtClean="0">
                <a:sym typeface="Symbol" panose="05050102010706020507" pitchFamily="18" charset="2"/>
              </a:rPr>
              <a:t>:  c =  </a:t>
            </a:r>
            <a:r>
              <a:rPr lang="en-GB" altLang="en-US" sz="2000" b="1" dirty="0" err="1" smtClean="0">
                <a:sym typeface="Symbol" panose="05050102010706020507" pitchFamily="18" charset="2"/>
              </a:rPr>
              <a:t>c</a:t>
            </a:r>
            <a:r>
              <a:rPr lang="en-GB" altLang="en-US" sz="2000" b="1" baseline="-10000" dirty="0" err="1" smtClean="0">
                <a:sym typeface="Symbol" panose="05050102010706020507" pitchFamily="18" charset="2"/>
              </a:rPr>
              <a:t>air</a:t>
            </a:r>
            <a:r>
              <a:rPr lang="en-GB" altLang="en-US" sz="2000" b="1" dirty="0" smtClean="0">
                <a:sym typeface="Symbol" panose="05050102010706020507" pitchFamily="18" charset="2"/>
              </a:rPr>
              <a:t>   </a:t>
            </a:r>
            <a:r>
              <a:rPr lang="en-GB" altLang="en-US" sz="2000" dirty="0" smtClean="0">
                <a:sym typeface="Symbol" panose="05050102010706020507" pitchFamily="18" charset="2"/>
              </a:rPr>
              <a:t>[molecules/cm</a:t>
            </a:r>
            <a:r>
              <a:rPr lang="en-GB" altLang="en-US" sz="2000" baseline="30000" dirty="0" smtClean="0">
                <a:sym typeface="Symbol" panose="05050102010706020507" pitchFamily="18" charset="2"/>
              </a:rPr>
              <a:t>3</a:t>
            </a:r>
            <a:r>
              <a:rPr lang="en-GB" altLang="en-US" sz="2000" dirty="0" smtClean="0">
                <a:sym typeface="Symbol" panose="05050102010706020507" pitchFamily="18" charset="2"/>
              </a:rPr>
              <a:t>]  </a:t>
            </a:r>
            <a:endParaRPr lang="en-GB" altLang="en-US" sz="2000" baseline="-10000" dirty="0" smtClean="0">
              <a:sym typeface="Symbol" panose="05050102010706020507" pitchFamily="18" charset="2"/>
            </a:endParaRPr>
          </a:p>
          <a:p>
            <a:pPr marL="627063" lvl="1" indent="-271463" defTabSz="928688" eaLnBrk="1" hangingPunct="1">
              <a:spcBef>
                <a:spcPts val="600"/>
              </a:spcBef>
              <a:buFont typeface="Wingdings" panose="05000000000000000000" pitchFamily="2" charset="2"/>
              <a:buChar char="Ø"/>
              <a:tabLst>
                <a:tab pos="198438" algn="l"/>
                <a:tab pos="668338" algn="l"/>
                <a:tab pos="1136650" algn="l"/>
                <a:tab pos="1436688" algn="l"/>
                <a:tab pos="1520825" algn="l"/>
                <a:tab pos="2289175" algn="l"/>
                <a:tab pos="2389188" algn="l"/>
              </a:tabLst>
              <a:defRPr/>
            </a:pPr>
            <a:r>
              <a:rPr lang="en-GB" altLang="en-US" sz="2000" b="1" dirty="0" smtClean="0">
                <a:solidFill>
                  <a:srgbClr val="FF3300"/>
                </a:solidFill>
                <a:sym typeface="Symbol" panose="05050102010706020507" pitchFamily="18" charset="2"/>
              </a:rPr>
              <a:t>Photon path-length</a:t>
            </a:r>
            <a:r>
              <a:rPr lang="en-GB" altLang="en-US" sz="2000" b="1" dirty="0" smtClean="0">
                <a:sym typeface="Symbol" panose="05050102010706020507" pitchFamily="18" charset="2"/>
              </a:rPr>
              <a:t>: geometrical distance = L    </a:t>
            </a:r>
            <a:r>
              <a:rPr lang="en-GB" altLang="en-US" sz="2000" dirty="0" smtClean="0">
                <a:sym typeface="Symbol" panose="05050102010706020507" pitchFamily="18" charset="2"/>
              </a:rPr>
              <a:t>[km]</a:t>
            </a:r>
            <a:endParaRPr lang="en-US" altLang="en-US" sz="2000" dirty="0" smtClean="0">
              <a:sym typeface="Symbol" panose="05050102010706020507" pitchFamily="18" charset="2"/>
            </a:endParaRPr>
          </a:p>
        </p:txBody>
      </p:sp>
      <p:sp>
        <p:nvSpPr>
          <p:cNvPr id="36867" name="Rectangle 3"/>
          <p:cNvSpPr>
            <a:spLocks noGrp="1" noChangeArrowheads="1"/>
          </p:cNvSpPr>
          <p:nvPr>
            <p:ph type="title"/>
          </p:nvPr>
        </p:nvSpPr>
        <p:spPr>
          <a:xfrm>
            <a:off x="0" y="0"/>
            <a:ext cx="9144000" cy="765175"/>
          </a:xfrm>
        </p:spPr>
        <p:txBody>
          <a:bodyPr/>
          <a:lstStyle/>
          <a:p>
            <a:pPr eaLnBrk="1" hangingPunct="1"/>
            <a:r>
              <a:rPr lang="en-GB" altLang="en-US" sz="2400" b="1" smtClean="0">
                <a:solidFill>
                  <a:srgbClr val="FF3300"/>
                </a:solidFill>
              </a:rPr>
              <a:t>Optical thickness: contributors</a:t>
            </a:r>
          </a:p>
        </p:txBody>
      </p:sp>
      <p:sp>
        <p:nvSpPr>
          <p:cNvPr id="36868" name="Rectangle 4"/>
          <p:cNvSpPr>
            <a:spLocks noChangeArrowheads="1"/>
          </p:cNvSpPr>
          <p:nvPr/>
        </p:nvSpPr>
        <p:spPr bwMode="auto">
          <a:xfrm>
            <a:off x="2652713" y="1250950"/>
            <a:ext cx="3962400" cy="5143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36869" name="Line 5"/>
          <p:cNvSpPr>
            <a:spLocks noChangeShapeType="1"/>
          </p:cNvSpPr>
          <p:nvPr/>
        </p:nvSpPr>
        <p:spPr bwMode="auto">
          <a:xfrm>
            <a:off x="1116013" y="1466850"/>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36870" name="Line 6"/>
          <p:cNvSpPr>
            <a:spLocks noChangeShapeType="1"/>
          </p:cNvSpPr>
          <p:nvPr/>
        </p:nvSpPr>
        <p:spPr bwMode="auto">
          <a:xfrm>
            <a:off x="6972300" y="1522413"/>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37895" name="Text Box 7"/>
          <p:cNvSpPr txBox="1">
            <a:spLocks noChangeArrowheads="1"/>
          </p:cNvSpPr>
          <p:nvPr/>
        </p:nvSpPr>
        <p:spPr bwMode="auto">
          <a:xfrm>
            <a:off x="3500438" y="1249363"/>
            <a:ext cx="3149600" cy="461962"/>
          </a:xfrm>
          <a:prstGeom prst="rect">
            <a:avLst/>
          </a:prstGeom>
          <a:noFill/>
          <a:ln w="9525">
            <a:noFill/>
            <a:miter lim="800000"/>
            <a:headEnd/>
            <a:tailEnd/>
          </a:ln>
        </p:spPr>
        <p:txBody>
          <a:bodyPr>
            <a:spAutoFit/>
          </a:bodyPr>
          <a:lstStyle/>
          <a:p>
            <a:pPr eaLnBrk="1" hangingPunct="1">
              <a:spcBef>
                <a:spcPct val="50000"/>
              </a:spcBef>
              <a:defRPr/>
            </a:pPr>
            <a:r>
              <a:rPr lang="en-GB" b="1" dirty="0">
                <a:solidFill>
                  <a:srgbClr val="0000FF"/>
                </a:solidFill>
                <a:latin typeface="Arial" charset="0"/>
                <a:sym typeface="Symbol" pitchFamily="18" charset="2"/>
              </a:rPr>
              <a:t>GAS: </a:t>
            </a:r>
            <a:r>
              <a:rPr lang="en-GB" b="1" dirty="0">
                <a:solidFill>
                  <a:srgbClr val="0000FF"/>
                </a:solidFill>
                <a:latin typeface="+mn-lt"/>
                <a:sym typeface="Symbol" pitchFamily="18" charset="2"/>
              </a:rPr>
              <a:t>k</a:t>
            </a:r>
            <a:r>
              <a:rPr lang="en-GB" b="1" baseline="-25000" dirty="0">
                <a:solidFill>
                  <a:srgbClr val="0000FF"/>
                </a:solidFill>
                <a:latin typeface="+mn-lt"/>
                <a:sym typeface="Symbol" pitchFamily="18" charset="2"/>
              </a:rPr>
              <a:t>a</a:t>
            </a:r>
            <a:r>
              <a:rPr lang="en-GB" b="1" dirty="0">
                <a:solidFill>
                  <a:srgbClr val="0000FF"/>
                </a:solidFill>
                <a:latin typeface="Arial" charset="0"/>
                <a:sym typeface="Symbol" pitchFamily="18" charset="2"/>
              </a:rPr>
              <a:t>(), </a:t>
            </a:r>
            <a:r>
              <a:rPr lang="en-GB" b="1" dirty="0">
                <a:solidFill>
                  <a:srgbClr val="0000FF"/>
                </a:solidFill>
                <a:sym typeface="Symbol" pitchFamily="18" charset="2"/>
              </a:rPr>
              <a:t>c, T</a:t>
            </a:r>
            <a:r>
              <a:rPr lang="en-GB" dirty="0">
                <a:sym typeface="Symbol" pitchFamily="18" charset="2"/>
              </a:rPr>
              <a:t> </a:t>
            </a:r>
          </a:p>
        </p:txBody>
      </p:sp>
      <p:sp>
        <p:nvSpPr>
          <p:cNvPr id="36872" name="TextBox 11"/>
          <p:cNvSpPr txBox="1">
            <a:spLocks noChangeArrowheads="1"/>
          </p:cNvSpPr>
          <p:nvPr/>
        </p:nvSpPr>
        <p:spPr bwMode="auto">
          <a:xfrm>
            <a:off x="26988" y="6103938"/>
            <a:ext cx="5251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000" b="1"/>
              <a:t>General form with k</a:t>
            </a:r>
            <a:r>
              <a:rPr lang="en-GB" altLang="en-US" sz="2000" b="1" baseline="-25000"/>
              <a:t>a</a:t>
            </a:r>
            <a:r>
              <a:rPr lang="en-GB" altLang="en-US" sz="2000" b="1"/>
              <a:t> changing in space:</a:t>
            </a:r>
          </a:p>
        </p:txBody>
      </p:sp>
      <p:cxnSp>
        <p:nvCxnSpPr>
          <p:cNvPr id="3" name="Straight Arrow Connector 2"/>
          <p:cNvCxnSpPr/>
          <p:nvPr/>
        </p:nvCxnSpPr>
        <p:spPr>
          <a:xfrm flipH="1" flipV="1">
            <a:off x="4427538" y="4221163"/>
            <a:ext cx="720725" cy="10810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874" name="TextBox 3"/>
          <p:cNvSpPr txBox="1">
            <a:spLocks noChangeArrowheads="1"/>
          </p:cNvSpPr>
          <p:nvPr/>
        </p:nvSpPr>
        <p:spPr bwMode="auto">
          <a:xfrm>
            <a:off x="5148263" y="5084763"/>
            <a:ext cx="2689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2000"/>
              <a:t>mixing ratio of the gas</a:t>
            </a:r>
          </a:p>
        </p:txBody>
      </p:sp>
      <p:sp>
        <p:nvSpPr>
          <p:cNvPr id="36875" name="Text Box 8"/>
          <p:cNvSpPr txBox="1">
            <a:spLocks noChangeArrowheads="1"/>
          </p:cNvSpPr>
          <p:nvPr/>
        </p:nvSpPr>
        <p:spPr bwMode="auto">
          <a:xfrm>
            <a:off x="1028700" y="971550"/>
            <a:ext cx="13208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FontTx/>
              <a:buNone/>
            </a:pPr>
            <a:r>
              <a:rPr lang="en-GB" altLang="en-US" sz="2400" b="1">
                <a:solidFill>
                  <a:srgbClr val="0000FF"/>
                </a:solidFill>
                <a:sym typeface="Symbol" panose="05050102010706020507" pitchFamily="18" charset="2"/>
              </a:rPr>
              <a:t>I</a:t>
            </a:r>
            <a:r>
              <a:rPr lang="el-GR" altLang="en-US" sz="2400" b="1"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λ</a:t>
            </a:r>
            <a:r>
              <a:rPr lang="en-GB" altLang="en-US" sz="2400" b="1" baseline="-10000">
                <a:solidFill>
                  <a:srgbClr val="0000FF"/>
                </a:solidFill>
                <a:sym typeface="Symbol" panose="05050102010706020507" pitchFamily="18" charset="2"/>
              </a:rPr>
              <a:t> </a:t>
            </a:r>
            <a:r>
              <a:rPr lang="en-GB" altLang="en-US" sz="2400" b="1">
                <a:solidFill>
                  <a:srgbClr val="0000FF"/>
                </a:solidFill>
                <a:sym typeface="Symbol" panose="05050102010706020507" pitchFamily="18" charset="2"/>
              </a:rPr>
              <a:t>(0) </a:t>
            </a:r>
            <a:endParaRPr lang="en-GB" altLang="en-US" sz="2400"/>
          </a:p>
        </p:txBody>
      </p:sp>
      <p:sp>
        <p:nvSpPr>
          <p:cNvPr id="36876" name="Text Box 9"/>
          <p:cNvSpPr txBox="1">
            <a:spLocks noChangeArrowheads="1"/>
          </p:cNvSpPr>
          <p:nvPr/>
        </p:nvSpPr>
        <p:spPr bwMode="auto">
          <a:xfrm>
            <a:off x="7021513" y="1027113"/>
            <a:ext cx="1222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I</a:t>
            </a:r>
            <a:r>
              <a:rPr lang="en-GB" altLang="en-US" sz="2400" b="1" baseline="-25000">
                <a:solidFill>
                  <a:srgbClr val="0000FF"/>
                </a:solidFill>
                <a:sym typeface="Symbol" panose="05050102010706020507" pitchFamily="18" charset="2"/>
              </a:rPr>
              <a:t></a:t>
            </a:r>
            <a:r>
              <a:rPr lang="en-GB" altLang="en-US" sz="2400" b="1">
                <a:solidFill>
                  <a:srgbClr val="0000FF"/>
                </a:solidFill>
                <a:sym typeface="Symbol" panose="05050102010706020507" pitchFamily="18" charset="2"/>
              </a:rPr>
              <a:t> (L)</a:t>
            </a:r>
          </a:p>
        </p:txBody>
      </p:sp>
      <p:cxnSp>
        <p:nvCxnSpPr>
          <p:cNvPr id="16" name="Straight Arrow Connector 15"/>
          <p:cNvCxnSpPr/>
          <p:nvPr/>
        </p:nvCxnSpPr>
        <p:spPr>
          <a:xfrm flipV="1">
            <a:off x="2627313" y="1138238"/>
            <a:ext cx="3962400" cy="95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878" name="TextBox 16"/>
          <p:cNvSpPr txBox="1">
            <a:spLocks noChangeArrowheads="1"/>
          </p:cNvSpPr>
          <p:nvPr/>
        </p:nvSpPr>
        <p:spPr bwMode="auto">
          <a:xfrm>
            <a:off x="4244975" y="765175"/>
            <a:ext cx="371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2400">
                <a:latin typeface="Times New Roman" panose="02020603050405020304" pitchFamily="18" charset="0"/>
              </a:rPr>
              <a:t>L</a:t>
            </a:r>
          </a:p>
        </p:txBody>
      </p:sp>
      <p:sp>
        <p:nvSpPr>
          <p:cNvPr id="2" name="TextBox 1"/>
          <p:cNvSpPr txBox="1">
            <a:spLocks noRot="1" noChangeAspect="1" noMove="1" noResize="1" noEditPoints="1" noAdjustHandles="1" noChangeArrowheads="1" noChangeShapeType="1" noTextEdit="1"/>
          </p:cNvSpPr>
          <p:nvPr/>
        </p:nvSpPr>
        <p:spPr>
          <a:xfrm>
            <a:off x="5076056" y="5949280"/>
            <a:ext cx="4060085" cy="502382"/>
          </a:xfrm>
          <a:prstGeom prst="rect">
            <a:avLst/>
          </a:prstGeom>
          <a:blipFill rotWithShape="0">
            <a:blip r:embed="rId2"/>
            <a:stretch>
              <a:fillRect l="-4655" b="-36585"/>
            </a:stretch>
          </a:blipFill>
        </p:spPr>
        <p:txBody>
          <a:bodyPr/>
          <a:lstStyle/>
          <a:p>
            <a:pPr>
              <a:defRPr/>
            </a:pPr>
            <a:r>
              <a:rPr lang="en-GB">
                <a:noFill/>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val 2" descr="Wide downward diagonal"/>
          <p:cNvSpPr>
            <a:spLocks noChangeArrowheads="1"/>
          </p:cNvSpPr>
          <p:nvPr/>
        </p:nvSpPr>
        <p:spPr bwMode="auto">
          <a:xfrm>
            <a:off x="2108200" y="2060575"/>
            <a:ext cx="838200" cy="838200"/>
          </a:xfrm>
          <a:prstGeom prst="ellipse">
            <a:avLst/>
          </a:prstGeom>
          <a:pattFill prst="wdDnDiag">
            <a:fgClr>
              <a:schemeClr val="bg2"/>
            </a:fgClr>
            <a:bgClr>
              <a:srgbClr val="FFFFFF"/>
            </a:bgClr>
          </a:patt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b="1">
              <a:latin typeface="Times New Roman" panose="02020603050405020304" pitchFamily="18" charset="0"/>
              <a:cs typeface="Times New Roman" panose="02020603050405020304" pitchFamily="18" charset="0"/>
            </a:endParaRPr>
          </a:p>
        </p:txBody>
      </p:sp>
      <p:sp>
        <p:nvSpPr>
          <p:cNvPr id="11267" name="Rectangle 3"/>
          <p:cNvSpPr>
            <a:spLocks noChangeArrowheads="1"/>
          </p:cNvSpPr>
          <p:nvPr/>
        </p:nvSpPr>
        <p:spPr bwMode="auto">
          <a:xfrm>
            <a:off x="0" y="44450"/>
            <a:ext cx="9144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2200" b="1">
                <a:solidFill>
                  <a:srgbClr val="FF0000"/>
                </a:solidFill>
              </a:rPr>
              <a:t>Interaction of Particle with E/M Radiation: cross sections</a:t>
            </a:r>
          </a:p>
        </p:txBody>
      </p:sp>
      <p:sp>
        <p:nvSpPr>
          <p:cNvPr id="11268" name="Oval 4"/>
          <p:cNvSpPr>
            <a:spLocks noChangeArrowheads="1"/>
          </p:cNvSpPr>
          <p:nvPr/>
        </p:nvSpPr>
        <p:spPr bwMode="auto">
          <a:xfrm>
            <a:off x="2336800" y="2289175"/>
            <a:ext cx="381000" cy="381000"/>
          </a:xfrm>
          <a:prstGeom prst="ellipse">
            <a:avLst/>
          </a:prstGeom>
          <a:solidFill>
            <a:schemeClr val="bg2"/>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b="1">
              <a:latin typeface="Times New Roman" panose="02020603050405020304" pitchFamily="18" charset="0"/>
              <a:cs typeface="Times New Roman" panose="02020603050405020304" pitchFamily="18" charset="0"/>
            </a:endParaRPr>
          </a:p>
        </p:txBody>
      </p:sp>
      <p:sp>
        <p:nvSpPr>
          <p:cNvPr id="11269" name="Line 5"/>
          <p:cNvSpPr>
            <a:spLocks noChangeShapeType="1"/>
          </p:cNvSpPr>
          <p:nvPr/>
        </p:nvSpPr>
        <p:spPr bwMode="auto">
          <a:xfrm flipH="1" flipV="1">
            <a:off x="2565400" y="2593975"/>
            <a:ext cx="304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1270" name="Text Box 6"/>
          <p:cNvSpPr txBox="1">
            <a:spLocks noChangeArrowheads="1"/>
          </p:cNvSpPr>
          <p:nvPr/>
        </p:nvSpPr>
        <p:spPr bwMode="auto">
          <a:xfrm>
            <a:off x="2854325" y="3373438"/>
            <a:ext cx="18510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a:t>Geometric</a:t>
            </a:r>
          </a:p>
          <a:p>
            <a:pPr>
              <a:spcBef>
                <a:spcPct val="0"/>
              </a:spcBef>
              <a:buFontTx/>
              <a:buNone/>
            </a:pPr>
            <a:r>
              <a:rPr lang="en-US" altLang="en-US" sz="2000" b="1"/>
              <a:t>cross-section</a:t>
            </a:r>
          </a:p>
          <a:p>
            <a:pPr>
              <a:spcBef>
                <a:spcPct val="0"/>
              </a:spcBef>
              <a:buFontTx/>
              <a:buNone/>
            </a:pPr>
            <a:r>
              <a:rPr lang="en-US" altLang="en-US" sz="2000" b="1">
                <a:sym typeface="Symbol" panose="05050102010706020507" pitchFamily="18" charset="2"/>
              </a:rPr>
              <a:t>r</a:t>
            </a:r>
            <a:r>
              <a:rPr lang="en-US" altLang="en-US" sz="2000" b="1" baseline="30000">
                <a:sym typeface="Symbol" panose="05050102010706020507" pitchFamily="18" charset="2"/>
              </a:rPr>
              <a:t>2</a:t>
            </a:r>
            <a:endParaRPr lang="en-US" altLang="en-US" sz="2000" b="1"/>
          </a:p>
        </p:txBody>
      </p:sp>
      <p:sp>
        <p:nvSpPr>
          <p:cNvPr id="11271" name="Text Box 7"/>
          <p:cNvSpPr txBox="1">
            <a:spLocks noChangeArrowheads="1"/>
          </p:cNvSpPr>
          <p:nvPr/>
        </p:nvSpPr>
        <p:spPr bwMode="auto">
          <a:xfrm>
            <a:off x="5006975" y="1268413"/>
            <a:ext cx="4318000" cy="337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dirty="0"/>
              <a:t>Particle scattering/absorption is defined in terms of cross-sectional  areas </a:t>
            </a:r>
            <a:r>
              <a:rPr lang="en-US" altLang="en-US" sz="2000" b="1" dirty="0">
                <a:latin typeface="Symbol" panose="05050102010706020507" pitchFamily="18" charset="2"/>
              </a:rPr>
              <a:t>s</a:t>
            </a:r>
            <a:r>
              <a:rPr lang="en-US" altLang="en-US" sz="2000" b="1" dirty="0"/>
              <a:t> &amp; efficiency factors Q</a:t>
            </a:r>
          </a:p>
          <a:p>
            <a:pPr>
              <a:spcBef>
                <a:spcPct val="0"/>
              </a:spcBef>
              <a:buFontTx/>
              <a:buNone/>
            </a:pPr>
            <a:endParaRPr lang="en-US" altLang="en-US" sz="2000" b="1" dirty="0"/>
          </a:p>
          <a:p>
            <a:pPr>
              <a:spcBef>
                <a:spcPct val="0"/>
              </a:spcBef>
              <a:buFontTx/>
              <a:buNone/>
            </a:pPr>
            <a:r>
              <a:rPr lang="en-US" altLang="en-US" sz="2000" b="1" dirty="0" err="1" smtClean="0">
                <a:latin typeface="Symbol" panose="05050102010706020507" pitchFamily="18" charset="2"/>
              </a:rPr>
              <a:t>s</a:t>
            </a:r>
            <a:r>
              <a:rPr lang="en-US" altLang="en-US" sz="2000" b="1" baseline="-25000" dirty="0" err="1" smtClean="0"/>
              <a:t>a</a:t>
            </a:r>
            <a:r>
              <a:rPr lang="en-US" altLang="en-US" sz="2000" b="1" dirty="0" smtClean="0"/>
              <a:t> </a:t>
            </a:r>
            <a:r>
              <a:rPr lang="en-US" altLang="en-US" sz="2000" b="1" dirty="0"/>
              <a:t>= effective area projected</a:t>
            </a:r>
          </a:p>
          <a:p>
            <a:pPr>
              <a:spcBef>
                <a:spcPct val="0"/>
              </a:spcBef>
              <a:buFontTx/>
              <a:buNone/>
            </a:pPr>
            <a:r>
              <a:rPr lang="en-US" altLang="en-US" sz="2000" b="1" dirty="0"/>
              <a:t>         by the particle that</a:t>
            </a:r>
          </a:p>
          <a:p>
            <a:pPr>
              <a:spcBef>
                <a:spcPct val="0"/>
              </a:spcBef>
              <a:buFontTx/>
              <a:buNone/>
            </a:pPr>
            <a:r>
              <a:rPr lang="en-US" altLang="en-US" sz="2000" b="1" dirty="0"/>
              <a:t>         determines </a:t>
            </a:r>
            <a:r>
              <a:rPr lang="en-US" altLang="en-US" sz="2000" b="1" dirty="0" smtClean="0"/>
              <a:t>absorption</a:t>
            </a:r>
            <a:endParaRPr lang="en-US" altLang="en-US" sz="2000" b="1" dirty="0"/>
          </a:p>
          <a:p>
            <a:pPr>
              <a:spcBef>
                <a:spcPct val="0"/>
              </a:spcBef>
              <a:buFontTx/>
              <a:buNone/>
            </a:pPr>
            <a:endParaRPr lang="en-US" altLang="en-US" sz="2000" b="1" dirty="0"/>
          </a:p>
          <a:p>
            <a:pPr>
              <a:spcBef>
                <a:spcPct val="0"/>
              </a:spcBef>
              <a:buFontTx/>
              <a:buNone/>
            </a:pPr>
            <a:r>
              <a:rPr lang="en-US" altLang="en-US" sz="2000" b="1" dirty="0"/>
              <a:t>Similarly </a:t>
            </a:r>
            <a:r>
              <a:rPr lang="en-US" altLang="en-US" sz="2000" b="1" dirty="0" err="1">
                <a:latin typeface="Symbol" panose="05050102010706020507" pitchFamily="18" charset="2"/>
              </a:rPr>
              <a:t>s</a:t>
            </a:r>
            <a:r>
              <a:rPr lang="en-US" altLang="en-US" sz="2000" b="1" baseline="-25000" dirty="0" err="1"/>
              <a:t>s</a:t>
            </a:r>
            <a:r>
              <a:rPr lang="en-US" altLang="en-US" sz="2000" b="1" dirty="0"/>
              <a:t>, </a:t>
            </a:r>
            <a:r>
              <a:rPr lang="en-US" altLang="en-US" sz="2000" b="1" dirty="0" smtClean="0">
                <a:latin typeface="Symbol" panose="05050102010706020507" pitchFamily="18" charset="2"/>
              </a:rPr>
              <a:t>s</a:t>
            </a:r>
            <a:r>
              <a:rPr lang="en-US" altLang="en-US" sz="2000" b="1" baseline="-25000" dirty="0" smtClean="0"/>
              <a:t>e</a:t>
            </a:r>
            <a:endParaRPr lang="en-US" altLang="en-US" sz="2000" b="1" baseline="-25000" dirty="0"/>
          </a:p>
          <a:p>
            <a:pPr>
              <a:spcBef>
                <a:spcPct val="0"/>
              </a:spcBef>
              <a:buFontTx/>
              <a:buNone/>
            </a:pPr>
            <a:endParaRPr lang="en-US" altLang="en-US" sz="2000" b="1" baseline="-25000" dirty="0"/>
          </a:p>
        </p:txBody>
      </p:sp>
      <p:sp>
        <p:nvSpPr>
          <p:cNvPr id="11272" name="Text Box 8"/>
          <p:cNvSpPr txBox="1">
            <a:spLocks noChangeArrowheads="1"/>
          </p:cNvSpPr>
          <p:nvPr/>
        </p:nvSpPr>
        <p:spPr bwMode="auto">
          <a:xfrm>
            <a:off x="-36513" y="5732463"/>
            <a:ext cx="428625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a:t>The </a:t>
            </a:r>
            <a:r>
              <a:rPr lang="en-US" altLang="en-US" sz="2000" b="1">
                <a:solidFill>
                  <a:srgbClr val="008000"/>
                </a:solidFill>
              </a:rPr>
              <a:t>efficiency factor </a:t>
            </a:r>
            <a:r>
              <a:rPr lang="en-US" altLang="en-US" sz="2000" b="1"/>
              <a:t>then follows</a:t>
            </a:r>
          </a:p>
        </p:txBody>
      </p:sp>
      <p:sp>
        <p:nvSpPr>
          <p:cNvPr id="11273" name="Line 9"/>
          <p:cNvSpPr>
            <a:spLocks noChangeShapeType="1"/>
          </p:cNvSpPr>
          <p:nvPr/>
        </p:nvSpPr>
        <p:spPr bwMode="auto">
          <a:xfrm flipH="1" flipV="1">
            <a:off x="2946400" y="2441575"/>
            <a:ext cx="2057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aphicFrame>
        <p:nvGraphicFramePr>
          <p:cNvPr id="11274" name="Object 2"/>
          <p:cNvGraphicFramePr>
            <a:graphicFrameLocks noChangeAspect="1"/>
          </p:cNvGraphicFramePr>
          <p:nvPr/>
        </p:nvGraphicFramePr>
        <p:xfrm>
          <a:off x="4211638" y="5516563"/>
          <a:ext cx="2516187" cy="715962"/>
        </p:xfrm>
        <a:graphic>
          <a:graphicData uri="http://schemas.openxmlformats.org/presentationml/2006/ole">
            <mc:AlternateContent xmlns:mc="http://schemas.openxmlformats.org/markup-compatibility/2006">
              <mc:Choice xmlns:v="urn:schemas-microsoft-com:vml" Requires="v">
                <p:oleObj spid="_x0000_s43052" name="Equation" r:id="rId3" imgW="1473200" imgH="419100" progId="Equation.3">
                  <p:embed/>
                </p:oleObj>
              </mc:Choice>
              <mc:Fallback>
                <p:oleObj name="Equation" r:id="rId3" imgW="14732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5516563"/>
                        <a:ext cx="2516187" cy="715962"/>
                      </a:xfrm>
                      <a:prstGeom prst="rect">
                        <a:avLst/>
                      </a:prstGeom>
                      <a:noFill/>
                      <a:ln w="34925">
                        <a:solidFill>
                          <a:srgbClr val="00B05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Arrow Connector 2"/>
          <p:cNvCxnSpPr/>
          <p:nvPr/>
        </p:nvCxnSpPr>
        <p:spPr>
          <a:xfrm>
            <a:off x="250825" y="2060575"/>
            <a:ext cx="1728788"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0825" y="2276475"/>
            <a:ext cx="1728788"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0825" y="2492375"/>
            <a:ext cx="1728788"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0825" y="2708275"/>
            <a:ext cx="1728788"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0825" y="2924175"/>
            <a:ext cx="1728788"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80" name="TextBox 3"/>
          <p:cNvSpPr txBox="1">
            <a:spLocks noChangeArrowheads="1"/>
          </p:cNvSpPr>
          <p:nvPr/>
        </p:nvSpPr>
        <p:spPr bwMode="auto">
          <a:xfrm>
            <a:off x="482600" y="1557338"/>
            <a:ext cx="6334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t>F</a:t>
            </a:r>
            <a:r>
              <a:rPr lang="en-GB" altLang="en-US" sz="2400" baseline="-25000"/>
              <a:t>inc</a:t>
            </a:r>
          </a:p>
        </p:txBody>
      </p:sp>
      <p:graphicFrame>
        <p:nvGraphicFramePr>
          <p:cNvPr id="11281" name="Object 4"/>
          <p:cNvGraphicFramePr>
            <a:graphicFrameLocks noChangeAspect="1"/>
          </p:cNvGraphicFramePr>
          <p:nvPr/>
        </p:nvGraphicFramePr>
        <p:xfrm>
          <a:off x="5508625" y="4797425"/>
          <a:ext cx="1409700" cy="781050"/>
        </p:xfrm>
        <a:graphic>
          <a:graphicData uri="http://schemas.openxmlformats.org/presentationml/2006/ole">
            <mc:AlternateContent xmlns:mc="http://schemas.openxmlformats.org/markup-compatibility/2006">
              <mc:Choice xmlns:v="urn:schemas-microsoft-com:vml" Requires="v">
                <p:oleObj spid="_x0000_s43053" name="Equation" r:id="rId5" imgW="825500" imgH="457200" progId="Equation.3">
                  <p:embed/>
                </p:oleObj>
              </mc:Choice>
              <mc:Fallback>
                <p:oleObj name="Equation" r:id="rId5" imgW="8255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4797425"/>
                        <a:ext cx="1409700"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2" name="TextBox 5"/>
          <p:cNvSpPr txBox="1">
            <a:spLocks noChangeArrowheads="1"/>
          </p:cNvSpPr>
          <p:nvPr/>
        </p:nvSpPr>
        <p:spPr bwMode="auto">
          <a:xfrm>
            <a:off x="0" y="443706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200"/>
              <a:t>The particles is absorbing and/or scattering some of the incident radiation </a:t>
            </a:r>
            <a:r>
              <a:rPr lang="en-GB" altLang="en-US" sz="2200">
                <a:sym typeface="Wingdings" panose="05000000000000000000" pitchFamily="2" charset="2"/>
              </a:rPr>
              <a:t>absorbed/scattered power</a:t>
            </a:r>
            <a:r>
              <a:rPr lang="en-GB" altLang="en-US" sz="2200"/>
              <a:t> </a:t>
            </a:r>
          </a:p>
        </p:txBody>
      </p:sp>
      <p:cxnSp>
        <p:nvCxnSpPr>
          <p:cNvPr id="8" name="Straight Arrow Connector 7"/>
          <p:cNvCxnSpPr/>
          <p:nvPr/>
        </p:nvCxnSpPr>
        <p:spPr>
          <a:xfrm flipV="1">
            <a:off x="2854325" y="1196975"/>
            <a:ext cx="565150" cy="82073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84" name="Text Box 6"/>
          <p:cNvSpPr txBox="1">
            <a:spLocks noChangeArrowheads="1"/>
          </p:cNvSpPr>
          <p:nvPr/>
        </p:nvSpPr>
        <p:spPr bwMode="auto">
          <a:xfrm>
            <a:off x="639763" y="615950"/>
            <a:ext cx="359727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a:ea typeface="MS PGothic" panose="020B0600070205080204" pitchFamily="34" charset="-128"/>
              </a:rPr>
              <a:t>Sphere, radius r, </a:t>
            </a:r>
          </a:p>
          <a:p>
            <a:pPr eaLnBrk="1" hangingPunct="1">
              <a:spcBef>
                <a:spcPct val="0"/>
              </a:spcBef>
              <a:buFontTx/>
              <a:buNone/>
            </a:pPr>
            <a:r>
              <a:rPr lang="en-US" altLang="en-US" sz="1600">
                <a:ea typeface="MS PGothic" panose="020B0600070205080204" pitchFamily="34" charset="-128"/>
              </a:rPr>
              <a:t>complex refractive index m=</a:t>
            </a:r>
            <a:r>
              <a:rPr lang="en-US" altLang="en-US" sz="1600" i="1">
                <a:ea typeface="MS PGothic" panose="020B0600070205080204" pitchFamily="34" charset="-128"/>
              </a:rPr>
              <a:t>m</a:t>
            </a:r>
            <a:r>
              <a:rPr lang="en-US" altLang="en-US" sz="1600" baseline="-25000">
                <a:ea typeface="MS PGothic" panose="020B0600070205080204" pitchFamily="34" charset="-128"/>
              </a:rPr>
              <a:t>r </a:t>
            </a:r>
            <a:r>
              <a:rPr lang="en-US" altLang="en-US" sz="1600">
                <a:ea typeface="MS PGothic" panose="020B0600070205080204" pitchFamily="34" charset="-128"/>
              </a:rPr>
              <a:t>+ i</a:t>
            </a:r>
            <a:r>
              <a:rPr lang="en-US" altLang="en-US" sz="1600" i="1">
                <a:ea typeface="MS PGothic" panose="020B0600070205080204" pitchFamily="34" charset="-128"/>
              </a:rPr>
              <a:t>m</a:t>
            </a:r>
            <a:r>
              <a:rPr lang="en-US" altLang="en-US" sz="1600" baseline="-25000">
                <a:ea typeface="MS PGothic" panose="020B0600070205080204" pitchFamily="34" charset="-128"/>
              </a:rPr>
              <a:t>i</a:t>
            </a:r>
            <a:endParaRPr lang="en-US" altLang="en-US" sz="1600">
              <a:ea typeface="MS PGothic" panose="020B0600070205080204" pitchFamily="34" charset="-128"/>
            </a:endParaRPr>
          </a:p>
        </p:txBody>
      </p:sp>
      <p:sp>
        <p:nvSpPr>
          <p:cNvPr id="11285" name="TextBox 8"/>
          <p:cNvSpPr txBox="1">
            <a:spLocks noChangeArrowheads="1"/>
          </p:cNvSpPr>
          <p:nvPr/>
        </p:nvSpPr>
        <p:spPr bwMode="auto">
          <a:xfrm>
            <a:off x="4716463" y="6351588"/>
            <a:ext cx="4270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GB" altLang="en-US" sz="2400" i="1" u="sng"/>
              <a:t>N.B.: Q can be larger than 1!!!</a:t>
            </a:r>
          </a:p>
        </p:txBody>
      </p:sp>
    </p:spTree>
    <p:extLst>
      <p:ext uri="{BB962C8B-B14F-4D97-AF65-F5344CB8AC3E}">
        <p14:creationId xmlns:p14="http://schemas.microsoft.com/office/powerpoint/2010/main" val="2180803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0" y="76200"/>
            <a:ext cx="9144000" cy="1143000"/>
          </a:xfrm>
        </p:spPr>
        <p:txBody>
          <a:bodyPr/>
          <a:lstStyle/>
          <a:p>
            <a:pPr eaLnBrk="1" hangingPunct="1"/>
            <a:r>
              <a:rPr lang="en-GB" altLang="en-US" sz="2400" b="1" smtClean="0">
                <a:solidFill>
                  <a:srgbClr val="FF0000"/>
                </a:solidFill>
                <a:latin typeface="Tahoma" panose="020B0604030504040204" pitchFamily="34" charset="0"/>
              </a:rPr>
              <a:t>Transmission of gases</a:t>
            </a:r>
          </a:p>
        </p:txBody>
      </p:sp>
      <p:sp>
        <p:nvSpPr>
          <p:cNvPr id="37891" name="Rectangle 3"/>
          <p:cNvSpPr>
            <a:spLocks noGrp="1" noChangeArrowheads="1"/>
          </p:cNvSpPr>
          <p:nvPr>
            <p:ph type="body" sz="half" idx="4294967295"/>
          </p:nvPr>
        </p:nvSpPr>
        <p:spPr>
          <a:xfrm>
            <a:off x="34925" y="981075"/>
            <a:ext cx="8713788" cy="5135563"/>
          </a:xfrm>
        </p:spPr>
        <p:txBody>
          <a:bodyPr/>
          <a:lstStyle/>
          <a:p>
            <a:pPr marL="381000" indent="-381000" defTabSz="630238" eaLnBrk="1" hangingPunct="1">
              <a:buFontTx/>
              <a:buNone/>
            </a:pPr>
            <a:r>
              <a:rPr lang="en-GB" altLang="en-US" sz="1800" b="1" u="sng" dirty="0" smtClean="0">
                <a:solidFill>
                  <a:srgbClr val="0000FF"/>
                </a:solidFill>
                <a:cs typeface="Times New Roman" panose="02020603050405020304" pitchFamily="18" charset="0"/>
              </a:rPr>
              <a:t>Example</a:t>
            </a:r>
          </a:p>
          <a:p>
            <a:pPr marL="381000" indent="-381000" defTabSz="630238" eaLnBrk="1" hangingPunct="1">
              <a:buFontTx/>
              <a:buNone/>
            </a:pPr>
            <a:r>
              <a:rPr lang="en-GB" altLang="en-US" sz="1800" b="1" dirty="0" smtClean="0">
                <a:cs typeface="Times New Roman" panose="02020603050405020304" pitchFamily="18" charset="0"/>
              </a:rPr>
              <a:t>Calculate the transmission of CO</a:t>
            </a:r>
            <a:r>
              <a:rPr lang="en-GB" altLang="en-US" sz="1800" b="1" baseline="-25000" dirty="0" smtClean="0">
                <a:cs typeface="Times New Roman" panose="02020603050405020304" pitchFamily="18" charset="0"/>
              </a:rPr>
              <a:t>2</a:t>
            </a:r>
            <a:r>
              <a:rPr lang="en-GB" altLang="en-US" sz="1800" b="1" dirty="0" smtClean="0">
                <a:cs typeface="Times New Roman" panose="02020603050405020304" pitchFamily="18" charset="0"/>
              </a:rPr>
              <a:t> lines over a range of 10 km line for different absorption cross sections of a) </a:t>
            </a:r>
            <a:r>
              <a:rPr lang="en-GB" altLang="en-US" sz="1800" b="1" dirty="0" smtClean="0">
                <a:sym typeface="Symbol" panose="05050102010706020507" pitchFamily="18" charset="2"/>
              </a:rPr>
              <a:t>10</a:t>
            </a:r>
            <a:r>
              <a:rPr lang="en-GB" altLang="en-US" sz="1800" b="1" baseline="30000" dirty="0" smtClean="0">
                <a:sym typeface="Symbol" panose="05050102010706020507" pitchFamily="18" charset="2"/>
              </a:rPr>
              <a:t>-19</a:t>
            </a:r>
            <a:r>
              <a:rPr lang="en-GB" altLang="en-US" sz="1800" b="1" dirty="0" smtClean="0">
                <a:sym typeface="Symbol" panose="05050102010706020507" pitchFamily="18" charset="2"/>
              </a:rPr>
              <a:t> cm</a:t>
            </a:r>
            <a:r>
              <a:rPr lang="en-GB" altLang="en-US" sz="1800" b="1" baseline="30000" dirty="0" smtClean="0">
                <a:sym typeface="Symbol" panose="05050102010706020507" pitchFamily="18" charset="2"/>
              </a:rPr>
              <a:t>2</a:t>
            </a:r>
            <a:r>
              <a:rPr lang="en-GB" altLang="en-US" sz="1800" b="1" dirty="0" smtClean="0">
                <a:sym typeface="Symbol" panose="05050102010706020507" pitchFamily="18" charset="2"/>
              </a:rPr>
              <a:t>; b) 10</a:t>
            </a:r>
            <a:r>
              <a:rPr lang="en-GB" altLang="en-US" sz="1800" b="1" baseline="30000" dirty="0" smtClean="0">
                <a:sym typeface="Symbol" panose="05050102010706020507" pitchFamily="18" charset="2"/>
              </a:rPr>
              <a:t>-21</a:t>
            </a:r>
            <a:r>
              <a:rPr lang="en-GB" altLang="en-US" sz="1800" b="1" dirty="0" smtClean="0">
                <a:sym typeface="Symbol" panose="05050102010706020507" pitchFamily="18" charset="2"/>
              </a:rPr>
              <a:t> cm</a:t>
            </a:r>
            <a:r>
              <a:rPr lang="en-GB" altLang="en-US" sz="1800" b="1" baseline="30000" dirty="0" smtClean="0">
                <a:sym typeface="Symbol" panose="05050102010706020507" pitchFamily="18" charset="2"/>
              </a:rPr>
              <a:t>2</a:t>
            </a:r>
            <a:r>
              <a:rPr lang="en-GB" altLang="en-US" sz="1800" b="1" dirty="0" smtClean="0">
                <a:sym typeface="Symbol" panose="05050102010706020507" pitchFamily="18" charset="2"/>
              </a:rPr>
              <a:t>; c) 10</a:t>
            </a:r>
            <a:r>
              <a:rPr lang="en-GB" altLang="en-US" sz="1800" b="1" baseline="30000" dirty="0" smtClean="0">
                <a:sym typeface="Symbol" panose="05050102010706020507" pitchFamily="18" charset="2"/>
              </a:rPr>
              <a:t>-23</a:t>
            </a:r>
            <a:r>
              <a:rPr lang="en-GB" altLang="en-US" sz="1800" b="1" dirty="0" smtClean="0">
                <a:sym typeface="Symbol" panose="05050102010706020507" pitchFamily="18" charset="2"/>
              </a:rPr>
              <a:t> cm</a:t>
            </a:r>
            <a:r>
              <a:rPr lang="en-GB" altLang="en-US" sz="1800" b="1" baseline="30000" dirty="0" smtClean="0">
                <a:sym typeface="Symbol" panose="05050102010706020507" pitchFamily="18" charset="2"/>
              </a:rPr>
              <a:t>2</a:t>
            </a:r>
            <a:r>
              <a:rPr lang="en-GB" altLang="en-US" sz="1800" b="1" dirty="0" smtClean="0">
                <a:sym typeface="Symbol" panose="05050102010706020507" pitchFamily="18" charset="2"/>
              </a:rPr>
              <a:t>. Assume CO</a:t>
            </a:r>
            <a:r>
              <a:rPr lang="en-GB" altLang="en-US" sz="1800" b="1" baseline="-25000" dirty="0" smtClean="0">
                <a:sym typeface="Symbol" panose="05050102010706020507" pitchFamily="18" charset="2"/>
              </a:rPr>
              <a:t>2</a:t>
            </a:r>
            <a:r>
              <a:rPr lang="en-GB" altLang="en-US" sz="1800" b="1" dirty="0" smtClean="0">
                <a:sym typeface="Symbol" panose="05050102010706020507" pitchFamily="18" charset="2"/>
              </a:rPr>
              <a:t> has the concentrations given by </a:t>
            </a:r>
            <a:r>
              <a:rPr lang="en-GB" altLang="en-US" sz="1800" b="1" dirty="0" smtClean="0"/>
              <a:t>2.7 * 10</a:t>
            </a:r>
            <a:r>
              <a:rPr lang="en-GB" altLang="en-US" sz="1800" b="1" baseline="30000" dirty="0" smtClean="0"/>
              <a:t>15</a:t>
            </a:r>
            <a:r>
              <a:rPr lang="en-GB" altLang="en-US" sz="1800" b="1" dirty="0" smtClean="0"/>
              <a:t> molecules cm</a:t>
            </a:r>
            <a:r>
              <a:rPr lang="en-GB" altLang="en-US" sz="1800" b="1" baseline="30000" dirty="0" smtClean="0"/>
              <a:t>-3</a:t>
            </a:r>
            <a:r>
              <a:rPr lang="en-GB" altLang="en-US" sz="1800" b="1" dirty="0" smtClean="0"/>
              <a:t> </a:t>
            </a:r>
            <a:r>
              <a:rPr lang="en-GB" altLang="en-US" sz="1800" b="1" dirty="0" smtClean="0">
                <a:sym typeface="Symbol" panose="05050102010706020507" pitchFamily="18" charset="2"/>
              </a:rPr>
              <a:t>. </a:t>
            </a:r>
          </a:p>
          <a:p>
            <a:pPr marL="381000" indent="-381000" defTabSz="630238" eaLnBrk="1" hangingPunct="1">
              <a:buFontTx/>
              <a:buNone/>
            </a:pPr>
            <a:r>
              <a:rPr lang="en-GB" altLang="en-US" sz="1800" b="1" dirty="0" err="1" smtClean="0">
                <a:solidFill>
                  <a:srgbClr val="0000FF"/>
                </a:solidFill>
                <a:latin typeface="Lucida Calligraphy" panose="03010101010101010101" pitchFamily="66" charset="0"/>
                <a:sym typeface="Symbol" panose="05050102010706020507" pitchFamily="18" charset="2"/>
              </a:rPr>
              <a:t>T</a:t>
            </a:r>
            <a:r>
              <a:rPr lang="en-GB" altLang="en-US" sz="1800" b="1" baseline="-10000" dirty="0" err="1" smtClean="0">
                <a:solidFill>
                  <a:srgbClr val="0000FF"/>
                </a:solidFill>
                <a:sym typeface="Symbol" panose="05050102010706020507" pitchFamily="18" charset="2"/>
              </a:rPr>
              <a:t>g</a:t>
            </a:r>
            <a:r>
              <a:rPr lang="en-GB" altLang="en-US" sz="1800" b="1" dirty="0" smtClean="0">
                <a:solidFill>
                  <a:srgbClr val="0000FF"/>
                </a:solidFill>
                <a:latin typeface="Symbol" panose="05050102010706020507" pitchFamily="18" charset="2"/>
                <a:sym typeface="Symbol" panose="05050102010706020507" pitchFamily="18" charset="2"/>
              </a:rPr>
              <a:t>(n)</a:t>
            </a:r>
            <a:r>
              <a:rPr lang="en-GB" altLang="en-US" b="1" dirty="0" smtClean="0">
                <a:solidFill>
                  <a:srgbClr val="0000FF"/>
                </a:solidFill>
                <a:latin typeface="Symbol" panose="05050102010706020507" pitchFamily="18" charset="2"/>
                <a:sym typeface="Symbol" panose="05050102010706020507" pitchFamily="18" charset="2"/>
              </a:rPr>
              <a:t> 	</a:t>
            </a:r>
            <a:r>
              <a:rPr lang="en-US" altLang="en-US" sz="1800" b="1" dirty="0" smtClean="0">
                <a:solidFill>
                  <a:srgbClr val="0000FF"/>
                </a:solidFill>
                <a:cs typeface="Times New Roman" panose="02020603050405020304" pitchFamily="18" charset="0"/>
                <a:sym typeface="Symbol" panose="05050102010706020507" pitchFamily="18" charset="2"/>
              </a:rPr>
              <a:t>= </a:t>
            </a:r>
            <a:r>
              <a:rPr lang="en-GB" altLang="en-US" sz="1800" b="1" dirty="0" err="1" smtClean="0">
                <a:solidFill>
                  <a:srgbClr val="0000FF"/>
                </a:solidFill>
                <a:sym typeface="Symbol" panose="05050102010706020507" pitchFamily="18" charset="2"/>
              </a:rPr>
              <a:t>exp</a:t>
            </a:r>
            <a:r>
              <a:rPr lang="en-GB" altLang="en-US" sz="1800" b="1" dirty="0" smtClean="0">
                <a:solidFill>
                  <a:srgbClr val="0000FF"/>
                </a:solidFill>
                <a:sym typeface="Symbol" panose="05050102010706020507" pitchFamily="18" charset="2"/>
              </a:rPr>
              <a:t> [ – </a:t>
            </a:r>
            <a:r>
              <a:rPr lang="en-GB" altLang="en-US" sz="1800" b="1" dirty="0" err="1" smtClean="0">
                <a:solidFill>
                  <a:srgbClr val="0000FF"/>
                </a:solidFill>
                <a:sym typeface="Symbol" panose="05050102010706020507" pitchFamily="18" charset="2"/>
              </a:rPr>
              <a:t>k</a:t>
            </a:r>
            <a:r>
              <a:rPr lang="en-GB" altLang="en-US" sz="1800" b="1" baseline="-25000" dirty="0" err="1" smtClean="0">
                <a:solidFill>
                  <a:srgbClr val="0000FF"/>
                </a:solidFill>
                <a:sym typeface="Symbol" panose="05050102010706020507" pitchFamily="18" charset="2"/>
              </a:rPr>
              <a:t>n</a:t>
            </a:r>
            <a:r>
              <a:rPr lang="en-GB" altLang="en-US" sz="1800" b="1" dirty="0" smtClean="0">
                <a:solidFill>
                  <a:srgbClr val="0000FF"/>
                </a:solidFill>
                <a:sym typeface="Symbol" panose="05050102010706020507" pitchFamily="18" charset="2"/>
              </a:rPr>
              <a:t>(</a:t>
            </a:r>
            <a:r>
              <a:rPr lang="en-GB" altLang="en-US" sz="1800" b="1" dirty="0" smtClean="0">
                <a:solidFill>
                  <a:srgbClr val="0000FF"/>
                </a:solidFill>
                <a:latin typeface="Symbol" panose="05050102010706020507" pitchFamily="18" charset="2"/>
                <a:sym typeface="Symbol" panose="05050102010706020507" pitchFamily="18" charset="2"/>
              </a:rPr>
              <a:t>n</a:t>
            </a:r>
            <a:r>
              <a:rPr lang="en-GB" altLang="en-US" sz="1800" b="1" dirty="0" smtClean="0">
                <a:solidFill>
                  <a:srgbClr val="0000FF"/>
                </a:solidFill>
                <a:sym typeface="Symbol" panose="05050102010706020507" pitchFamily="18" charset="2"/>
              </a:rPr>
              <a:t>)N</a:t>
            </a:r>
            <a:r>
              <a:rPr lang="en-GB" altLang="en-US" b="1" dirty="0" smtClean="0">
                <a:solidFill>
                  <a:srgbClr val="0000FF"/>
                </a:solidFill>
                <a:latin typeface="Symbol" panose="05050102010706020507" pitchFamily="18" charset="2"/>
                <a:sym typeface="Symbol" panose="05050102010706020507" pitchFamily="18" charset="2"/>
              </a:rPr>
              <a:t> </a:t>
            </a:r>
            <a:r>
              <a:rPr lang="en-GB" altLang="en-US" sz="1800" b="1" dirty="0" smtClean="0">
                <a:solidFill>
                  <a:srgbClr val="0000FF"/>
                </a:solidFill>
                <a:sym typeface="Symbol" panose="05050102010706020507" pitchFamily="18" charset="2"/>
              </a:rPr>
              <a:t>l ] </a:t>
            </a:r>
          </a:p>
          <a:p>
            <a:pPr marL="381000" indent="-381000" defTabSz="630238" eaLnBrk="1" hangingPunct="1">
              <a:buFontTx/>
              <a:buNone/>
            </a:pPr>
            <a:r>
              <a:rPr lang="en-GB" altLang="en-US" sz="1800" b="1" dirty="0" smtClean="0">
                <a:solidFill>
                  <a:srgbClr val="0000FF"/>
                </a:solidFill>
                <a:sym typeface="Symbol" panose="05050102010706020507" pitchFamily="18" charset="2"/>
              </a:rPr>
              <a:t>a)		</a:t>
            </a:r>
            <a:r>
              <a:rPr lang="en-GB" altLang="en-US" sz="1800" b="1" dirty="0" smtClean="0">
                <a:sym typeface="Symbol" panose="05050102010706020507" pitchFamily="18" charset="2"/>
              </a:rPr>
              <a:t>= </a:t>
            </a:r>
            <a:r>
              <a:rPr lang="en-GB" altLang="en-US" sz="1800" b="1" dirty="0" err="1" smtClean="0">
                <a:sym typeface="Symbol" panose="05050102010706020507" pitchFamily="18" charset="2"/>
              </a:rPr>
              <a:t>exp</a:t>
            </a:r>
            <a:r>
              <a:rPr lang="en-GB" altLang="en-US" sz="1800" b="1" dirty="0" smtClean="0">
                <a:sym typeface="Symbol" panose="05050102010706020507" pitchFamily="18" charset="2"/>
              </a:rPr>
              <a:t> [ – 10</a:t>
            </a:r>
            <a:r>
              <a:rPr lang="en-GB" altLang="en-US" sz="1800" b="1" baseline="30000" dirty="0" smtClean="0">
                <a:sym typeface="Symbol" panose="05050102010706020507" pitchFamily="18" charset="2"/>
              </a:rPr>
              <a:t>-19</a:t>
            </a:r>
            <a:r>
              <a:rPr lang="en-GB" altLang="en-US" sz="1800" b="1" dirty="0" smtClean="0">
                <a:sym typeface="Symbol" panose="05050102010706020507" pitchFamily="18" charset="2"/>
              </a:rPr>
              <a:t> cm</a:t>
            </a:r>
            <a:r>
              <a:rPr lang="en-GB" altLang="en-US" sz="1800" b="1" baseline="30000" dirty="0" smtClean="0">
                <a:sym typeface="Symbol" panose="05050102010706020507" pitchFamily="18" charset="2"/>
              </a:rPr>
              <a:t>2</a:t>
            </a:r>
            <a:r>
              <a:rPr lang="en-GB" altLang="en-US" sz="1800" b="1" dirty="0" smtClean="0">
                <a:sym typeface="Symbol" panose="05050102010706020507" pitchFamily="18" charset="2"/>
              </a:rPr>
              <a:t>/</a:t>
            </a:r>
            <a:r>
              <a:rPr lang="en-GB" altLang="en-US" sz="1800" b="1" dirty="0" err="1" smtClean="0">
                <a:sym typeface="Symbol" panose="05050102010706020507" pitchFamily="18" charset="2"/>
              </a:rPr>
              <a:t>mol</a:t>
            </a:r>
            <a:r>
              <a:rPr lang="en-GB" altLang="en-US" sz="1800" b="1" dirty="0" smtClean="0">
                <a:sym typeface="Symbol" panose="05050102010706020507" pitchFamily="18" charset="2"/>
              </a:rPr>
              <a:t> * </a:t>
            </a:r>
            <a:r>
              <a:rPr lang="en-GB" altLang="en-US" sz="1800" b="1" dirty="0" smtClean="0"/>
              <a:t>2.7 * 10</a:t>
            </a:r>
            <a:r>
              <a:rPr lang="en-GB" altLang="en-US" sz="1800" b="1" baseline="30000" dirty="0" smtClean="0"/>
              <a:t>15</a:t>
            </a:r>
            <a:r>
              <a:rPr lang="en-GB" altLang="en-US" sz="1800" b="1" dirty="0" smtClean="0"/>
              <a:t> </a:t>
            </a:r>
            <a:r>
              <a:rPr lang="en-GB" altLang="en-US" sz="1800" b="1" dirty="0" err="1" smtClean="0"/>
              <a:t>mol</a:t>
            </a:r>
            <a:r>
              <a:rPr lang="en-GB" altLang="en-US" sz="1800" b="1" dirty="0" smtClean="0"/>
              <a:t> cm</a:t>
            </a:r>
            <a:r>
              <a:rPr lang="en-GB" altLang="en-US" sz="1800" b="1" baseline="30000" dirty="0" smtClean="0"/>
              <a:t>-3</a:t>
            </a:r>
            <a:r>
              <a:rPr lang="en-GB" altLang="en-US" sz="1800" b="1" dirty="0" smtClean="0"/>
              <a:t>* 10 *10</a:t>
            </a:r>
            <a:r>
              <a:rPr lang="en-GB" altLang="en-US" sz="1800" b="1" baseline="30000" dirty="0" smtClean="0"/>
              <a:t>5</a:t>
            </a:r>
            <a:r>
              <a:rPr lang="en-GB" altLang="en-US" sz="1800" b="1" dirty="0" smtClean="0"/>
              <a:t> cm]</a:t>
            </a:r>
            <a:endParaRPr lang="en-GB" altLang="en-US" sz="1800" b="1" dirty="0" smtClean="0">
              <a:solidFill>
                <a:srgbClr val="0000FF"/>
              </a:solidFill>
              <a:sym typeface="Symbol" panose="05050102010706020507" pitchFamily="18" charset="2"/>
            </a:endParaRPr>
          </a:p>
          <a:p>
            <a:pPr marL="381000" indent="-381000" defTabSz="630238" eaLnBrk="1" hangingPunct="1">
              <a:buFontTx/>
              <a:buNone/>
            </a:pPr>
            <a:r>
              <a:rPr lang="en-GB" altLang="en-US" sz="1800" b="1" dirty="0" smtClean="0">
                <a:solidFill>
                  <a:srgbClr val="0000FF"/>
                </a:solidFill>
                <a:sym typeface="Symbol" panose="05050102010706020507" pitchFamily="18" charset="2"/>
              </a:rPr>
              <a:t>		</a:t>
            </a:r>
            <a:r>
              <a:rPr lang="en-GB" altLang="en-US" sz="1800" b="1" dirty="0" smtClean="0">
                <a:cs typeface="Times New Roman" panose="02020603050405020304" pitchFamily="18" charset="0"/>
              </a:rPr>
              <a:t>= </a:t>
            </a:r>
            <a:r>
              <a:rPr lang="en-GB" altLang="en-US" sz="1800" b="1" dirty="0" err="1" smtClean="0">
                <a:cs typeface="Times New Roman" panose="02020603050405020304" pitchFamily="18" charset="0"/>
              </a:rPr>
              <a:t>exp</a:t>
            </a:r>
            <a:r>
              <a:rPr lang="en-GB" altLang="en-US" sz="1800" b="1" dirty="0" smtClean="0">
                <a:cs typeface="Times New Roman" panose="02020603050405020304" pitchFamily="18" charset="0"/>
              </a:rPr>
              <a:t> [ </a:t>
            </a:r>
            <a:r>
              <a:rPr lang="en-GB" altLang="en-US" sz="1800" b="1" dirty="0" smtClean="0">
                <a:sym typeface="Symbol" panose="05050102010706020507" pitchFamily="18" charset="2"/>
              </a:rPr>
              <a:t>–</a:t>
            </a:r>
            <a:r>
              <a:rPr lang="en-GB" altLang="en-US" sz="1800" b="1" dirty="0" smtClean="0">
                <a:cs typeface="Times New Roman" panose="02020603050405020304" pitchFamily="18" charset="0"/>
              </a:rPr>
              <a:t> 2.7 * 10</a:t>
            </a:r>
            <a:r>
              <a:rPr lang="en-GB" altLang="en-US" sz="1800" b="1" baseline="30000" dirty="0" smtClean="0">
                <a:cs typeface="Times New Roman" panose="02020603050405020304" pitchFamily="18" charset="0"/>
              </a:rPr>
              <a:t>1</a:t>
            </a:r>
            <a:r>
              <a:rPr lang="en-GB" altLang="en-US" sz="1800" b="1" dirty="0" smtClean="0">
                <a:cs typeface="Times New Roman" panose="02020603050405020304" pitchFamily="18" charset="0"/>
              </a:rPr>
              <a:t>] ≈ 0.0</a:t>
            </a:r>
          </a:p>
          <a:p>
            <a:pPr marL="381000" indent="-381000" defTabSz="630238" eaLnBrk="1" hangingPunct="1">
              <a:buFontTx/>
              <a:buNone/>
            </a:pPr>
            <a:r>
              <a:rPr lang="en-GB" altLang="en-US" sz="1800" b="1" dirty="0" smtClean="0">
                <a:solidFill>
                  <a:srgbClr val="0000FF"/>
                </a:solidFill>
                <a:cs typeface="Times New Roman" panose="02020603050405020304" pitchFamily="18" charset="0"/>
              </a:rPr>
              <a:t>b)</a:t>
            </a:r>
            <a:r>
              <a:rPr lang="en-GB" altLang="en-US" sz="1800" b="1" dirty="0" smtClean="0">
                <a:cs typeface="Times New Roman" panose="02020603050405020304" pitchFamily="18" charset="0"/>
              </a:rPr>
              <a:t> 		= </a:t>
            </a:r>
            <a:r>
              <a:rPr lang="en-GB" altLang="en-US" sz="1800" b="1" dirty="0" err="1" smtClean="0">
                <a:cs typeface="Times New Roman" panose="02020603050405020304" pitchFamily="18" charset="0"/>
              </a:rPr>
              <a:t>exp</a:t>
            </a:r>
            <a:r>
              <a:rPr lang="en-GB" altLang="en-US" sz="1800" b="1" dirty="0" smtClean="0">
                <a:cs typeface="Times New Roman" panose="02020603050405020304" pitchFamily="18" charset="0"/>
              </a:rPr>
              <a:t> [ </a:t>
            </a:r>
            <a:r>
              <a:rPr lang="en-GB" altLang="en-US" sz="1800" b="1" dirty="0" smtClean="0">
                <a:sym typeface="Symbol" panose="05050102010706020507" pitchFamily="18" charset="2"/>
              </a:rPr>
              <a:t>–</a:t>
            </a:r>
            <a:r>
              <a:rPr lang="en-GB" altLang="en-US" sz="1800" b="1" dirty="0" smtClean="0">
                <a:cs typeface="Times New Roman" panose="02020603050405020304" pitchFamily="18" charset="0"/>
              </a:rPr>
              <a:t> 2.7 * 10</a:t>
            </a:r>
            <a:r>
              <a:rPr lang="en-GB" altLang="en-US" sz="1800" b="1" baseline="30000" dirty="0" smtClean="0">
                <a:cs typeface="Times New Roman" panose="02020603050405020304" pitchFamily="18" charset="0"/>
              </a:rPr>
              <a:t>-1</a:t>
            </a:r>
            <a:r>
              <a:rPr lang="en-GB" altLang="en-US" sz="1800" b="1" dirty="0" smtClean="0">
                <a:cs typeface="Times New Roman" panose="02020603050405020304" pitchFamily="18" charset="0"/>
              </a:rPr>
              <a:t>] ≈ 0.76</a:t>
            </a:r>
          </a:p>
          <a:p>
            <a:pPr marL="381000" indent="-381000" defTabSz="630238" eaLnBrk="1" hangingPunct="1">
              <a:buFontTx/>
              <a:buNone/>
            </a:pPr>
            <a:r>
              <a:rPr lang="en-GB" altLang="en-US" sz="1800" b="1" dirty="0" smtClean="0">
                <a:solidFill>
                  <a:srgbClr val="0000FF"/>
                </a:solidFill>
              </a:rPr>
              <a:t>c)</a:t>
            </a:r>
            <a:r>
              <a:rPr lang="en-GB" altLang="en-US" sz="1800" b="1" dirty="0" smtClean="0"/>
              <a:t> 		= </a:t>
            </a:r>
            <a:r>
              <a:rPr lang="en-GB" altLang="en-US" sz="1800" b="1" dirty="0" err="1" smtClean="0">
                <a:cs typeface="Times New Roman" panose="02020603050405020304" pitchFamily="18" charset="0"/>
              </a:rPr>
              <a:t>exp</a:t>
            </a:r>
            <a:r>
              <a:rPr lang="en-GB" altLang="en-US" sz="1800" b="1" dirty="0" smtClean="0">
                <a:cs typeface="Times New Roman" panose="02020603050405020304" pitchFamily="18" charset="0"/>
              </a:rPr>
              <a:t> [ </a:t>
            </a:r>
            <a:r>
              <a:rPr lang="en-GB" altLang="en-US" sz="1800" b="1" dirty="0" smtClean="0">
                <a:sym typeface="Symbol" panose="05050102010706020507" pitchFamily="18" charset="2"/>
              </a:rPr>
              <a:t>–</a:t>
            </a:r>
            <a:r>
              <a:rPr lang="en-GB" altLang="en-US" sz="1800" b="1" dirty="0" smtClean="0">
                <a:cs typeface="Times New Roman" panose="02020603050405020304" pitchFamily="18" charset="0"/>
              </a:rPr>
              <a:t> 2.7 * 10</a:t>
            </a:r>
            <a:r>
              <a:rPr lang="en-GB" altLang="en-US" sz="1800" b="1" baseline="30000" dirty="0" smtClean="0">
                <a:cs typeface="Times New Roman" panose="02020603050405020304" pitchFamily="18" charset="0"/>
              </a:rPr>
              <a:t>-3</a:t>
            </a:r>
            <a:r>
              <a:rPr lang="en-GB" altLang="en-US" sz="1800" b="1" dirty="0" smtClean="0">
                <a:cs typeface="Times New Roman" panose="02020603050405020304" pitchFamily="18" charset="0"/>
              </a:rPr>
              <a:t>] ≈ 0.997</a:t>
            </a:r>
          </a:p>
          <a:p>
            <a:pPr marL="381000" indent="-381000" defTabSz="630238" eaLnBrk="1" hangingPunct="1">
              <a:buFontTx/>
              <a:buNone/>
            </a:pPr>
            <a:endParaRPr lang="en-GB" altLang="en-US" sz="1800" b="1" dirty="0" smtClean="0"/>
          </a:p>
          <a:p>
            <a:pPr marL="381000" indent="-381000" defTabSz="630238" eaLnBrk="1" hangingPunct="1">
              <a:buFontTx/>
              <a:buAutoNum type="alphaLcParenR"/>
            </a:pPr>
            <a:r>
              <a:rPr lang="en-GB" altLang="en-US" sz="1800" b="1" dirty="0" smtClean="0"/>
              <a:t>is opaque</a:t>
            </a:r>
          </a:p>
          <a:p>
            <a:pPr marL="381000" indent="-381000" defTabSz="630238" eaLnBrk="1" hangingPunct="1">
              <a:buFontTx/>
              <a:buAutoNum type="alphaLcParenR"/>
            </a:pPr>
            <a:r>
              <a:rPr lang="en-GB" altLang="en-US" sz="1800" b="1" dirty="0" smtClean="0"/>
              <a:t>has mid-range transmission</a:t>
            </a:r>
          </a:p>
          <a:p>
            <a:pPr marL="381000" indent="-381000" defTabSz="630238" eaLnBrk="1" hangingPunct="1">
              <a:buFontTx/>
              <a:buAutoNum type="alphaLcParenR"/>
            </a:pPr>
            <a:r>
              <a:rPr lang="en-GB" altLang="en-US" sz="1800" b="1" dirty="0" smtClean="0"/>
              <a:t>Is nearly transparent.</a:t>
            </a:r>
          </a:p>
          <a:p>
            <a:pPr marL="381000" indent="-381000" defTabSz="630238" eaLnBrk="1" hangingPunct="1">
              <a:buFontTx/>
              <a:buNone/>
            </a:pPr>
            <a:endParaRPr lang="en-GB" altLang="en-US" sz="1800" b="1" dirty="0" smtClean="0">
              <a:cs typeface="Times New Roman" panose="02020603050405020304" pitchFamily="18" charset="0"/>
            </a:endParaRPr>
          </a:p>
        </p:txBody>
      </p:sp>
      <p:pic>
        <p:nvPicPr>
          <p:cNvPr id="378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5088" y="3933825"/>
            <a:ext cx="539115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Box 4"/>
          <p:cNvSpPr txBox="1">
            <a:spLocks noChangeArrowheads="1"/>
          </p:cNvSpPr>
          <p:nvPr/>
        </p:nvSpPr>
        <p:spPr bwMode="auto">
          <a:xfrm>
            <a:off x="4659313" y="4652963"/>
            <a:ext cx="1784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1400"/>
              <a:t>=10</a:t>
            </a:r>
            <a:r>
              <a:rPr lang="en-GB" altLang="en-US" sz="1400" baseline="30000"/>
              <a:t>-22</a:t>
            </a:r>
            <a:r>
              <a:rPr lang="en-GB" altLang="en-US" sz="1400"/>
              <a:t> cm</a:t>
            </a:r>
            <a:r>
              <a:rPr lang="en-GB" altLang="en-US" sz="1400" baseline="30000"/>
              <a:t>2</a:t>
            </a:r>
            <a:r>
              <a:rPr lang="en-GB" altLang="en-US" sz="1400"/>
              <a:t>/molecule</a:t>
            </a:r>
          </a:p>
        </p:txBody>
      </p:sp>
      <p:sp>
        <p:nvSpPr>
          <p:cNvPr id="37894" name="TextBox 1"/>
          <p:cNvSpPr txBox="1">
            <a:spLocks noChangeArrowheads="1"/>
          </p:cNvSpPr>
          <p:nvPr/>
        </p:nvSpPr>
        <p:spPr bwMode="auto">
          <a:xfrm>
            <a:off x="6084888" y="5445125"/>
            <a:ext cx="1228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2000">
                <a:latin typeface="Times New Roman" panose="02020603050405020304" pitchFamily="18" charset="0"/>
              </a:rPr>
              <a:t>10 micron</a:t>
            </a:r>
          </a:p>
        </p:txBody>
      </p:sp>
      <p:cxnSp>
        <p:nvCxnSpPr>
          <p:cNvPr id="5" name="Straight Arrow Connector 4"/>
          <p:cNvCxnSpPr/>
          <p:nvPr/>
        </p:nvCxnSpPr>
        <p:spPr>
          <a:xfrm>
            <a:off x="6570663" y="5805488"/>
            <a:ext cx="0" cy="57626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896" name="TextBox 1"/>
          <p:cNvSpPr txBox="1">
            <a:spLocks noChangeArrowheads="1"/>
          </p:cNvSpPr>
          <p:nvPr/>
        </p:nvSpPr>
        <p:spPr bwMode="auto">
          <a:xfrm>
            <a:off x="5003800" y="4076700"/>
            <a:ext cx="1914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1200"/>
              <a:t>1 mole=6x10</a:t>
            </a:r>
            <a:r>
              <a:rPr lang="en-GB" altLang="en-US" sz="1200" baseline="30000"/>
              <a:t>23</a:t>
            </a:r>
            <a:r>
              <a:rPr lang="en-GB" altLang="en-US" sz="1200"/>
              <a:t> molecules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69850"/>
            <a:ext cx="9144000" cy="762000"/>
          </a:xfrm>
        </p:spPr>
        <p:txBody>
          <a:bodyPr/>
          <a:lstStyle/>
          <a:p>
            <a:pPr eaLnBrk="1" hangingPunct="1"/>
            <a:r>
              <a:rPr lang="en-GB" altLang="en-US" sz="2400" b="1" smtClean="0">
                <a:solidFill>
                  <a:srgbClr val="FF0000"/>
                </a:solidFill>
                <a:sym typeface="Symbol" panose="05050102010706020507" pitchFamily="18" charset="2"/>
              </a:rPr>
              <a:t>Spectroscopy</a:t>
            </a:r>
          </a:p>
        </p:txBody>
      </p:sp>
      <p:sp>
        <p:nvSpPr>
          <p:cNvPr id="19459" name="Rectangle 3"/>
          <p:cNvSpPr>
            <a:spLocks noGrp="1" noChangeArrowheads="1"/>
          </p:cNvSpPr>
          <p:nvPr>
            <p:ph type="body" idx="4294967295"/>
          </p:nvPr>
        </p:nvSpPr>
        <p:spPr>
          <a:xfrm>
            <a:off x="152400" y="692150"/>
            <a:ext cx="8991600" cy="5105400"/>
          </a:xfrm>
        </p:spPr>
        <p:txBody>
          <a:bodyPr/>
          <a:lstStyle/>
          <a:p>
            <a:pPr marL="412750" indent="-412750" algn="just" eaLnBrk="1" hangingPunct="1">
              <a:buFontTx/>
              <a:buNone/>
            </a:pPr>
            <a:r>
              <a:rPr lang="en-GB" altLang="en-US" b="1" dirty="0" smtClean="0"/>
              <a:t>The study of the interaction of a medium with radiation is known as </a:t>
            </a:r>
            <a:r>
              <a:rPr lang="en-GB" altLang="en-US" b="1" i="1" dirty="0" smtClean="0">
                <a:solidFill>
                  <a:srgbClr val="0000FF"/>
                </a:solidFill>
              </a:rPr>
              <a:t>spectroscopy</a:t>
            </a:r>
            <a:r>
              <a:rPr lang="en-GB" altLang="en-US" b="1" dirty="0" smtClean="0"/>
              <a:t>. The spectral properties of gases, liquids and solids are determined fundamentally by quantum mechanics.</a:t>
            </a:r>
          </a:p>
          <a:p>
            <a:pPr marL="412750" indent="-412750" algn="just" eaLnBrk="1" hangingPunct="1">
              <a:buFontTx/>
              <a:buNone/>
            </a:pPr>
            <a:r>
              <a:rPr lang="en-GB" altLang="en-US" b="1" dirty="0" smtClean="0"/>
              <a:t>Hence </a:t>
            </a:r>
            <a:r>
              <a:rPr lang="en-GB" altLang="en-US" b="1" dirty="0" smtClean="0">
                <a:solidFill>
                  <a:srgbClr val="0000FF"/>
                </a:solidFill>
                <a:sym typeface="Symbol" panose="05050102010706020507" pitchFamily="18" charset="2"/>
              </a:rPr>
              <a:t></a:t>
            </a:r>
            <a:r>
              <a:rPr lang="en-GB" altLang="en-US" b="1" baseline="-25000" dirty="0" smtClean="0">
                <a:solidFill>
                  <a:srgbClr val="0000FF"/>
                </a:solidFill>
                <a:sym typeface="Symbol" panose="05050102010706020507" pitchFamily="18" charset="2"/>
              </a:rPr>
              <a:t>a</a:t>
            </a:r>
            <a:r>
              <a:rPr lang="en-US" altLang="en-US" b="1" dirty="0" smtClean="0">
                <a:solidFill>
                  <a:srgbClr val="0000FF"/>
                </a:solidFill>
                <a:cs typeface="Times New Roman" panose="02020603050405020304" pitchFamily="18" charset="0"/>
                <a:sym typeface="Symbol" panose="05050102010706020507" pitchFamily="18" charset="2"/>
              </a:rPr>
              <a:t>(</a:t>
            </a:r>
            <a:r>
              <a:rPr lang="en-US" altLang="en-US" b="1" dirty="0" smtClean="0">
                <a:solidFill>
                  <a:srgbClr val="0000FF"/>
                </a:solidFill>
                <a:latin typeface="Symbol" panose="05050102010706020507" pitchFamily="18" charset="2"/>
                <a:cs typeface="Times New Roman" panose="02020603050405020304" pitchFamily="18" charset="0"/>
                <a:sym typeface="Symbol" panose="05050102010706020507" pitchFamily="18" charset="2"/>
              </a:rPr>
              <a:t>n</a:t>
            </a:r>
            <a:r>
              <a:rPr lang="en-US" altLang="en-US" b="1" dirty="0" smtClean="0">
                <a:solidFill>
                  <a:srgbClr val="0000FF"/>
                </a:solidFill>
                <a:cs typeface="Times New Roman" panose="02020603050405020304" pitchFamily="18" charset="0"/>
                <a:sym typeface="Symbol" panose="05050102010706020507" pitchFamily="18" charset="2"/>
              </a:rPr>
              <a:t>) </a:t>
            </a:r>
            <a:r>
              <a:rPr lang="en-US" altLang="en-US" b="1" dirty="0" smtClean="0">
                <a:cs typeface="Times New Roman" panose="02020603050405020304" pitchFamily="18" charset="0"/>
                <a:sym typeface="Symbol" panose="05050102010706020507" pitchFamily="18" charset="2"/>
              </a:rPr>
              <a:t>is </a:t>
            </a:r>
            <a:r>
              <a:rPr lang="en-GB" altLang="en-US" b="1" dirty="0" smtClean="0"/>
              <a:t>fundamentally due to quantised transitions between energy levels in molecules. </a:t>
            </a:r>
          </a:p>
          <a:p>
            <a:pPr marL="412750" indent="-412750" algn="just" eaLnBrk="1" hangingPunct="1">
              <a:buFontTx/>
              <a:buNone/>
            </a:pPr>
            <a:r>
              <a:rPr lang="en-GB" altLang="en-US" b="1" dirty="0" smtClean="0"/>
              <a:t>In the infra-red, the transitions occur as distinct </a:t>
            </a:r>
            <a:r>
              <a:rPr lang="en-GB" altLang="en-US" b="1" i="1" dirty="0" smtClean="0">
                <a:solidFill>
                  <a:srgbClr val="0000FF"/>
                </a:solidFill>
              </a:rPr>
              <a:t>bands</a:t>
            </a:r>
            <a:r>
              <a:rPr lang="en-GB" altLang="en-US" b="1" dirty="0" smtClean="0"/>
              <a:t> unique to each gas (specifically due to the </a:t>
            </a:r>
            <a:r>
              <a:rPr lang="en-GB" altLang="en-US" b="1" u="sng" dirty="0" smtClean="0"/>
              <a:t>vibration and rotation of each molecule</a:t>
            </a:r>
            <a:r>
              <a:rPr lang="en-GB" altLang="en-US" b="1" dirty="0" smtClean="0"/>
              <a:t>).</a:t>
            </a:r>
            <a:r>
              <a:rPr lang="en-GB" altLang="en-US" dirty="0" smtClean="0"/>
              <a:t> </a:t>
            </a:r>
          </a:p>
          <a:p>
            <a:pPr marL="412750" indent="-412750" algn="just" eaLnBrk="1" hangingPunct="1">
              <a:buFontTx/>
              <a:buNone/>
            </a:pPr>
            <a:endParaRPr lang="en-GB" altLang="en-US" dirty="0" smtClean="0"/>
          </a:p>
          <a:p>
            <a:pPr marL="412750" indent="-412750" algn="just" eaLnBrk="1" hangingPunct="1">
              <a:buFontTx/>
              <a:buNone/>
            </a:pPr>
            <a:endParaRPr lang="en-GB" altLang="en-US" dirty="0" smtClean="0"/>
          </a:p>
          <a:p>
            <a:pPr marL="412750" indent="-412750" algn="just" eaLnBrk="1" hangingPunct="1">
              <a:buFontTx/>
              <a:buNone/>
            </a:pPr>
            <a:endParaRPr lang="en-GB" altLang="en-US" dirty="0" smtClean="0"/>
          </a:p>
          <a:p>
            <a:pPr marL="412750" indent="-412750" algn="just" eaLnBrk="1" hangingPunct="1">
              <a:buFontTx/>
              <a:buNone/>
            </a:pPr>
            <a:endParaRPr lang="en-GB" altLang="en-US" dirty="0" smtClean="0"/>
          </a:p>
          <a:p>
            <a:pPr marL="412750" indent="-412750" algn="just" eaLnBrk="1" hangingPunct="1">
              <a:buFontTx/>
              <a:buNone/>
            </a:pPr>
            <a:endParaRPr lang="en-GB" altLang="en-US" dirty="0" smtClean="0"/>
          </a:p>
          <a:p>
            <a:pPr marL="412750" indent="-412750" algn="just" eaLnBrk="1" hangingPunct="1">
              <a:buFontTx/>
              <a:buNone/>
            </a:pPr>
            <a:r>
              <a:rPr lang="en-GB" altLang="en-US" b="1" i="1" dirty="0" smtClean="0">
                <a:solidFill>
                  <a:srgbClr val="0000FF"/>
                </a:solidFill>
              </a:rPr>
              <a:t>Light gas molecules</a:t>
            </a:r>
            <a:r>
              <a:rPr lang="en-GB" altLang="en-US" b="1" dirty="0" smtClean="0"/>
              <a:t> –	distinct line structure grouped in bands e.g. CO, CO</a:t>
            </a:r>
            <a:r>
              <a:rPr lang="en-GB" altLang="en-US" b="1" baseline="-25000" dirty="0" smtClean="0"/>
              <a:t>2</a:t>
            </a:r>
            <a:r>
              <a:rPr lang="en-GB" altLang="en-US" b="1" dirty="0" smtClean="0"/>
              <a:t>, H</a:t>
            </a:r>
            <a:r>
              <a:rPr lang="en-GB" altLang="en-US" b="1" baseline="-25000" dirty="0" smtClean="0"/>
              <a:t>2</a:t>
            </a:r>
            <a:r>
              <a:rPr lang="en-GB" altLang="en-US" b="1" dirty="0" smtClean="0"/>
              <a:t>O,CH</a:t>
            </a:r>
            <a:r>
              <a:rPr lang="en-GB" altLang="en-US" b="1" baseline="-25000" dirty="0" smtClean="0"/>
              <a:t>4 </a:t>
            </a:r>
          </a:p>
          <a:p>
            <a:pPr marL="412750" indent="-412750" algn="just" eaLnBrk="1" hangingPunct="1">
              <a:buFontTx/>
              <a:buNone/>
            </a:pPr>
            <a:r>
              <a:rPr lang="en-GB" altLang="en-US" b="1" i="1" dirty="0" smtClean="0">
                <a:solidFill>
                  <a:srgbClr val="0000FF"/>
                </a:solidFill>
              </a:rPr>
              <a:t>Heavy gas molecules</a:t>
            </a:r>
            <a:r>
              <a:rPr lang="en-GB" altLang="en-US" b="1" dirty="0" smtClean="0"/>
              <a:t> – densely structured bands that appear apparently smooth (</a:t>
            </a:r>
            <a:r>
              <a:rPr lang="en-GB" altLang="en-US" b="1" dirty="0" err="1" smtClean="0"/>
              <a:t>e.g.CFCs</a:t>
            </a:r>
            <a:r>
              <a:rPr lang="en-GB" altLang="en-US" b="1" dirty="0" smtClean="0"/>
              <a:t>)</a:t>
            </a:r>
          </a:p>
          <a:p>
            <a:pPr marL="412750" indent="-412750" algn="just" eaLnBrk="1" hangingPunct="1">
              <a:buFontTx/>
              <a:buNone/>
            </a:pPr>
            <a:r>
              <a:rPr lang="en-GB" altLang="en-US" b="1" i="1" dirty="0" smtClean="0">
                <a:solidFill>
                  <a:srgbClr val="0000FF"/>
                </a:solidFill>
              </a:rPr>
              <a:t>Liquids</a:t>
            </a:r>
            <a:r>
              <a:rPr lang="en-GB" altLang="en-US" b="1" dirty="0" smtClean="0"/>
              <a:t> – simple broad features (droplets, aerosols, surface)</a:t>
            </a:r>
          </a:p>
          <a:p>
            <a:pPr marL="412750" indent="-412750" algn="just" eaLnBrk="1" hangingPunct="1">
              <a:buFontTx/>
              <a:buNone/>
            </a:pPr>
            <a:r>
              <a:rPr lang="en-GB" altLang="en-US" b="1" i="1" dirty="0" smtClean="0">
                <a:solidFill>
                  <a:srgbClr val="0000FF"/>
                </a:solidFill>
              </a:rPr>
              <a:t>Solids</a:t>
            </a:r>
            <a:r>
              <a:rPr lang="en-GB" altLang="en-US" b="1" dirty="0" smtClean="0"/>
              <a:t> –   </a:t>
            </a:r>
            <a:r>
              <a:rPr lang="en-GB" altLang="en-US" b="1" dirty="0" err="1" smtClean="0"/>
              <a:t>simple,broad</a:t>
            </a:r>
            <a:r>
              <a:rPr lang="en-GB" altLang="en-US" b="1" dirty="0" smtClean="0"/>
              <a:t> features (ice, aerosols, surface)</a:t>
            </a:r>
          </a:p>
          <a:p>
            <a:pPr marL="412750" indent="-412750" algn="just" eaLnBrk="1" hangingPunct="1">
              <a:buFontTx/>
              <a:buNone/>
            </a:pPr>
            <a:endParaRPr lang="en-GB" altLang="en-US" b="1" dirty="0" smtClean="0"/>
          </a:p>
          <a:p>
            <a:pPr marL="412750" indent="-412750" algn="just" eaLnBrk="1" hangingPunct="1">
              <a:buFontTx/>
              <a:buNone/>
            </a:pPr>
            <a:endParaRPr lang="en-GB" altLang="en-US" b="1" dirty="0" smtClean="0"/>
          </a:p>
        </p:txBody>
      </p:sp>
      <p:pic>
        <p:nvPicPr>
          <p:cNvPr id="19460" name="Picture 2"/>
          <p:cNvPicPr>
            <a:picLocks noChangeAspect="1" noChangeArrowheads="1"/>
          </p:cNvPicPr>
          <p:nvPr/>
        </p:nvPicPr>
        <p:blipFill>
          <a:blip r:embed="rId3">
            <a:extLst>
              <a:ext uri="{28A0092B-C50C-407E-A947-70E740481C1C}">
                <a14:useLocalDpi xmlns:a14="http://schemas.microsoft.com/office/drawing/2010/main" val="0"/>
              </a:ext>
            </a:extLst>
          </a:blip>
          <a:srcRect t="24940" b="43518"/>
          <a:stretch>
            <a:fillRect/>
          </a:stretch>
        </p:blipFill>
        <p:spPr bwMode="auto">
          <a:xfrm>
            <a:off x="1619250" y="3284538"/>
            <a:ext cx="36004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1" name="Picture 2"/>
          <p:cNvPicPr>
            <a:picLocks noChangeAspect="1" noChangeArrowheads="1"/>
          </p:cNvPicPr>
          <p:nvPr/>
        </p:nvPicPr>
        <p:blipFill>
          <a:blip r:embed="rId3">
            <a:extLst>
              <a:ext uri="{28A0092B-C50C-407E-A947-70E740481C1C}">
                <a14:useLocalDpi xmlns:a14="http://schemas.microsoft.com/office/drawing/2010/main" val="0"/>
              </a:ext>
            </a:extLst>
          </a:blip>
          <a:srcRect l="28996" t="2" r="36549" b="80290"/>
          <a:stretch>
            <a:fillRect/>
          </a:stretch>
        </p:blipFill>
        <p:spPr bwMode="auto">
          <a:xfrm>
            <a:off x="34925" y="3429000"/>
            <a:ext cx="147637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2" name="Picture 2"/>
          <p:cNvPicPr>
            <a:picLocks noChangeAspect="1" noChangeArrowheads="1"/>
          </p:cNvPicPr>
          <p:nvPr/>
        </p:nvPicPr>
        <p:blipFill>
          <a:blip r:embed="rId3">
            <a:extLst>
              <a:ext uri="{28A0092B-C50C-407E-A947-70E740481C1C}">
                <a14:useLocalDpi xmlns:a14="http://schemas.microsoft.com/office/drawing/2010/main" val="0"/>
              </a:ext>
            </a:extLst>
          </a:blip>
          <a:srcRect t="63097" b="436"/>
          <a:stretch>
            <a:fillRect/>
          </a:stretch>
        </p:blipFill>
        <p:spPr bwMode="auto">
          <a:xfrm>
            <a:off x="5435600" y="3073400"/>
            <a:ext cx="360045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3" name="Right Brace 1"/>
          <p:cNvSpPr>
            <a:spLocks/>
          </p:cNvSpPr>
          <p:nvPr/>
        </p:nvSpPr>
        <p:spPr bwMode="auto">
          <a:xfrm>
            <a:off x="7596188" y="6165850"/>
            <a:ext cx="215900" cy="692150"/>
          </a:xfrm>
          <a:prstGeom prst="rightBrace">
            <a:avLst>
              <a:gd name="adj1" fmla="val 8326"/>
              <a:gd name="adj2" fmla="val 50000"/>
            </a:avLst>
          </a:prstGeom>
          <a:noFill/>
          <a:ln w="3492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endParaRPr lang="en-US" altLang="en-US" baseline="-25000" smtClean="0">
              <a:solidFill>
                <a:srgbClr val="000000"/>
              </a:solidFill>
            </a:endParaRPr>
          </a:p>
        </p:txBody>
      </p:sp>
      <p:sp>
        <p:nvSpPr>
          <p:cNvPr id="19464" name="TextBox 2"/>
          <p:cNvSpPr txBox="1">
            <a:spLocks noChangeArrowheads="1"/>
          </p:cNvSpPr>
          <p:nvPr/>
        </p:nvSpPr>
        <p:spPr bwMode="auto">
          <a:xfrm>
            <a:off x="7740650" y="6054725"/>
            <a:ext cx="14398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mtClean="0">
                <a:solidFill>
                  <a:srgbClr val="008000"/>
                </a:solidFill>
              </a:rPr>
              <a:t>Scattering theory</a:t>
            </a:r>
          </a:p>
        </p:txBody>
      </p:sp>
    </p:spTree>
    <p:extLst>
      <p:ext uri="{BB962C8B-B14F-4D97-AF65-F5344CB8AC3E}">
        <p14:creationId xmlns:p14="http://schemas.microsoft.com/office/powerpoint/2010/main" val="2148527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5" y="476646"/>
            <a:ext cx="4162425" cy="6408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1030" descr="radbudget"/>
          <p:cNvPicPr>
            <a:picLocks noChangeAspect="1" noChangeArrowheads="1"/>
          </p:cNvPicPr>
          <p:nvPr/>
        </p:nvPicPr>
        <p:blipFill>
          <a:blip r:embed="rId3">
            <a:extLst>
              <a:ext uri="{28A0092B-C50C-407E-A947-70E740481C1C}">
                <a14:useLocalDpi xmlns:a14="http://schemas.microsoft.com/office/drawing/2010/main" val="0"/>
              </a:ext>
            </a:extLst>
          </a:blip>
          <a:srcRect t="-17542" r="40359" b="13863"/>
          <a:stretch>
            <a:fillRect/>
          </a:stretch>
        </p:blipFill>
        <p:spPr bwMode="auto">
          <a:xfrm>
            <a:off x="4356100" y="333375"/>
            <a:ext cx="399732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1"/>
          <p:cNvSpPr>
            <a:spLocks noChangeArrowheads="1"/>
          </p:cNvSpPr>
          <p:nvPr/>
        </p:nvSpPr>
        <p:spPr bwMode="auto">
          <a:xfrm>
            <a:off x="4122738" y="4627563"/>
            <a:ext cx="50577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0"/>
              </a:spcBef>
              <a:buFontTx/>
              <a:buNone/>
            </a:pPr>
            <a:r>
              <a:rPr lang="en-GB" altLang="en-US" b="1" smtClean="0">
                <a:solidFill>
                  <a:srgbClr val="0000FF"/>
                </a:solidFill>
                <a:latin typeface="Times New Roman" panose="02020603050405020304" pitchFamily="18" charset="0"/>
                <a:cs typeface="Times New Roman" panose="02020603050405020304" pitchFamily="18" charset="0"/>
              </a:rPr>
              <a:t>In the ultra-violet and visible,</a:t>
            </a:r>
            <a:r>
              <a:rPr lang="en-GB" altLang="en-US" b="1" smtClean="0">
                <a:solidFill>
                  <a:srgbClr val="000000"/>
                </a:solidFill>
                <a:latin typeface="Times New Roman" panose="02020603050405020304" pitchFamily="18" charset="0"/>
                <a:cs typeface="Times New Roman" panose="02020603050405020304" pitchFamily="18" charset="0"/>
              </a:rPr>
              <a:t> incident light from the Sun is absorbed and/or scattered. </a:t>
            </a:r>
            <a:r>
              <a:rPr lang="en-GB" altLang="en-US" b="1" i="1" smtClean="0">
                <a:solidFill>
                  <a:srgbClr val="000000"/>
                </a:solidFill>
                <a:latin typeface="Times New Roman" panose="02020603050405020304" pitchFamily="18" charset="0"/>
                <a:cs typeface="Times New Roman" panose="02020603050405020304" pitchFamily="18" charset="0"/>
              </a:rPr>
              <a:t>A principal absorber is ozone in the stratosphere</a:t>
            </a:r>
            <a:r>
              <a:rPr lang="en-GB" altLang="en-US" b="1" smtClean="0">
                <a:solidFill>
                  <a:srgbClr val="000000"/>
                </a:solidFill>
                <a:latin typeface="Times New Roman" panose="02020603050405020304" pitchFamily="18" charset="0"/>
                <a:cs typeface="Times New Roman" panose="02020603050405020304" pitchFamily="18" charset="0"/>
              </a:rPr>
              <a:t>. </a:t>
            </a:r>
            <a:r>
              <a:rPr lang="en-US" altLang="en-US" b="1" smtClean="0">
                <a:solidFill>
                  <a:srgbClr val="0000FF"/>
                </a:solidFill>
                <a:latin typeface="Times New Roman" panose="02020603050405020304" pitchFamily="18" charset="0"/>
                <a:cs typeface="Times New Roman" panose="02020603050405020304" pitchFamily="18" charset="0"/>
                <a:sym typeface="Symbol" panose="05050102010706020507" pitchFamily="18" charset="2"/>
              </a:rPr>
              <a:t>UV-visible </a:t>
            </a:r>
            <a:r>
              <a:rPr lang="en-US" altLang="en-US" b="1"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radiation </a:t>
            </a:r>
            <a:r>
              <a:rPr lang="en-US" altLang="en-US" b="1" smtClean="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en-US" b="1" smtClean="0">
                <a:solidFill>
                  <a:srgbClr val="000000"/>
                </a:solidFill>
                <a:latin typeface="Times New Roman" panose="02020603050405020304" pitchFamily="18" charset="0"/>
                <a:cs typeface="Arial" panose="020B0604020202020204" pitchFamily="34" charset="0"/>
                <a:sym typeface="Symbol" panose="05050102010706020507" pitchFamily="18" charset="2"/>
              </a:rPr>
              <a:t> </a:t>
            </a:r>
            <a:r>
              <a:rPr lang="en-US" altLang="en-US" b="1" smtClean="0">
                <a:solidFill>
                  <a:srgbClr val="0000FF"/>
                </a:solidFill>
                <a:latin typeface="Times New Roman" panose="02020603050405020304" pitchFamily="18" charset="0"/>
                <a:cs typeface="Times New Roman" panose="02020603050405020304" pitchFamily="18" charset="0"/>
                <a:sym typeface="Symbol" panose="05050102010706020507" pitchFamily="18" charset="2"/>
              </a:rPr>
              <a:t>heating</a:t>
            </a:r>
            <a:r>
              <a:rPr lang="en-US" altLang="en-US" b="1"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wherever it is absorbed. A</a:t>
            </a:r>
            <a:r>
              <a:rPr lang="en-GB" altLang="en-US" b="1" smtClean="0">
                <a:solidFill>
                  <a:srgbClr val="000000"/>
                </a:solidFill>
                <a:latin typeface="Times New Roman" panose="02020603050405020304" pitchFamily="18" charset="0"/>
                <a:cs typeface="Times New Roman" panose="02020603050405020304" pitchFamily="18" charset="0"/>
              </a:rPr>
              <a:t>s a result less solar radiation reaches the surface.</a:t>
            </a:r>
          </a:p>
        </p:txBody>
      </p:sp>
      <p:sp>
        <p:nvSpPr>
          <p:cNvPr id="21509" name="Rectangle 2"/>
          <p:cNvSpPr>
            <a:spLocks noChangeArrowheads="1"/>
          </p:cNvSpPr>
          <p:nvPr/>
        </p:nvSpPr>
        <p:spPr bwMode="auto">
          <a:xfrm>
            <a:off x="0" y="0"/>
            <a:ext cx="9144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400" b="1" dirty="0" smtClean="0">
                <a:solidFill>
                  <a:srgbClr val="FF0000"/>
                </a:solidFill>
                <a:cs typeface="Arial" panose="020B0604020202020204" pitchFamily="34" charset="0"/>
              </a:rPr>
              <a:t>Gas absorption in the Earth’s atmosphere</a:t>
            </a:r>
          </a:p>
        </p:txBody>
      </p:sp>
    </p:spTree>
    <p:extLst>
      <p:ext uri="{BB962C8B-B14F-4D97-AF65-F5344CB8AC3E}">
        <p14:creationId xmlns:p14="http://schemas.microsoft.com/office/powerpoint/2010/main" val="3051397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t="2" b="7767"/>
          <a:stretch>
            <a:fillRect/>
          </a:stretch>
        </p:blipFill>
        <p:spPr bwMode="auto">
          <a:xfrm>
            <a:off x="34925" y="692150"/>
            <a:ext cx="4427538" cy="3240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59" name="Rectangle 1"/>
          <p:cNvSpPr>
            <a:spLocks noChangeArrowheads="1"/>
          </p:cNvSpPr>
          <p:nvPr/>
        </p:nvSpPr>
        <p:spPr bwMode="auto">
          <a:xfrm>
            <a:off x="0" y="3860800"/>
            <a:ext cx="9144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defRPr/>
            </a:pPr>
            <a:r>
              <a:rPr lang="en-GB" altLang="en-US" sz="2400" dirty="0" smtClean="0">
                <a:solidFill>
                  <a:srgbClr val="000000"/>
                </a:solidFill>
                <a:latin typeface="Arial"/>
              </a:rPr>
              <a:t>Bands of O</a:t>
            </a:r>
            <a:r>
              <a:rPr lang="en-GB" altLang="en-US" sz="2400" baseline="-25000" dirty="0" smtClean="0">
                <a:solidFill>
                  <a:srgbClr val="000000"/>
                </a:solidFill>
                <a:latin typeface="Arial"/>
              </a:rPr>
              <a:t>2</a:t>
            </a:r>
            <a:r>
              <a:rPr lang="en-GB" altLang="en-US" sz="2400" dirty="0" smtClean="0">
                <a:solidFill>
                  <a:srgbClr val="000000"/>
                </a:solidFill>
                <a:latin typeface="Arial"/>
              </a:rPr>
              <a:t> and O</a:t>
            </a:r>
            <a:r>
              <a:rPr lang="en-GB" altLang="en-US" sz="2400" baseline="-25000" dirty="0" smtClean="0">
                <a:solidFill>
                  <a:srgbClr val="000000"/>
                </a:solidFill>
                <a:latin typeface="Arial"/>
              </a:rPr>
              <a:t>3</a:t>
            </a:r>
            <a:r>
              <a:rPr lang="en-GB" altLang="en-US" sz="2400" dirty="0" smtClean="0">
                <a:solidFill>
                  <a:srgbClr val="000000"/>
                </a:solidFill>
                <a:latin typeface="Arial"/>
              </a:rPr>
              <a:t> at wavelengths &lt; 1 </a:t>
            </a:r>
            <a:r>
              <a:rPr lang="en-GB" altLang="en-US" sz="2400" dirty="0" err="1" smtClean="0">
                <a:solidFill>
                  <a:srgbClr val="000000"/>
                </a:solidFill>
                <a:latin typeface="Arial"/>
              </a:rPr>
              <a:t>μm</a:t>
            </a:r>
            <a:r>
              <a:rPr lang="en-GB" altLang="en-US" sz="2400" dirty="0" smtClean="0">
                <a:solidFill>
                  <a:srgbClr val="000000"/>
                </a:solidFill>
                <a:latin typeface="Arial"/>
              </a:rPr>
              <a:t> are electronic transitions.</a:t>
            </a:r>
          </a:p>
          <a:p>
            <a:pPr eaLnBrk="1" hangingPunct="1">
              <a:spcBef>
                <a:spcPct val="0"/>
              </a:spcBef>
              <a:defRPr/>
            </a:pPr>
            <a:r>
              <a:rPr lang="en-GB" altLang="en-US" sz="2400" dirty="0" smtClean="0">
                <a:solidFill>
                  <a:srgbClr val="000000"/>
                </a:solidFill>
                <a:latin typeface="Arial"/>
              </a:rPr>
              <a:t>These absorption bands cover a continuum because practically all absorption results in dissociation of the molecule (so the upper state is not quantized);</a:t>
            </a:r>
          </a:p>
          <a:p>
            <a:pPr eaLnBrk="1" hangingPunct="1">
              <a:spcBef>
                <a:spcPct val="0"/>
              </a:spcBef>
              <a:defRPr/>
            </a:pPr>
            <a:r>
              <a:rPr lang="en-GB" altLang="en-US" sz="2400" dirty="0" smtClean="0">
                <a:solidFill>
                  <a:srgbClr val="000000"/>
                </a:solidFill>
                <a:latin typeface="Arial"/>
              </a:rPr>
              <a:t>Despite the small amount of O</a:t>
            </a:r>
            <a:r>
              <a:rPr lang="en-GB" altLang="en-US" sz="2400" baseline="-25000" dirty="0" smtClean="0">
                <a:solidFill>
                  <a:srgbClr val="000000"/>
                </a:solidFill>
                <a:latin typeface="Arial"/>
              </a:rPr>
              <a:t>3</a:t>
            </a:r>
            <a:r>
              <a:rPr lang="en-GB" altLang="en-US" sz="2400" dirty="0" smtClean="0">
                <a:solidFill>
                  <a:srgbClr val="000000"/>
                </a:solidFill>
                <a:latin typeface="Arial"/>
              </a:rPr>
              <a:t>, no solar radiation penetrates to the lower atmosphere at wavelengths &lt; 310 nm (because of large absorption cross-sections of O</a:t>
            </a:r>
            <a:r>
              <a:rPr lang="en-GB" altLang="en-US" sz="2400" baseline="-25000" dirty="0" smtClean="0">
                <a:solidFill>
                  <a:srgbClr val="000000"/>
                </a:solidFill>
                <a:latin typeface="Arial"/>
              </a:rPr>
              <a:t>3</a:t>
            </a:r>
            <a:r>
              <a:rPr lang="en-GB" altLang="en-US" sz="2400" dirty="0" smtClean="0">
                <a:solidFill>
                  <a:srgbClr val="000000"/>
                </a:solidFill>
                <a:latin typeface="Arial"/>
              </a:rPr>
              <a:t>);</a:t>
            </a:r>
          </a:p>
        </p:txBody>
      </p:sp>
      <p:sp>
        <p:nvSpPr>
          <p:cNvPr id="22532" name="TextBox 2"/>
          <p:cNvSpPr txBox="1">
            <a:spLocks noChangeArrowheads="1"/>
          </p:cNvSpPr>
          <p:nvPr/>
        </p:nvSpPr>
        <p:spPr bwMode="auto">
          <a:xfrm>
            <a:off x="0" y="-27384"/>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2400" b="1" dirty="0" smtClean="0">
                <a:solidFill>
                  <a:srgbClr val="FF0000"/>
                </a:solidFill>
                <a:cs typeface="Arial" panose="020B0604020202020204" pitchFamily="34" charset="0"/>
              </a:rPr>
              <a:t>Spectral absorption cross-sections of O</a:t>
            </a:r>
            <a:r>
              <a:rPr lang="en-GB" altLang="en-US" sz="2400" b="1" baseline="-25000" dirty="0" smtClean="0">
                <a:solidFill>
                  <a:srgbClr val="FF0000"/>
                </a:solidFill>
                <a:cs typeface="Arial" panose="020B0604020202020204" pitchFamily="34" charset="0"/>
              </a:rPr>
              <a:t>2</a:t>
            </a:r>
            <a:r>
              <a:rPr lang="en-GB" altLang="en-US" sz="2400" b="1" dirty="0" smtClean="0">
                <a:solidFill>
                  <a:srgbClr val="FF0000"/>
                </a:solidFill>
                <a:cs typeface="Arial" panose="020B0604020202020204" pitchFamily="34" charset="0"/>
              </a:rPr>
              <a:t> and O</a:t>
            </a:r>
            <a:r>
              <a:rPr lang="en-GB" altLang="en-US" sz="2400" b="1" baseline="-25000" dirty="0" smtClean="0">
                <a:solidFill>
                  <a:srgbClr val="FF0000"/>
                </a:solidFill>
                <a:cs typeface="Arial" panose="020B0604020202020204" pitchFamily="34" charset="0"/>
              </a:rPr>
              <a:t>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2809" y="635695"/>
            <a:ext cx="3961719" cy="3081337"/>
          </a:xfrm>
          <a:prstGeom prst="rect">
            <a:avLst/>
          </a:prstGeom>
        </p:spPr>
      </p:pic>
      <p:sp>
        <p:nvSpPr>
          <p:cNvPr id="22535" name="TextBox 5"/>
          <p:cNvSpPr txBox="1">
            <a:spLocks noChangeArrowheads="1"/>
          </p:cNvSpPr>
          <p:nvPr/>
        </p:nvSpPr>
        <p:spPr bwMode="auto">
          <a:xfrm>
            <a:off x="6813302" y="692150"/>
            <a:ext cx="19351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400" dirty="0" smtClean="0">
                <a:solidFill>
                  <a:srgbClr val="000000"/>
                </a:solidFill>
                <a:latin typeface="Times New Roman" panose="02020603050405020304" pitchFamily="18" charset="0"/>
              </a:rPr>
              <a:t>Peak at 24 km</a:t>
            </a:r>
          </a:p>
          <a:p>
            <a:pPr eaLnBrk="1" hangingPunct="1">
              <a:spcBef>
                <a:spcPct val="0"/>
              </a:spcBef>
              <a:buFontTx/>
              <a:buNone/>
            </a:pPr>
            <a:r>
              <a:rPr lang="en-GB" altLang="en-US" sz="2400" dirty="0" smtClean="0">
                <a:solidFill>
                  <a:srgbClr val="000000"/>
                </a:solidFill>
                <a:latin typeface="Times New Roman" panose="02020603050405020304" pitchFamily="18" charset="0"/>
              </a:rPr>
              <a:t>5.4x10</a:t>
            </a:r>
            <a:r>
              <a:rPr lang="en-GB" altLang="en-US" sz="2400" baseline="30000" dirty="0" smtClean="0">
                <a:solidFill>
                  <a:srgbClr val="000000"/>
                </a:solidFill>
                <a:latin typeface="Times New Roman" panose="02020603050405020304" pitchFamily="18" charset="0"/>
              </a:rPr>
              <a:t>12</a:t>
            </a:r>
            <a:r>
              <a:rPr lang="en-GB" altLang="en-US" sz="2400" dirty="0" smtClean="0">
                <a:solidFill>
                  <a:srgbClr val="000000"/>
                </a:solidFill>
                <a:latin typeface="Times New Roman" panose="02020603050405020304" pitchFamily="18" charset="0"/>
              </a:rPr>
              <a:t>/cm</a:t>
            </a:r>
            <a:r>
              <a:rPr lang="en-GB" altLang="en-US" sz="2400" baseline="30000" dirty="0" smtClean="0">
                <a:solidFill>
                  <a:srgbClr val="000000"/>
                </a:solidFill>
                <a:latin typeface="Times New Roman" panose="02020603050405020304" pitchFamily="18" charset="0"/>
              </a:rPr>
              <a:t>3</a:t>
            </a:r>
          </a:p>
        </p:txBody>
      </p:sp>
      <p:cxnSp>
        <p:nvCxnSpPr>
          <p:cNvPr id="4" name="Straight Arrow Connector 3"/>
          <p:cNvCxnSpPr/>
          <p:nvPr/>
        </p:nvCxnSpPr>
        <p:spPr bwMode="auto">
          <a:xfrm>
            <a:off x="3493112" y="3356992"/>
            <a:ext cx="432048" cy="0"/>
          </a:xfrm>
          <a:prstGeom prst="straightConnector1">
            <a:avLst/>
          </a:prstGeom>
          <a:solidFill>
            <a:schemeClr val="accent1"/>
          </a:solidFill>
          <a:ln w="34925" cap="flat" cmpd="sng" algn="ctr">
            <a:solidFill>
              <a:srgbClr val="0000FF"/>
            </a:solidFill>
            <a:prstDash val="solid"/>
            <a:round/>
            <a:headEnd type="triangle" w="med" len="med"/>
            <a:tailEnd type="triangle"/>
          </a:ln>
          <a:effectLst/>
        </p:spPr>
      </p:cxnSp>
      <p:sp>
        <p:nvSpPr>
          <p:cNvPr id="5" name="TextBox 4"/>
          <p:cNvSpPr txBox="1"/>
          <p:nvPr/>
        </p:nvSpPr>
        <p:spPr>
          <a:xfrm>
            <a:off x="3410016" y="2924944"/>
            <a:ext cx="598241" cy="400110"/>
          </a:xfrm>
          <a:prstGeom prst="rect">
            <a:avLst/>
          </a:prstGeom>
          <a:noFill/>
        </p:spPr>
        <p:txBody>
          <a:bodyPr wrap="none" rtlCol="0">
            <a:spAutoFit/>
          </a:bodyPr>
          <a:lstStyle/>
          <a:p>
            <a:r>
              <a:rPr lang="en-GB" sz="2000" dirty="0" smtClean="0">
                <a:solidFill>
                  <a:srgbClr val="0000FF"/>
                </a:solidFill>
              </a:rPr>
              <a:t>VIS</a:t>
            </a:r>
            <a:endParaRPr lang="en-GB" sz="2000" dirty="0">
              <a:solidFill>
                <a:srgbClr val="0000FF"/>
              </a:solidFill>
            </a:endParaRPr>
          </a:p>
        </p:txBody>
      </p:sp>
      <p:sp>
        <p:nvSpPr>
          <p:cNvPr id="6" name="Rectangle 5"/>
          <p:cNvSpPr/>
          <p:nvPr/>
        </p:nvSpPr>
        <p:spPr>
          <a:xfrm>
            <a:off x="3925160" y="404664"/>
            <a:ext cx="1891865" cy="461665"/>
          </a:xfrm>
          <a:prstGeom prst="rect">
            <a:avLst/>
          </a:prstGeom>
        </p:spPr>
        <p:txBody>
          <a:bodyPr wrap="none">
            <a:spAutoFit/>
          </a:bodyPr>
          <a:lstStyle/>
          <a:p>
            <a:r>
              <a:rPr lang="en-GB" altLang="en-US" b="1" dirty="0" err="1" smtClean="0">
                <a:latin typeface="+mn-lt"/>
                <a:cs typeface="Arial" panose="020B0604020202020204" pitchFamily="34" charset="0"/>
                <a:sym typeface="Symbol" panose="05050102010706020507" pitchFamily="18" charset="2"/>
              </a:rPr>
              <a:t>k</a:t>
            </a:r>
            <a:r>
              <a:rPr lang="en-GB" altLang="en-US" b="1" baseline="-25000" dirty="0" err="1" smtClean="0">
                <a:latin typeface="+mn-lt"/>
                <a:cs typeface="Arial" panose="020B0604020202020204" pitchFamily="34" charset="0"/>
                <a:sym typeface="Symbol" panose="05050102010706020507" pitchFamily="18" charset="2"/>
              </a:rPr>
              <a:t>a</a:t>
            </a:r>
            <a:r>
              <a:rPr lang="en-GB" altLang="en-US" b="1" dirty="0" smtClean="0">
                <a:latin typeface="+mn-lt"/>
                <a:cs typeface="Arial" panose="020B0604020202020204" pitchFamily="34" charset="0"/>
                <a:sym typeface="Symbol" panose="05050102010706020507" pitchFamily="18" charset="2"/>
              </a:rPr>
              <a:t>(</a:t>
            </a:r>
            <a:r>
              <a:rPr lang="en-GB" altLang="en-US" b="1" dirty="0" smtClean="0">
                <a:latin typeface="Symbol" panose="05050102010706020507" pitchFamily="18" charset="2"/>
                <a:sym typeface="Symbol" panose="05050102010706020507" pitchFamily="18" charset="2"/>
              </a:rPr>
              <a:t>n</a:t>
            </a:r>
            <a:r>
              <a:rPr lang="en-GB" altLang="en-US" b="1" dirty="0" smtClean="0">
                <a:latin typeface="+mn-lt"/>
                <a:cs typeface="Arial" panose="020B0604020202020204" pitchFamily="34" charset="0"/>
                <a:sym typeface="Symbol" panose="05050102010706020507" pitchFamily="18" charset="2"/>
              </a:rPr>
              <a:t>)=</a:t>
            </a:r>
            <a:r>
              <a:rPr lang="en-GB" altLang="en-US" b="1" dirty="0" err="1" smtClean="0">
                <a:latin typeface="Symbol" panose="05050102010706020507" pitchFamily="18" charset="2"/>
                <a:cs typeface="Arial" panose="020B0604020202020204" pitchFamily="34" charset="0"/>
                <a:sym typeface="Symbol" panose="05050102010706020507" pitchFamily="18" charset="2"/>
              </a:rPr>
              <a:t>s</a:t>
            </a:r>
            <a:r>
              <a:rPr lang="en-GB" altLang="en-US" b="1" baseline="-25000" dirty="0" err="1" smtClean="0">
                <a:sym typeface="Symbol" panose="05050102010706020507" pitchFamily="18" charset="2"/>
              </a:rPr>
              <a:t>a</a:t>
            </a:r>
            <a:r>
              <a:rPr lang="en-GB" altLang="en-US" b="1" dirty="0" smtClean="0">
                <a:sym typeface="Symbol" panose="05050102010706020507" pitchFamily="18" charset="2"/>
              </a:rPr>
              <a:t>(</a:t>
            </a:r>
            <a:r>
              <a:rPr lang="en-GB" altLang="en-US" b="1" dirty="0" smtClean="0">
                <a:latin typeface="Symbol" panose="05050102010706020507" pitchFamily="18" charset="2"/>
                <a:sym typeface="Symbol" panose="05050102010706020507" pitchFamily="18" charset="2"/>
              </a:rPr>
              <a:t>n</a:t>
            </a:r>
            <a:r>
              <a:rPr lang="en-GB" altLang="en-US" b="1" dirty="0" smtClean="0">
                <a:sym typeface="Symbol" panose="05050102010706020507" pitchFamily="18" charset="2"/>
              </a:rPr>
              <a:t>)N</a:t>
            </a:r>
            <a:endParaRPr lang="en-GB" dirty="0"/>
          </a:p>
        </p:txBody>
      </p:sp>
    </p:spTree>
    <p:extLst>
      <p:ext uri="{BB962C8B-B14F-4D97-AF65-F5344CB8AC3E}">
        <p14:creationId xmlns:p14="http://schemas.microsoft.com/office/powerpoint/2010/main" val="3028734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niBonnPP3">
  <a:themeElements>
    <a:clrScheme name="UniBonnPP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niBonnPP3">
      <a:majorFont>
        <a:latin typeface="News Gothic MT"/>
        <a:ea typeface=""/>
        <a:cs typeface="Arial"/>
      </a:majorFont>
      <a:minorFont>
        <a:latin typeface="News Gothic MT"/>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niBonnPP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niBonnPP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niBonnPP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niBonnPP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niBonnPP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niBonnPP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niBonnPP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niBonnPP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niBonnPP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niBonnPP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niBonnPP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niBonnPP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UniBonnPP3">
  <a:themeElements>
    <a:clrScheme name="UniBonnPP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niBonnPP3">
      <a:majorFont>
        <a:latin typeface="News Gothic MT"/>
        <a:ea typeface=""/>
        <a:cs typeface="Arial"/>
      </a:majorFont>
      <a:minorFont>
        <a:latin typeface="News Gothic MT"/>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niBonnPP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niBonnPP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niBonnPP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niBonnPP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niBonnPP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niBonnPP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niBonnPP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niBonnPP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niBonnPP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niBonnPP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niBonnPP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niBonnPP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GB" sz="2400" b="0" i="0" u="none" strike="noStrike" cap="none" normalizeH="0" baseline="-25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GB" sz="2400" b="0" i="0" u="none" strike="noStrike" cap="none" normalizeH="0" baseline="-2500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16710</TotalTime>
  <Words>1791</Words>
  <Application>Microsoft Office PowerPoint</Application>
  <PresentationFormat>On-screen Show (4:3)</PresentationFormat>
  <Paragraphs>318</Paragraphs>
  <Slides>23</Slides>
  <Notes>6</Notes>
  <HiddenSlides>2</HiddenSlides>
  <MMClips>0</MMClips>
  <ScaleCrop>false</ScaleCrop>
  <HeadingPairs>
    <vt:vector size="8" baseType="variant">
      <vt:variant>
        <vt:lpstr>Fonts Used</vt:lpstr>
      </vt:variant>
      <vt:variant>
        <vt:i4>11</vt:i4>
      </vt:variant>
      <vt:variant>
        <vt:lpstr>Theme</vt:lpstr>
      </vt:variant>
      <vt:variant>
        <vt:i4>4</vt:i4>
      </vt:variant>
      <vt:variant>
        <vt:lpstr>Embedded OLE Servers</vt:lpstr>
      </vt:variant>
      <vt:variant>
        <vt:i4>1</vt:i4>
      </vt:variant>
      <vt:variant>
        <vt:lpstr>Slide Titles</vt:lpstr>
      </vt:variant>
      <vt:variant>
        <vt:i4>23</vt:i4>
      </vt:variant>
    </vt:vector>
  </HeadingPairs>
  <TitlesOfParts>
    <vt:vector size="39" baseType="lpstr">
      <vt:lpstr>MS PGothic</vt:lpstr>
      <vt:lpstr>Arial</vt:lpstr>
      <vt:lpstr>Calibri</vt:lpstr>
      <vt:lpstr>Lucida Calligraphy</vt:lpstr>
      <vt:lpstr>News Gothic MT</vt:lpstr>
      <vt:lpstr>Palatino</vt:lpstr>
      <vt:lpstr>Symbol</vt:lpstr>
      <vt:lpstr>Tahoma</vt:lpstr>
      <vt:lpstr>Times</vt:lpstr>
      <vt:lpstr>Times New Roman</vt:lpstr>
      <vt:lpstr>Wingdings</vt:lpstr>
      <vt:lpstr>Default Design</vt:lpstr>
      <vt:lpstr>UniBonnPP3</vt:lpstr>
      <vt:lpstr>1_UniBonnPP3</vt:lpstr>
      <vt:lpstr>1_Default Design</vt:lpstr>
      <vt:lpstr>Equation</vt:lpstr>
      <vt:lpstr>SECOND YEAR: 2604  PLANETARY REMOTE SENSING 4  ELECTROMAGNETIC RADIATION:  emission and extinction processes  Dr. A. Battaglia ab474@le.ac.uk  EOS-SRC, Dept. of Physics and Astronomy, University of Leicester, U.K.  http://www2.le.ac.uk/departments/physics/research/earth-observation-science</vt:lpstr>
      <vt:lpstr>Interaction of Light and Matter </vt:lpstr>
      <vt:lpstr>BEER-LAMBERT LAW</vt:lpstr>
      <vt:lpstr>Optical thickness: contributors</vt:lpstr>
      <vt:lpstr>PowerPoint Presentation</vt:lpstr>
      <vt:lpstr>Transmission of gases</vt:lpstr>
      <vt:lpstr>Spectroscopy</vt:lpstr>
      <vt:lpstr>PowerPoint Presentation</vt:lpstr>
      <vt:lpstr>PowerPoint Presentation</vt:lpstr>
      <vt:lpstr>Transmissivity due to gases</vt:lpstr>
      <vt:lpstr>PowerPoint Presentation</vt:lpstr>
      <vt:lpstr>PowerPoint Presentation</vt:lpstr>
      <vt:lpstr>PowerPoint Presentation</vt:lpstr>
      <vt:lpstr>The scattering optical thickness of our atmosphere</vt:lpstr>
      <vt:lpstr>PowerPoint Presentation</vt:lpstr>
      <vt:lpstr>Accounting for emission</vt:lpstr>
      <vt:lpstr>IR TRANSMISSION FOR ISOTHERMAL LAYER</vt:lpstr>
      <vt:lpstr>Hot nebula</vt:lpstr>
      <vt:lpstr>Hot low density nebular gas </vt:lpstr>
      <vt:lpstr>Absorption versus emission</vt:lpstr>
      <vt:lpstr>Absorption lines? Outward decreasing temperature</vt:lpstr>
      <vt:lpstr>Absorption versus emission spectra</vt:lpstr>
      <vt:lpstr>What do you need to know?</vt:lpstr>
    </vt:vector>
  </TitlesOfParts>
  <Company>Leicester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 Centre</dc:creator>
  <cp:lastModifiedBy>Cartwright, Mike P.</cp:lastModifiedBy>
  <cp:revision>467</cp:revision>
  <cp:lastPrinted>2018-02-27T09:19:43Z</cp:lastPrinted>
  <dcterms:created xsi:type="dcterms:W3CDTF">2002-08-06T11:17:55Z</dcterms:created>
  <dcterms:modified xsi:type="dcterms:W3CDTF">2018-03-01T14:08:05Z</dcterms:modified>
</cp:coreProperties>
</file>