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13716000" cx="24384000"/>
  <p:notesSz cx="6858000" cy="9144000"/>
  <p:embeddedFontLst>
    <p:embeddedFont>
      <p:font typeface="Helvetica Neue"/>
      <p:regular r:id="rId15"/>
      <p:bold r:id="rId16"/>
      <p:italic r:id="rId17"/>
      <p:boldItalic r:id="rId18"/>
    </p:embeddedFont>
    <p:embeddedFont>
      <p:font typeface="Helvetica Neue Light"/>
      <p:regular r:id="rId19"/>
      <p:bold r:id="rId20"/>
      <p:italic r:id="rId21"/>
      <p:boldItalic r:id="rId22"/>
    </p:embeddedFont>
    <p:embeddedFont>
      <p:font typeface="Open Sans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bold.fntdata"/><Relationship Id="rId22" Type="http://schemas.openxmlformats.org/officeDocument/2006/relationships/font" Target="fonts/HelveticaNeueLight-boldItalic.fntdata"/><Relationship Id="rId21" Type="http://schemas.openxmlformats.org/officeDocument/2006/relationships/font" Target="fonts/HelveticaNeueLight-italic.fntdata"/><Relationship Id="rId24" Type="http://schemas.openxmlformats.org/officeDocument/2006/relationships/font" Target="fonts/OpenSansLight-bold.fntdata"/><Relationship Id="rId23" Type="http://schemas.openxmlformats.org/officeDocument/2006/relationships/font" Target="fonts/OpenSans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Light-boldItalic.fntdata"/><Relationship Id="rId25" Type="http://schemas.openxmlformats.org/officeDocument/2006/relationships/font" Target="fonts/OpenSans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HelveticaNeue-regular.fntdata"/><Relationship Id="rId14" Type="http://schemas.openxmlformats.org/officeDocument/2006/relationships/slide" Target="slides/slide10.xml"/><Relationship Id="rId17" Type="http://schemas.openxmlformats.org/officeDocument/2006/relationships/font" Target="fonts/HelveticaNeue-italic.fntdata"/><Relationship Id="rId16" Type="http://schemas.openxmlformats.org/officeDocument/2006/relationships/font" Target="fonts/HelveticaNeue-bold.fntdata"/><Relationship Id="rId19" Type="http://schemas.openxmlformats.org/officeDocument/2006/relationships/font" Target="fonts/HelveticaNeueLight-regular.fntdata"/><Relationship Id="rId18"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57064dc63_1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857064dc63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583cfa185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8583cfa185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57064dc63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857064dc6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583cfa185_3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8583cfa185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583cfa185_2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8583cfa185_2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Marcadores"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5900"/>
              </a:spcBef>
              <a:spcAft>
                <a:spcPts val="0"/>
              </a:spcAft>
              <a:buClr>
                <a:srgbClr val="000000"/>
              </a:buClr>
              <a:buSzPts val="2610"/>
              <a:buChar char="•"/>
              <a:defRPr/>
            </a:lvl1pPr>
            <a:lvl2pPr indent="-394335" lvl="1" marL="914400" algn="l">
              <a:lnSpc>
                <a:spcPct val="100000"/>
              </a:lnSpc>
              <a:spcBef>
                <a:spcPts val="5900"/>
              </a:spcBef>
              <a:spcAft>
                <a:spcPts val="0"/>
              </a:spcAft>
              <a:buClr>
                <a:srgbClr val="000000"/>
              </a:buClr>
              <a:buSzPts val="2610"/>
              <a:buChar char="•"/>
              <a:defRPr/>
            </a:lvl2pPr>
            <a:lvl3pPr indent="-394335" lvl="2" marL="1371600" algn="l">
              <a:lnSpc>
                <a:spcPct val="100000"/>
              </a:lnSpc>
              <a:spcBef>
                <a:spcPts val="5900"/>
              </a:spcBef>
              <a:spcAft>
                <a:spcPts val="0"/>
              </a:spcAft>
              <a:buClr>
                <a:srgbClr val="000000"/>
              </a:buClr>
              <a:buSzPts val="2610"/>
              <a:buChar char="•"/>
              <a:defRPr/>
            </a:lvl3pPr>
            <a:lvl4pPr indent="-394335" lvl="3" marL="1828800" algn="l">
              <a:lnSpc>
                <a:spcPct val="100000"/>
              </a:lnSpc>
              <a:spcBef>
                <a:spcPts val="5900"/>
              </a:spcBef>
              <a:spcAft>
                <a:spcPts val="0"/>
              </a:spcAft>
              <a:buClr>
                <a:srgbClr val="000000"/>
              </a:buClr>
              <a:buSzPts val="2610"/>
              <a:buChar char="•"/>
              <a:defRPr/>
            </a:lvl4pPr>
            <a:lvl5pPr indent="-394335" lvl="4" marL="2286000" algn="l">
              <a:lnSpc>
                <a:spcPct val="100000"/>
              </a:lnSpc>
              <a:spcBef>
                <a:spcPts val="5900"/>
              </a:spcBef>
              <a:spcAft>
                <a:spcPts val="0"/>
              </a:spcAft>
              <a:buClr>
                <a:srgbClr val="000000"/>
              </a:buClr>
              <a:buSzPts val="2610"/>
              <a:buChar char="•"/>
              <a:defRPr/>
            </a:lvl5pPr>
            <a:lvl6pPr indent="-394335" lvl="5" marL="2743200" algn="l">
              <a:lnSpc>
                <a:spcPct val="100000"/>
              </a:lnSpc>
              <a:spcBef>
                <a:spcPts val="5900"/>
              </a:spcBef>
              <a:spcAft>
                <a:spcPts val="0"/>
              </a:spcAft>
              <a:buClr>
                <a:srgbClr val="000000"/>
              </a:buClr>
              <a:buSzPts val="2610"/>
              <a:buChar char="•"/>
              <a:defRPr/>
            </a:lvl6pPr>
            <a:lvl7pPr indent="-394335" lvl="6" marL="3200400" algn="l">
              <a:lnSpc>
                <a:spcPct val="100000"/>
              </a:lnSpc>
              <a:spcBef>
                <a:spcPts val="5900"/>
              </a:spcBef>
              <a:spcAft>
                <a:spcPts val="0"/>
              </a:spcAft>
              <a:buClr>
                <a:srgbClr val="000000"/>
              </a:buClr>
              <a:buSzPts val="2610"/>
              <a:buChar char="•"/>
              <a:defRPr/>
            </a:lvl7pPr>
            <a:lvl8pPr indent="-394334" lvl="7" marL="3657600" algn="l">
              <a:lnSpc>
                <a:spcPct val="100000"/>
              </a:lnSpc>
              <a:spcBef>
                <a:spcPts val="5900"/>
              </a:spcBef>
              <a:spcAft>
                <a:spcPts val="0"/>
              </a:spcAft>
              <a:buClr>
                <a:srgbClr val="000000"/>
              </a:buClr>
              <a:buSzPts val="2610"/>
              <a:buChar char="•"/>
              <a:defRPr/>
            </a:lvl8pPr>
            <a:lvl9pPr indent="-394334" lvl="8" marL="4114800" algn="l">
              <a:lnSpc>
                <a:spcPct val="100000"/>
              </a:lnSpc>
              <a:spcBef>
                <a:spcPts val="5900"/>
              </a:spcBef>
              <a:spcAft>
                <a:spcPts val="0"/>
              </a:spcAft>
              <a:buClr>
                <a:srgbClr val="000000"/>
              </a:buClr>
              <a:buSzPts val="2610"/>
              <a:buChar char="•"/>
              <a:defRPr/>
            </a:lvl9pPr>
          </a:lstStyle>
          <a:p/>
        </p:txBody>
      </p:sp>
      <p:sp>
        <p:nvSpPr>
          <p:cNvPr id="12" name="Google Shape;12;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ção">
  <p:cSld name="Citação">
    <p:spTree>
      <p:nvGrpSpPr>
        <p:cNvPr id="46" name="Shape 46"/>
        <p:cNvGrpSpPr/>
        <p:nvPr/>
      </p:nvGrpSpPr>
      <p:grpSpPr>
        <a:xfrm>
          <a:off x="0" y="0"/>
          <a:ext cx="0" cy="0"/>
          <a:chOff x="0" y="0"/>
          <a:chExt cx="0" cy="0"/>
        </a:xfrm>
      </p:grpSpPr>
      <p:sp>
        <p:nvSpPr>
          <p:cNvPr id="47" name="Google Shape;47;p11"/>
          <p:cNvSpPr txBox="1"/>
          <p:nvPr>
            <p:ph idx="1" type="body"/>
          </p:nvPr>
        </p:nvSpPr>
        <p:spPr>
          <a:xfrm>
            <a:off x="4833937" y="8947546"/>
            <a:ext cx="14716126" cy="647701"/>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94335" lvl="1" marL="914400" algn="l">
              <a:lnSpc>
                <a:spcPct val="100000"/>
              </a:lnSpc>
              <a:spcBef>
                <a:spcPts val="5900"/>
              </a:spcBef>
              <a:spcAft>
                <a:spcPts val="0"/>
              </a:spcAft>
              <a:buClr>
                <a:srgbClr val="000000"/>
              </a:buClr>
              <a:buSzPts val="2610"/>
              <a:buChar char="•"/>
              <a:defRPr/>
            </a:lvl2pPr>
            <a:lvl3pPr indent="-394335" lvl="2" marL="1371600" algn="l">
              <a:lnSpc>
                <a:spcPct val="100000"/>
              </a:lnSpc>
              <a:spcBef>
                <a:spcPts val="5900"/>
              </a:spcBef>
              <a:spcAft>
                <a:spcPts val="0"/>
              </a:spcAft>
              <a:buClr>
                <a:srgbClr val="000000"/>
              </a:buClr>
              <a:buSzPts val="2610"/>
              <a:buChar char="•"/>
              <a:defRPr/>
            </a:lvl3pPr>
            <a:lvl4pPr indent="-394335" lvl="3" marL="1828800" algn="l">
              <a:lnSpc>
                <a:spcPct val="100000"/>
              </a:lnSpc>
              <a:spcBef>
                <a:spcPts val="5900"/>
              </a:spcBef>
              <a:spcAft>
                <a:spcPts val="0"/>
              </a:spcAft>
              <a:buClr>
                <a:srgbClr val="000000"/>
              </a:buClr>
              <a:buSzPts val="2610"/>
              <a:buChar char="•"/>
              <a:defRPr/>
            </a:lvl4pPr>
            <a:lvl5pPr indent="-394335" lvl="4" marL="2286000" algn="l">
              <a:lnSpc>
                <a:spcPct val="100000"/>
              </a:lnSpc>
              <a:spcBef>
                <a:spcPts val="5900"/>
              </a:spcBef>
              <a:spcAft>
                <a:spcPts val="0"/>
              </a:spcAft>
              <a:buClr>
                <a:srgbClr val="000000"/>
              </a:buClr>
              <a:buSzPts val="2610"/>
              <a:buChar char="•"/>
              <a:defRPr/>
            </a:lvl5pPr>
            <a:lvl6pPr indent="-394335" lvl="5" marL="2743200" algn="l">
              <a:lnSpc>
                <a:spcPct val="100000"/>
              </a:lnSpc>
              <a:spcBef>
                <a:spcPts val="5900"/>
              </a:spcBef>
              <a:spcAft>
                <a:spcPts val="0"/>
              </a:spcAft>
              <a:buClr>
                <a:srgbClr val="000000"/>
              </a:buClr>
              <a:buSzPts val="2610"/>
              <a:buChar char="•"/>
              <a:defRPr/>
            </a:lvl6pPr>
            <a:lvl7pPr indent="-394335" lvl="6" marL="3200400" algn="l">
              <a:lnSpc>
                <a:spcPct val="100000"/>
              </a:lnSpc>
              <a:spcBef>
                <a:spcPts val="5900"/>
              </a:spcBef>
              <a:spcAft>
                <a:spcPts val="0"/>
              </a:spcAft>
              <a:buClr>
                <a:srgbClr val="000000"/>
              </a:buClr>
              <a:buSzPts val="2610"/>
              <a:buChar char="•"/>
              <a:defRPr/>
            </a:lvl7pPr>
            <a:lvl8pPr indent="-394334" lvl="7" marL="3657600" algn="l">
              <a:lnSpc>
                <a:spcPct val="100000"/>
              </a:lnSpc>
              <a:spcBef>
                <a:spcPts val="5900"/>
              </a:spcBef>
              <a:spcAft>
                <a:spcPts val="0"/>
              </a:spcAft>
              <a:buClr>
                <a:srgbClr val="000000"/>
              </a:buClr>
              <a:buSzPts val="2610"/>
              <a:buChar char="•"/>
              <a:defRPr/>
            </a:lvl8pPr>
            <a:lvl9pPr indent="-394334" lvl="8" marL="4114800" algn="l">
              <a:lnSpc>
                <a:spcPct val="100000"/>
              </a:lnSpc>
              <a:spcBef>
                <a:spcPts val="5900"/>
              </a:spcBef>
              <a:spcAft>
                <a:spcPts val="0"/>
              </a:spcAft>
              <a:buClr>
                <a:srgbClr val="000000"/>
              </a:buClr>
              <a:buSzPts val="2610"/>
              <a:buChar char="•"/>
              <a:defRPr/>
            </a:lvl9pPr>
          </a:lstStyle>
          <a:p/>
        </p:txBody>
      </p:sp>
      <p:sp>
        <p:nvSpPr>
          <p:cNvPr id="48" name="Google Shape;48;p11"/>
          <p:cNvSpPr txBox="1"/>
          <p:nvPr>
            <p:ph idx="2" type="body"/>
          </p:nvPr>
        </p:nvSpPr>
        <p:spPr>
          <a:xfrm>
            <a:off x="4833937" y="5997575"/>
            <a:ext cx="14716126" cy="863601"/>
          </a:xfrm>
          <a:prstGeom prst="rect">
            <a:avLst/>
          </a:prstGeom>
          <a:noFill/>
          <a:ln>
            <a:noFill/>
          </a:ln>
        </p:spPr>
        <p:txBody>
          <a:bodyPr anchorCtr="0" anchor="ctr" bIns="71425" lIns="71425" spcFirstLastPara="1" rIns="71425" wrap="square" tIns="71425">
            <a:noAutofit/>
          </a:bodyPr>
          <a:lstStyle>
            <a:lvl1pPr indent="-228600" lvl="0" marL="457200" algn="ctr">
              <a:lnSpc>
                <a:spcPct val="100000"/>
              </a:lnSpc>
              <a:spcBef>
                <a:spcPts val="0"/>
              </a:spcBef>
              <a:spcAft>
                <a:spcPts val="0"/>
              </a:spcAft>
              <a:buClr>
                <a:srgbClr val="000000"/>
              </a:buClr>
              <a:buSzPts val="4600"/>
              <a:buFont typeface="Helvetica Neue"/>
              <a:buNone/>
              <a:defRPr sz="4600">
                <a:latin typeface="Helvetica Neue"/>
                <a:ea typeface="Helvetica Neue"/>
                <a:cs typeface="Helvetica Neue"/>
                <a:sym typeface="Helvetica Neue"/>
              </a:defRPr>
            </a:lvl1pPr>
            <a:lvl2pPr indent="-394335" lvl="1" marL="914400" algn="l">
              <a:lnSpc>
                <a:spcPct val="100000"/>
              </a:lnSpc>
              <a:spcBef>
                <a:spcPts val="5900"/>
              </a:spcBef>
              <a:spcAft>
                <a:spcPts val="0"/>
              </a:spcAft>
              <a:buClr>
                <a:srgbClr val="000000"/>
              </a:buClr>
              <a:buSzPts val="2610"/>
              <a:buChar char="•"/>
              <a:defRPr/>
            </a:lvl2pPr>
            <a:lvl3pPr indent="-394335" lvl="2" marL="1371600" algn="l">
              <a:lnSpc>
                <a:spcPct val="100000"/>
              </a:lnSpc>
              <a:spcBef>
                <a:spcPts val="5900"/>
              </a:spcBef>
              <a:spcAft>
                <a:spcPts val="0"/>
              </a:spcAft>
              <a:buClr>
                <a:srgbClr val="000000"/>
              </a:buClr>
              <a:buSzPts val="2610"/>
              <a:buChar char="•"/>
              <a:defRPr/>
            </a:lvl3pPr>
            <a:lvl4pPr indent="-394335" lvl="3" marL="1828800" algn="l">
              <a:lnSpc>
                <a:spcPct val="100000"/>
              </a:lnSpc>
              <a:spcBef>
                <a:spcPts val="5900"/>
              </a:spcBef>
              <a:spcAft>
                <a:spcPts val="0"/>
              </a:spcAft>
              <a:buClr>
                <a:srgbClr val="000000"/>
              </a:buClr>
              <a:buSzPts val="2610"/>
              <a:buChar char="•"/>
              <a:defRPr/>
            </a:lvl4pPr>
            <a:lvl5pPr indent="-394335" lvl="4" marL="2286000" algn="l">
              <a:lnSpc>
                <a:spcPct val="100000"/>
              </a:lnSpc>
              <a:spcBef>
                <a:spcPts val="5900"/>
              </a:spcBef>
              <a:spcAft>
                <a:spcPts val="0"/>
              </a:spcAft>
              <a:buClr>
                <a:srgbClr val="000000"/>
              </a:buClr>
              <a:buSzPts val="2610"/>
              <a:buChar char="•"/>
              <a:defRPr/>
            </a:lvl5pPr>
            <a:lvl6pPr indent="-394335" lvl="5" marL="2743200" algn="l">
              <a:lnSpc>
                <a:spcPct val="100000"/>
              </a:lnSpc>
              <a:spcBef>
                <a:spcPts val="5900"/>
              </a:spcBef>
              <a:spcAft>
                <a:spcPts val="0"/>
              </a:spcAft>
              <a:buClr>
                <a:srgbClr val="000000"/>
              </a:buClr>
              <a:buSzPts val="2610"/>
              <a:buChar char="•"/>
              <a:defRPr/>
            </a:lvl6pPr>
            <a:lvl7pPr indent="-394335" lvl="6" marL="3200400" algn="l">
              <a:lnSpc>
                <a:spcPct val="100000"/>
              </a:lnSpc>
              <a:spcBef>
                <a:spcPts val="5900"/>
              </a:spcBef>
              <a:spcAft>
                <a:spcPts val="0"/>
              </a:spcAft>
              <a:buClr>
                <a:srgbClr val="000000"/>
              </a:buClr>
              <a:buSzPts val="2610"/>
              <a:buChar char="•"/>
              <a:defRPr/>
            </a:lvl7pPr>
            <a:lvl8pPr indent="-394334" lvl="7" marL="3657600" algn="l">
              <a:lnSpc>
                <a:spcPct val="100000"/>
              </a:lnSpc>
              <a:spcBef>
                <a:spcPts val="5900"/>
              </a:spcBef>
              <a:spcAft>
                <a:spcPts val="0"/>
              </a:spcAft>
              <a:buClr>
                <a:srgbClr val="000000"/>
              </a:buClr>
              <a:buSzPts val="2610"/>
              <a:buChar char="•"/>
              <a:defRPr/>
            </a:lvl8pPr>
            <a:lvl9pPr indent="-394334" lvl="8" marL="4114800" algn="l">
              <a:lnSpc>
                <a:spcPct val="100000"/>
              </a:lnSpc>
              <a:spcBef>
                <a:spcPts val="5900"/>
              </a:spcBef>
              <a:spcAft>
                <a:spcPts val="0"/>
              </a:spcAft>
              <a:buClr>
                <a:srgbClr val="000000"/>
              </a:buClr>
              <a:buSzPts val="2610"/>
              <a:buChar char="•"/>
              <a:defRPr/>
            </a:lvl9pPr>
          </a:lstStyle>
          <a:p/>
        </p:txBody>
      </p:sp>
      <p:sp>
        <p:nvSpPr>
          <p:cNvPr id="49" name="Google Shape;49;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p:cSld name="Foto">
    <p:spTree>
      <p:nvGrpSpPr>
        <p:cNvPr id="50" name="Shape 50"/>
        <p:cNvGrpSpPr/>
        <p:nvPr/>
      </p:nvGrpSpPr>
      <p:grpSpPr>
        <a:xfrm>
          <a:off x="0" y="0"/>
          <a:ext cx="0" cy="0"/>
          <a:chOff x="0" y="0"/>
          <a:chExt cx="0" cy="0"/>
        </a:xfrm>
      </p:grpSpPr>
      <p:sp>
        <p:nvSpPr>
          <p:cNvPr id="51" name="Google Shape;51;p12"/>
          <p:cNvSpPr/>
          <p:nvPr>
            <p:ph idx="2" type="pic"/>
          </p:nvPr>
        </p:nvSpPr>
        <p:spPr>
          <a:xfrm>
            <a:off x="3047999" y="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52" name="Google Shape;52;p1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p:cSld name="Em Branco">
    <p:spTree>
      <p:nvGrpSpPr>
        <p:cNvPr id="53" name="Shape 53"/>
        <p:cNvGrpSpPr/>
        <p:nvPr/>
      </p:nvGrpSpPr>
      <p:grpSpPr>
        <a:xfrm>
          <a:off x="0" y="0"/>
          <a:ext cx="0" cy="0"/>
          <a:chOff x="0" y="0"/>
          <a:chExt cx="0" cy="0"/>
        </a:xfrm>
      </p:grpSpPr>
      <p:sp>
        <p:nvSpPr>
          <p:cNvPr id="54" name="Google Shape;54;p1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Subtítulo" type="title">
  <p:cSld name="TITLE">
    <p:spTree>
      <p:nvGrpSpPr>
        <p:cNvPr id="13" name="Shape 13"/>
        <p:cNvGrpSpPr/>
        <p:nvPr/>
      </p:nvGrpSpPr>
      <p:grpSpPr>
        <a:xfrm>
          <a:off x="0" y="0"/>
          <a:ext cx="0" cy="0"/>
          <a:chOff x="0" y="0"/>
          <a:chExt cx="0" cy="0"/>
        </a:xfrm>
      </p:grpSpPr>
      <p:sp>
        <p:nvSpPr>
          <p:cNvPr id="14" name="Google Shape;14;p3"/>
          <p:cNvSpPr txBox="1"/>
          <p:nvPr>
            <p:ph type="title"/>
          </p:nvPr>
        </p:nvSpPr>
        <p:spPr>
          <a:xfrm>
            <a:off x="4833937" y="2303859"/>
            <a:ext cx="14716126" cy="4643438"/>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4833937" y="7090171"/>
            <a:ext cx="14716126" cy="1589486"/>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000000"/>
              </a:buClr>
              <a:buSzPts val="5200"/>
              <a:buFont typeface="Helvetica Neue"/>
              <a:buNone/>
              <a:defRPr sz="5200"/>
            </a:lvl1pPr>
            <a:lvl2pPr indent="-228600" lvl="1" marL="914400" algn="ctr">
              <a:lnSpc>
                <a:spcPct val="100000"/>
              </a:lnSpc>
              <a:spcBef>
                <a:spcPts val="0"/>
              </a:spcBef>
              <a:spcAft>
                <a:spcPts val="0"/>
              </a:spcAft>
              <a:buClr>
                <a:srgbClr val="000000"/>
              </a:buClr>
              <a:buSzPts val="5200"/>
              <a:buFont typeface="Helvetica Neue"/>
              <a:buNone/>
              <a:defRPr sz="5200"/>
            </a:lvl2pPr>
            <a:lvl3pPr indent="-228600" lvl="2" marL="1371600" algn="ctr">
              <a:lnSpc>
                <a:spcPct val="100000"/>
              </a:lnSpc>
              <a:spcBef>
                <a:spcPts val="0"/>
              </a:spcBef>
              <a:spcAft>
                <a:spcPts val="0"/>
              </a:spcAft>
              <a:buClr>
                <a:srgbClr val="000000"/>
              </a:buClr>
              <a:buSzPts val="5200"/>
              <a:buFont typeface="Helvetica Neue"/>
              <a:buNone/>
              <a:defRPr sz="5200"/>
            </a:lvl3pPr>
            <a:lvl4pPr indent="-228600" lvl="3" marL="1828800" algn="ctr">
              <a:lnSpc>
                <a:spcPct val="100000"/>
              </a:lnSpc>
              <a:spcBef>
                <a:spcPts val="0"/>
              </a:spcBef>
              <a:spcAft>
                <a:spcPts val="0"/>
              </a:spcAft>
              <a:buClr>
                <a:srgbClr val="000000"/>
              </a:buClr>
              <a:buSzPts val="5200"/>
              <a:buFont typeface="Helvetica Neue"/>
              <a:buNone/>
              <a:defRPr sz="5200"/>
            </a:lvl4pPr>
            <a:lvl5pPr indent="-228600" lvl="4" marL="2286000" algn="ctr">
              <a:lnSpc>
                <a:spcPct val="100000"/>
              </a:lnSpc>
              <a:spcBef>
                <a:spcPts val="0"/>
              </a:spcBef>
              <a:spcAft>
                <a:spcPts val="0"/>
              </a:spcAft>
              <a:buClr>
                <a:srgbClr val="000000"/>
              </a:buClr>
              <a:buSzPts val="5200"/>
              <a:buFont typeface="Helvetica Neue"/>
              <a:buNone/>
              <a:defRPr sz="5200"/>
            </a:lvl5pPr>
            <a:lvl6pPr indent="-394335" lvl="5" marL="2743200" algn="l">
              <a:lnSpc>
                <a:spcPct val="100000"/>
              </a:lnSpc>
              <a:spcBef>
                <a:spcPts val="5900"/>
              </a:spcBef>
              <a:spcAft>
                <a:spcPts val="0"/>
              </a:spcAft>
              <a:buClr>
                <a:srgbClr val="000000"/>
              </a:buClr>
              <a:buSzPts val="2610"/>
              <a:buChar char="•"/>
              <a:defRPr/>
            </a:lvl6pPr>
            <a:lvl7pPr indent="-394335" lvl="6" marL="3200400" algn="l">
              <a:lnSpc>
                <a:spcPct val="100000"/>
              </a:lnSpc>
              <a:spcBef>
                <a:spcPts val="5900"/>
              </a:spcBef>
              <a:spcAft>
                <a:spcPts val="0"/>
              </a:spcAft>
              <a:buClr>
                <a:srgbClr val="000000"/>
              </a:buClr>
              <a:buSzPts val="2610"/>
              <a:buChar char="•"/>
              <a:defRPr/>
            </a:lvl7pPr>
            <a:lvl8pPr indent="-394334" lvl="7" marL="3657600" algn="l">
              <a:lnSpc>
                <a:spcPct val="100000"/>
              </a:lnSpc>
              <a:spcBef>
                <a:spcPts val="5900"/>
              </a:spcBef>
              <a:spcAft>
                <a:spcPts val="0"/>
              </a:spcAft>
              <a:buClr>
                <a:srgbClr val="000000"/>
              </a:buClr>
              <a:buSzPts val="2610"/>
              <a:buChar char="•"/>
              <a:defRPr/>
            </a:lvl8pPr>
            <a:lvl9pPr indent="-394334" lvl="8" marL="4114800" algn="l">
              <a:lnSpc>
                <a:spcPct val="100000"/>
              </a:lnSpc>
              <a:spcBef>
                <a:spcPts val="5900"/>
              </a:spcBef>
              <a:spcAft>
                <a:spcPts val="0"/>
              </a:spcAft>
              <a:buClr>
                <a:srgbClr val="000000"/>
              </a:buClr>
              <a:buSzPts val="2610"/>
              <a:buChar char="•"/>
              <a:defRPr/>
            </a:lvl9pPr>
          </a:lstStyle>
          <a:p/>
        </p:txBody>
      </p:sp>
      <p:sp>
        <p:nvSpPr>
          <p:cNvPr id="16" name="Google Shape;16;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b="0" i="0" sz="2200" u="none" cap="none" strike="noStrik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 Horizontal">
  <p:cSld name="Foto - Horizontal">
    <p:spTree>
      <p:nvGrpSpPr>
        <p:cNvPr id="17" name="Shape 17"/>
        <p:cNvGrpSpPr/>
        <p:nvPr/>
      </p:nvGrpSpPr>
      <p:grpSpPr>
        <a:xfrm>
          <a:off x="0" y="0"/>
          <a:ext cx="0" cy="0"/>
          <a:chOff x="0" y="0"/>
          <a:chExt cx="0" cy="0"/>
        </a:xfrm>
      </p:grpSpPr>
      <p:sp>
        <p:nvSpPr>
          <p:cNvPr id="18" name="Google Shape;18;p4"/>
          <p:cNvSpPr/>
          <p:nvPr>
            <p:ph idx="2" type="pic"/>
          </p:nvPr>
        </p:nvSpPr>
        <p:spPr>
          <a:xfrm>
            <a:off x="5334000" y="946546"/>
            <a:ext cx="13716002"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9" name="Google Shape;19;p4"/>
          <p:cNvSpPr txBox="1"/>
          <p:nvPr>
            <p:ph type="title"/>
          </p:nvPr>
        </p:nvSpPr>
        <p:spPr>
          <a:xfrm>
            <a:off x="4833937" y="9447609"/>
            <a:ext cx="14716126" cy="2000251"/>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0" name="Google Shape;20;p4"/>
          <p:cNvSpPr txBox="1"/>
          <p:nvPr>
            <p:ph idx="1" type="body"/>
          </p:nvPr>
        </p:nvSpPr>
        <p:spPr>
          <a:xfrm>
            <a:off x="4833937" y="11465718"/>
            <a:ext cx="14716126" cy="1589486"/>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000000"/>
              </a:buClr>
              <a:buSzPts val="5200"/>
              <a:buFont typeface="Helvetica Neue"/>
              <a:buNone/>
              <a:defRPr sz="5200"/>
            </a:lvl1pPr>
            <a:lvl2pPr indent="-228600" lvl="1" marL="914400" algn="ctr">
              <a:lnSpc>
                <a:spcPct val="100000"/>
              </a:lnSpc>
              <a:spcBef>
                <a:spcPts val="0"/>
              </a:spcBef>
              <a:spcAft>
                <a:spcPts val="0"/>
              </a:spcAft>
              <a:buClr>
                <a:srgbClr val="000000"/>
              </a:buClr>
              <a:buSzPts val="5200"/>
              <a:buFont typeface="Helvetica Neue"/>
              <a:buNone/>
              <a:defRPr sz="5200"/>
            </a:lvl2pPr>
            <a:lvl3pPr indent="-228600" lvl="2" marL="1371600" algn="ctr">
              <a:lnSpc>
                <a:spcPct val="100000"/>
              </a:lnSpc>
              <a:spcBef>
                <a:spcPts val="0"/>
              </a:spcBef>
              <a:spcAft>
                <a:spcPts val="0"/>
              </a:spcAft>
              <a:buClr>
                <a:srgbClr val="000000"/>
              </a:buClr>
              <a:buSzPts val="5200"/>
              <a:buFont typeface="Helvetica Neue"/>
              <a:buNone/>
              <a:defRPr sz="5200"/>
            </a:lvl3pPr>
            <a:lvl4pPr indent="-228600" lvl="3" marL="1828800" algn="ctr">
              <a:lnSpc>
                <a:spcPct val="100000"/>
              </a:lnSpc>
              <a:spcBef>
                <a:spcPts val="0"/>
              </a:spcBef>
              <a:spcAft>
                <a:spcPts val="0"/>
              </a:spcAft>
              <a:buClr>
                <a:srgbClr val="000000"/>
              </a:buClr>
              <a:buSzPts val="5200"/>
              <a:buFont typeface="Helvetica Neue"/>
              <a:buNone/>
              <a:defRPr sz="5200"/>
            </a:lvl4pPr>
            <a:lvl5pPr indent="-228600" lvl="4" marL="2286000" algn="ctr">
              <a:lnSpc>
                <a:spcPct val="100000"/>
              </a:lnSpc>
              <a:spcBef>
                <a:spcPts val="0"/>
              </a:spcBef>
              <a:spcAft>
                <a:spcPts val="0"/>
              </a:spcAft>
              <a:buClr>
                <a:srgbClr val="000000"/>
              </a:buClr>
              <a:buSzPts val="5200"/>
              <a:buFont typeface="Helvetica Neue"/>
              <a:buNone/>
              <a:defRPr sz="5200"/>
            </a:lvl5pPr>
            <a:lvl6pPr indent="-394335" lvl="5" marL="2743200" algn="l">
              <a:lnSpc>
                <a:spcPct val="100000"/>
              </a:lnSpc>
              <a:spcBef>
                <a:spcPts val="5900"/>
              </a:spcBef>
              <a:spcAft>
                <a:spcPts val="0"/>
              </a:spcAft>
              <a:buClr>
                <a:srgbClr val="000000"/>
              </a:buClr>
              <a:buSzPts val="2610"/>
              <a:buChar char="•"/>
              <a:defRPr/>
            </a:lvl6pPr>
            <a:lvl7pPr indent="-394335" lvl="6" marL="3200400" algn="l">
              <a:lnSpc>
                <a:spcPct val="100000"/>
              </a:lnSpc>
              <a:spcBef>
                <a:spcPts val="5900"/>
              </a:spcBef>
              <a:spcAft>
                <a:spcPts val="0"/>
              </a:spcAft>
              <a:buClr>
                <a:srgbClr val="000000"/>
              </a:buClr>
              <a:buSzPts val="2610"/>
              <a:buChar char="•"/>
              <a:defRPr/>
            </a:lvl7pPr>
            <a:lvl8pPr indent="-394334" lvl="7" marL="3657600" algn="l">
              <a:lnSpc>
                <a:spcPct val="100000"/>
              </a:lnSpc>
              <a:spcBef>
                <a:spcPts val="5900"/>
              </a:spcBef>
              <a:spcAft>
                <a:spcPts val="0"/>
              </a:spcAft>
              <a:buClr>
                <a:srgbClr val="000000"/>
              </a:buClr>
              <a:buSzPts val="2610"/>
              <a:buChar char="•"/>
              <a:defRPr/>
            </a:lvl8pPr>
            <a:lvl9pPr indent="-394334" lvl="8" marL="4114800" algn="l">
              <a:lnSpc>
                <a:spcPct val="100000"/>
              </a:lnSpc>
              <a:spcBef>
                <a:spcPts val="5900"/>
              </a:spcBef>
              <a:spcAft>
                <a:spcPts val="0"/>
              </a:spcAft>
              <a:buClr>
                <a:srgbClr val="000000"/>
              </a:buClr>
              <a:buSzPts val="2610"/>
              <a:buChar char="•"/>
              <a:defRPr/>
            </a:lvl9pPr>
          </a:lstStyle>
          <a:p/>
        </p:txBody>
      </p:sp>
      <p:sp>
        <p:nvSpPr>
          <p:cNvPr id="21" name="Google Shape;21;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Centro">
  <p:cSld name="Título - Centro">
    <p:spTree>
      <p:nvGrpSpPr>
        <p:cNvPr id="22" name="Shape 22"/>
        <p:cNvGrpSpPr/>
        <p:nvPr/>
      </p:nvGrpSpPr>
      <p:grpSpPr>
        <a:xfrm>
          <a:off x="0" y="0"/>
          <a:ext cx="0" cy="0"/>
          <a:chOff x="0" y="0"/>
          <a:chExt cx="0" cy="0"/>
        </a:xfrm>
      </p:grpSpPr>
      <p:sp>
        <p:nvSpPr>
          <p:cNvPr id="23" name="Google Shape;23;p5"/>
          <p:cNvSpPr txBox="1"/>
          <p:nvPr>
            <p:ph type="title"/>
          </p:nvPr>
        </p:nvSpPr>
        <p:spPr>
          <a:xfrm>
            <a:off x="4833937" y="4536281"/>
            <a:ext cx="14716126" cy="4643438"/>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4" name="Google Shape;24;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 Vertical">
  <p:cSld name="Foto - Vertical">
    <p:spTree>
      <p:nvGrpSpPr>
        <p:cNvPr id="25" name="Shape 25"/>
        <p:cNvGrpSpPr/>
        <p:nvPr/>
      </p:nvGrpSpPr>
      <p:grpSpPr>
        <a:xfrm>
          <a:off x="0" y="0"/>
          <a:ext cx="0" cy="0"/>
          <a:chOff x="0" y="0"/>
          <a:chExt cx="0" cy="0"/>
        </a:xfrm>
      </p:grpSpPr>
      <p:sp>
        <p:nvSpPr>
          <p:cNvPr id="26" name="Google Shape;26;p6"/>
          <p:cNvSpPr/>
          <p:nvPr>
            <p:ph idx="2" type="pic"/>
          </p:nvPr>
        </p:nvSpPr>
        <p:spPr>
          <a:xfrm>
            <a:off x="12495609" y="892968"/>
            <a:ext cx="7500938" cy="1155501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27" name="Google Shape;27;p6"/>
          <p:cNvSpPr txBox="1"/>
          <p:nvPr>
            <p:ph type="title"/>
          </p:nvPr>
        </p:nvSpPr>
        <p:spPr>
          <a:xfrm>
            <a:off x="4387453" y="892968"/>
            <a:ext cx="7500938" cy="5607845"/>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000000"/>
              </a:buClr>
              <a:buSzPts val="8400"/>
              <a:buFont typeface="Helvetica Neue"/>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8" name="Google Shape;28;p6"/>
          <p:cNvSpPr txBox="1"/>
          <p:nvPr>
            <p:ph idx="1" type="body"/>
          </p:nvPr>
        </p:nvSpPr>
        <p:spPr>
          <a:xfrm>
            <a:off x="4387453" y="6643687"/>
            <a:ext cx="7500938" cy="5786438"/>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000000"/>
              </a:buClr>
              <a:buSzPts val="5200"/>
              <a:buFont typeface="Helvetica Neue"/>
              <a:buNone/>
              <a:defRPr sz="5200"/>
            </a:lvl1pPr>
            <a:lvl2pPr indent="-228600" lvl="1" marL="914400" algn="ctr">
              <a:lnSpc>
                <a:spcPct val="100000"/>
              </a:lnSpc>
              <a:spcBef>
                <a:spcPts val="0"/>
              </a:spcBef>
              <a:spcAft>
                <a:spcPts val="0"/>
              </a:spcAft>
              <a:buClr>
                <a:srgbClr val="000000"/>
              </a:buClr>
              <a:buSzPts val="5200"/>
              <a:buFont typeface="Helvetica Neue"/>
              <a:buNone/>
              <a:defRPr sz="5200"/>
            </a:lvl2pPr>
            <a:lvl3pPr indent="-228600" lvl="2" marL="1371600" algn="ctr">
              <a:lnSpc>
                <a:spcPct val="100000"/>
              </a:lnSpc>
              <a:spcBef>
                <a:spcPts val="0"/>
              </a:spcBef>
              <a:spcAft>
                <a:spcPts val="0"/>
              </a:spcAft>
              <a:buClr>
                <a:srgbClr val="000000"/>
              </a:buClr>
              <a:buSzPts val="5200"/>
              <a:buFont typeface="Helvetica Neue"/>
              <a:buNone/>
              <a:defRPr sz="5200"/>
            </a:lvl3pPr>
            <a:lvl4pPr indent="-228600" lvl="3" marL="1828800" algn="ctr">
              <a:lnSpc>
                <a:spcPct val="100000"/>
              </a:lnSpc>
              <a:spcBef>
                <a:spcPts val="0"/>
              </a:spcBef>
              <a:spcAft>
                <a:spcPts val="0"/>
              </a:spcAft>
              <a:buClr>
                <a:srgbClr val="000000"/>
              </a:buClr>
              <a:buSzPts val="5200"/>
              <a:buFont typeface="Helvetica Neue"/>
              <a:buNone/>
              <a:defRPr sz="5200"/>
            </a:lvl4pPr>
            <a:lvl5pPr indent="-228600" lvl="4" marL="2286000" algn="ctr">
              <a:lnSpc>
                <a:spcPct val="100000"/>
              </a:lnSpc>
              <a:spcBef>
                <a:spcPts val="0"/>
              </a:spcBef>
              <a:spcAft>
                <a:spcPts val="0"/>
              </a:spcAft>
              <a:buClr>
                <a:srgbClr val="000000"/>
              </a:buClr>
              <a:buSzPts val="5200"/>
              <a:buFont typeface="Helvetica Neue"/>
              <a:buNone/>
              <a:defRPr sz="5200"/>
            </a:lvl5pPr>
            <a:lvl6pPr indent="-394335" lvl="5" marL="2743200" algn="l">
              <a:lnSpc>
                <a:spcPct val="100000"/>
              </a:lnSpc>
              <a:spcBef>
                <a:spcPts val="5900"/>
              </a:spcBef>
              <a:spcAft>
                <a:spcPts val="0"/>
              </a:spcAft>
              <a:buClr>
                <a:srgbClr val="000000"/>
              </a:buClr>
              <a:buSzPts val="2610"/>
              <a:buChar char="•"/>
              <a:defRPr/>
            </a:lvl6pPr>
            <a:lvl7pPr indent="-394335" lvl="6" marL="3200400" algn="l">
              <a:lnSpc>
                <a:spcPct val="100000"/>
              </a:lnSpc>
              <a:spcBef>
                <a:spcPts val="5900"/>
              </a:spcBef>
              <a:spcAft>
                <a:spcPts val="0"/>
              </a:spcAft>
              <a:buClr>
                <a:srgbClr val="000000"/>
              </a:buClr>
              <a:buSzPts val="2610"/>
              <a:buChar char="•"/>
              <a:defRPr/>
            </a:lvl7pPr>
            <a:lvl8pPr indent="-394334" lvl="7" marL="3657600" algn="l">
              <a:lnSpc>
                <a:spcPct val="100000"/>
              </a:lnSpc>
              <a:spcBef>
                <a:spcPts val="5900"/>
              </a:spcBef>
              <a:spcAft>
                <a:spcPts val="0"/>
              </a:spcAft>
              <a:buClr>
                <a:srgbClr val="000000"/>
              </a:buClr>
              <a:buSzPts val="2610"/>
              <a:buChar char="•"/>
              <a:defRPr/>
            </a:lvl8pPr>
            <a:lvl9pPr indent="-394334" lvl="8" marL="4114800" algn="l">
              <a:lnSpc>
                <a:spcPct val="100000"/>
              </a:lnSpc>
              <a:spcBef>
                <a:spcPts val="5900"/>
              </a:spcBef>
              <a:spcAft>
                <a:spcPts val="0"/>
              </a:spcAft>
              <a:buClr>
                <a:srgbClr val="000000"/>
              </a:buClr>
              <a:buSzPts val="2610"/>
              <a:buChar char="•"/>
              <a:defRPr/>
            </a:lvl9pPr>
          </a:lstStyle>
          <a:p/>
        </p:txBody>
      </p:sp>
      <p:sp>
        <p:nvSpPr>
          <p:cNvPr id="29" name="Google Shape;29;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Superior">
  <p:cSld name="Título - Superior">
    <p:spTree>
      <p:nvGrpSpPr>
        <p:cNvPr id="30" name="Shape 30"/>
        <p:cNvGrpSpPr/>
        <p:nvPr/>
      </p:nvGrpSpPr>
      <p:grpSpPr>
        <a:xfrm>
          <a:off x="0" y="0"/>
          <a:ext cx="0" cy="0"/>
          <a:chOff x="0" y="0"/>
          <a:chExt cx="0" cy="0"/>
        </a:xfrm>
      </p:grpSpPr>
      <p:sp>
        <p:nvSpPr>
          <p:cNvPr id="31" name="Google Shape;31;p7"/>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Marcadores e Foto">
  <p:cSld name="Título, Marcadores e Foto">
    <p:spTree>
      <p:nvGrpSpPr>
        <p:cNvPr id="33" name="Shape 33"/>
        <p:cNvGrpSpPr/>
        <p:nvPr/>
      </p:nvGrpSpPr>
      <p:grpSpPr>
        <a:xfrm>
          <a:off x="0" y="0"/>
          <a:ext cx="0" cy="0"/>
          <a:chOff x="0" y="0"/>
          <a:chExt cx="0" cy="0"/>
        </a:xfrm>
      </p:grpSpPr>
      <p:sp>
        <p:nvSpPr>
          <p:cNvPr id="34" name="Google Shape;34;p8"/>
          <p:cNvSpPr/>
          <p:nvPr>
            <p:ph idx="2" type="pic"/>
          </p:nvPr>
        </p:nvSpPr>
        <p:spPr>
          <a:xfrm>
            <a:off x="12495609" y="3643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35" name="Google Shape;35;p8"/>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6" name="Google Shape;36;p8"/>
          <p:cNvSpPr txBox="1"/>
          <p:nvPr>
            <p:ph idx="1" type="body"/>
          </p:nvPr>
        </p:nvSpPr>
        <p:spPr>
          <a:xfrm>
            <a:off x="4387453" y="3643312"/>
            <a:ext cx="7500938" cy="8840392"/>
          </a:xfrm>
          <a:prstGeom prst="rect">
            <a:avLst/>
          </a:prstGeom>
          <a:noFill/>
          <a:ln>
            <a:noFill/>
          </a:ln>
        </p:spPr>
        <p:txBody>
          <a:bodyPr anchorCtr="0" anchor="ctr" bIns="71425" lIns="71425" spcFirstLastPara="1" rIns="71425" wrap="square" tIns="71425">
            <a:noAutofit/>
          </a:bodyPr>
          <a:lstStyle>
            <a:lvl1pPr indent="-578485" lvl="0" marL="457200" algn="l">
              <a:lnSpc>
                <a:spcPct val="100000"/>
              </a:lnSpc>
              <a:spcBef>
                <a:spcPts val="4500"/>
              </a:spcBef>
              <a:spcAft>
                <a:spcPts val="0"/>
              </a:spcAft>
              <a:buClr>
                <a:srgbClr val="000000"/>
              </a:buClr>
              <a:buSzPts val="5510"/>
              <a:buFont typeface="Helvetica Neue"/>
              <a:buChar char="•"/>
              <a:defRPr sz="3800"/>
            </a:lvl1pPr>
            <a:lvl2pPr indent="-578485" lvl="1" marL="914400" algn="l">
              <a:lnSpc>
                <a:spcPct val="100000"/>
              </a:lnSpc>
              <a:spcBef>
                <a:spcPts val="4500"/>
              </a:spcBef>
              <a:spcAft>
                <a:spcPts val="0"/>
              </a:spcAft>
              <a:buClr>
                <a:srgbClr val="000000"/>
              </a:buClr>
              <a:buSzPts val="5510"/>
              <a:buFont typeface="Helvetica Neue"/>
              <a:buChar char="•"/>
              <a:defRPr sz="3800"/>
            </a:lvl2pPr>
            <a:lvl3pPr indent="-578485" lvl="2" marL="1371600" algn="l">
              <a:lnSpc>
                <a:spcPct val="100000"/>
              </a:lnSpc>
              <a:spcBef>
                <a:spcPts val="4500"/>
              </a:spcBef>
              <a:spcAft>
                <a:spcPts val="0"/>
              </a:spcAft>
              <a:buClr>
                <a:srgbClr val="000000"/>
              </a:buClr>
              <a:buSzPts val="5510"/>
              <a:buFont typeface="Helvetica Neue"/>
              <a:buChar char="•"/>
              <a:defRPr sz="3800"/>
            </a:lvl3pPr>
            <a:lvl4pPr indent="-578485" lvl="3" marL="1828800" algn="l">
              <a:lnSpc>
                <a:spcPct val="100000"/>
              </a:lnSpc>
              <a:spcBef>
                <a:spcPts val="4500"/>
              </a:spcBef>
              <a:spcAft>
                <a:spcPts val="0"/>
              </a:spcAft>
              <a:buClr>
                <a:srgbClr val="000000"/>
              </a:buClr>
              <a:buSzPts val="5510"/>
              <a:buFont typeface="Helvetica Neue"/>
              <a:buChar char="•"/>
              <a:defRPr sz="3800"/>
            </a:lvl4pPr>
            <a:lvl5pPr indent="-578485" lvl="4" marL="2286000" algn="l">
              <a:lnSpc>
                <a:spcPct val="100000"/>
              </a:lnSpc>
              <a:spcBef>
                <a:spcPts val="4500"/>
              </a:spcBef>
              <a:spcAft>
                <a:spcPts val="0"/>
              </a:spcAft>
              <a:buClr>
                <a:srgbClr val="000000"/>
              </a:buClr>
              <a:buSzPts val="5510"/>
              <a:buFont typeface="Helvetica Neue"/>
              <a:buChar char="•"/>
              <a:defRPr sz="3800"/>
            </a:lvl5pPr>
            <a:lvl6pPr indent="-394335" lvl="5" marL="2743200" algn="l">
              <a:lnSpc>
                <a:spcPct val="100000"/>
              </a:lnSpc>
              <a:spcBef>
                <a:spcPts val="5900"/>
              </a:spcBef>
              <a:spcAft>
                <a:spcPts val="0"/>
              </a:spcAft>
              <a:buClr>
                <a:srgbClr val="000000"/>
              </a:buClr>
              <a:buSzPts val="2610"/>
              <a:buChar char="•"/>
              <a:defRPr/>
            </a:lvl6pPr>
            <a:lvl7pPr indent="-394335" lvl="6" marL="3200400" algn="l">
              <a:lnSpc>
                <a:spcPct val="100000"/>
              </a:lnSpc>
              <a:spcBef>
                <a:spcPts val="5900"/>
              </a:spcBef>
              <a:spcAft>
                <a:spcPts val="0"/>
              </a:spcAft>
              <a:buClr>
                <a:srgbClr val="000000"/>
              </a:buClr>
              <a:buSzPts val="2610"/>
              <a:buChar char="•"/>
              <a:defRPr/>
            </a:lvl7pPr>
            <a:lvl8pPr indent="-394334" lvl="7" marL="3657600" algn="l">
              <a:lnSpc>
                <a:spcPct val="100000"/>
              </a:lnSpc>
              <a:spcBef>
                <a:spcPts val="5900"/>
              </a:spcBef>
              <a:spcAft>
                <a:spcPts val="0"/>
              </a:spcAft>
              <a:buClr>
                <a:srgbClr val="000000"/>
              </a:buClr>
              <a:buSzPts val="2610"/>
              <a:buChar char="•"/>
              <a:defRPr/>
            </a:lvl8pPr>
            <a:lvl9pPr indent="-394334" lvl="8" marL="4114800" algn="l">
              <a:lnSpc>
                <a:spcPct val="100000"/>
              </a:lnSpc>
              <a:spcBef>
                <a:spcPts val="5900"/>
              </a:spcBef>
              <a:spcAft>
                <a:spcPts val="0"/>
              </a:spcAft>
              <a:buClr>
                <a:srgbClr val="000000"/>
              </a:buClr>
              <a:buSzPts val="2610"/>
              <a:buChar char="•"/>
              <a:defRPr/>
            </a:lvl9pPr>
          </a:lstStyle>
          <a:p/>
        </p:txBody>
      </p:sp>
      <p:sp>
        <p:nvSpPr>
          <p:cNvPr id="37" name="Google Shape;37;p8"/>
          <p:cNvSpPr txBox="1"/>
          <p:nvPr>
            <p:ph idx="12" type="sldNum"/>
          </p:nvPr>
        </p:nvSpPr>
        <p:spPr>
          <a:xfrm>
            <a:off x="11954103" y="13073062"/>
            <a:ext cx="466269" cy="473076"/>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b="0" i="0" sz="2200" u="none" cap="none" strike="noStrik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rcadores">
  <p:cSld name="Marcadores">
    <p:spTree>
      <p:nvGrpSpPr>
        <p:cNvPr id="38" name="Shape 38"/>
        <p:cNvGrpSpPr/>
        <p:nvPr/>
      </p:nvGrpSpPr>
      <p:grpSpPr>
        <a:xfrm>
          <a:off x="0" y="0"/>
          <a:ext cx="0" cy="0"/>
          <a:chOff x="0" y="0"/>
          <a:chExt cx="0" cy="0"/>
        </a:xfrm>
      </p:grpSpPr>
      <p:sp>
        <p:nvSpPr>
          <p:cNvPr id="39" name="Google Shape;39;p9"/>
          <p:cNvSpPr txBox="1"/>
          <p:nvPr>
            <p:ph idx="1" type="body"/>
          </p:nvPr>
        </p:nvSpPr>
        <p:spPr>
          <a:xfrm>
            <a:off x="4387453" y="1785937"/>
            <a:ext cx="15609095" cy="10144126"/>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5900"/>
              </a:spcBef>
              <a:spcAft>
                <a:spcPts val="0"/>
              </a:spcAft>
              <a:buClr>
                <a:srgbClr val="000000"/>
              </a:buClr>
              <a:buSzPts val="2610"/>
              <a:buChar char="•"/>
              <a:defRPr/>
            </a:lvl1pPr>
            <a:lvl2pPr indent="-394335" lvl="1" marL="914400" algn="l">
              <a:lnSpc>
                <a:spcPct val="100000"/>
              </a:lnSpc>
              <a:spcBef>
                <a:spcPts val="5900"/>
              </a:spcBef>
              <a:spcAft>
                <a:spcPts val="0"/>
              </a:spcAft>
              <a:buClr>
                <a:srgbClr val="000000"/>
              </a:buClr>
              <a:buSzPts val="2610"/>
              <a:buChar char="•"/>
              <a:defRPr/>
            </a:lvl2pPr>
            <a:lvl3pPr indent="-394335" lvl="2" marL="1371600" algn="l">
              <a:lnSpc>
                <a:spcPct val="100000"/>
              </a:lnSpc>
              <a:spcBef>
                <a:spcPts val="5900"/>
              </a:spcBef>
              <a:spcAft>
                <a:spcPts val="0"/>
              </a:spcAft>
              <a:buClr>
                <a:srgbClr val="000000"/>
              </a:buClr>
              <a:buSzPts val="2610"/>
              <a:buChar char="•"/>
              <a:defRPr/>
            </a:lvl3pPr>
            <a:lvl4pPr indent="-394335" lvl="3" marL="1828800" algn="l">
              <a:lnSpc>
                <a:spcPct val="100000"/>
              </a:lnSpc>
              <a:spcBef>
                <a:spcPts val="5900"/>
              </a:spcBef>
              <a:spcAft>
                <a:spcPts val="0"/>
              </a:spcAft>
              <a:buClr>
                <a:srgbClr val="000000"/>
              </a:buClr>
              <a:buSzPts val="2610"/>
              <a:buChar char="•"/>
              <a:defRPr/>
            </a:lvl4pPr>
            <a:lvl5pPr indent="-394335" lvl="4" marL="2286000" algn="l">
              <a:lnSpc>
                <a:spcPct val="100000"/>
              </a:lnSpc>
              <a:spcBef>
                <a:spcPts val="5900"/>
              </a:spcBef>
              <a:spcAft>
                <a:spcPts val="0"/>
              </a:spcAft>
              <a:buClr>
                <a:srgbClr val="000000"/>
              </a:buClr>
              <a:buSzPts val="2610"/>
              <a:buChar char="•"/>
              <a:defRPr/>
            </a:lvl5pPr>
            <a:lvl6pPr indent="-394335" lvl="5" marL="2743200" algn="l">
              <a:lnSpc>
                <a:spcPct val="100000"/>
              </a:lnSpc>
              <a:spcBef>
                <a:spcPts val="5900"/>
              </a:spcBef>
              <a:spcAft>
                <a:spcPts val="0"/>
              </a:spcAft>
              <a:buClr>
                <a:srgbClr val="000000"/>
              </a:buClr>
              <a:buSzPts val="2610"/>
              <a:buChar char="•"/>
              <a:defRPr/>
            </a:lvl6pPr>
            <a:lvl7pPr indent="-394335" lvl="6" marL="3200400" algn="l">
              <a:lnSpc>
                <a:spcPct val="100000"/>
              </a:lnSpc>
              <a:spcBef>
                <a:spcPts val="5900"/>
              </a:spcBef>
              <a:spcAft>
                <a:spcPts val="0"/>
              </a:spcAft>
              <a:buClr>
                <a:srgbClr val="000000"/>
              </a:buClr>
              <a:buSzPts val="2610"/>
              <a:buChar char="•"/>
              <a:defRPr/>
            </a:lvl7pPr>
            <a:lvl8pPr indent="-394334" lvl="7" marL="3657600" algn="l">
              <a:lnSpc>
                <a:spcPct val="100000"/>
              </a:lnSpc>
              <a:spcBef>
                <a:spcPts val="5900"/>
              </a:spcBef>
              <a:spcAft>
                <a:spcPts val="0"/>
              </a:spcAft>
              <a:buClr>
                <a:srgbClr val="000000"/>
              </a:buClr>
              <a:buSzPts val="2610"/>
              <a:buChar char="•"/>
              <a:defRPr/>
            </a:lvl8pPr>
            <a:lvl9pPr indent="-394334" lvl="8" marL="4114800" algn="l">
              <a:lnSpc>
                <a:spcPct val="100000"/>
              </a:lnSpc>
              <a:spcBef>
                <a:spcPts val="5900"/>
              </a:spcBef>
              <a:spcAft>
                <a:spcPts val="0"/>
              </a:spcAft>
              <a:buClr>
                <a:srgbClr val="000000"/>
              </a:buClr>
              <a:buSzPts val="2610"/>
              <a:buChar char="•"/>
              <a:defRPr/>
            </a:lvl9pPr>
          </a:lstStyle>
          <a:p/>
        </p:txBody>
      </p:sp>
      <p:sp>
        <p:nvSpPr>
          <p:cNvPr id="40" name="Google Shape;40;p9"/>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ês Fotos">
  <p:cSld name="Três Fotos">
    <p:spTree>
      <p:nvGrpSpPr>
        <p:cNvPr id="41" name="Shape 41"/>
        <p:cNvGrpSpPr/>
        <p:nvPr/>
      </p:nvGrpSpPr>
      <p:grpSpPr>
        <a:xfrm>
          <a:off x="0" y="0"/>
          <a:ext cx="0" cy="0"/>
          <a:chOff x="0" y="0"/>
          <a:chExt cx="0" cy="0"/>
        </a:xfrm>
      </p:grpSpPr>
      <p:sp>
        <p:nvSpPr>
          <p:cNvPr id="42" name="Google Shape;42;p10"/>
          <p:cNvSpPr/>
          <p:nvPr>
            <p:ph idx="2" type="pic"/>
          </p:nvPr>
        </p:nvSpPr>
        <p:spPr>
          <a:xfrm>
            <a:off x="12495609" y="7161609"/>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43" name="Google Shape;43;p10"/>
          <p:cNvSpPr/>
          <p:nvPr>
            <p:ph idx="3" type="pic"/>
          </p:nvPr>
        </p:nvSpPr>
        <p:spPr>
          <a:xfrm>
            <a:off x="12495609" y="1250156"/>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44" name="Google Shape;44;p10"/>
          <p:cNvSpPr/>
          <p:nvPr>
            <p:ph idx="4" type="pic"/>
          </p:nvPr>
        </p:nvSpPr>
        <p:spPr>
          <a:xfrm>
            <a:off x="4387453" y="1250156"/>
            <a:ext cx="7500938" cy="112156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45" name="Google Shape;45;p10"/>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200"/>
              <a:buFont typeface="Helvetica Neue Light"/>
              <a:buNone/>
              <a:defRPr sz="22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opty.com.br/institucional/" TargetMode="External"/><Relationship Id="rId4" Type="http://schemas.openxmlformats.org/officeDocument/2006/relationships/image" Target="../media/image7.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new.acafe.org.br/" TargetMode="External"/><Relationship Id="rId4" Type="http://schemas.openxmlformats.org/officeDocument/2006/relationships/image" Target="../media/image7.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gruposifra.com.br/" TargetMode="External"/><Relationship Id="rId4" Type="http://schemas.openxmlformats.org/officeDocument/2006/relationships/hyperlink" Target="https://www.gruposifra.com.br/" TargetMode="External"/><Relationship Id="rId5" Type="http://schemas.openxmlformats.org/officeDocument/2006/relationships/image" Target="../media/image7.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gruposifra.com.br/" TargetMode="External"/><Relationship Id="rId4" Type="http://schemas.openxmlformats.org/officeDocument/2006/relationships/hyperlink" Target="https://www.gruposifra.com.br/" TargetMode="External"/><Relationship Id="rId5" Type="http://schemas.openxmlformats.org/officeDocument/2006/relationships/image" Target="../media/image7.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2.giropagamentos.com.br/" TargetMode="External"/><Relationship Id="rId4" Type="http://schemas.openxmlformats.org/officeDocument/2006/relationships/image" Target="../media/image7.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hyperlink" Target="https://ogfigovernance.com/monitoramento-financeiro/" TargetMode="External"/><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joinkey.com.br/gestao-financeira/" TargetMode="External"/><Relationship Id="rId4" Type="http://schemas.openxmlformats.org/officeDocument/2006/relationships/hyperlink" Target="https://gira.com.br/" TargetMode="External"/><Relationship Id="rId9" Type="http://schemas.openxmlformats.org/officeDocument/2006/relationships/hyperlink" Target="https://www.google.com/aclk?sa=l&amp;ai=DChcSEwjog97QjKzpAhWGjMgKHTMPA3YYABADGgJxdQ&amp;sig=AOD64_1pVlpLRuJdnXKAbjYhEZORi7sR5w&amp;q=&amp;ved=2ahUKEwiwhdHQjKzpAhXTK7kGHfO3AQYQ0Qx6BAgUEAE&amp;adurl=" TargetMode="External"/><Relationship Id="rId5" Type="http://schemas.openxmlformats.org/officeDocument/2006/relationships/hyperlink" Target="https://www.credithub.com.br/" TargetMode="External"/><Relationship Id="rId6" Type="http://schemas.openxmlformats.org/officeDocument/2006/relationships/hyperlink" Target="http://www.simpe.com.br/mcc" TargetMode="External"/><Relationship Id="rId7" Type="http://schemas.openxmlformats.org/officeDocument/2006/relationships/hyperlink" Target="https://www.controlle.com/" TargetMode="External"/><Relationship Id="rId8" Type="http://schemas.openxmlformats.org/officeDocument/2006/relationships/hyperlink" Target="https://quickbooks.intuit.com/b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F9BFE"/>
        </a:solidFill>
      </p:bgPr>
    </p:bg>
    <p:spTree>
      <p:nvGrpSpPr>
        <p:cNvPr id="58" name="Shape 58"/>
        <p:cNvGrpSpPr/>
        <p:nvPr/>
      </p:nvGrpSpPr>
      <p:grpSpPr>
        <a:xfrm>
          <a:off x="0" y="0"/>
          <a:ext cx="0" cy="0"/>
          <a:chOff x="0" y="0"/>
          <a:chExt cx="0" cy="0"/>
        </a:xfrm>
      </p:grpSpPr>
      <p:pic>
        <p:nvPicPr>
          <p:cNvPr descr="A55_BRANCO.png" id="59" name="Google Shape;59;p14"/>
          <p:cNvPicPr preferRelativeResize="0"/>
          <p:nvPr/>
        </p:nvPicPr>
        <p:blipFill rotWithShape="1">
          <a:blip r:embed="rId3">
            <a:alphaModFix/>
          </a:blip>
          <a:srcRect b="0" l="0" r="0" t="0"/>
          <a:stretch/>
        </p:blipFill>
        <p:spPr>
          <a:xfrm>
            <a:off x="10586543" y="6177859"/>
            <a:ext cx="3210914" cy="1360282"/>
          </a:xfrm>
          <a:prstGeom prst="rect">
            <a:avLst/>
          </a:prstGeom>
          <a:noFill/>
          <a:ln>
            <a:noFill/>
          </a:ln>
        </p:spPr>
      </p:pic>
      <p:sp>
        <p:nvSpPr>
          <p:cNvPr id="60" name="Google Shape;60;p14"/>
          <p:cNvSpPr txBox="1"/>
          <p:nvPr/>
        </p:nvSpPr>
        <p:spPr>
          <a:xfrm>
            <a:off x="7633724" y="7771763"/>
            <a:ext cx="7143371" cy="735200"/>
          </a:xfrm>
          <a:prstGeom prst="rect">
            <a:avLst/>
          </a:prstGeom>
          <a:noFill/>
          <a:ln>
            <a:noFill/>
          </a:ln>
        </p:spPr>
        <p:txBody>
          <a:bodyPr anchorCtr="0" anchor="ctr" bIns="71425" lIns="71425" spcFirstLastPara="1" rIns="71425" wrap="square" tIns="71425">
            <a:noAutofit/>
          </a:bodyPr>
          <a:lstStyle/>
          <a:p>
            <a:pPr indent="0" lvl="0" marL="0" marR="0" rtl="0" algn="r">
              <a:lnSpc>
                <a:spcPct val="120000"/>
              </a:lnSpc>
              <a:spcBef>
                <a:spcPts val="0"/>
              </a:spcBef>
              <a:spcAft>
                <a:spcPts val="0"/>
              </a:spcAft>
              <a:buClr>
                <a:schemeClr val="lt1"/>
              </a:buClr>
              <a:buSzPts val="3200"/>
              <a:buFont typeface="Open Sans"/>
              <a:buNone/>
            </a:pPr>
            <a:r>
              <a:rPr b="1" i="0" lang="en-US" sz="3200" u="none" cap="none" strike="noStrike">
                <a:solidFill>
                  <a:schemeClr val="lt1"/>
                </a:solidFill>
                <a:latin typeface="Open Sans"/>
                <a:ea typeface="Open Sans"/>
                <a:cs typeface="Open Sans"/>
                <a:sym typeface="Open Sans"/>
              </a:rPr>
              <a:t>aSR – Market Research</a:t>
            </a:r>
            <a:endParaRPr b="1" i="0" sz="3200" u="none" cap="none" strike="noStrike">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23"/>
          <p:cNvSpPr txBox="1"/>
          <p:nvPr/>
        </p:nvSpPr>
        <p:spPr>
          <a:xfrm>
            <a:off x="1374508" y="-1679671"/>
            <a:ext cx="11619597" cy="460857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i="0" lang="en-US" sz="6600" u="none" cap="none" strike="noStrike">
                <a:solidFill>
                  <a:schemeClr val="dk1"/>
                </a:solidFill>
                <a:latin typeface="Helvetica Neue"/>
                <a:ea typeface="Helvetica Neue"/>
                <a:cs typeface="Helvetica Neue"/>
                <a:sym typeface="Helvetica Neue"/>
              </a:rPr>
              <a:t>Sobre o Mercado de ERPs</a:t>
            </a:r>
            <a:endParaRPr/>
          </a:p>
        </p:txBody>
      </p:sp>
      <p:sp>
        <p:nvSpPr>
          <p:cNvPr id="157" name="Google Shape;157;p23"/>
          <p:cNvSpPr txBox="1"/>
          <p:nvPr/>
        </p:nvSpPr>
        <p:spPr>
          <a:xfrm>
            <a:off x="1499984" y="3909972"/>
            <a:ext cx="21384032" cy="7989233"/>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333132"/>
              </a:buClr>
              <a:buSzPts val="2800"/>
              <a:buFont typeface="Open Sans"/>
              <a:buNone/>
            </a:pPr>
            <a:r>
              <a:rPr b="0" i="0" lang="en-US" sz="2800" u="none" cap="none" strike="noStrike">
                <a:solidFill>
                  <a:srgbClr val="333132"/>
                </a:solidFill>
                <a:latin typeface="Open Sans"/>
                <a:ea typeface="Open Sans"/>
                <a:cs typeface="Open Sans"/>
                <a:sym typeface="Open Sans"/>
              </a:rPr>
              <a:t>-Cerca de 44% das pequenas empresas do país usam algum tipo de sistema de gestão empresarial (Capterra – 2020)</a:t>
            </a:r>
            <a:endParaRPr/>
          </a:p>
          <a:p>
            <a:pPr indent="0" lvl="0" marL="0" marR="0" rtl="0" algn="l">
              <a:lnSpc>
                <a:spcPct val="120000"/>
              </a:lnSpc>
              <a:spcBef>
                <a:spcPts val="0"/>
              </a:spcBef>
              <a:spcAft>
                <a:spcPts val="0"/>
              </a:spcAft>
              <a:buClr>
                <a:srgbClr val="333132"/>
              </a:buClr>
              <a:buSzPts val="2800"/>
              <a:buFont typeface="Open Sans"/>
              <a:buNone/>
            </a:pPr>
            <a:r>
              <a:t/>
            </a:r>
            <a:endParaRPr b="0" i="0" sz="2800" u="none" cap="none" strike="noStrike">
              <a:solidFill>
                <a:srgbClr val="333132"/>
              </a:solidFill>
              <a:latin typeface="Open Sans"/>
              <a:ea typeface="Open Sans"/>
              <a:cs typeface="Open Sans"/>
              <a:sym typeface="Open Sans"/>
            </a:endParaRPr>
          </a:p>
          <a:p>
            <a:pPr indent="0" lvl="0" marL="0" marR="0" rtl="0" algn="l">
              <a:lnSpc>
                <a:spcPct val="120000"/>
              </a:lnSpc>
              <a:spcBef>
                <a:spcPts val="0"/>
              </a:spcBef>
              <a:spcAft>
                <a:spcPts val="0"/>
              </a:spcAft>
              <a:buClr>
                <a:srgbClr val="333132"/>
              </a:buClr>
              <a:buSzPts val="2800"/>
              <a:buFont typeface="Open Sans"/>
              <a:buNone/>
            </a:pPr>
            <a:r>
              <a:rPr b="0" i="0" lang="en-US" sz="2800" u="none" cap="none" strike="noStrike">
                <a:solidFill>
                  <a:srgbClr val="333132"/>
                </a:solidFill>
                <a:latin typeface="Open Sans"/>
                <a:ea typeface="Open Sans"/>
                <a:cs typeface="Open Sans"/>
                <a:sym typeface="Open Sans"/>
              </a:rPr>
              <a:t>-Marcado Global de ERPs deve crescer 7% ao ano até 2022</a:t>
            </a:r>
            <a:endParaRPr/>
          </a:p>
          <a:p>
            <a:pPr indent="0" lvl="0" marL="0" marR="0" rtl="0" algn="l">
              <a:lnSpc>
                <a:spcPct val="120000"/>
              </a:lnSpc>
              <a:spcBef>
                <a:spcPts val="0"/>
              </a:spcBef>
              <a:spcAft>
                <a:spcPts val="0"/>
              </a:spcAft>
              <a:buClr>
                <a:srgbClr val="333132"/>
              </a:buClr>
              <a:buSzPts val="2800"/>
              <a:buFont typeface="Open Sans"/>
              <a:buNone/>
            </a:pPr>
            <a:r>
              <a:t/>
            </a:r>
            <a:endParaRPr b="0" i="0" sz="2800" u="none" cap="none" strike="noStrike">
              <a:solidFill>
                <a:srgbClr val="333132"/>
              </a:solidFill>
              <a:latin typeface="Open Sans"/>
              <a:ea typeface="Open Sans"/>
              <a:cs typeface="Open Sans"/>
              <a:sym typeface="Open Sans"/>
            </a:endParaRPr>
          </a:p>
          <a:p>
            <a:pPr indent="0" lvl="0" marL="0" marR="0" rtl="0" algn="l">
              <a:lnSpc>
                <a:spcPct val="120000"/>
              </a:lnSpc>
              <a:spcBef>
                <a:spcPts val="0"/>
              </a:spcBef>
              <a:spcAft>
                <a:spcPts val="0"/>
              </a:spcAft>
              <a:buClr>
                <a:srgbClr val="333132"/>
              </a:buClr>
              <a:buSzPts val="2800"/>
              <a:buFont typeface="Open Sans"/>
              <a:buNone/>
            </a:pPr>
            <a:r>
              <a:rPr b="0" i="0" lang="en-US" sz="2800" u="none" cap="none" strike="noStrike">
                <a:solidFill>
                  <a:srgbClr val="333132"/>
                </a:solidFill>
                <a:latin typeface="Open Sans"/>
                <a:ea typeface="Open Sans"/>
                <a:cs typeface="Open Sans"/>
                <a:sym typeface="Open Sans"/>
              </a:rPr>
              <a:t>-Mercado extremamente concentrado: Totvs, SAP e Oracle detêm 79%  do mercado de sistemas integrados de gestão</a:t>
            </a:r>
            <a:endParaRPr/>
          </a:p>
        </p:txBody>
      </p:sp>
      <p:sp>
        <p:nvSpPr>
          <p:cNvPr id="158" name="Google Shape;158;p23"/>
          <p:cNvSpPr/>
          <p:nvPr/>
        </p:nvSpPr>
        <p:spPr>
          <a:xfrm>
            <a:off x="1379717" y="1370048"/>
            <a:ext cx="1403446" cy="345361"/>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159" name="Google Shape;159;p23"/>
          <p:cNvPicPr preferRelativeResize="0"/>
          <p:nvPr/>
        </p:nvPicPr>
        <p:blipFill rotWithShape="1">
          <a:blip r:embed="rId3">
            <a:alphaModFix amt="12580"/>
          </a:blip>
          <a:srcRect b="0" l="0" r="0" t="0"/>
          <a:stretch/>
        </p:blipFill>
        <p:spPr>
          <a:xfrm>
            <a:off x="20472844" y="12903193"/>
            <a:ext cx="668151" cy="283058"/>
          </a:xfrm>
          <a:prstGeom prst="rect">
            <a:avLst/>
          </a:prstGeom>
          <a:noFill/>
          <a:ln>
            <a:noFill/>
          </a:ln>
        </p:spPr>
      </p:pic>
      <p:cxnSp>
        <p:nvCxnSpPr>
          <p:cNvPr id="160" name="Google Shape;160;p23"/>
          <p:cNvCxnSpPr/>
          <p:nvPr/>
        </p:nvCxnSpPr>
        <p:spPr>
          <a:xfrm flipH="1" rot="10800000">
            <a:off x="21446825" y="12833583"/>
            <a:ext cx="1" cy="422276"/>
          </a:xfrm>
          <a:prstGeom prst="straightConnector1">
            <a:avLst/>
          </a:prstGeom>
          <a:noFill/>
          <a:ln cap="flat" cmpd="sng" w="12700">
            <a:solidFill>
              <a:srgbClr val="000000">
                <a:alpha val="13725"/>
              </a:srgbClr>
            </a:solidFill>
            <a:prstDash val="solid"/>
            <a:miter lim="400000"/>
            <a:headEnd len="sm" w="sm" type="none"/>
            <a:tailEnd len="sm" w="sm" type="none"/>
          </a:ln>
        </p:spPr>
      </p:cxnSp>
      <p:sp>
        <p:nvSpPr>
          <p:cNvPr id="161" name="Google Shape;161;p23"/>
          <p:cNvSpPr txBox="1"/>
          <p:nvPr/>
        </p:nvSpPr>
        <p:spPr>
          <a:xfrm>
            <a:off x="21752656" y="12670764"/>
            <a:ext cx="2011768" cy="585096"/>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sp>
        <p:nvSpPr>
          <p:cNvPr id="162" name="Google Shape;162;p23"/>
          <p:cNvSpPr txBox="1"/>
          <p:nvPr/>
        </p:nvSpPr>
        <p:spPr>
          <a:xfrm>
            <a:off x="6337618" y="5736149"/>
            <a:ext cx="6446471" cy="6163056"/>
          </a:xfrm>
          <a:prstGeom prst="rect">
            <a:avLst/>
          </a:prstGeom>
          <a:noFill/>
          <a:ln>
            <a:noFill/>
          </a:ln>
        </p:spPr>
        <p:txBody>
          <a:bodyPr anchorCtr="0" anchor="t" bIns="45700" lIns="91425" spcFirstLastPara="1" rIns="91425" wrap="square" tIns="45700">
            <a:noAutofit/>
          </a:bodyPr>
          <a:lstStyle/>
          <a:p>
            <a:pPr indent="-31750" lvl="0" marL="342900" marR="0" rtl="0" algn="l">
              <a:lnSpc>
                <a:spcPct val="90000"/>
              </a:lnSpc>
              <a:spcBef>
                <a:spcPts val="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 name="Shape 64"/>
        <p:cNvGrpSpPr/>
        <p:nvPr/>
      </p:nvGrpSpPr>
      <p:grpSpPr>
        <a:xfrm>
          <a:off x="0" y="0"/>
          <a:ext cx="0" cy="0"/>
          <a:chOff x="0" y="0"/>
          <a:chExt cx="0" cy="0"/>
        </a:xfrm>
      </p:grpSpPr>
      <p:sp>
        <p:nvSpPr>
          <p:cNvPr id="65" name="Google Shape;65;p15"/>
          <p:cNvSpPr txBox="1"/>
          <p:nvPr/>
        </p:nvSpPr>
        <p:spPr>
          <a:xfrm>
            <a:off x="1379717" y="-588879"/>
            <a:ext cx="9646025" cy="460857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i="0" lang="en-US" sz="6600" u="none" cap="none" strike="noStrike">
                <a:solidFill>
                  <a:schemeClr val="dk1"/>
                </a:solidFill>
                <a:latin typeface="Helvetica Neue"/>
                <a:ea typeface="Helvetica Neue"/>
                <a:cs typeface="Helvetica Neue"/>
                <a:sym typeface="Helvetica Neue"/>
              </a:rPr>
              <a:t>Addressable Market &amp; Demand – B2C</a:t>
            </a:r>
            <a:endParaRPr/>
          </a:p>
        </p:txBody>
      </p:sp>
      <p:sp>
        <p:nvSpPr>
          <p:cNvPr id="66" name="Google Shape;66;p15"/>
          <p:cNvSpPr txBox="1"/>
          <p:nvPr/>
        </p:nvSpPr>
        <p:spPr>
          <a:xfrm>
            <a:off x="1379725" y="5197025"/>
            <a:ext cx="9645900" cy="84405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90000"/>
              </a:lnSpc>
              <a:spcBef>
                <a:spcPts val="0"/>
              </a:spcBef>
              <a:spcAft>
                <a:spcPts val="0"/>
              </a:spcAft>
              <a:buClr>
                <a:schemeClr val="dk1"/>
              </a:buClr>
              <a:buSzPts val="3100"/>
              <a:buFont typeface="Arial"/>
              <a:buChar char="•"/>
            </a:pPr>
            <a:r>
              <a:rPr b="0" i="0" lang="en-US" sz="3100" u="none" cap="none" strike="noStrike">
                <a:solidFill>
                  <a:schemeClr val="dk1"/>
                </a:solidFill>
                <a:latin typeface="Helvetica Neue"/>
                <a:ea typeface="Helvetica Neue"/>
                <a:cs typeface="Helvetica Neue"/>
                <a:sym typeface="Helvetica Neue"/>
              </a:rPr>
              <a:t>1,285 milhão de micro, pequenas e médias empresas no varejo brasileiro</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228600" lvl="0" marL="342900" marR="0" rtl="0" algn="l">
              <a:lnSpc>
                <a:spcPct val="90000"/>
              </a:lnSpc>
              <a:spcBef>
                <a:spcPts val="600"/>
              </a:spcBef>
              <a:spcAft>
                <a:spcPts val="0"/>
              </a:spcAft>
              <a:buClr>
                <a:schemeClr val="dk1"/>
              </a:buClr>
              <a:buSzPts val="3100"/>
              <a:buFont typeface="Arial"/>
              <a:buChar char="•"/>
            </a:pPr>
            <a:r>
              <a:rPr b="0" i="0" lang="en-US" sz="3100" u="none" cap="none" strike="noStrike">
                <a:solidFill>
                  <a:schemeClr val="dk1"/>
                </a:solidFill>
                <a:latin typeface="Helvetica Neue"/>
                <a:ea typeface="Helvetica Neue"/>
                <a:cs typeface="Helvetica Neue"/>
                <a:sym typeface="Helvetica Neue"/>
              </a:rPr>
              <a:t>Faturamento anual de R$ 730 bi</a:t>
            </a:r>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228600" lvl="0" marL="342900" marR="0" rtl="0" algn="l">
              <a:lnSpc>
                <a:spcPct val="90000"/>
              </a:lnSpc>
              <a:spcBef>
                <a:spcPts val="600"/>
              </a:spcBef>
              <a:spcAft>
                <a:spcPts val="0"/>
              </a:spcAft>
              <a:buClr>
                <a:schemeClr val="dk1"/>
              </a:buClr>
              <a:buSzPts val="3100"/>
              <a:buFont typeface="Arial"/>
              <a:buChar char="•"/>
            </a:pPr>
            <a:r>
              <a:rPr b="0" i="0" lang="en-US" sz="3100" u="none" cap="none" strike="noStrike">
                <a:solidFill>
                  <a:schemeClr val="dk1"/>
                </a:solidFill>
                <a:latin typeface="Helvetica Neue"/>
                <a:ea typeface="Helvetica Neue"/>
                <a:cs typeface="Helvetica Neue"/>
                <a:sym typeface="Helvetica Neue"/>
              </a:rPr>
              <a:t>Em 2019 micros, pequenas e médias empresas tiveram um aumento na demanda por crédito de 20% em comparação ao ano anterior e podem usar o aSR para usar o seu fluxo de recebíveis como garantia</a:t>
            </a:r>
            <a:endParaRPr b="0" i="0" sz="3100" u="none" cap="none" strike="noStrike">
              <a:solidFill>
                <a:schemeClr val="dk1"/>
              </a:solidFill>
              <a:latin typeface="Helvetica Neue"/>
              <a:ea typeface="Helvetica Neue"/>
              <a:cs typeface="Helvetica Neue"/>
              <a:sym typeface="Helvetica Neue"/>
            </a:endParaRPr>
          </a:p>
          <a:p>
            <a:pPr indent="0" lvl="0" marL="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rPr lang="en-US" sz="3100">
                <a:solidFill>
                  <a:schemeClr val="dk1"/>
                </a:solidFill>
              </a:rPr>
              <a:t>Persona: Empresário de pequena/média empresa, buscando formas de facilitar a sua obtenção de crédito e o controle dos seus recebíveis</a:t>
            </a:r>
            <a:endParaRPr sz="3100">
              <a:solidFill>
                <a:schemeClr val="dk1"/>
              </a:solidFill>
            </a:endParaRPr>
          </a:p>
          <a:p>
            <a:pPr indent="-31750" lvl="0" marL="342900" marR="0" rtl="0" algn="l">
              <a:lnSpc>
                <a:spcPct val="90000"/>
              </a:lnSpc>
              <a:spcBef>
                <a:spcPts val="600"/>
              </a:spcBef>
              <a:spcAft>
                <a:spcPts val="0"/>
              </a:spcAft>
              <a:buClr>
                <a:srgbClr val="333132"/>
              </a:buClr>
              <a:buSzPts val="3100"/>
              <a:buFont typeface="Arial"/>
              <a:buNone/>
            </a:pPr>
            <a:r>
              <a:t/>
            </a:r>
            <a:endParaRPr sz="3100">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
        <p:nvSpPr>
          <p:cNvPr id="67" name="Google Shape;67;p15"/>
          <p:cNvSpPr/>
          <p:nvPr/>
        </p:nvSpPr>
        <p:spPr>
          <a:xfrm>
            <a:off x="1379717" y="1370048"/>
            <a:ext cx="1403446" cy="345361"/>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68" name="Google Shape;68;p15"/>
          <p:cNvPicPr preferRelativeResize="0"/>
          <p:nvPr/>
        </p:nvPicPr>
        <p:blipFill rotWithShape="1">
          <a:blip r:embed="rId3">
            <a:alphaModFix amt="12580"/>
          </a:blip>
          <a:srcRect b="0" l="0" r="0" t="0"/>
          <a:stretch/>
        </p:blipFill>
        <p:spPr>
          <a:xfrm>
            <a:off x="20472844" y="12903193"/>
            <a:ext cx="668151" cy="283058"/>
          </a:xfrm>
          <a:prstGeom prst="rect">
            <a:avLst/>
          </a:prstGeom>
          <a:noFill/>
          <a:ln>
            <a:noFill/>
          </a:ln>
        </p:spPr>
      </p:pic>
      <p:cxnSp>
        <p:nvCxnSpPr>
          <p:cNvPr id="69" name="Google Shape;69;p15"/>
          <p:cNvCxnSpPr/>
          <p:nvPr/>
        </p:nvCxnSpPr>
        <p:spPr>
          <a:xfrm flipH="1" rot="10800000">
            <a:off x="21446825" y="12833583"/>
            <a:ext cx="1" cy="422276"/>
          </a:xfrm>
          <a:prstGeom prst="straightConnector1">
            <a:avLst/>
          </a:prstGeom>
          <a:noFill/>
          <a:ln cap="flat" cmpd="sng" w="12700">
            <a:solidFill>
              <a:srgbClr val="000000">
                <a:alpha val="13725"/>
              </a:srgbClr>
            </a:solidFill>
            <a:prstDash val="solid"/>
            <a:miter lim="400000"/>
            <a:headEnd len="sm" w="sm" type="none"/>
            <a:tailEnd len="sm" w="sm" type="none"/>
          </a:ln>
        </p:spPr>
      </p:cxnSp>
      <p:sp>
        <p:nvSpPr>
          <p:cNvPr id="70" name="Google Shape;70;p15"/>
          <p:cNvSpPr txBox="1"/>
          <p:nvPr/>
        </p:nvSpPr>
        <p:spPr>
          <a:xfrm>
            <a:off x="21752656" y="12670764"/>
            <a:ext cx="2011768" cy="585096"/>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sp>
        <p:nvSpPr>
          <p:cNvPr id="71" name="Google Shape;71;p15"/>
          <p:cNvSpPr txBox="1"/>
          <p:nvPr/>
        </p:nvSpPr>
        <p:spPr>
          <a:xfrm>
            <a:off x="14694523" y="5197019"/>
            <a:ext cx="6446471" cy="6163056"/>
          </a:xfrm>
          <a:prstGeom prst="rect">
            <a:avLst/>
          </a:prstGeom>
          <a:noFill/>
          <a:ln>
            <a:noFill/>
          </a:ln>
        </p:spPr>
        <p:txBody>
          <a:bodyPr anchorCtr="0" anchor="t" bIns="45700" lIns="91425" spcFirstLastPara="1" rIns="91425" wrap="square" tIns="45700">
            <a:noAutofit/>
          </a:bodyPr>
          <a:lstStyle/>
          <a:p>
            <a:pPr indent="-228600" lvl="0" marL="342900" marR="0" rtl="0" algn="l">
              <a:lnSpc>
                <a:spcPct val="90000"/>
              </a:lnSpc>
              <a:spcBef>
                <a:spcPts val="0"/>
              </a:spcBef>
              <a:spcAft>
                <a:spcPts val="0"/>
              </a:spcAft>
              <a:buClr>
                <a:schemeClr val="dk1"/>
              </a:buClr>
              <a:buSzPts val="3100"/>
              <a:buFont typeface="Arial"/>
              <a:buChar char="•"/>
            </a:pPr>
            <a:r>
              <a:rPr b="0" i="0" lang="en-US" sz="3100" u="none" cap="none" strike="noStrike">
                <a:solidFill>
                  <a:schemeClr val="dk1"/>
                </a:solidFill>
                <a:latin typeface="Helvetica Neue"/>
                <a:ea typeface="Helvetica Neue"/>
                <a:cs typeface="Helvetica Neue"/>
                <a:sym typeface="Helvetica Neue"/>
              </a:rPr>
              <a:t>Para esse Mercado, nossos principais concorrentes são softwares de gestão financeira e ERPs</a:t>
            </a:r>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228600" lvl="0" marL="342900" marR="0" rtl="0" algn="l">
              <a:lnSpc>
                <a:spcPct val="90000"/>
              </a:lnSpc>
              <a:spcBef>
                <a:spcPts val="600"/>
              </a:spcBef>
              <a:spcAft>
                <a:spcPts val="0"/>
              </a:spcAft>
              <a:buClr>
                <a:schemeClr val="dk1"/>
              </a:buClr>
              <a:buSzPts val="3100"/>
              <a:buFont typeface="Arial"/>
              <a:buChar char="•"/>
            </a:pPr>
            <a:r>
              <a:rPr b="0" i="0" lang="en-US" sz="3100" u="none" cap="none" strike="noStrike">
                <a:solidFill>
                  <a:schemeClr val="dk1"/>
                </a:solidFill>
                <a:latin typeface="Helvetica Neue"/>
                <a:ea typeface="Helvetica Neue"/>
                <a:cs typeface="Helvetica Neue"/>
                <a:sym typeface="Helvetica Neue"/>
              </a:rPr>
              <a:t>79% do Mercado de ERPs está concentrado em 3 empresas: Totvs, SAP e Oracle</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16"/>
          <p:cNvSpPr txBox="1"/>
          <p:nvPr/>
        </p:nvSpPr>
        <p:spPr>
          <a:xfrm>
            <a:off x="1379729" y="-1492550"/>
            <a:ext cx="14197800" cy="4608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lang="en-US" sz="6600">
                <a:solidFill>
                  <a:schemeClr val="dk1"/>
                </a:solidFill>
                <a:latin typeface="Helvetica Neue"/>
                <a:ea typeface="Helvetica Neue"/>
                <a:cs typeface="Helvetica Neue"/>
                <a:sym typeface="Helvetica Neue"/>
              </a:rPr>
              <a:t>Cliente Padrão (Persona)</a:t>
            </a:r>
            <a:r>
              <a:rPr b="1" i="0" lang="en-US" sz="6600" u="none" cap="none" strike="noStrike">
                <a:solidFill>
                  <a:schemeClr val="dk1"/>
                </a:solidFill>
                <a:latin typeface="Helvetica Neue"/>
                <a:ea typeface="Helvetica Neue"/>
                <a:cs typeface="Helvetica Neue"/>
                <a:sym typeface="Helvetica Neue"/>
              </a:rPr>
              <a:t> – B2C</a:t>
            </a:r>
            <a:endParaRPr/>
          </a:p>
        </p:txBody>
      </p:sp>
      <p:sp>
        <p:nvSpPr>
          <p:cNvPr id="77" name="Google Shape;77;p16"/>
          <p:cNvSpPr txBox="1"/>
          <p:nvPr/>
        </p:nvSpPr>
        <p:spPr>
          <a:xfrm>
            <a:off x="1459000" y="3789375"/>
            <a:ext cx="22077600" cy="8440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3100">
                <a:solidFill>
                  <a:schemeClr val="dk1"/>
                </a:solidFill>
                <a:latin typeface="Helvetica Neue"/>
                <a:ea typeface="Helvetica Neue"/>
                <a:cs typeface="Helvetica Neue"/>
                <a:sym typeface="Helvetica Neue"/>
              </a:rPr>
              <a:t>Grupo Opty</a:t>
            </a:r>
            <a:r>
              <a:rPr lang="en-US" sz="3100">
                <a:solidFill>
                  <a:schemeClr val="dk1"/>
                </a:solidFill>
                <a:latin typeface="Helvetica Neue"/>
                <a:ea typeface="Helvetica Neue"/>
                <a:cs typeface="Helvetica Neue"/>
                <a:sym typeface="Helvetica Neue"/>
              </a:rPr>
              <a:t> (</a:t>
            </a:r>
            <a:r>
              <a:rPr lang="en-US" sz="3100">
                <a:solidFill>
                  <a:schemeClr val="dk1"/>
                </a:solidFill>
                <a:uFill>
                  <a:noFill/>
                </a:uFill>
                <a:latin typeface="Helvetica Neue"/>
                <a:ea typeface="Helvetica Neue"/>
                <a:cs typeface="Helvetica Neue"/>
                <a:sym typeface="Helvetica Neue"/>
                <a:hlinkClick r:id="rId3"/>
              </a:rPr>
              <a:t>https://opty.com.br/institucional/</a:t>
            </a:r>
            <a:r>
              <a:rPr lang="en-US" sz="3100">
                <a:solidFill>
                  <a:schemeClr val="dk1"/>
                </a:solidFill>
                <a:latin typeface="Helvetica Neue"/>
                <a:ea typeface="Helvetica Neue"/>
                <a:cs typeface="Helvetica Neue"/>
                <a:sym typeface="Helvetica Neue"/>
              </a:rPr>
              <a:t>)</a:t>
            </a:r>
            <a:endParaRPr sz="3100">
              <a:solidFill>
                <a:schemeClr val="dk1"/>
              </a:solidFill>
            </a:endParaRPr>
          </a:p>
          <a:p>
            <a:pPr indent="0" lvl="0" marL="0" rtl="0" algn="l">
              <a:lnSpc>
                <a:spcPct val="120000"/>
              </a:lnSpc>
              <a:spcBef>
                <a:spcPts val="0"/>
              </a:spcBef>
              <a:spcAft>
                <a:spcPts val="0"/>
              </a:spcAft>
              <a:buNone/>
            </a:pPr>
            <a:r>
              <a:t/>
            </a:r>
            <a:endParaRPr sz="3100">
              <a:solidFill>
                <a:schemeClr val="dk1"/>
              </a:solidFill>
            </a:endParaRPr>
          </a:p>
          <a:p>
            <a:pPr indent="0" lvl="0" marL="0" rtl="0" algn="l">
              <a:lnSpc>
                <a:spcPct val="120000"/>
              </a:lnSpc>
              <a:spcBef>
                <a:spcPts val="0"/>
              </a:spcBef>
              <a:spcAft>
                <a:spcPts val="0"/>
              </a:spcAft>
              <a:buNone/>
            </a:pPr>
            <a:r>
              <a:rPr b="1" lang="en-US" sz="3100">
                <a:solidFill>
                  <a:schemeClr val="dk1"/>
                </a:solidFill>
                <a:latin typeface="Helvetica Neue"/>
                <a:ea typeface="Helvetica Neue"/>
                <a:cs typeface="Helvetica Neue"/>
                <a:sym typeface="Helvetica Neue"/>
              </a:rPr>
              <a:t>Grupo Opty é o maior grupo de oftalmologia da América Latina, agregando 20 empresas oftalmológicas, com contas bancárias próprias, o que dificulta o monitoramento do fluxo de recebíveis do grupo</a:t>
            </a:r>
            <a:endParaRPr b="1" sz="3100">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t/>
            </a:r>
            <a:endParaRPr b="1" sz="3100">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rPr b="1" lang="en-US" sz="3100">
                <a:solidFill>
                  <a:schemeClr val="dk1"/>
                </a:solidFill>
                <a:latin typeface="Helvetica Neue"/>
                <a:ea typeface="Helvetica Neue"/>
                <a:cs typeface="Helvetica Neue"/>
                <a:sym typeface="Helvetica Neue"/>
              </a:rPr>
              <a:t>-Monitoramento: </a:t>
            </a:r>
            <a:r>
              <a:rPr lang="en-US" sz="3100">
                <a:solidFill>
                  <a:schemeClr val="dk1"/>
                </a:solidFill>
                <a:latin typeface="Helvetica Neue"/>
                <a:ea typeface="Helvetica Neue"/>
                <a:cs typeface="Helvetica Neue"/>
                <a:sym typeface="Helvetica Neue"/>
              </a:rPr>
              <a:t>Com um único login um usuário conseguiria monitorar todas as contas bancárias do grupo em um único local, facilitando o acompanhamento operacional dos recebíveis das empresas Opty</a:t>
            </a:r>
            <a:endParaRPr sz="3100">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t/>
            </a:r>
            <a:endParaRPr b="1" sz="3100">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rPr b="1" lang="en-US" sz="3100">
                <a:solidFill>
                  <a:schemeClr val="dk1"/>
                </a:solidFill>
                <a:latin typeface="Helvetica Neue"/>
                <a:ea typeface="Helvetica Neue"/>
                <a:cs typeface="Helvetica Neue"/>
                <a:sym typeface="Helvetica Neue"/>
              </a:rPr>
              <a:t>-Crédito: </a:t>
            </a:r>
            <a:r>
              <a:rPr lang="en-US" sz="3100">
                <a:solidFill>
                  <a:schemeClr val="dk1"/>
                </a:solidFill>
                <a:latin typeface="Helvetica Neue"/>
                <a:ea typeface="Helvetica Neue"/>
                <a:cs typeface="Helvetica Neue"/>
                <a:sym typeface="Helvetica Neue"/>
              </a:rPr>
              <a:t>Mediante o monitoramento das contas cadastradas, poderíamos oferecer crédito para as empresas do grupo cujo fluxo de recebíveis indique </a:t>
            </a:r>
            <a:r>
              <a:rPr lang="en-US" sz="3100">
                <a:solidFill>
                  <a:schemeClr val="dk1"/>
                </a:solidFill>
                <a:latin typeface="Helvetica Neue"/>
                <a:ea typeface="Helvetica Neue"/>
                <a:cs typeface="Helvetica Neue"/>
                <a:sym typeface="Helvetica Neue"/>
              </a:rPr>
              <a:t>aderência</a:t>
            </a:r>
            <a:r>
              <a:rPr lang="en-US" sz="3100">
                <a:solidFill>
                  <a:schemeClr val="dk1"/>
                </a:solidFill>
                <a:latin typeface="Helvetica Neue"/>
                <a:ea typeface="Helvetica Neue"/>
                <a:cs typeface="Helvetica Neue"/>
                <a:sym typeface="Helvetica Neue"/>
              </a:rPr>
              <a:t> a esse serviço</a:t>
            </a:r>
            <a:endParaRPr sz="3100">
              <a:solidFill>
                <a:schemeClr val="dk1"/>
              </a:solidFill>
              <a:latin typeface="Helvetica Neue"/>
              <a:ea typeface="Helvetica Neue"/>
              <a:cs typeface="Helvetica Neue"/>
              <a:sym typeface="Helvetica Neue"/>
            </a:endParaRPr>
          </a:p>
        </p:txBody>
      </p:sp>
      <p:sp>
        <p:nvSpPr>
          <p:cNvPr id="78" name="Google Shape;78;p16"/>
          <p:cNvSpPr/>
          <p:nvPr/>
        </p:nvSpPr>
        <p:spPr>
          <a:xfrm>
            <a:off x="1379717" y="1370048"/>
            <a:ext cx="1403400" cy="345300"/>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79" name="Google Shape;79;p16"/>
          <p:cNvPicPr preferRelativeResize="0"/>
          <p:nvPr/>
        </p:nvPicPr>
        <p:blipFill rotWithShape="1">
          <a:blip r:embed="rId4">
            <a:alphaModFix amt="12580"/>
          </a:blip>
          <a:srcRect b="0" l="0" r="0" t="0"/>
          <a:stretch/>
        </p:blipFill>
        <p:spPr>
          <a:xfrm>
            <a:off x="20472844" y="12903193"/>
            <a:ext cx="668152" cy="283058"/>
          </a:xfrm>
          <a:prstGeom prst="rect">
            <a:avLst/>
          </a:prstGeom>
          <a:noFill/>
          <a:ln>
            <a:noFill/>
          </a:ln>
        </p:spPr>
      </p:pic>
      <p:cxnSp>
        <p:nvCxnSpPr>
          <p:cNvPr id="80" name="Google Shape;80;p16"/>
          <p:cNvCxnSpPr/>
          <p:nvPr/>
        </p:nvCxnSpPr>
        <p:spPr>
          <a:xfrm rot="10800000">
            <a:off x="21446825" y="12833459"/>
            <a:ext cx="0" cy="422400"/>
          </a:xfrm>
          <a:prstGeom prst="straightConnector1">
            <a:avLst/>
          </a:prstGeom>
          <a:noFill/>
          <a:ln cap="flat" cmpd="sng" w="12700">
            <a:solidFill>
              <a:srgbClr val="000000">
                <a:alpha val="13730"/>
              </a:srgbClr>
            </a:solidFill>
            <a:prstDash val="solid"/>
            <a:miter lim="400000"/>
            <a:headEnd len="sm" w="sm" type="none"/>
            <a:tailEnd len="sm" w="sm" type="none"/>
          </a:ln>
        </p:spPr>
      </p:cxnSp>
      <p:sp>
        <p:nvSpPr>
          <p:cNvPr id="81" name="Google Shape;81;p16"/>
          <p:cNvSpPr txBox="1"/>
          <p:nvPr/>
        </p:nvSpPr>
        <p:spPr>
          <a:xfrm>
            <a:off x="21752656" y="12670764"/>
            <a:ext cx="2011800" cy="585000"/>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pic>
        <p:nvPicPr>
          <p:cNvPr id="82" name="Google Shape;82;p16"/>
          <p:cNvPicPr preferRelativeResize="0"/>
          <p:nvPr/>
        </p:nvPicPr>
        <p:blipFill>
          <a:blip r:embed="rId5">
            <a:alphaModFix/>
          </a:blip>
          <a:stretch>
            <a:fillRect/>
          </a:stretch>
        </p:blipFill>
        <p:spPr>
          <a:xfrm>
            <a:off x="18877488" y="1293925"/>
            <a:ext cx="3858875" cy="216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6" name="Shape 86"/>
        <p:cNvGrpSpPr/>
        <p:nvPr/>
      </p:nvGrpSpPr>
      <p:grpSpPr>
        <a:xfrm>
          <a:off x="0" y="0"/>
          <a:ext cx="0" cy="0"/>
          <a:chOff x="0" y="0"/>
          <a:chExt cx="0" cy="0"/>
        </a:xfrm>
      </p:grpSpPr>
      <p:sp>
        <p:nvSpPr>
          <p:cNvPr id="87" name="Google Shape;87;p17"/>
          <p:cNvSpPr txBox="1"/>
          <p:nvPr/>
        </p:nvSpPr>
        <p:spPr>
          <a:xfrm>
            <a:off x="1379729" y="-1492550"/>
            <a:ext cx="14197800" cy="4608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lang="en-US" sz="6600">
                <a:solidFill>
                  <a:schemeClr val="dk1"/>
                </a:solidFill>
                <a:latin typeface="Helvetica Neue"/>
                <a:ea typeface="Helvetica Neue"/>
                <a:cs typeface="Helvetica Neue"/>
                <a:sym typeface="Helvetica Neue"/>
              </a:rPr>
              <a:t>Cliente Padrão (Persona)</a:t>
            </a:r>
            <a:r>
              <a:rPr b="1" i="0" lang="en-US" sz="6600" u="none" cap="none" strike="noStrike">
                <a:solidFill>
                  <a:schemeClr val="dk1"/>
                </a:solidFill>
                <a:latin typeface="Helvetica Neue"/>
                <a:ea typeface="Helvetica Neue"/>
                <a:cs typeface="Helvetica Neue"/>
                <a:sym typeface="Helvetica Neue"/>
              </a:rPr>
              <a:t> – B2C</a:t>
            </a:r>
            <a:endParaRPr/>
          </a:p>
        </p:txBody>
      </p:sp>
      <p:sp>
        <p:nvSpPr>
          <p:cNvPr id="88" name="Google Shape;88;p17"/>
          <p:cNvSpPr txBox="1"/>
          <p:nvPr/>
        </p:nvSpPr>
        <p:spPr>
          <a:xfrm>
            <a:off x="1459000" y="3789375"/>
            <a:ext cx="22077600" cy="8440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3100">
                <a:solidFill>
                  <a:schemeClr val="dk1"/>
                </a:solidFill>
                <a:latin typeface="Helvetica Neue"/>
                <a:ea typeface="Helvetica Neue"/>
                <a:cs typeface="Helvetica Neue"/>
                <a:sym typeface="Helvetica Neue"/>
              </a:rPr>
              <a:t>Associação Catarinense das Fundações Educacionais </a:t>
            </a:r>
            <a:r>
              <a:rPr lang="en-US" sz="3100">
                <a:solidFill>
                  <a:schemeClr val="dk1"/>
                </a:solidFill>
                <a:latin typeface="Helvetica Neue"/>
                <a:ea typeface="Helvetica Neue"/>
                <a:cs typeface="Helvetica Neue"/>
                <a:sym typeface="Helvetica Neue"/>
              </a:rPr>
              <a:t>(</a:t>
            </a:r>
            <a:r>
              <a:rPr lang="en-US" sz="3100">
                <a:solidFill>
                  <a:schemeClr val="dk1"/>
                </a:solidFill>
                <a:uFill>
                  <a:noFill/>
                </a:uFill>
                <a:latin typeface="Helvetica Neue"/>
                <a:ea typeface="Helvetica Neue"/>
                <a:cs typeface="Helvetica Neue"/>
                <a:sym typeface="Helvetica Neue"/>
                <a:hlinkClick r:id="rId3"/>
              </a:rPr>
              <a:t>new.acafe.org.br</a:t>
            </a:r>
            <a:r>
              <a:rPr lang="en-US" sz="3100">
                <a:solidFill>
                  <a:schemeClr val="dk1"/>
                </a:solidFill>
                <a:latin typeface="Helvetica Neue"/>
                <a:ea typeface="Helvetica Neue"/>
                <a:cs typeface="Helvetica Neue"/>
                <a:sym typeface="Helvetica Neue"/>
              </a:rPr>
              <a:t>)</a:t>
            </a:r>
            <a:endParaRPr sz="3100">
              <a:solidFill>
                <a:schemeClr val="dk1"/>
              </a:solidFill>
            </a:endParaRPr>
          </a:p>
          <a:p>
            <a:pPr indent="0" lvl="0" marL="0" rtl="0" algn="l">
              <a:lnSpc>
                <a:spcPct val="120000"/>
              </a:lnSpc>
              <a:spcBef>
                <a:spcPts val="0"/>
              </a:spcBef>
              <a:spcAft>
                <a:spcPts val="0"/>
              </a:spcAft>
              <a:buNone/>
            </a:pPr>
            <a:r>
              <a:t/>
            </a:r>
            <a:endParaRPr sz="3100">
              <a:solidFill>
                <a:schemeClr val="dk1"/>
              </a:solidFill>
            </a:endParaRPr>
          </a:p>
          <a:p>
            <a:pPr indent="0" lvl="0" marL="0" rtl="0" algn="l">
              <a:lnSpc>
                <a:spcPct val="120000"/>
              </a:lnSpc>
              <a:spcBef>
                <a:spcPts val="0"/>
              </a:spcBef>
              <a:spcAft>
                <a:spcPts val="0"/>
              </a:spcAft>
              <a:buNone/>
            </a:pPr>
            <a:r>
              <a:rPr b="1" lang="en-US" sz="3100">
                <a:solidFill>
                  <a:schemeClr val="dk1"/>
                </a:solidFill>
                <a:latin typeface="Helvetica Neue"/>
                <a:ea typeface="Helvetica Neue"/>
                <a:cs typeface="Helvetica Neue"/>
                <a:sym typeface="Helvetica Neue"/>
              </a:rPr>
              <a:t>Trata-se de uma associação que reúne as principais instituições de ensino superior de Santa Catarina, a fim de encontrar soluções que atendam as principais dores comuns entre essas universidades</a:t>
            </a:r>
            <a:endParaRPr b="1" sz="3100">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t/>
            </a:r>
            <a:endParaRPr b="1" sz="3100">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rPr b="1" lang="en-US" sz="3100">
                <a:solidFill>
                  <a:schemeClr val="dk1"/>
                </a:solidFill>
                <a:latin typeface="Helvetica Neue"/>
                <a:ea typeface="Helvetica Neue"/>
                <a:cs typeface="Helvetica Neue"/>
                <a:sym typeface="Helvetica Neue"/>
              </a:rPr>
              <a:t>-Monitoramento: </a:t>
            </a:r>
            <a:r>
              <a:rPr lang="en-US" sz="3100">
                <a:solidFill>
                  <a:schemeClr val="dk1"/>
                </a:solidFill>
                <a:latin typeface="Helvetica Neue"/>
                <a:ea typeface="Helvetica Neue"/>
                <a:cs typeface="Helvetica Neue"/>
                <a:sym typeface="Helvetica Neue"/>
              </a:rPr>
              <a:t>Hoje essas universidades realizam a cobrança de suas mensalidades primordialmente via boleto e necessitam de soluções para monitorar esses pagamentos de forma mais fácil, em um único local. Adicionalmente, nossa plataforma oferece insights quanto ao perfil dos clientes pagadores, a fim de oferecer a essas instituições caminhos para diminuir a sua inadimplência </a:t>
            </a:r>
            <a:endParaRPr sz="3100">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t/>
            </a:r>
            <a:endParaRPr b="1" sz="3100">
              <a:solidFill>
                <a:schemeClr val="dk1"/>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rPr b="1" lang="en-US" sz="3100">
                <a:solidFill>
                  <a:schemeClr val="dk1"/>
                </a:solidFill>
                <a:latin typeface="Helvetica Neue"/>
                <a:ea typeface="Helvetica Neue"/>
                <a:cs typeface="Helvetica Neue"/>
                <a:sym typeface="Helvetica Neue"/>
              </a:rPr>
              <a:t>-Crédito: </a:t>
            </a:r>
            <a:r>
              <a:rPr lang="en-US" sz="3100">
                <a:solidFill>
                  <a:schemeClr val="dk1"/>
                </a:solidFill>
                <a:latin typeface="Helvetica Neue"/>
                <a:ea typeface="Helvetica Neue"/>
                <a:cs typeface="Helvetica Neue"/>
                <a:sym typeface="Helvetica Neue"/>
              </a:rPr>
              <a:t>Principalmente em meio ao Covid, o nível de inadimplência e cancelamento de matrícula está muito alto nas universidades (palavras de Paulo Ivo, um dos chefes da associação). Sendo assim, essas instituições precisam de crédito para conter demissões e cortes de custos até que a crise esteja controlada</a:t>
            </a:r>
            <a:endParaRPr sz="3100">
              <a:solidFill>
                <a:schemeClr val="dk1"/>
              </a:solidFill>
              <a:latin typeface="Helvetica Neue"/>
              <a:ea typeface="Helvetica Neue"/>
              <a:cs typeface="Helvetica Neue"/>
              <a:sym typeface="Helvetica Neue"/>
            </a:endParaRPr>
          </a:p>
        </p:txBody>
      </p:sp>
      <p:sp>
        <p:nvSpPr>
          <p:cNvPr id="89" name="Google Shape;89;p17"/>
          <p:cNvSpPr/>
          <p:nvPr/>
        </p:nvSpPr>
        <p:spPr>
          <a:xfrm>
            <a:off x="1379717" y="1370048"/>
            <a:ext cx="1403400" cy="345300"/>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90" name="Google Shape;90;p17"/>
          <p:cNvPicPr preferRelativeResize="0"/>
          <p:nvPr/>
        </p:nvPicPr>
        <p:blipFill rotWithShape="1">
          <a:blip r:embed="rId4">
            <a:alphaModFix amt="12580"/>
          </a:blip>
          <a:srcRect b="0" l="0" r="0" t="0"/>
          <a:stretch/>
        </p:blipFill>
        <p:spPr>
          <a:xfrm>
            <a:off x="20472844" y="12903193"/>
            <a:ext cx="668152" cy="283058"/>
          </a:xfrm>
          <a:prstGeom prst="rect">
            <a:avLst/>
          </a:prstGeom>
          <a:noFill/>
          <a:ln>
            <a:noFill/>
          </a:ln>
        </p:spPr>
      </p:pic>
      <p:cxnSp>
        <p:nvCxnSpPr>
          <p:cNvPr id="91" name="Google Shape;91;p17"/>
          <p:cNvCxnSpPr/>
          <p:nvPr/>
        </p:nvCxnSpPr>
        <p:spPr>
          <a:xfrm rot="10800000">
            <a:off x="21446825" y="12833459"/>
            <a:ext cx="0" cy="422400"/>
          </a:xfrm>
          <a:prstGeom prst="straightConnector1">
            <a:avLst/>
          </a:prstGeom>
          <a:noFill/>
          <a:ln cap="flat" cmpd="sng" w="12700">
            <a:solidFill>
              <a:srgbClr val="000000">
                <a:alpha val="13730"/>
              </a:srgbClr>
            </a:solidFill>
            <a:prstDash val="solid"/>
            <a:miter lim="400000"/>
            <a:headEnd len="sm" w="sm" type="none"/>
            <a:tailEnd len="sm" w="sm" type="none"/>
          </a:ln>
        </p:spPr>
      </p:cxnSp>
      <p:sp>
        <p:nvSpPr>
          <p:cNvPr id="92" name="Google Shape;92;p17"/>
          <p:cNvSpPr txBox="1"/>
          <p:nvPr/>
        </p:nvSpPr>
        <p:spPr>
          <a:xfrm>
            <a:off x="21752656" y="12670764"/>
            <a:ext cx="2011800" cy="585000"/>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pic>
        <p:nvPicPr>
          <p:cNvPr id="93" name="Google Shape;93;p17"/>
          <p:cNvPicPr preferRelativeResize="0"/>
          <p:nvPr/>
        </p:nvPicPr>
        <p:blipFill>
          <a:blip r:embed="rId5">
            <a:alphaModFix/>
          </a:blip>
          <a:stretch>
            <a:fillRect/>
          </a:stretch>
        </p:blipFill>
        <p:spPr>
          <a:xfrm>
            <a:off x="17837654" y="891675"/>
            <a:ext cx="4551282" cy="348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Google Shape;98;p18"/>
          <p:cNvSpPr txBox="1"/>
          <p:nvPr/>
        </p:nvSpPr>
        <p:spPr>
          <a:xfrm>
            <a:off x="1379717" y="-588879"/>
            <a:ext cx="9646025" cy="460857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i="0" lang="en-US" sz="6600" u="none" cap="none" strike="noStrike">
                <a:solidFill>
                  <a:schemeClr val="dk1"/>
                </a:solidFill>
                <a:latin typeface="Helvetica Neue"/>
                <a:ea typeface="Helvetica Neue"/>
                <a:cs typeface="Helvetica Neue"/>
                <a:sym typeface="Helvetica Neue"/>
              </a:rPr>
              <a:t>Addressable Market &amp; Demand – B2B</a:t>
            </a:r>
            <a:endParaRPr/>
          </a:p>
        </p:txBody>
      </p:sp>
      <p:sp>
        <p:nvSpPr>
          <p:cNvPr id="99" name="Google Shape;99;p18"/>
          <p:cNvSpPr txBox="1"/>
          <p:nvPr/>
        </p:nvSpPr>
        <p:spPr>
          <a:xfrm>
            <a:off x="1374508" y="4974079"/>
            <a:ext cx="21384032" cy="7989233"/>
          </a:xfrm>
          <a:prstGeom prst="rect">
            <a:avLst/>
          </a:prstGeom>
          <a:noFill/>
          <a:ln>
            <a:noFill/>
          </a:ln>
        </p:spPr>
        <p:txBody>
          <a:bodyPr anchorCtr="0" anchor="t" bIns="45700" lIns="91425" spcFirstLastPara="1" rIns="91425" wrap="square" tIns="45700">
            <a:noAutofit/>
          </a:bodyPr>
          <a:lstStyle/>
          <a:p>
            <a:pPr indent="-228600" lvl="0" marL="342900" marR="0" rtl="0" algn="just">
              <a:lnSpc>
                <a:spcPct val="90000"/>
              </a:lnSpc>
              <a:spcBef>
                <a:spcPts val="0"/>
              </a:spcBef>
              <a:spcAft>
                <a:spcPts val="0"/>
              </a:spcAft>
              <a:buClr>
                <a:schemeClr val="dk1"/>
              </a:buClr>
              <a:buSzPts val="3100"/>
              <a:buFont typeface="Arial"/>
              <a:buChar char="•"/>
            </a:pPr>
            <a:r>
              <a:rPr b="0" i="0" lang="en-US" sz="3100" u="none" cap="none" strike="noStrike">
                <a:solidFill>
                  <a:schemeClr val="dk1"/>
                </a:solidFill>
                <a:latin typeface="Helvetica Neue"/>
                <a:ea typeface="Helvetica Neue"/>
                <a:cs typeface="Helvetica Neue"/>
                <a:sym typeface="Helvetica Neue"/>
              </a:rPr>
              <a:t>Oferecemos soluções para empresas que precisam monitorar o fluxo de recebíveis de terceiros</a:t>
            </a:r>
            <a:endParaRPr b="0" i="0" sz="3100" u="none" cap="none" strike="noStrike">
              <a:solidFill>
                <a:schemeClr val="dk1"/>
              </a:solidFill>
              <a:latin typeface="Helvetica Neue"/>
              <a:ea typeface="Helvetica Neue"/>
              <a:cs typeface="Helvetica Neue"/>
              <a:sym typeface="Helvetica Neue"/>
            </a:endParaRPr>
          </a:p>
          <a:p>
            <a:pPr indent="-31750" lvl="0" marL="342900" marR="0" rtl="0" algn="just">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228600" lvl="0" marL="342900" marR="0" rtl="0" algn="just">
              <a:lnSpc>
                <a:spcPct val="90000"/>
              </a:lnSpc>
              <a:spcBef>
                <a:spcPts val="600"/>
              </a:spcBef>
              <a:spcAft>
                <a:spcPts val="0"/>
              </a:spcAft>
              <a:buClr>
                <a:schemeClr val="dk1"/>
              </a:buClr>
              <a:buSzPts val="3100"/>
              <a:buFont typeface="Arial"/>
              <a:buChar char="•"/>
            </a:pPr>
            <a:r>
              <a:rPr b="1" i="0" lang="en-US" sz="3100" u="none" cap="none" strike="noStrike">
                <a:solidFill>
                  <a:schemeClr val="dk1"/>
                </a:solidFill>
                <a:latin typeface="Helvetica Neue"/>
                <a:ea typeface="Helvetica Neue"/>
                <a:cs typeface="Helvetica Neue"/>
                <a:sym typeface="Helvetica Neue"/>
              </a:rPr>
              <a:t>Mercado de VCs: </a:t>
            </a:r>
            <a:endParaRPr/>
          </a:p>
          <a:p>
            <a:pPr indent="0" lvl="0" marL="114300" marR="0" rtl="0" algn="just">
              <a:lnSpc>
                <a:spcPct val="90000"/>
              </a:lnSpc>
              <a:spcBef>
                <a:spcPts val="600"/>
              </a:spcBef>
              <a:spcAft>
                <a:spcPts val="0"/>
              </a:spcAft>
              <a:buClr>
                <a:schemeClr val="dk1"/>
              </a:buClr>
              <a:buSzPts val="3100"/>
              <a:buFont typeface="Helvetica Neue"/>
              <a:buNone/>
            </a:pPr>
            <a:r>
              <a:rPr b="0" i="0" lang="en-US" sz="3100" u="none" cap="none" strike="noStrike">
                <a:solidFill>
                  <a:schemeClr val="dk1"/>
                </a:solidFill>
                <a:latin typeface="Helvetica Neue"/>
                <a:ea typeface="Helvetica Neue"/>
                <a:cs typeface="Helvetica Neue"/>
                <a:sym typeface="Helvetica Neue"/>
              </a:rPr>
              <a:t>-Crescimento constante de deals de 2010-2017</a:t>
            </a:r>
            <a:endParaRPr/>
          </a:p>
          <a:p>
            <a:pPr indent="0" lvl="0" marL="114300" marR="0" rtl="0" algn="just">
              <a:lnSpc>
                <a:spcPct val="90000"/>
              </a:lnSpc>
              <a:spcBef>
                <a:spcPts val="600"/>
              </a:spcBef>
              <a:spcAft>
                <a:spcPts val="0"/>
              </a:spcAft>
              <a:buClr>
                <a:schemeClr val="dk1"/>
              </a:buClr>
              <a:buSzPts val="3100"/>
              <a:buFont typeface="Helvetica Neue"/>
              <a:buNone/>
            </a:pPr>
            <a:r>
              <a:rPr b="0" i="0" lang="en-US" sz="3100" u="none" cap="none" strike="noStrike">
                <a:solidFill>
                  <a:schemeClr val="dk1"/>
                </a:solidFill>
                <a:latin typeface="Helvetica Neue"/>
                <a:ea typeface="Helvetica Neue"/>
                <a:cs typeface="Helvetica Neue"/>
                <a:sym typeface="Helvetica Neue"/>
              </a:rPr>
              <a:t>-92 gestores de VCs no Brasil (2019)</a:t>
            </a:r>
            <a:endParaRPr/>
          </a:p>
          <a:p>
            <a:pPr indent="-31750" lvl="0" marL="342900" marR="0" rtl="0" algn="just">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228600" lvl="0" marL="342900" marR="0" rtl="0" algn="just">
              <a:lnSpc>
                <a:spcPct val="90000"/>
              </a:lnSpc>
              <a:spcBef>
                <a:spcPts val="600"/>
              </a:spcBef>
              <a:spcAft>
                <a:spcPts val="0"/>
              </a:spcAft>
              <a:buClr>
                <a:schemeClr val="dk1"/>
              </a:buClr>
              <a:buSzPts val="3100"/>
              <a:buFont typeface="Arial"/>
              <a:buChar char="•"/>
            </a:pPr>
            <a:r>
              <a:rPr b="1" i="0" lang="en-US" sz="3100" u="none" cap="none" strike="noStrike">
                <a:solidFill>
                  <a:schemeClr val="dk1"/>
                </a:solidFill>
                <a:latin typeface="Helvetica Neue"/>
                <a:ea typeface="Helvetica Neue"/>
                <a:cs typeface="Helvetica Neue"/>
                <a:sym typeface="Helvetica Neue"/>
              </a:rPr>
              <a:t>Mercado de provedores de crédito:</a:t>
            </a:r>
            <a:endParaRPr/>
          </a:p>
          <a:p>
            <a:pPr indent="0" lvl="0" marL="114300" marR="0" rtl="0" algn="just">
              <a:lnSpc>
                <a:spcPct val="90000"/>
              </a:lnSpc>
              <a:spcBef>
                <a:spcPts val="600"/>
              </a:spcBef>
              <a:spcAft>
                <a:spcPts val="0"/>
              </a:spcAft>
              <a:buClr>
                <a:schemeClr val="dk1"/>
              </a:buClr>
              <a:buSzPts val="3100"/>
              <a:buFont typeface="Helvetica Neue"/>
              <a:buNone/>
            </a:pPr>
            <a:r>
              <a:rPr b="0" i="0" lang="en-US" sz="3100" u="none" cap="none" strike="noStrike">
                <a:solidFill>
                  <a:schemeClr val="dk1"/>
                </a:solidFill>
                <a:latin typeface="Helvetica Neue"/>
                <a:ea typeface="Helvetica Neue"/>
                <a:cs typeface="Helvetica Neue"/>
                <a:sym typeface="Helvetica Neue"/>
              </a:rPr>
              <a:t>-Aumento de 40,5% na concessão de crédito no Brasil (2020)</a:t>
            </a:r>
            <a:endParaRPr/>
          </a:p>
          <a:p>
            <a:pPr indent="0" lvl="0" marL="114300" marR="0" rtl="0" algn="just">
              <a:lnSpc>
                <a:spcPct val="90000"/>
              </a:lnSpc>
              <a:spcBef>
                <a:spcPts val="600"/>
              </a:spcBef>
              <a:spcAft>
                <a:spcPts val="0"/>
              </a:spcAft>
              <a:buClr>
                <a:schemeClr val="dk1"/>
              </a:buClr>
              <a:buSzPts val="3100"/>
              <a:buFont typeface="Helvetica Neue"/>
              <a:buNone/>
            </a:pPr>
            <a:r>
              <a:rPr b="0" i="0" lang="en-US" sz="3100" u="none" cap="none" strike="noStrike">
                <a:solidFill>
                  <a:schemeClr val="dk1"/>
                </a:solidFill>
                <a:latin typeface="Helvetica Neue"/>
                <a:ea typeface="Helvetica Neue"/>
                <a:cs typeface="Helvetica Neue"/>
                <a:sym typeface="Helvetica Neue"/>
              </a:rPr>
              <a:t>-Mais de 100 fintechs de crédito no Brasil que podem utilizar nossa ferramenta de monitoramento (2020)</a:t>
            </a:r>
            <a:endParaRPr/>
          </a:p>
          <a:p>
            <a:pPr indent="0" lvl="0" marL="114300" marR="0" rtl="0" algn="just">
              <a:lnSpc>
                <a:spcPct val="90000"/>
              </a:lnSpc>
              <a:spcBef>
                <a:spcPts val="600"/>
              </a:spcBef>
              <a:spcAft>
                <a:spcPts val="0"/>
              </a:spcAft>
              <a:buClr>
                <a:schemeClr val="dk1"/>
              </a:buClr>
              <a:buSzPts val="3100"/>
              <a:buFont typeface="Helvetica Neue"/>
              <a:buNone/>
            </a:pPr>
            <a:r>
              <a:rPr b="0" i="0" lang="en-US" sz="3100" u="none" cap="none" strike="noStrike">
                <a:solidFill>
                  <a:schemeClr val="dk1"/>
                </a:solidFill>
                <a:latin typeface="Helvetica Neue"/>
                <a:ea typeface="Helvetica Neue"/>
                <a:cs typeface="Helvetica Neue"/>
                <a:sym typeface="Helvetica Neue"/>
              </a:rPr>
              <a:t>-Só em 2019, fintechs de crédito ofertaram mais de R$ 3 bi</a:t>
            </a:r>
            <a:endParaRPr/>
          </a:p>
          <a:p>
            <a:pPr indent="0" lvl="0" marL="114300" marR="0" rtl="0" algn="just">
              <a:lnSpc>
                <a:spcPct val="90000"/>
              </a:lnSpc>
              <a:spcBef>
                <a:spcPts val="600"/>
              </a:spcBef>
              <a:spcAft>
                <a:spcPts val="0"/>
              </a:spcAft>
              <a:buClr>
                <a:schemeClr val="dk1"/>
              </a:buClr>
              <a:buSzPts val="3100"/>
              <a:buFont typeface="Helvetica Neue"/>
              <a:buNone/>
            </a:pPr>
            <a:r>
              <a:rPr b="0" i="0" lang="en-US" sz="3100" u="none" cap="none" strike="noStrike">
                <a:solidFill>
                  <a:schemeClr val="dk1"/>
                </a:solidFill>
                <a:latin typeface="Helvetica Neue"/>
                <a:ea typeface="Helvetica Neue"/>
                <a:cs typeface="Helvetica Neue"/>
                <a:sym typeface="Helvetica Neue"/>
              </a:rPr>
              <a:t>-Maior risco de inadimplencia das empresas tomadoras devido a recente crise economica causada pelo Covid (nossa ferramenta dá mais segurança a instituição credora, que será capaz de acompanhar de perto os recebíveis das empresas tomadoras) </a:t>
            </a:r>
            <a:endParaRPr b="0" i="0" sz="3100" u="none" cap="none" strike="noStrike">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
        <p:nvSpPr>
          <p:cNvPr id="100" name="Google Shape;100;p18"/>
          <p:cNvSpPr/>
          <p:nvPr/>
        </p:nvSpPr>
        <p:spPr>
          <a:xfrm>
            <a:off x="1379717" y="1370048"/>
            <a:ext cx="1403446" cy="345361"/>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101" name="Google Shape;101;p18"/>
          <p:cNvPicPr preferRelativeResize="0"/>
          <p:nvPr/>
        </p:nvPicPr>
        <p:blipFill rotWithShape="1">
          <a:blip r:embed="rId3">
            <a:alphaModFix amt="12580"/>
          </a:blip>
          <a:srcRect b="0" l="0" r="0" t="0"/>
          <a:stretch/>
        </p:blipFill>
        <p:spPr>
          <a:xfrm>
            <a:off x="20472844" y="12903193"/>
            <a:ext cx="668151" cy="283058"/>
          </a:xfrm>
          <a:prstGeom prst="rect">
            <a:avLst/>
          </a:prstGeom>
          <a:noFill/>
          <a:ln>
            <a:noFill/>
          </a:ln>
        </p:spPr>
      </p:pic>
      <p:cxnSp>
        <p:nvCxnSpPr>
          <p:cNvPr id="102" name="Google Shape;102;p18"/>
          <p:cNvCxnSpPr/>
          <p:nvPr/>
        </p:nvCxnSpPr>
        <p:spPr>
          <a:xfrm flipH="1" rot="10800000">
            <a:off x="21446825" y="12833583"/>
            <a:ext cx="1" cy="422276"/>
          </a:xfrm>
          <a:prstGeom prst="straightConnector1">
            <a:avLst/>
          </a:prstGeom>
          <a:noFill/>
          <a:ln cap="flat" cmpd="sng" w="12700">
            <a:solidFill>
              <a:srgbClr val="000000">
                <a:alpha val="13725"/>
              </a:srgbClr>
            </a:solidFill>
            <a:prstDash val="solid"/>
            <a:miter lim="400000"/>
            <a:headEnd len="sm" w="sm" type="none"/>
            <a:tailEnd len="sm" w="sm" type="none"/>
          </a:ln>
        </p:spPr>
      </p:cxnSp>
      <p:sp>
        <p:nvSpPr>
          <p:cNvPr id="103" name="Google Shape;103;p18"/>
          <p:cNvSpPr txBox="1"/>
          <p:nvPr/>
        </p:nvSpPr>
        <p:spPr>
          <a:xfrm>
            <a:off x="21752656" y="12670764"/>
            <a:ext cx="2011768" cy="585096"/>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sp>
        <p:nvSpPr>
          <p:cNvPr id="104" name="Google Shape;104;p18"/>
          <p:cNvSpPr txBox="1"/>
          <p:nvPr/>
        </p:nvSpPr>
        <p:spPr>
          <a:xfrm>
            <a:off x="15000355" y="5197019"/>
            <a:ext cx="6446471" cy="6163056"/>
          </a:xfrm>
          <a:prstGeom prst="rect">
            <a:avLst/>
          </a:prstGeom>
          <a:noFill/>
          <a:ln>
            <a:noFill/>
          </a:ln>
        </p:spPr>
        <p:txBody>
          <a:bodyPr anchorCtr="0" anchor="t" bIns="45700" lIns="91425" spcFirstLastPara="1" rIns="91425" wrap="square" tIns="45700">
            <a:noAutofit/>
          </a:bodyPr>
          <a:lstStyle/>
          <a:p>
            <a:pPr indent="-31750" lvl="0" marL="342900" marR="0" rtl="0" algn="l">
              <a:lnSpc>
                <a:spcPct val="90000"/>
              </a:lnSpc>
              <a:spcBef>
                <a:spcPts val="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 name="Shape 108"/>
        <p:cNvGrpSpPr/>
        <p:nvPr/>
      </p:nvGrpSpPr>
      <p:grpSpPr>
        <a:xfrm>
          <a:off x="0" y="0"/>
          <a:ext cx="0" cy="0"/>
          <a:chOff x="0" y="0"/>
          <a:chExt cx="0" cy="0"/>
        </a:xfrm>
      </p:grpSpPr>
      <p:sp>
        <p:nvSpPr>
          <p:cNvPr id="109" name="Google Shape;109;p19"/>
          <p:cNvSpPr txBox="1"/>
          <p:nvPr/>
        </p:nvSpPr>
        <p:spPr>
          <a:xfrm>
            <a:off x="1379724" y="-1528300"/>
            <a:ext cx="17677200" cy="4608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lang="en-US" sz="6600">
                <a:solidFill>
                  <a:schemeClr val="dk1"/>
                </a:solidFill>
                <a:latin typeface="Helvetica Neue"/>
                <a:ea typeface="Helvetica Neue"/>
                <a:cs typeface="Helvetica Neue"/>
                <a:sym typeface="Helvetica Neue"/>
              </a:rPr>
              <a:t>Cliente Padrão (persona)</a:t>
            </a:r>
            <a:r>
              <a:rPr b="1" i="0" lang="en-US" sz="6600" u="none" cap="none" strike="noStrike">
                <a:solidFill>
                  <a:schemeClr val="dk1"/>
                </a:solidFill>
                <a:latin typeface="Helvetica Neue"/>
                <a:ea typeface="Helvetica Neue"/>
                <a:cs typeface="Helvetica Neue"/>
                <a:sym typeface="Helvetica Neue"/>
              </a:rPr>
              <a:t> – B2B</a:t>
            </a:r>
            <a:endParaRPr/>
          </a:p>
        </p:txBody>
      </p:sp>
      <p:sp>
        <p:nvSpPr>
          <p:cNvPr id="110" name="Google Shape;110;p19"/>
          <p:cNvSpPr txBox="1"/>
          <p:nvPr/>
        </p:nvSpPr>
        <p:spPr>
          <a:xfrm>
            <a:off x="1379725" y="3779375"/>
            <a:ext cx="22384800" cy="7989300"/>
          </a:xfrm>
          <a:prstGeom prst="rect">
            <a:avLst/>
          </a:prstGeom>
          <a:noFill/>
          <a:ln>
            <a:noFill/>
          </a:ln>
        </p:spPr>
        <p:txBody>
          <a:bodyPr anchorCtr="0" anchor="t" bIns="45700" lIns="91425" spcFirstLastPara="1" rIns="91425" wrap="square" tIns="45700">
            <a:noAutofit/>
          </a:bodyPr>
          <a:lstStyle/>
          <a:p>
            <a:pPr indent="0" lvl="0" marL="11430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Grupo Sifra (</a:t>
            </a:r>
            <a:r>
              <a:rPr lang="en-US" sz="3100">
                <a:solidFill>
                  <a:schemeClr val="dk1"/>
                </a:solidFill>
                <a:uFill>
                  <a:noFill/>
                </a:uFill>
                <a:latin typeface="Helvetica Neue"/>
                <a:ea typeface="Helvetica Neue"/>
                <a:cs typeface="Helvetica Neue"/>
                <a:sym typeface="Helvetica Neue"/>
                <a:hlinkClick r:id="rId3"/>
              </a:rPr>
              <a:t>https://www.gruposifra.com.br</a:t>
            </a:r>
            <a:r>
              <a:rPr lang="en-US" sz="1100" u="sng">
                <a:solidFill>
                  <a:schemeClr val="hlink"/>
                </a:solidFill>
                <a:hlinkClick r:id="rId4"/>
              </a:rPr>
              <a:t>/</a:t>
            </a:r>
            <a:r>
              <a:rPr lang="en-US" sz="3100">
                <a:solidFill>
                  <a:schemeClr val="dk1"/>
                </a:solidFill>
                <a:latin typeface="Helvetica Neue"/>
                <a:ea typeface="Helvetica Neue"/>
                <a:cs typeface="Helvetica Neue"/>
                <a:sym typeface="Helvetica Neue"/>
              </a:rPr>
              <a:t>)</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rPr b="1" lang="en-US" sz="3100">
                <a:solidFill>
                  <a:schemeClr val="dk1"/>
                </a:solidFill>
                <a:latin typeface="Helvetica Neue"/>
                <a:ea typeface="Helvetica Neue"/>
                <a:cs typeface="Helvetica Neue"/>
                <a:sym typeface="Helvetica Neue"/>
              </a:rPr>
              <a:t>Produtos:</a:t>
            </a:r>
            <a:endParaRPr b="1"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-Capital de Giro: Análise do seu fluxo financeiro concedido com base em garantias complementares e acessórias com recebíveis, contratos, imóveis e outros para concessão de capital de giro</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 -Antecipação de recebíveis: Antecipação do pagamento de o pagamento de notas fiscais, duplicatas ou contratos que a empresa receberia a curto, médio e longo prazo</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b="1" lang="en-US" sz="3100">
                <a:solidFill>
                  <a:schemeClr val="dk1"/>
                </a:solidFill>
                <a:latin typeface="Helvetica Neue"/>
                <a:ea typeface="Helvetica Neue"/>
                <a:cs typeface="Helvetica Neue"/>
                <a:sym typeface="Helvetica Neue"/>
              </a:rPr>
              <a:t>Nossas soluções:</a:t>
            </a:r>
            <a:endParaRPr b="1"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-Monitoramento: Podemos facilitar o processo de </a:t>
            </a:r>
            <a:r>
              <a:rPr lang="en-US" sz="3100">
                <a:solidFill>
                  <a:schemeClr val="dk1"/>
                </a:solidFill>
                <a:latin typeface="Helvetica Neue"/>
                <a:ea typeface="Helvetica Neue"/>
                <a:cs typeface="Helvetica Neue"/>
                <a:sym typeface="Helvetica Neue"/>
              </a:rPr>
              <a:t>análise</a:t>
            </a:r>
            <a:r>
              <a:rPr lang="en-US" sz="3100">
                <a:solidFill>
                  <a:schemeClr val="dk1"/>
                </a:solidFill>
                <a:latin typeface="Helvetica Neue"/>
                <a:ea typeface="Helvetica Neue"/>
                <a:cs typeface="Helvetica Neue"/>
                <a:sym typeface="Helvetica Neue"/>
              </a:rPr>
              <a:t> para concessão de capital de giro e antecipação de recebíveis, basta que as empresas que desejem utilizar esses serviços cadastrem suas contas na nossa plataforma para que o Grupo Sifra possa fazer o monitoramento de seu fluxo de recebíveis</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-Oferta de crédito: O crédito originado pela a55 pode se tornar um produto adicional na prateleira do Grupo Sifra, desde que esses clientes cadastrem as suas contas bancárias para monitoramento no aSR (nossa plataforma como plug-in da plataforma do Grupo Sifra)</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
        <p:nvSpPr>
          <p:cNvPr id="111" name="Google Shape;111;p19"/>
          <p:cNvSpPr/>
          <p:nvPr/>
        </p:nvSpPr>
        <p:spPr>
          <a:xfrm>
            <a:off x="1379717" y="1370048"/>
            <a:ext cx="1403400" cy="345300"/>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112" name="Google Shape;112;p19"/>
          <p:cNvPicPr preferRelativeResize="0"/>
          <p:nvPr/>
        </p:nvPicPr>
        <p:blipFill rotWithShape="1">
          <a:blip r:embed="rId5">
            <a:alphaModFix amt="12580"/>
          </a:blip>
          <a:srcRect b="0" l="0" r="0" t="0"/>
          <a:stretch/>
        </p:blipFill>
        <p:spPr>
          <a:xfrm>
            <a:off x="20472844" y="12903193"/>
            <a:ext cx="668152" cy="283058"/>
          </a:xfrm>
          <a:prstGeom prst="rect">
            <a:avLst/>
          </a:prstGeom>
          <a:noFill/>
          <a:ln>
            <a:noFill/>
          </a:ln>
        </p:spPr>
      </p:pic>
      <p:cxnSp>
        <p:nvCxnSpPr>
          <p:cNvPr id="113" name="Google Shape;113;p19"/>
          <p:cNvCxnSpPr/>
          <p:nvPr/>
        </p:nvCxnSpPr>
        <p:spPr>
          <a:xfrm rot="10800000">
            <a:off x="21446825" y="12833459"/>
            <a:ext cx="0" cy="422400"/>
          </a:xfrm>
          <a:prstGeom prst="straightConnector1">
            <a:avLst/>
          </a:prstGeom>
          <a:noFill/>
          <a:ln cap="flat" cmpd="sng" w="12700">
            <a:solidFill>
              <a:srgbClr val="000000">
                <a:alpha val="13730"/>
              </a:srgbClr>
            </a:solidFill>
            <a:prstDash val="solid"/>
            <a:miter lim="400000"/>
            <a:headEnd len="sm" w="sm" type="none"/>
            <a:tailEnd len="sm" w="sm" type="none"/>
          </a:ln>
        </p:spPr>
      </p:cxnSp>
      <p:sp>
        <p:nvSpPr>
          <p:cNvPr id="114" name="Google Shape;114;p19"/>
          <p:cNvSpPr txBox="1"/>
          <p:nvPr/>
        </p:nvSpPr>
        <p:spPr>
          <a:xfrm>
            <a:off x="21752656" y="12670764"/>
            <a:ext cx="2011800" cy="585000"/>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sp>
        <p:nvSpPr>
          <p:cNvPr id="115" name="Google Shape;115;p19"/>
          <p:cNvSpPr txBox="1"/>
          <p:nvPr/>
        </p:nvSpPr>
        <p:spPr>
          <a:xfrm>
            <a:off x="15000355" y="5197019"/>
            <a:ext cx="6446400" cy="6163200"/>
          </a:xfrm>
          <a:prstGeom prst="rect">
            <a:avLst/>
          </a:prstGeom>
          <a:noFill/>
          <a:ln>
            <a:noFill/>
          </a:ln>
        </p:spPr>
        <p:txBody>
          <a:bodyPr anchorCtr="0" anchor="t" bIns="45700" lIns="91425" spcFirstLastPara="1" rIns="91425" wrap="square" tIns="45700">
            <a:noAutofit/>
          </a:bodyPr>
          <a:lstStyle/>
          <a:p>
            <a:pPr indent="-31750" lvl="0" marL="342900" marR="0" rtl="0" algn="l">
              <a:lnSpc>
                <a:spcPct val="90000"/>
              </a:lnSpc>
              <a:spcBef>
                <a:spcPts val="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pic>
        <p:nvPicPr>
          <p:cNvPr id="116" name="Google Shape;116;p19"/>
          <p:cNvPicPr preferRelativeResize="0"/>
          <p:nvPr/>
        </p:nvPicPr>
        <p:blipFill>
          <a:blip r:embed="rId6">
            <a:alphaModFix/>
          </a:blip>
          <a:stretch>
            <a:fillRect/>
          </a:stretch>
        </p:blipFill>
        <p:spPr>
          <a:xfrm>
            <a:off x="17741449" y="903750"/>
            <a:ext cx="5022275" cy="27502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20"/>
          <p:cNvSpPr txBox="1"/>
          <p:nvPr/>
        </p:nvSpPr>
        <p:spPr>
          <a:xfrm>
            <a:off x="1379724" y="-1528300"/>
            <a:ext cx="17677200" cy="4608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lang="en-US" sz="6600">
                <a:solidFill>
                  <a:schemeClr val="dk1"/>
                </a:solidFill>
                <a:latin typeface="Helvetica Neue"/>
                <a:ea typeface="Helvetica Neue"/>
                <a:cs typeface="Helvetica Neue"/>
                <a:sym typeface="Helvetica Neue"/>
              </a:rPr>
              <a:t>Cliente Padrão (persona)</a:t>
            </a:r>
            <a:r>
              <a:rPr b="1" i="0" lang="en-US" sz="6600" u="none" cap="none" strike="noStrike">
                <a:solidFill>
                  <a:schemeClr val="dk1"/>
                </a:solidFill>
                <a:latin typeface="Helvetica Neue"/>
                <a:ea typeface="Helvetica Neue"/>
                <a:cs typeface="Helvetica Neue"/>
                <a:sym typeface="Helvetica Neue"/>
              </a:rPr>
              <a:t> – B2B</a:t>
            </a:r>
            <a:endParaRPr/>
          </a:p>
        </p:txBody>
      </p:sp>
      <p:sp>
        <p:nvSpPr>
          <p:cNvPr id="122" name="Google Shape;122;p20"/>
          <p:cNvSpPr txBox="1"/>
          <p:nvPr/>
        </p:nvSpPr>
        <p:spPr>
          <a:xfrm>
            <a:off x="1379725" y="3779375"/>
            <a:ext cx="22384800" cy="7989300"/>
          </a:xfrm>
          <a:prstGeom prst="rect">
            <a:avLst/>
          </a:prstGeom>
          <a:noFill/>
          <a:ln>
            <a:noFill/>
          </a:ln>
        </p:spPr>
        <p:txBody>
          <a:bodyPr anchorCtr="0" anchor="t" bIns="45700" lIns="91425" spcFirstLastPara="1" rIns="91425" wrap="square" tIns="45700">
            <a:noAutofit/>
          </a:bodyPr>
          <a:lstStyle/>
          <a:p>
            <a:pPr indent="0" lvl="0" marL="11430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Bossa Nova Investimentos</a:t>
            </a:r>
            <a:r>
              <a:rPr lang="en-US" sz="3100">
                <a:solidFill>
                  <a:schemeClr val="dk1"/>
                </a:solidFill>
                <a:latin typeface="Helvetica Neue"/>
                <a:ea typeface="Helvetica Neue"/>
                <a:cs typeface="Helvetica Neue"/>
                <a:sym typeface="Helvetica Neue"/>
              </a:rPr>
              <a:t> (</a:t>
            </a:r>
            <a:r>
              <a:rPr lang="en-US" sz="3100">
                <a:solidFill>
                  <a:schemeClr val="dk1"/>
                </a:solidFill>
                <a:uFill>
                  <a:noFill/>
                </a:uFill>
                <a:latin typeface="Helvetica Neue"/>
                <a:ea typeface="Helvetica Neue"/>
                <a:cs typeface="Helvetica Neue"/>
                <a:sym typeface="Helvetica Neue"/>
                <a:hlinkClick r:id="rId3"/>
              </a:rPr>
              <a:t>bossainvest.com</a:t>
            </a:r>
            <a:r>
              <a:rPr lang="en-US" sz="1100" u="sng">
                <a:solidFill>
                  <a:schemeClr val="hlink"/>
                </a:solidFill>
                <a:hlinkClick r:id="rId4"/>
              </a:rPr>
              <a:t>/</a:t>
            </a:r>
            <a:r>
              <a:rPr lang="en-US" sz="3100">
                <a:solidFill>
                  <a:schemeClr val="dk1"/>
                </a:solidFill>
                <a:latin typeface="Helvetica Neue"/>
                <a:ea typeface="Helvetica Neue"/>
                <a:cs typeface="Helvetica Neue"/>
                <a:sym typeface="Helvetica Neue"/>
              </a:rPr>
              <a:t>)</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b="1" lang="en-US" sz="3100">
                <a:solidFill>
                  <a:schemeClr val="dk1"/>
                </a:solidFill>
                <a:latin typeface="Helvetica Neue"/>
                <a:ea typeface="Helvetica Neue"/>
                <a:cs typeface="Helvetica Neue"/>
                <a:sym typeface="Helvetica Neue"/>
              </a:rPr>
              <a:t>Sobra a empresa</a:t>
            </a:r>
            <a:r>
              <a:rPr b="1" lang="en-US" sz="3100">
                <a:solidFill>
                  <a:schemeClr val="dk1"/>
                </a:solidFill>
                <a:latin typeface="Helvetica Neue"/>
                <a:ea typeface="Helvetica Neue"/>
                <a:cs typeface="Helvetica Neue"/>
                <a:sym typeface="Helvetica Neue"/>
              </a:rPr>
              <a:t>:</a:t>
            </a:r>
            <a:endParaRPr b="1"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-VC mais ativo da América Latina. Investimos em startups no estágio pré-seed. Empresas B2B ou B2B2C com modelos de negócios escaláveis e digitais que estejam operando e faturando.</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b="1" lang="en-US" sz="3100">
                <a:solidFill>
                  <a:schemeClr val="dk1"/>
                </a:solidFill>
                <a:latin typeface="Helvetica Neue"/>
                <a:ea typeface="Helvetica Neue"/>
                <a:cs typeface="Helvetica Neue"/>
                <a:sym typeface="Helvetica Neue"/>
              </a:rPr>
              <a:t>Nossas soluções:</a:t>
            </a:r>
            <a:endParaRPr b="1"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-Monitoramento: Controle sobre a saúde financeira das empresas investidas (acompanhamento de extratos e boletos emitidos), gestão de risco de carteira, controle de garantias/metas de fluxo de recebíveis</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-Oferta de crédito: Mediante o cadastro das contas bancárias das empresas investidas, podemos ofertar crédito em um modelo de split de receita com a Bossa Nova</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
        <p:nvSpPr>
          <p:cNvPr id="123" name="Google Shape;123;p20"/>
          <p:cNvSpPr/>
          <p:nvPr/>
        </p:nvSpPr>
        <p:spPr>
          <a:xfrm>
            <a:off x="1379717" y="1370048"/>
            <a:ext cx="1403400" cy="345300"/>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124" name="Google Shape;124;p20"/>
          <p:cNvPicPr preferRelativeResize="0"/>
          <p:nvPr/>
        </p:nvPicPr>
        <p:blipFill rotWithShape="1">
          <a:blip r:embed="rId5">
            <a:alphaModFix amt="12580"/>
          </a:blip>
          <a:srcRect b="0" l="0" r="0" t="0"/>
          <a:stretch/>
        </p:blipFill>
        <p:spPr>
          <a:xfrm>
            <a:off x="20472844" y="12903193"/>
            <a:ext cx="668152" cy="283058"/>
          </a:xfrm>
          <a:prstGeom prst="rect">
            <a:avLst/>
          </a:prstGeom>
          <a:noFill/>
          <a:ln>
            <a:noFill/>
          </a:ln>
        </p:spPr>
      </p:pic>
      <p:cxnSp>
        <p:nvCxnSpPr>
          <p:cNvPr id="125" name="Google Shape;125;p20"/>
          <p:cNvCxnSpPr/>
          <p:nvPr/>
        </p:nvCxnSpPr>
        <p:spPr>
          <a:xfrm rot="10800000">
            <a:off x="21446825" y="12833459"/>
            <a:ext cx="0" cy="422400"/>
          </a:xfrm>
          <a:prstGeom prst="straightConnector1">
            <a:avLst/>
          </a:prstGeom>
          <a:noFill/>
          <a:ln cap="flat" cmpd="sng" w="12700">
            <a:solidFill>
              <a:srgbClr val="000000">
                <a:alpha val="13730"/>
              </a:srgbClr>
            </a:solidFill>
            <a:prstDash val="solid"/>
            <a:miter lim="400000"/>
            <a:headEnd len="sm" w="sm" type="none"/>
            <a:tailEnd len="sm" w="sm" type="none"/>
          </a:ln>
        </p:spPr>
      </p:cxnSp>
      <p:sp>
        <p:nvSpPr>
          <p:cNvPr id="126" name="Google Shape;126;p20"/>
          <p:cNvSpPr txBox="1"/>
          <p:nvPr/>
        </p:nvSpPr>
        <p:spPr>
          <a:xfrm>
            <a:off x="21752656" y="12670764"/>
            <a:ext cx="2011800" cy="585000"/>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sp>
        <p:nvSpPr>
          <p:cNvPr id="127" name="Google Shape;127;p20"/>
          <p:cNvSpPr txBox="1"/>
          <p:nvPr/>
        </p:nvSpPr>
        <p:spPr>
          <a:xfrm>
            <a:off x="15000355" y="5197019"/>
            <a:ext cx="6446400" cy="6163200"/>
          </a:xfrm>
          <a:prstGeom prst="rect">
            <a:avLst/>
          </a:prstGeom>
          <a:noFill/>
          <a:ln>
            <a:noFill/>
          </a:ln>
        </p:spPr>
        <p:txBody>
          <a:bodyPr anchorCtr="0" anchor="t" bIns="45700" lIns="91425" spcFirstLastPara="1" rIns="91425" wrap="square" tIns="45700">
            <a:noAutofit/>
          </a:bodyPr>
          <a:lstStyle/>
          <a:p>
            <a:pPr indent="-31750" lvl="0" marL="342900" marR="0" rtl="0" algn="l">
              <a:lnSpc>
                <a:spcPct val="90000"/>
              </a:lnSpc>
              <a:spcBef>
                <a:spcPts val="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pic>
        <p:nvPicPr>
          <p:cNvPr id="128" name="Google Shape;128;p20"/>
          <p:cNvPicPr preferRelativeResize="0"/>
          <p:nvPr/>
        </p:nvPicPr>
        <p:blipFill>
          <a:blip r:embed="rId6">
            <a:alphaModFix/>
          </a:blip>
          <a:stretch>
            <a:fillRect/>
          </a:stretch>
        </p:blipFill>
        <p:spPr>
          <a:xfrm>
            <a:off x="17214712" y="1080825"/>
            <a:ext cx="6290925" cy="328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2" name="Shape 132"/>
        <p:cNvGrpSpPr/>
        <p:nvPr/>
      </p:nvGrpSpPr>
      <p:grpSpPr>
        <a:xfrm>
          <a:off x="0" y="0"/>
          <a:ext cx="0" cy="0"/>
          <a:chOff x="0" y="0"/>
          <a:chExt cx="0" cy="0"/>
        </a:xfrm>
      </p:grpSpPr>
      <p:sp>
        <p:nvSpPr>
          <p:cNvPr id="133" name="Google Shape;133;p21"/>
          <p:cNvSpPr txBox="1"/>
          <p:nvPr/>
        </p:nvSpPr>
        <p:spPr>
          <a:xfrm>
            <a:off x="1379724" y="-1528300"/>
            <a:ext cx="17677200" cy="4608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lang="en-US" sz="6600">
                <a:solidFill>
                  <a:schemeClr val="dk1"/>
                </a:solidFill>
                <a:latin typeface="Helvetica Neue"/>
                <a:ea typeface="Helvetica Neue"/>
                <a:cs typeface="Helvetica Neue"/>
                <a:sym typeface="Helvetica Neue"/>
              </a:rPr>
              <a:t>Cliente Padrão (persona)</a:t>
            </a:r>
            <a:r>
              <a:rPr b="1" i="0" lang="en-US" sz="6600" u="none" cap="none" strike="noStrike">
                <a:solidFill>
                  <a:schemeClr val="dk1"/>
                </a:solidFill>
                <a:latin typeface="Helvetica Neue"/>
                <a:ea typeface="Helvetica Neue"/>
                <a:cs typeface="Helvetica Neue"/>
                <a:sym typeface="Helvetica Neue"/>
              </a:rPr>
              <a:t> – B2B</a:t>
            </a:r>
            <a:endParaRPr/>
          </a:p>
        </p:txBody>
      </p:sp>
      <p:sp>
        <p:nvSpPr>
          <p:cNvPr id="134" name="Google Shape;134;p21"/>
          <p:cNvSpPr txBox="1"/>
          <p:nvPr/>
        </p:nvSpPr>
        <p:spPr>
          <a:xfrm>
            <a:off x="1379725" y="3779375"/>
            <a:ext cx="22384800" cy="7989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Giro Pagamentos (</a:t>
            </a:r>
            <a:r>
              <a:rPr lang="en-US" sz="3100">
                <a:solidFill>
                  <a:schemeClr val="dk1"/>
                </a:solidFill>
                <a:uFill>
                  <a:noFill/>
                </a:uFill>
                <a:latin typeface="Helvetica Neue"/>
                <a:ea typeface="Helvetica Neue"/>
                <a:cs typeface="Helvetica Neue"/>
                <a:sym typeface="Helvetica Neue"/>
                <a:hlinkClick r:id="rId3"/>
              </a:rPr>
              <a:t>https://www2.giropagamentos.com.br/</a:t>
            </a:r>
            <a:r>
              <a:rPr lang="en-US" sz="3100">
                <a:solidFill>
                  <a:schemeClr val="dk1"/>
                </a:solidFill>
                <a:latin typeface="Helvetica Neue"/>
                <a:ea typeface="Helvetica Neue"/>
                <a:cs typeface="Helvetica Neue"/>
                <a:sym typeface="Helvetica Neue"/>
              </a:rPr>
              <a:t>)</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b="1" lang="en-US" sz="3100">
                <a:solidFill>
                  <a:schemeClr val="dk1"/>
                </a:solidFill>
                <a:latin typeface="Helvetica Neue"/>
                <a:ea typeface="Helvetica Neue"/>
                <a:cs typeface="Helvetica Neue"/>
                <a:sym typeface="Helvetica Neue"/>
              </a:rPr>
              <a:t>Concessão de crédito para pagamento de tributos e serviço de antecipação de recebíveis</a:t>
            </a:r>
            <a:endParaRPr b="1"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b="1" lang="en-US" sz="3100">
                <a:solidFill>
                  <a:schemeClr val="dk1"/>
                </a:solidFill>
                <a:latin typeface="Helvetica Neue"/>
                <a:ea typeface="Helvetica Neue"/>
                <a:cs typeface="Helvetica Neue"/>
                <a:sym typeface="Helvetica Neue"/>
              </a:rPr>
              <a:t>Nossas soluções:</a:t>
            </a:r>
            <a:endParaRPr b="1"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-Monitoramento: Nossas soluções de monitoramento permitem um acompanhamento simplificado dos recebíveis que foram antecipados, seja via monitoramento de contas bancárias, ou via integrações com adquirentes. Além disso, nossas ferramentas de controle de carteira de crédito permitem a Giro ter um calendário unificado de amortizações, e gestão de risco de carteira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0" marR="0" rtl="0" algn="just">
              <a:lnSpc>
                <a:spcPct val="90000"/>
              </a:lnSpc>
              <a:spcBef>
                <a:spcPts val="600"/>
              </a:spcBef>
              <a:spcAft>
                <a:spcPts val="0"/>
              </a:spcAft>
              <a:buClr>
                <a:schemeClr val="dk1"/>
              </a:buClr>
              <a:buSzPts val="3100"/>
              <a:buFont typeface="Helvetica Neue"/>
              <a:buNone/>
            </a:pPr>
            <a:r>
              <a:rPr lang="en-US" sz="3100">
                <a:solidFill>
                  <a:schemeClr val="dk1"/>
                </a:solidFill>
                <a:latin typeface="Helvetica Neue"/>
                <a:ea typeface="Helvetica Neue"/>
                <a:cs typeface="Helvetica Neue"/>
                <a:sym typeface="Helvetica Neue"/>
              </a:rPr>
              <a:t>-Oferta de crédito: O crédito originado pela a55 pode se tornar um produto adicional na prateleira do Giro pagamentos, uma vez que cuidamos de toda precificação e desembolso da operação, desde que as contas dos clientes Giro estejam plugadas a plataforma</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0" lvl="0" marL="114300" marR="0" rtl="0" algn="just">
              <a:lnSpc>
                <a:spcPct val="90000"/>
              </a:lnSpc>
              <a:spcBef>
                <a:spcPts val="600"/>
              </a:spcBef>
              <a:spcAft>
                <a:spcPts val="0"/>
              </a:spcAft>
              <a:buClr>
                <a:schemeClr val="dk1"/>
              </a:buClr>
              <a:buSzPts val="3100"/>
              <a:buFont typeface="Helvetica Neue"/>
              <a:buNone/>
            </a:pPr>
            <a:r>
              <a:t/>
            </a:r>
            <a:endParaRPr sz="3100">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
        <p:nvSpPr>
          <p:cNvPr id="135" name="Google Shape;135;p21"/>
          <p:cNvSpPr/>
          <p:nvPr/>
        </p:nvSpPr>
        <p:spPr>
          <a:xfrm>
            <a:off x="1379717" y="1370048"/>
            <a:ext cx="1403400" cy="345300"/>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136" name="Google Shape;136;p21"/>
          <p:cNvPicPr preferRelativeResize="0"/>
          <p:nvPr/>
        </p:nvPicPr>
        <p:blipFill rotWithShape="1">
          <a:blip r:embed="rId4">
            <a:alphaModFix amt="12580"/>
          </a:blip>
          <a:srcRect b="0" l="0" r="0" t="0"/>
          <a:stretch/>
        </p:blipFill>
        <p:spPr>
          <a:xfrm>
            <a:off x="20472844" y="12903193"/>
            <a:ext cx="668152" cy="283058"/>
          </a:xfrm>
          <a:prstGeom prst="rect">
            <a:avLst/>
          </a:prstGeom>
          <a:noFill/>
          <a:ln>
            <a:noFill/>
          </a:ln>
        </p:spPr>
      </p:pic>
      <p:cxnSp>
        <p:nvCxnSpPr>
          <p:cNvPr id="137" name="Google Shape;137;p21"/>
          <p:cNvCxnSpPr/>
          <p:nvPr/>
        </p:nvCxnSpPr>
        <p:spPr>
          <a:xfrm rot="10800000">
            <a:off x="21446825" y="12833459"/>
            <a:ext cx="0" cy="422400"/>
          </a:xfrm>
          <a:prstGeom prst="straightConnector1">
            <a:avLst/>
          </a:prstGeom>
          <a:noFill/>
          <a:ln cap="flat" cmpd="sng" w="12700">
            <a:solidFill>
              <a:srgbClr val="000000">
                <a:alpha val="13730"/>
              </a:srgbClr>
            </a:solidFill>
            <a:prstDash val="solid"/>
            <a:miter lim="400000"/>
            <a:headEnd len="sm" w="sm" type="none"/>
            <a:tailEnd len="sm" w="sm" type="none"/>
          </a:ln>
        </p:spPr>
      </p:cxnSp>
      <p:sp>
        <p:nvSpPr>
          <p:cNvPr id="138" name="Google Shape;138;p21"/>
          <p:cNvSpPr txBox="1"/>
          <p:nvPr/>
        </p:nvSpPr>
        <p:spPr>
          <a:xfrm>
            <a:off x="21752656" y="12670764"/>
            <a:ext cx="2011800" cy="585000"/>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sp>
        <p:nvSpPr>
          <p:cNvPr id="139" name="Google Shape;139;p21"/>
          <p:cNvSpPr txBox="1"/>
          <p:nvPr/>
        </p:nvSpPr>
        <p:spPr>
          <a:xfrm>
            <a:off x="15000355" y="5197019"/>
            <a:ext cx="6446400" cy="6163200"/>
          </a:xfrm>
          <a:prstGeom prst="rect">
            <a:avLst/>
          </a:prstGeom>
          <a:noFill/>
          <a:ln>
            <a:noFill/>
          </a:ln>
        </p:spPr>
        <p:txBody>
          <a:bodyPr anchorCtr="0" anchor="t" bIns="45700" lIns="91425" spcFirstLastPara="1" rIns="91425" wrap="square" tIns="45700">
            <a:noAutofit/>
          </a:bodyPr>
          <a:lstStyle/>
          <a:p>
            <a:pPr indent="-31750" lvl="0" marL="342900" marR="0" rtl="0" algn="l">
              <a:lnSpc>
                <a:spcPct val="90000"/>
              </a:lnSpc>
              <a:spcBef>
                <a:spcPts val="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pic>
        <p:nvPicPr>
          <p:cNvPr id="140" name="Google Shape;140;p21"/>
          <p:cNvPicPr preferRelativeResize="0"/>
          <p:nvPr/>
        </p:nvPicPr>
        <p:blipFill>
          <a:blip r:embed="rId5">
            <a:alphaModFix/>
          </a:blip>
          <a:stretch>
            <a:fillRect/>
          </a:stretch>
        </p:blipFill>
        <p:spPr>
          <a:xfrm>
            <a:off x="19069649" y="1099375"/>
            <a:ext cx="3474575" cy="347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22"/>
          <p:cNvSpPr txBox="1"/>
          <p:nvPr/>
        </p:nvSpPr>
        <p:spPr>
          <a:xfrm>
            <a:off x="1374508" y="-1679671"/>
            <a:ext cx="9646025" cy="460857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Helvetica Neue"/>
              <a:buNone/>
            </a:pPr>
            <a:r>
              <a:rPr b="1" i="0" lang="en-US" sz="6600" u="none" cap="none" strike="noStrike">
                <a:solidFill>
                  <a:schemeClr val="dk1"/>
                </a:solidFill>
                <a:latin typeface="Helvetica Neue"/>
                <a:ea typeface="Helvetica Neue"/>
                <a:cs typeface="Helvetica Neue"/>
                <a:sym typeface="Helvetica Neue"/>
              </a:rPr>
              <a:t>aSR x Concorrentes</a:t>
            </a:r>
            <a:endParaRPr b="1" i="0" sz="6600" u="none" cap="none" strike="noStrike">
              <a:solidFill>
                <a:schemeClr val="dk1"/>
              </a:solidFill>
              <a:latin typeface="Helvetica Neue"/>
              <a:ea typeface="Helvetica Neue"/>
              <a:cs typeface="Helvetica Neue"/>
              <a:sym typeface="Helvetica Neue"/>
            </a:endParaRPr>
          </a:p>
        </p:txBody>
      </p:sp>
      <p:sp>
        <p:nvSpPr>
          <p:cNvPr id="146" name="Google Shape;146;p22"/>
          <p:cNvSpPr txBox="1"/>
          <p:nvPr/>
        </p:nvSpPr>
        <p:spPr>
          <a:xfrm>
            <a:off x="1374508" y="4142401"/>
            <a:ext cx="21384032" cy="7989233"/>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O aSR atuará primordialmente no mercado de softwares de gestão financeira, ERPs e Consultorias Financeiras. Trata-se de um mercado extremamente concentrado, uma vez que a Totvs, SAP e Oracle detêm 79%  do mercado de sistemas integrados de gestão.</a:t>
            </a:r>
            <a:endParaRPr/>
          </a:p>
          <a:p>
            <a:pPr indent="0" lvl="0" marL="0" marR="0" rtl="0" algn="l">
              <a:lnSpc>
                <a:spcPct val="110000"/>
              </a:lnSpc>
              <a:spcBef>
                <a:spcPts val="0"/>
              </a:spcBef>
              <a:spcAft>
                <a:spcPts val="0"/>
              </a:spcAft>
              <a:buClr>
                <a:srgbClr val="333132"/>
              </a:buClr>
              <a:buSzPts val="2590"/>
              <a:buFont typeface="Helvetica Neue"/>
              <a:buNone/>
            </a:pPr>
            <a:br>
              <a:rPr b="0" i="0" lang="en-US" sz="2590" u="none" cap="none" strike="noStrike">
                <a:solidFill>
                  <a:srgbClr val="333132"/>
                </a:solidFill>
                <a:latin typeface="Helvetica Neue"/>
                <a:ea typeface="Helvetica Neue"/>
                <a:cs typeface="Helvetica Neue"/>
                <a:sym typeface="Helvetica Neue"/>
              </a:rPr>
            </a:br>
            <a:r>
              <a:rPr b="1" i="0" lang="en-US" sz="2590" u="none" cap="none" strike="noStrike">
                <a:solidFill>
                  <a:srgbClr val="333132"/>
                </a:solidFill>
                <a:latin typeface="Helvetica Neue"/>
                <a:ea typeface="Helvetica Neue"/>
                <a:cs typeface="Helvetica Neue"/>
                <a:sym typeface="Helvetica Neue"/>
              </a:rPr>
              <a:t>Monitoramento / Gestão financeira</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JoinKey:(</a:t>
            </a:r>
            <a:r>
              <a:rPr b="0" i="0" lang="en-US" sz="2590" u="sng" cap="none" strike="noStrike">
                <a:solidFill>
                  <a:schemeClr val="hlink"/>
                </a:solidFill>
                <a:latin typeface="Helvetica Neue"/>
                <a:ea typeface="Helvetica Neue"/>
                <a:cs typeface="Helvetica Neue"/>
                <a:sym typeface="Helvetica Neue"/>
                <a:hlinkClick r:id="rId3"/>
              </a:rPr>
              <a:t>https://joinkey.com.br/gestao-financeira/</a:t>
            </a:r>
            <a:r>
              <a:rPr b="0" i="0" lang="en-US" sz="2590" u="none" cap="none" strike="noStrike">
                <a:solidFill>
                  <a:srgbClr val="333132"/>
                </a:solidFill>
                <a:latin typeface="Helvetica Neue"/>
                <a:ea typeface="Helvetica Neue"/>
                <a:cs typeface="Helvetica Neue"/>
                <a:sym typeface="Helvetica Neue"/>
              </a:rPr>
              <a:t>) </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Gira (</a:t>
            </a:r>
            <a:r>
              <a:rPr b="0" i="0" lang="en-US" sz="2590" u="sng" cap="none" strike="noStrike">
                <a:solidFill>
                  <a:schemeClr val="hlink"/>
                </a:solidFill>
                <a:latin typeface="Helvetica Neue"/>
                <a:ea typeface="Helvetica Neue"/>
                <a:cs typeface="Helvetica Neue"/>
                <a:sym typeface="Helvetica Neue"/>
                <a:hlinkClick r:id="rId4"/>
              </a:rPr>
              <a:t>https://gira.com.br/</a:t>
            </a:r>
            <a:r>
              <a:rPr b="0" i="0" lang="en-US" sz="2590" u="none" cap="none" strike="noStrike">
                <a:solidFill>
                  <a:srgbClr val="333132"/>
                </a:solidFill>
                <a:latin typeface="Helvetica Neue"/>
                <a:ea typeface="Helvetica Neue"/>
                <a:cs typeface="Helvetica Neue"/>
                <a:sym typeface="Helvetica Neue"/>
              </a:rPr>
              <a:t>) /</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CreditHub (</a:t>
            </a:r>
            <a:r>
              <a:rPr b="0" i="0" lang="en-US" sz="2590" u="sng" cap="none" strike="noStrike">
                <a:solidFill>
                  <a:schemeClr val="hlink"/>
                </a:solidFill>
                <a:latin typeface="Helvetica Neue"/>
                <a:ea typeface="Helvetica Neue"/>
                <a:cs typeface="Helvetica Neue"/>
                <a:sym typeface="Helvetica Neue"/>
                <a:hlinkClick r:id="rId5"/>
              </a:rPr>
              <a:t>https://www.credithub.com.br/</a:t>
            </a:r>
            <a:r>
              <a:rPr b="0" i="0" lang="en-US" sz="2590" u="none" cap="none" strike="noStrike">
                <a:solidFill>
                  <a:srgbClr val="333132"/>
                </a:solidFill>
                <a:latin typeface="Helvetica Neue"/>
                <a:ea typeface="Helvetica Neue"/>
                <a:cs typeface="Helvetica Neue"/>
                <a:sym typeface="Helvetica Neue"/>
              </a:rPr>
              <a:t>)</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Simpe (</a:t>
            </a:r>
            <a:r>
              <a:rPr b="0" i="0" lang="en-US" sz="2590" u="sng" cap="none" strike="noStrike">
                <a:solidFill>
                  <a:schemeClr val="hlink"/>
                </a:solidFill>
                <a:latin typeface="Helvetica Neue"/>
                <a:ea typeface="Helvetica Neue"/>
                <a:cs typeface="Helvetica Neue"/>
                <a:sym typeface="Helvetica Neue"/>
                <a:hlinkClick r:id="rId6"/>
              </a:rPr>
              <a:t>http://www.simpe.com.br/mcc</a:t>
            </a:r>
            <a:r>
              <a:rPr b="0" i="0" lang="en-US" sz="2590" u="none" cap="none" strike="noStrike">
                <a:solidFill>
                  <a:srgbClr val="333132"/>
                </a:solidFill>
                <a:latin typeface="Helvetica Neue"/>
                <a:ea typeface="Helvetica Neue"/>
                <a:cs typeface="Helvetica Neue"/>
                <a:sym typeface="Helvetica Neue"/>
              </a:rPr>
              <a:t>)</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Controlle (</a:t>
            </a:r>
            <a:r>
              <a:rPr b="0" i="0" lang="en-US" sz="2590" u="sng" cap="none" strike="noStrike">
                <a:solidFill>
                  <a:schemeClr val="hlink"/>
                </a:solidFill>
                <a:latin typeface="Helvetica Neue"/>
                <a:ea typeface="Helvetica Neue"/>
                <a:cs typeface="Helvetica Neue"/>
                <a:sym typeface="Helvetica Neue"/>
                <a:hlinkClick r:id="rId7"/>
              </a:rPr>
              <a:t>https://www.controlle.com/</a:t>
            </a:r>
            <a:r>
              <a:rPr b="0" i="0" lang="en-US" sz="2590" u="none" cap="none" strike="noStrike">
                <a:solidFill>
                  <a:srgbClr val="333132"/>
                </a:solidFill>
                <a:latin typeface="Helvetica Neue"/>
                <a:ea typeface="Helvetica Neue"/>
                <a:cs typeface="Helvetica Neue"/>
                <a:sym typeface="Helvetica Neue"/>
              </a:rPr>
              <a:t>)</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QuickBooks (</a:t>
            </a:r>
            <a:r>
              <a:rPr b="0" i="0" lang="en-US" sz="2590" u="sng" cap="none" strike="noStrike">
                <a:solidFill>
                  <a:schemeClr val="hlink"/>
                </a:solidFill>
                <a:latin typeface="Helvetica Neue"/>
                <a:ea typeface="Helvetica Neue"/>
                <a:cs typeface="Helvetica Neue"/>
                <a:sym typeface="Helvetica Neue"/>
                <a:hlinkClick r:id="rId8"/>
              </a:rPr>
              <a:t>https://quickbooks.intuit.com/br/</a:t>
            </a:r>
            <a:r>
              <a:rPr b="0" i="0" lang="en-US" sz="2590" u="none" cap="none" strike="noStrike">
                <a:solidFill>
                  <a:srgbClr val="333132"/>
                </a:solidFill>
                <a:latin typeface="Helvetica Neue"/>
                <a:ea typeface="Helvetica Neue"/>
                <a:cs typeface="Helvetica Neue"/>
                <a:sym typeface="Helvetica Neue"/>
              </a:rPr>
              <a:t>)</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Oracle ERP (</a:t>
            </a:r>
            <a:r>
              <a:rPr b="0" i="0" lang="en-US" sz="2590" u="sng" cap="none" strike="noStrike">
                <a:solidFill>
                  <a:schemeClr val="hlink"/>
                </a:solidFill>
                <a:latin typeface="Helvetica Neue"/>
                <a:ea typeface="Helvetica Neue"/>
                <a:cs typeface="Helvetica Neue"/>
                <a:sym typeface="Helvetica Neue"/>
                <a:hlinkClick r:id="rId9"/>
              </a:rPr>
              <a:t>www.oracle.com/erp‎</a:t>
            </a:r>
            <a:r>
              <a:rPr b="0" i="0" lang="en-US" sz="2590" u="none" cap="none" strike="noStrike">
                <a:solidFill>
                  <a:srgbClr val="333132"/>
                </a:solidFill>
                <a:latin typeface="Helvetica Neue"/>
                <a:ea typeface="Helvetica Neue"/>
                <a:cs typeface="Helvetica Neue"/>
                <a:sym typeface="Helvetica Neue"/>
              </a:rPr>
              <a:t>)</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OGFI (</a:t>
            </a:r>
            <a:r>
              <a:rPr b="0" i="0" lang="en-US" sz="2590" u="sng" cap="none" strike="noStrike">
                <a:solidFill>
                  <a:schemeClr val="hlink"/>
                </a:solidFill>
                <a:latin typeface="Helvetica Neue"/>
                <a:ea typeface="Helvetica Neue"/>
                <a:cs typeface="Helvetica Neue"/>
                <a:sym typeface="Helvetica Neue"/>
                <a:hlinkClick r:id="rId10"/>
              </a:rPr>
              <a:t>https://ogfigovernance.com/monitoramento-financeiro/</a:t>
            </a:r>
            <a:r>
              <a:rPr b="0" i="0" lang="en-US" sz="2590" u="none" cap="none" strike="noStrike">
                <a:solidFill>
                  <a:srgbClr val="333132"/>
                </a:solidFill>
                <a:latin typeface="Helvetica Neue"/>
                <a:ea typeface="Helvetica Neue"/>
                <a:cs typeface="Helvetica Neue"/>
                <a:sym typeface="Helvetica Neue"/>
              </a:rPr>
              <a:t>)</a:t>
            </a:r>
            <a:endParaRPr/>
          </a:p>
          <a:p>
            <a:pPr indent="0" lvl="0" marL="0" marR="0" rtl="0" algn="l">
              <a:lnSpc>
                <a:spcPct val="110000"/>
              </a:lnSpc>
              <a:spcBef>
                <a:spcPts val="0"/>
              </a:spcBef>
              <a:spcAft>
                <a:spcPts val="0"/>
              </a:spcAft>
              <a:buClr>
                <a:srgbClr val="333132"/>
              </a:buClr>
              <a:buSzPts val="2590"/>
              <a:buFont typeface="Open Sans"/>
              <a:buNone/>
            </a:pPr>
            <a:r>
              <a:t/>
            </a:r>
            <a:endParaRPr b="0" i="0" sz="2590" u="none" cap="none" strike="noStrike">
              <a:solidFill>
                <a:schemeClr val="dk1"/>
              </a:solidFill>
              <a:latin typeface="Helvetica Neue"/>
              <a:ea typeface="Helvetica Neue"/>
              <a:cs typeface="Helvetica Neue"/>
              <a:sym typeface="Helvetica Neue"/>
            </a:endParaRPr>
          </a:p>
          <a:p>
            <a:pPr indent="0" lvl="0" marL="0" marR="0" rtl="0" algn="l">
              <a:lnSpc>
                <a:spcPct val="110000"/>
              </a:lnSpc>
              <a:spcBef>
                <a:spcPts val="0"/>
              </a:spcBef>
              <a:spcAft>
                <a:spcPts val="0"/>
              </a:spcAft>
              <a:buClr>
                <a:srgbClr val="333132"/>
              </a:buClr>
              <a:buSzPts val="2590"/>
              <a:buFont typeface="Helvetica Neue"/>
              <a:buNone/>
            </a:pPr>
            <a:r>
              <a:rPr b="1" i="0" lang="en-US" sz="2590" u="none" cap="none" strike="noStrike">
                <a:solidFill>
                  <a:srgbClr val="333132"/>
                </a:solidFill>
                <a:latin typeface="Helvetica Neue"/>
                <a:ea typeface="Helvetica Neue"/>
                <a:cs typeface="Helvetica Neue"/>
                <a:sym typeface="Helvetica Neue"/>
              </a:rPr>
              <a:t>Nosso diferencial com relação aos concorrentes acima é:</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-Fácil integração para acesso aos dados das contas monitoradas (simples cadastro de conta, sem necessidade de envolver time de TI)</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-Dados de múltiplas instituições bancárias em um único local</a:t>
            </a:r>
            <a:endParaRPr/>
          </a:p>
          <a:p>
            <a:pPr indent="0" lvl="0" marL="0" marR="0" rtl="0" algn="l">
              <a:lnSpc>
                <a:spcPct val="110000"/>
              </a:lnSpc>
              <a:spcBef>
                <a:spcPts val="0"/>
              </a:spcBef>
              <a:spcAft>
                <a:spcPts val="0"/>
              </a:spcAft>
              <a:buClr>
                <a:srgbClr val="333132"/>
              </a:buClr>
              <a:buSzPts val="2590"/>
              <a:buFont typeface="Helvetica Neue"/>
              <a:buNone/>
            </a:pPr>
            <a:r>
              <a:rPr b="0" i="0" lang="en-US" sz="2590" u="none" cap="none" strike="noStrike">
                <a:solidFill>
                  <a:srgbClr val="333132"/>
                </a:solidFill>
                <a:latin typeface="Helvetica Neue"/>
                <a:ea typeface="Helvetica Neue"/>
                <a:cs typeface="Helvetica Neue"/>
                <a:sym typeface="Helvetica Neue"/>
              </a:rPr>
              <a:t>-Insights estratégicos gerados a partir dos dados bancários</a:t>
            </a:r>
            <a:endParaRPr b="0" i="0" sz="2590" u="none" cap="none" strike="noStrike">
              <a:solidFill>
                <a:srgbClr val="333132"/>
              </a:solidFill>
              <a:latin typeface="Helvetica Neue"/>
              <a:ea typeface="Helvetica Neue"/>
              <a:cs typeface="Helvetica Neue"/>
              <a:sym typeface="Helvetica Neue"/>
            </a:endParaRPr>
          </a:p>
        </p:txBody>
      </p:sp>
      <p:sp>
        <p:nvSpPr>
          <p:cNvPr id="147" name="Google Shape;147;p22"/>
          <p:cNvSpPr/>
          <p:nvPr/>
        </p:nvSpPr>
        <p:spPr>
          <a:xfrm>
            <a:off x="1379717" y="1370048"/>
            <a:ext cx="1403446" cy="345361"/>
          </a:xfrm>
          <a:prstGeom prst="rect">
            <a:avLst/>
          </a:prstGeom>
          <a:solidFill>
            <a:srgbClr val="0F9B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100"/>
              <a:buFont typeface="Helvetica Neue"/>
              <a:buNone/>
            </a:pPr>
            <a:r>
              <a:t/>
            </a:r>
            <a:endParaRPr b="0" i="0" sz="2100" u="none" cap="none" strike="noStrike">
              <a:solidFill>
                <a:srgbClr val="333132"/>
              </a:solidFill>
              <a:latin typeface="Open Sans"/>
              <a:ea typeface="Open Sans"/>
              <a:cs typeface="Open Sans"/>
              <a:sym typeface="Open Sans"/>
            </a:endParaRPr>
          </a:p>
        </p:txBody>
      </p:sp>
      <p:pic>
        <p:nvPicPr>
          <p:cNvPr descr="A55_PRETO.png" id="148" name="Google Shape;148;p22"/>
          <p:cNvPicPr preferRelativeResize="0"/>
          <p:nvPr/>
        </p:nvPicPr>
        <p:blipFill rotWithShape="1">
          <a:blip r:embed="rId11">
            <a:alphaModFix amt="12580"/>
          </a:blip>
          <a:srcRect b="0" l="0" r="0" t="0"/>
          <a:stretch/>
        </p:blipFill>
        <p:spPr>
          <a:xfrm>
            <a:off x="20472844" y="12903193"/>
            <a:ext cx="668151" cy="283058"/>
          </a:xfrm>
          <a:prstGeom prst="rect">
            <a:avLst/>
          </a:prstGeom>
          <a:noFill/>
          <a:ln>
            <a:noFill/>
          </a:ln>
        </p:spPr>
      </p:pic>
      <p:cxnSp>
        <p:nvCxnSpPr>
          <p:cNvPr id="149" name="Google Shape;149;p22"/>
          <p:cNvCxnSpPr/>
          <p:nvPr/>
        </p:nvCxnSpPr>
        <p:spPr>
          <a:xfrm flipH="1" rot="10800000">
            <a:off x="21446825" y="12833583"/>
            <a:ext cx="1" cy="422276"/>
          </a:xfrm>
          <a:prstGeom prst="straightConnector1">
            <a:avLst/>
          </a:prstGeom>
          <a:noFill/>
          <a:ln cap="flat" cmpd="sng" w="12700">
            <a:solidFill>
              <a:srgbClr val="000000">
                <a:alpha val="13725"/>
              </a:srgbClr>
            </a:solidFill>
            <a:prstDash val="solid"/>
            <a:miter lim="400000"/>
            <a:headEnd len="sm" w="sm" type="none"/>
            <a:tailEnd len="sm" w="sm" type="none"/>
          </a:ln>
        </p:spPr>
      </p:cxnSp>
      <p:sp>
        <p:nvSpPr>
          <p:cNvPr id="150" name="Google Shape;150;p22"/>
          <p:cNvSpPr txBox="1"/>
          <p:nvPr/>
        </p:nvSpPr>
        <p:spPr>
          <a:xfrm>
            <a:off x="21752656" y="12670764"/>
            <a:ext cx="2011768" cy="585096"/>
          </a:xfrm>
          <a:prstGeom prst="rect">
            <a:avLst/>
          </a:prstGeom>
          <a:noFill/>
          <a:ln>
            <a:noFill/>
          </a:ln>
        </p:spPr>
        <p:txBody>
          <a:bodyPr anchorCtr="0" anchor="ctr" bIns="71425" lIns="71425" spcFirstLastPara="1" rIns="71425" wrap="square" tIns="71425">
            <a:noAutofit/>
          </a:bodyPr>
          <a:lstStyle/>
          <a:p>
            <a:pPr indent="0" lvl="0" marL="0" marR="0" rtl="0" algn="ctr">
              <a:lnSpc>
                <a:spcPct val="256250"/>
              </a:lnSpc>
              <a:spcBef>
                <a:spcPts val="0"/>
              </a:spcBef>
              <a:spcAft>
                <a:spcPts val="0"/>
              </a:spcAft>
              <a:buClr>
                <a:srgbClr val="CBCBCB"/>
              </a:buClr>
              <a:buSzPts val="1600"/>
              <a:buFont typeface="Open Sans Light"/>
              <a:buNone/>
            </a:pPr>
            <a:r>
              <a:rPr b="0" i="0" lang="en-US" sz="1600" u="none" cap="none" strike="noStrike">
                <a:solidFill>
                  <a:srgbClr val="CBCBCB"/>
                </a:solidFill>
                <a:latin typeface="Open Sans Light"/>
                <a:ea typeface="Open Sans Light"/>
                <a:cs typeface="Open Sans Light"/>
                <a:sym typeface="Open Sans Light"/>
              </a:rPr>
              <a:t>All rights reserved ©</a:t>
            </a:r>
            <a:endParaRPr/>
          </a:p>
        </p:txBody>
      </p:sp>
      <p:sp>
        <p:nvSpPr>
          <p:cNvPr id="151" name="Google Shape;151;p22"/>
          <p:cNvSpPr txBox="1"/>
          <p:nvPr/>
        </p:nvSpPr>
        <p:spPr>
          <a:xfrm>
            <a:off x="15000355" y="5197019"/>
            <a:ext cx="6446471" cy="6163056"/>
          </a:xfrm>
          <a:prstGeom prst="rect">
            <a:avLst/>
          </a:prstGeom>
          <a:noFill/>
          <a:ln>
            <a:noFill/>
          </a:ln>
        </p:spPr>
        <p:txBody>
          <a:bodyPr anchorCtr="0" anchor="t" bIns="45700" lIns="91425" spcFirstLastPara="1" rIns="91425" wrap="square" tIns="45700">
            <a:noAutofit/>
          </a:bodyPr>
          <a:lstStyle/>
          <a:p>
            <a:pPr indent="-31750" lvl="0" marL="342900" marR="0" rtl="0" algn="l">
              <a:lnSpc>
                <a:spcPct val="90000"/>
              </a:lnSpc>
              <a:spcBef>
                <a:spcPts val="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a:p>
            <a:pPr indent="-31750" lvl="0" marL="342900" marR="0" rtl="0" algn="l">
              <a:lnSpc>
                <a:spcPct val="90000"/>
              </a:lnSpc>
              <a:spcBef>
                <a:spcPts val="600"/>
              </a:spcBef>
              <a:spcAft>
                <a:spcPts val="600"/>
              </a:spcAft>
              <a:buClr>
                <a:srgbClr val="333132"/>
              </a:buClr>
              <a:buSzPts val="3100"/>
              <a:buFont typeface="Arial"/>
              <a:buNone/>
            </a:pPr>
            <a:r>
              <a:t/>
            </a:r>
            <a:endParaRPr b="0" i="0" sz="31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333132"/>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