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pen Sans SemiBold"/>
      <p:regular r:id="rId20"/>
      <p:bold r:id="rId21"/>
      <p:italic r:id="rId22"/>
      <p:boldItalic r:id="rId23"/>
    </p:embeddedFont>
    <p:embeddedFont>
      <p:font typeface="Open Sans Light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0">
          <p15:clr>
            <a:srgbClr val="A4A3A4"/>
          </p15:clr>
        </p15:guide>
        <p15:guide id="2" pos="160">
          <p15:clr>
            <a:srgbClr val="A4A3A4"/>
          </p15:clr>
        </p15:guide>
        <p15:guide id="3" pos="5600">
          <p15:clr>
            <a:srgbClr val="9AA0A6"/>
          </p15:clr>
        </p15:guide>
        <p15:guide id="4" orient="horz" pos="30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 orient="horz"/>
        <p:guide pos="160"/>
        <p:guide pos="5600"/>
        <p:guide pos="3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regular.fntdata"/><Relationship Id="rId22" Type="http://schemas.openxmlformats.org/officeDocument/2006/relationships/font" Target="fonts/OpenSansSemiBold-italic.fntdata"/><Relationship Id="rId21" Type="http://schemas.openxmlformats.org/officeDocument/2006/relationships/font" Target="fonts/OpenSansSemiBold-bold.fntdata"/><Relationship Id="rId24" Type="http://schemas.openxmlformats.org/officeDocument/2006/relationships/font" Target="fonts/OpenSansLight-regular.fntdata"/><Relationship Id="rId23" Type="http://schemas.openxmlformats.org/officeDocument/2006/relationships/font" Target="fonts/OpenSans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italic.fntdata"/><Relationship Id="rId25" Type="http://schemas.openxmlformats.org/officeDocument/2006/relationships/font" Target="fonts/OpenSansLight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Open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c95450eb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c95450eb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c95450eb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c95450eb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c95450eb5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c95450eb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c95450eb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c95450eb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e6d46d63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e6d46d63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c8579276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c8579276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8579276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8579276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8579276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c8579276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8579276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c8579276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c95450e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c95450e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c95450eb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c95450eb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c95450eb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c95450eb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c95450eb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c95450eb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5" Type="http://schemas.openxmlformats.org/officeDocument/2006/relationships/image" Target="../media/image40.png"/><Relationship Id="rId6" Type="http://schemas.openxmlformats.org/officeDocument/2006/relationships/image" Target="../media/image29.png"/><Relationship Id="rId7" Type="http://schemas.openxmlformats.org/officeDocument/2006/relationships/image" Target="../media/image38.png"/><Relationship Id="rId8" Type="http://schemas.openxmlformats.org/officeDocument/2006/relationships/image" Target="../media/image4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2.png"/><Relationship Id="rId5" Type="http://schemas.openxmlformats.org/officeDocument/2006/relationships/image" Target="../media/image45.png"/><Relationship Id="rId6" Type="http://schemas.openxmlformats.org/officeDocument/2006/relationships/image" Target="../media/image4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Relationship Id="rId5" Type="http://schemas.openxmlformats.org/officeDocument/2006/relationships/image" Target="../media/image46.png"/><Relationship Id="rId6" Type="http://schemas.openxmlformats.org/officeDocument/2006/relationships/image" Target="../media/image52.png"/><Relationship Id="rId7" Type="http://schemas.openxmlformats.org/officeDocument/2006/relationships/image" Target="../media/image47.png"/><Relationship Id="rId8" Type="http://schemas.openxmlformats.org/officeDocument/2006/relationships/image" Target="../media/image5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2.png"/><Relationship Id="rId13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7.png"/><Relationship Id="rId15" Type="http://schemas.openxmlformats.org/officeDocument/2006/relationships/image" Target="../media/image17.png"/><Relationship Id="rId14" Type="http://schemas.openxmlformats.org/officeDocument/2006/relationships/image" Target="../media/image2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Relationship Id="rId8" Type="http://schemas.openxmlformats.org/officeDocument/2006/relationships/image" Target="../media/image2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Relationship Id="rId5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3250" y="1681200"/>
            <a:ext cx="5397000" cy="17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4200">
                <a:latin typeface="Open Sans"/>
                <a:ea typeface="Open Sans"/>
                <a:cs typeface="Open Sans"/>
                <a:sym typeface="Open Sans"/>
              </a:rPr>
              <a:t>a55</a:t>
            </a:r>
            <a:br>
              <a:rPr b="1" lang="pt-BR" sz="4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2400">
                <a:solidFill>
                  <a:srgbClr val="00A2FF"/>
                </a:solidFill>
                <a:latin typeface="Open Sans"/>
                <a:ea typeface="Open Sans"/>
                <a:cs typeface="Open Sans"/>
                <a:sym typeface="Open Sans"/>
              </a:rPr>
              <a:t>Soluções Financeiras Inteligentes </a:t>
            </a:r>
            <a:br>
              <a:rPr lang="pt-BR" sz="2400">
                <a:solidFill>
                  <a:srgbClr val="00A2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2400">
                <a:solidFill>
                  <a:srgbClr val="00A2FF"/>
                </a:solidFill>
                <a:latin typeface="Open Sans"/>
                <a:ea typeface="Open Sans"/>
                <a:cs typeface="Open Sans"/>
                <a:sym typeface="Open Sans"/>
              </a:rPr>
              <a:t>e Integradas para o Crescimento </a:t>
            </a:r>
            <a:br>
              <a:rPr lang="pt-BR" sz="2400">
                <a:solidFill>
                  <a:srgbClr val="00A2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2400">
                <a:solidFill>
                  <a:srgbClr val="00A2FF"/>
                </a:solidFill>
                <a:latin typeface="Open Sans"/>
                <a:ea typeface="Open Sans"/>
                <a:cs typeface="Open Sans"/>
                <a:sym typeface="Open Sans"/>
              </a:rPr>
              <a:t>da sua empresa</a:t>
            </a:r>
            <a:endParaRPr sz="1300">
              <a:solidFill>
                <a:srgbClr val="00A2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9" r="9" t="0"/>
          <a:stretch/>
        </p:blipFill>
        <p:spPr>
          <a:xfrm>
            <a:off x="8430575" y="4528580"/>
            <a:ext cx="401724" cy="17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/>
        </p:nvSpPr>
        <p:spPr>
          <a:xfrm>
            <a:off x="253375" y="253500"/>
            <a:ext cx="857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Open Sans"/>
                <a:ea typeface="Open Sans"/>
                <a:cs typeface="Open Sans"/>
                <a:sym typeface="Open Sans"/>
              </a:rPr>
              <a:t>MRR Prime</a:t>
            </a:r>
            <a:endParaRPr b="1" sz="23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0" y="390575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253500" y="4695000"/>
            <a:ext cx="8637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1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pt-BR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após aceite da proposta e envio dos documentos </a:t>
            </a:r>
            <a:r>
              <a:rPr lang="pt-BR" sz="11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	** </a:t>
            </a:r>
            <a:r>
              <a:rPr lang="pt-BR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12 meses com possibilidade de refinanciamento, totalizando 24 meses 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3374250" y="3169468"/>
            <a:ext cx="2395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Desembolso</a:t>
            </a:r>
            <a:endParaRPr b="1"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em até 20 dias</a:t>
            </a:r>
            <a:r>
              <a:rPr lang="pt-BR" sz="13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endParaRPr sz="13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975" y="2033958"/>
            <a:ext cx="999550" cy="9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 txBox="1"/>
          <p:nvPr/>
        </p:nvSpPr>
        <p:spPr>
          <a:xfrm>
            <a:off x="6495000" y="3169468"/>
            <a:ext cx="2395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Prazo</a:t>
            </a:r>
            <a:endParaRPr b="1"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a†é 24 meses</a:t>
            </a:r>
            <a:r>
              <a:rPr lang="pt-BR" sz="13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**</a:t>
            </a:r>
            <a:endParaRPr sz="13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472" y="2023957"/>
            <a:ext cx="1009557" cy="1009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 txBox="1"/>
          <p:nvPr/>
        </p:nvSpPr>
        <p:spPr>
          <a:xfrm>
            <a:off x="253500" y="3169468"/>
            <a:ext cx="2395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Ticket</a:t>
            </a:r>
            <a:endParaRPr b="1"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partir de</a:t>
            </a: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R$ 500.000,00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253375" y="679325"/>
            <a:ext cx="85788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Linhas robustas de financiamento para impulsionar o crescimento da sua empresa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0175" y="1982200"/>
            <a:ext cx="928650" cy="1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/>
        </p:nvSpPr>
        <p:spPr>
          <a:xfrm>
            <a:off x="1490725" y="2307849"/>
            <a:ext cx="122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300">
                <a:solidFill>
                  <a:srgbClr val="00A2FF"/>
                </a:solidFill>
                <a:latin typeface="Open Sans"/>
                <a:ea typeface="Open Sans"/>
                <a:cs typeface="Open Sans"/>
                <a:sym typeface="Open Sans"/>
              </a:rPr>
              <a:t>Custo</a:t>
            </a:r>
            <a:endParaRPr b="1" sz="1300">
              <a:solidFill>
                <a:srgbClr val="00A2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2720313" y="2307863"/>
            <a:ext cx="122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300">
                <a:solidFill>
                  <a:srgbClr val="00A2FF"/>
                </a:solidFill>
                <a:latin typeface="Open Sans"/>
                <a:ea typeface="Open Sans"/>
                <a:cs typeface="Open Sans"/>
                <a:sym typeface="Open Sans"/>
              </a:rPr>
              <a:t>Desembolso</a:t>
            </a:r>
            <a:endParaRPr b="1" sz="1300">
              <a:solidFill>
                <a:srgbClr val="00A2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3955475" y="2307851"/>
            <a:ext cx="122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300">
                <a:solidFill>
                  <a:srgbClr val="00A2FF"/>
                </a:solidFill>
                <a:latin typeface="Open Sans"/>
                <a:ea typeface="Open Sans"/>
                <a:cs typeface="Open Sans"/>
                <a:sym typeface="Open Sans"/>
              </a:rPr>
              <a:t>Garantia</a:t>
            </a:r>
            <a:endParaRPr b="1" sz="1300">
              <a:solidFill>
                <a:srgbClr val="00A2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5187863" y="2307864"/>
            <a:ext cx="122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300">
                <a:solidFill>
                  <a:srgbClr val="00A2FF"/>
                </a:solidFill>
                <a:latin typeface="Open Sans"/>
                <a:ea typeface="Open Sans"/>
                <a:cs typeface="Open Sans"/>
                <a:sym typeface="Open Sans"/>
              </a:rPr>
              <a:t>Ticket</a:t>
            </a:r>
            <a:endParaRPr b="1" sz="1300">
              <a:solidFill>
                <a:srgbClr val="00A2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6420225" y="2307852"/>
            <a:ext cx="122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300">
                <a:solidFill>
                  <a:srgbClr val="00A2FF"/>
                </a:solidFill>
                <a:latin typeface="Open Sans"/>
                <a:ea typeface="Open Sans"/>
                <a:cs typeface="Open Sans"/>
                <a:sym typeface="Open Sans"/>
              </a:rPr>
              <a:t>Prazo</a:t>
            </a:r>
            <a:endParaRPr b="1" sz="1300">
              <a:solidFill>
                <a:srgbClr val="00A2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7655425" y="2307856"/>
            <a:ext cx="12351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300">
                <a:solidFill>
                  <a:srgbClr val="00A2FF"/>
                </a:solidFill>
                <a:latin typeface="Open Sans"/>
                <a:ea typeface="Open Sans"/>
                <a:cs typeface="Open Sans"/>
                <a:sym typeface="Open Sans"/>
              </a:rPr>
              <a:t>Flexibilidade</a:t>
            </a:r>
            <a:endParaRPr b="1" sz="1300">
              <a:solidFill>
                <a:srgbClr val="00A2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250000" y="2756365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Bancos tradicionais</a:t>
            </a:r>
            <a:endParaRPr b="1"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1485150" y="2756365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Taxas de juros incertas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2720325" y="2756365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Semanas </a:t>
            </a:r>
            <a:b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para análises e desembolsos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3955475" y="2756365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Ativos reais </a:t>
            </a:r>
            <a:b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como garantia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5190650" y="2756365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Linhas </a:t>
            </a:r>
            <a:b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limitadas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6411863" y="2756365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Linhas de </a:t>
            </a:r>
            <a:b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capital de giro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7660963" y="2756365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Quite quando </a:t>
            </a:r>
            <a:b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quiser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57" y="3682553"/>
            <a:ext cx="831886" cy="3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/>
        </p:nvSpPr>
        <p:spPr>
          <a:xfrm>
            <a:off x="1485150" y="3588640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Justo e </a:t>
            </a:r>
            <a:b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transparente</a:t>
            </a:r>
            <a:endParaRPr sz="10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2720325" y="3588640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Crédito em</a:t>
            </a:r>
            <a:b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até 20 dias</a:t>
            </a:r>
            <a:endParaRPr sz="10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3955475" y="3588640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Seu fluxo de recebíveis e/</a:t>
            </a:r>
            <a:b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ou aval</a:t>
            </a:r>
            <a:endParaRPr sz="10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5190650" y="3588640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Aumenta de </a:t>
            </a:r>
            <a:b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acordo com o seu crescimento</a:t>
            </a:r>
            <a:endParaRPr sz="10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6411863" y="3588640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até 24 meses </a:t>
            </a:r>
            <a:b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(para MMR </a:t>
            </a:r>
            <a:b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Prime)</a:t>
            </a:r>
            <a:endParaRPr sz="10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7660963" y="3588640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Opção de refinanciamento</a:t>
            </a:r>
            <a:endParaRPr sz="10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250000" y="4420915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Venture</a:t>
            </a:r>
            <a:br>
              <a:rPr b="1"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Capital</a:t>
            </a:r>
            <a:endParaRPr b="1"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1485150" y="4420926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Quanto mais sua empresa cresce, mais você paga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2720325" y="4420926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Longas</a:t>
            </a:r>
            <a:b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due diligences</a:t>
            </a:r>
            <a:endParaRPr i="1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3955475" y="4420926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Sua </a:t>
            </a:r>
            <a:b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empresa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5190650" y="4420929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Grandes</a:t>
            </a:r>
            <a:b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volumes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6411863" y="4420926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Perda parcial </a:t>
            </a:r>
            <a:b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 controle da empresa</a:t>
            </a:r>
            <a:endParaRPr i="1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7660963" y="4420926"/>
            <a:ext cx="1224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Grande envolvimento na sua governança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0" name="Google Shape;2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5502" y="1578009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0574" y="1578009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3808" y="1577998"/>
            <a:ext cx="477028" cy="540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6400" y="1578008"/>
            <a:ext cx="577351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46000" y="1578008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63700" y="1578008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3"/>
          <p:cNvSpPr txBox="1"/>
          <p:nvPr/>
        </p:nvSpPr>
        <p:spPr>
          <a:xfrm>
            <a:off x="253375" y="253500"/>
            <a:ext cx="857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Open Sans"/>
                <a:ea typeface="Open Sans"/>
                <a:cs typeface="Open Sans"/>
                <a:sym typeface="Open Sans"/>
              </a:rPr>
              <a:t>Por que nos escolher?</a:t>
            </a:r>
            <a:endParaRPr b="1" sz="23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0" y="390575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 txBox="1"/>
          <p:nvPr/>
        </p:nvSpPr>
        <p:spPr>
          <a:xfrm>
            <a:off x="253375" y="679325"/>
            <a:ext cx="85788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Somos parceiros no seu crescimento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9" name="Google Shape;279;p23"/>
          <p:cNvCxnSpPr/>
          <p:nvPr/>
        </p:nvCxnSpPr>
        <p:spPr>
          <a:xfrm>
            <a:off x="257725" y="3442503"/>
            <a:ext cx="8628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3"/>
          <p:cNvCxnSpPr/>
          <p:nvPr/>
        </p:nvCxnSpPr>
        <p:spPr>
          <a:xfrm>
            <a:off x="257725" y="4274778"/>
            <a:ext cx="8628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4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8430575" y="4528580"/>
            <a:ext cx="401724" cy="1700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4"/>
          <p:cNvSpPr txBox="1"/>
          <p:nvPr/>
        </p:nvSpPr>
        <p:spPr>
          <a:xfrm>
            <a:off x="253375" y="0"/>
            <a:ext cx="857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Impacto das nossas soluções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0" y="390575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24"/>
          <p:cNvGrpSpPr/>
          <p:nvPr/>
        </p:nvGrpSpPr>
        <p:grpSpPr>
          <a:xfrm>
            <a:off x="253325" y="2899225"/>
            <a:ext cx="6634950" cy="626837"/>
            <a:chOff x="253325" y="2866723"/>
            <a:chExt cx="6634950" cy="626837"/>
          </a:xfrm>
        </p:grpSpPr>
        <p:sp>
          <p:nvSpPr>
            <p:cNvPr id="289" name="Google Shape;289;p24"/>
            <p:cNvSpPr txBox="1"/>
            <p:nvPr/>
          </p:nvSpPr>
          <p:spPr>
            <a:xfrm>
              <a:off x="1175975" y="2932642"/>
              <a:ext cx="5712300" cy="4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212121"/>
                  </a:solidFill>
                  <a:latin typeface="Open Sans"/>
                  <a:ea typeface="Open Sans"/>
                  <a:cs typeface="Open Sans"/>
                  <a:sym typeface="Open Sans"/>
                </a:rPr>
                <a:t>R$ 124.256.282,18</a:t>
              </a:r>
              <a:r>
                <a:rPr lang="pt-BR" sz="1200">
                  <a:solidFill>
                    <a:srgbClr val="212121"/>
                  </a:solidFill>
                  <a:latin typeface="Open Sans"/>
                  <a:ea typeface="Open Sans"/>
                  <a:cs typeface="Open Sans"/>
                  <a:sym typeface="Open Sans"/>
                </a:rPr>
                <a:t> em linhas de crédito que alavancaram mais de 100 empresas no Brasil e no México</a:t>
              </a:r>
              <a:endParaRPr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290" name="Google Shape;29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3325" y="2866723"/>
              <a:ext cx="626837" cy="6268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" name="Google Shape;291;p24"/>
          <p:cNvGrpSpPr/>
          <p:nvPr/>
        </p:nvGrpSpPr>
        <p:grpSpPr>
          <a:xfrm>
            <a:off x="260075" y="1536559"/>
            <a:ext cx="6628200" cy="626400"/>
            <a:chOff x="260075" y="1536559"/>
            <a:chExt cx="6628200" cy="626400"/>
          </a:xfrm>
        </p:grpSpPr>
        <p:sp>
          <p:nvSpPr>
            <p:cNvPr id="292" name="Google Shape;292;p24"/>
            <p:cNvSpPr txBox="1"/>
            <p:nvPr/>
          </p:nvSpPr>
          <p:spPr>
            <a:xfrm>
              <a:off x="1175975" y="1602259"/>
              <a:ext cx="5712300" cy="4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212121"/>
                  </a:solidFill>
                  <a:latin typeface="Open Sans"/>
                  <a:ea typeface="Open Sans"/>
                  <a:cs typeface="Open Sans"/>
                  <a:sym typeface="Open Sans"/>
                </a:rPr>
                <a:t>Mais de 100 empresas</a:t>
              </a:r>
              <a:r>
                <a:rPr lang="pt-BR" sz="1200">
                  <a:solidFill>
                    <a:srgbClr val="212121"/>
                  </a:solidFill>
                  <a:latin typeface="Open Sans"/>
                  <a:ea typeface="Open Sans"/>
                  <a:cs typeface="Open Sans"/>
                  <a:sym typeface="Open Sans"/>
                </a:rPr>
                <a:t> já monitoram seus fluxos de recebíveis e recebem indicadores estratégicos para aprimorar seu negócio pela nossa plataforma</a:t>
              </a:r>
              <a:endParaRPr b="1"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293" name="Google Shape;293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0075" y="1536559"/>
              <a:ext cx="707463" cy="62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4"/>
          <p:cNvGrpSpPr/>
          <p:nvPr/>
        </p:nvGrpSpPr>
        <p:grpSpPr>
          <a:xfrm>
            <a:off x="240638" y="4262329"/>
            <a:ext cx="5978638" cy="626400"/>
            <a:chOff x="240638" y="4262329"/>
            <a:chExt cx="5978638" cy="626400"/>
          </a:xfrm>
        </p:grpSpPr>
        <p:sp>
          <p:nvSpPr>
            <p:cNvPr id="295" name="Google Shape;295;p24"/>
            <p:cNvSpPr txBox="1"/>
            <p:nvPr/>
          </p:nvSpPr>
          <p:spPr>
            <a:xfrm>
              <a:off x="1175975" y="4327129"/>
              <a:ext cx="50433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212121"/>
                  </a:solidFill>
                  <a:latin typeface="Open Sans"/>
                  <a:ea typeface="Open Sans"/>
                  <a:cs typeface="Open Sans"/>
                  <a:sym typeface="Open Sans"/>
                </a:rPr>
                <a:t>NPL de 0% no México e inferior a 4.3% no Brasil</a:t>
              </a:r>
              <a:endParaRPr b="1"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296" name="Google Shape;296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0638" y="4262329"/>
              <a:ext cx="652193" cy="626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253375" y="253500"/>
            <a:ext cx="857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Open Sans"/>
                <a:ea typeface="Open Sans"/>
                <a:cs typeface="Open Sans"/>
                <a:sym typeface="Open Sans"/>
              </a:rPr>
              <a:t>Alguns clientes em ascensão com a nossa parceria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0" y="390575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25"/>
          <p:cNvGrpSpPr/>
          <p:nvPr/>
        </p:nvGrpSpPr>
        <p:grpSpPr>
          <a:xfrm>
            <a:off x="253375" y="1556225"/>
            <a:ext cx="2655900" cy="2289900"/>
            <a:chOff x="253375" y="1556225"/>
            <a:chExt cx="2655900" cy="2289900"/>
          </a:xfrm>
        </p:grpSpPr>
        <p:sp>
          <p:nvSpPr>
            <p:cNvPr id="304" name="Google Shape;304;p25"/>
            <p:cNvSpPr/>
            <p:nvPr/>
          </p:nvSpPr>
          <p:spPr>
            <a:xfrm>
              <a:off x="253375" y="1556225"/>
              <a:ext cx="2655900" cy="2289900"/>
            </a:xfrm>
            <a:prstGeom prst="roundRect">
              <a:avLst>
                <a:gd fmla="val 6443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5400000" dist="19050">
                <a:srgbClr val="000000">
                  <a:alpha val="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5" name="Google Shape;30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6277" y="1875619"/>
              <a:ext cx="1734446" cy="441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9450" y="2836950"/>
              <a:ext cx="2548101" cy="824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p25"/>
          <p:cNvGrpSpPr/>
          <p:nvPr/>
        </p:nvGrpSpPr>
        <p:grpSpPr>
          <a:xfrm>
            <a:off x="3214825" y="1556225"/>
            <a:ext cx="2655900" cy="2289900"/>
            <a:chOff x="3214825" y="1556225"/>
            <a:chExt cx="2655900" cy="2289900"/>
          </a:xfrm>
        </p:grpSpPr>
        <p:sp>
          <p:nvSpPr>
            <p:cNvPr id="308" name="Google Shape;308;p25"/>
            <p:cNvSpPr/>
            <p:nvPr/>
          </p:nvSpPr>
          <p:spPr>
            <a:xfrm>
              <a:off x="3214825" y="1556225"/>
              <a:ext cx="2655900" cy="2289900"/>
            </a:xfrm>
            <a:prstGeom prst="roundRect">
              <a:avLst>
                <a:gd fmla="val 6443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5400000" dist="19050">
                <a:srgbClr val="000000">
                  <a:alpha val="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9" name="Google Shape;309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77525" y="1830481"/>
              <a:ext cx="1790996" cy="572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42992" y="2815498"/>
              <a:ext cx="2260063" cy="8696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" name="Google Shape;311;p25"/>
          <p:cNvGrpSpPr/>
          <p:nvPr/>
        </p:nvGrpSpPr>
        <p:grpSpPr>
          <a:xfrm>
            <a:off x="6236775" y="1556225"/>
            <a:ext cx="2655900" cy="2289900"/>
            <a:chOff x="6236775" y="1556225"/>
            <a:chExt cx="2655900" cy="2289900"/>
          </a:xfrm>
        </p:grpSpPr>
        <p:sp>
          <p:nvSpPr>
            <p:cNvPr id="312" name="Google Shape;312;p25"/>
            <p:cNvSpPr/>
            <p:nvPr/>
          </p:nvSpPr>
          <p:spPr>
            <a:xfrm>
              <a:off x="6236775" y="1556225"/>
              <a:ext cx="2655900" cy="2289900"/>
            </a:xfrm>
            <a:prstGeom prst="roundRect">
              <a:avLst>
                <a:gd fmla="val 6443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75" rotWithShape="0" algn="bl" dir="5400000" dist="19050">
                <a:srgbClr val="000000">
                  <a:alpha val="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3" name="Google Shape;313;p25"/>
            <p:cNvPicPr preferRelativeResize="0"/>
            <p:nvPr/>
          </p:nvPicPr>
          <p:blipFill rotWithShape="1">
            <a:blip r:embed="rId7">
              <a:alphaModFix/>
            </a:blip>
            <a:srcRect b="0" l="14948" r="14139" t="0"/>
            <a:stretch/>
          </p:blipFill>
          <p:spPr>
            <a:xfrm>
              <a:off x="6738922" y="1818325"/>
              <a:ext cx="1647249" cy="663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351727" y="2766417"/>
              <a:ext cx="2421639" cy="9389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6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26"/>
          <p:cNvGrpSpPr/>
          <p:nvPr/>
        </p:nvGrpSpPr>
        <p:grpSpPr>
          <a:xfrm>
            <a:off x="2786550" y="2294563"/>
            <a:ext cx="3743225" cy="554375"/>
            <a:chOff x="2770325" y="2264900"/>
            <a:chExt cx="3743225" cy="554375"/>
          </a:xfrm>
        </p:grpSpPr>
        <p:pic>
          <p:nvPicPr>
            <p:cNvPr id="320" name="Google Shape;320;p26"/>
            <p:cNvPicPr preferRelativeResize="0"/>
            <p:nvPr/>
          </p:nvPicPr>
          <p:blipFill rotWithShape="1">
            <a:blip r:embed="rId3">
              <a:alphaModFix/>
            </a:blip>
            <a:srcRect b="24482" l="0" r="0" t="26036"/>
            <a:stretch/>
          </p:blipFill>
          <p:spPr>
            <a:xfrm>
              <a:off x="2770325" y="2264900"/>
              <a:ext cx="1120351" cy="554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6"/>
            <p:cNvSpPr txBox="1"/>
            <p:nvPr/>
          </p:nvSpPr>
          <p:spPr>
            <a:xfrm>
              <a:off x="4077850" y="2298500"/>
              <a:ext cx="24357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Renan Schaefer</a:t>
              </a:r>
              <a:br>
                <a:rPr lang="pt-BR" sz="1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</a:br>
              <a:r>
                <a:rPr lang="pt-BR" sz="10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Business • Partnerships</a:t>
              </a:r>
              <a:endParaRPr sz="1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+55 48 99904-2947 • renan@a55.tech</a:t>
              </a:r>
              <a:endParaRPr sz="1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8430575" y="4528580"/>
            <a:ext cx="401724" cy="1700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53375" y="0"/>
            <a:ext cx="857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2300">
                <a:latin typeface="Open Sans"/>
                <a:ea typeface="Open Sans"/>
                <a:cs typeface="Open Sans"/>
                <a:sym typeface="Open Sans"/>
              </a:rPr>
              <a:t>Somos especialistas no seu crescimento empresarial</a:t>
            </a:r>
            <a:endParaRPr b="1" sz="23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390575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253325" y="1691438"/>
            <a:ext cx="6862325" cy="2056338"/>
            <a:chOff x="253325" y="1543600"/>
            <a:chExt cx="6862325" cy="2056338"/>
          </a:xfrm>
        </p:grpSpPr>
        <p:grpSp>
          <p:nvGrpSpPr>
            <p:cNvPr id="65" name="Google Shape;65;p14"/>
            <p:cNvGrpSpPr/>
            <p:nvPr/>
          </p:nvGrpSpPr>
          <p:grpSpPr>
            <a:xfrm>
              <a:off x="253375" y="1543600"/>
              <a:ext cx="6862275" cy="733200"/>
              <a:chOff x="253375" y="1086863"/>
              <a:chExt cx="6862275" cy="733200"/>
            </a:xfrm>
          </p:grpSpPr>
          <p:pic>
            <p:nvPicPr>
              <p:cNvPr id="66" name="Google Shape;66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3375" y="1176725"/>
                <a:ext cx="553450" cy="553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" name="Google Shape;67;p14"/>
              <p:cNvSpPr txBox="1"/>
              <p:nvPr/>
            </p:nvSpPr>
            <p:spPr>
              <a:xfrm>
                <a:off x="918250" y="1086863"/>
                <a:ext cx="6197400" cy="73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rgbClr val="21212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 a55 nasceu com o propósito de </a:t>
                </a:r>
                <a:r>
                  <a:rPr b="1" lang="pt-BR" sz="1200">
                    <a:solidFill>
                      <a:srgbClr val="21212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viabilizar o crescimento das empresas da nova economia</a:t>
                </a:r>
                <a:r>
                  <a:rPr lang="pt-BR" sz="1200">
                    <a:solidFill>
                      <a:srgbClr val="21212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, através de um conjunto de ferramentas de gestão inteligente baseadas em análise de dados, aliadas à soluções financeiras integradas</a:t>
                </a:r>
                <a:endParaRPr sz="1200">
                  <a:solidFill>
                    <a:srgbClr val="21212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253325" y="2866738"/>
              <a:ext cx="6862325" cy="733200"/>
              <a:chOff x="253325" y="2410000"/>
              <a:chExt cx="6862325" cy="733200"/>
            </a:xfrm>
          </p:grpSpPr>
          <p:pic>
            <p:nvPicPr>
              <p:cNvPr id="69" name="Google Shape;69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-20" r="20" t="0"/>
              <a:stretch/>
            </p:blipFill>
            <p:spPr>
              <a:xfrm>
                <a:off x="253325" y="2499825"/>
                <a:ext cx="553500" cy="553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" name="Google Shape;70;p14"/>
              <p:cNvSpPr txBox="1"/>
              <p:nvPr/>
            </p:nvSpPr>
            <p:spPr>
              <a:xfrm>
                <a:off x="918250" y="2410000"/>
                <a:ext cx="6197400" cy="73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>
                    <a:solidFill>
                      <a:srgbClr val="21212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Somos a primeira TechFin na América Latina a disponibilizar financiamentos com base em dados e na previsibilidade do seu faturamento, tendo a receita futura </a:t>
                </a:r>
                <a:br>
                  <a:rPr lang="pt-BR" sz="1200">
                    <a:solidFill>
                      <a:srgbClr val="21212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</a:br>
                <a:r>
                  <a:rPr lang="pt-BR" sz="1200">
                    <a:solidFill>
                      <a:srgbClr val="21212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como garantia</a:t>
                </a:r>
                <a:endParaRPr sz="1200">
                  <a:solidFill>
                    <a:srgbClr val="21212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8430575" y="4528580"/>
            <a:ext cx="401724" cy="1700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53375" y="0"/>
            <a:ext cx="857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Open Sans"/>
                <a:ea typeface="Open Sans"/>
                <a:cs typeface="Open Sans"/>
                <a:sym typeface="Open Sans"/>
              </a:rPr>
              <a:t>Nossas soluções</a:t>
            </a:r>
            <a:endParaRPr b="1" sz="23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0" y="390575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262775" y="1335250"/>
            <a:ext cx="2592000" cy="2824125"/>
            <a:chOff x="262775" y="1281675"/>
            <a:chExt cx="2592000" cy="2824125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264575" y="2817594"/>
              <a:ext cx="2588400" cy="12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212121"/>
                  </a:solidFill>
                  <a:latin typeface="Open Sans"/>
                  <a:ea typeface="Open Sans"/>
                  <a:cs typeface="Open Sans"/>
                  <a:sym typeface="Open Sans"/>
                </a:rPr>
                <a:t>Conjunto de ferramentas de gestão para Crescimento Empresarial, que se utilizam do Open Banking como fonte de dados para gerar insights sobre o seu negócio</a:t>
              </a:r>
              <a:endParaRPr sz="11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262775" y="2817600"/>
              <a:ext cx="2592000" cy="12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262775" y="2461500"/>
              <a:ext cx="25920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pt-BR" sz="1300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rPr>
                <a:t>Gestão de Crescimento</a:t>
              </a:r>
              <a:endParaRPr b="1" sz="13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sz="13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 amt="40000"/>
            </a:blip>
            <a:stretch>
              <a:fillRect/>
            </a:stretch>
          </p:blipFill>
          <p:spPr>
            <a:xfrm>
              <a:off x="922050" y="1281675"/>
              <a:ext cx="1273450" cy="937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15"/>
          <p:cNvGrpSpPr/>
          <p:nvPr/>
        </p:nvGrpSpPr>
        <p:grpSpPr>
          <a:xfrm>
            <a:off x="3282577" y="984125"/>
            <a:ext cx="2592000" cy="3175244"/>
            <a:chOff x="3237475" y="930550"/>
            <a:chExt cx="2592000" cy="3175244"/>
          </a:xfrm>
        </p:grpSpPr>
        <p:sp>
          <p:nvSpPr>
            <p:cNvPr id="84" name="Google Shape;84;p15"/>
            <p:cNvSpPr txBox="1"/>
            <p:nvPr/>
          </p:nvSpPr>
          <p:spPr>
            <a:xfrm>
              <a:off x="3248425" y="2817594"/>
              <a:ext cx="2570100" cy="12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Pequenas e médias empresas que utilizam as nossas ferramentas de gestão podem contar com crédito pré-aprovado 100% digital para turbinar seu crescimento</a:t>
              </a:r>
              <a:endParaRPr sz="11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3237475" y="2461500"/>
              <a:ext cx="25920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pt-BR" sz="1300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rPr>
                <a:t>Crédito Digital</a:t>
              </a:r>
              <a:endParaRPr b="1" sz="13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sz="13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86" name="Google Shape;86;p15"/>
            <p:cNvPicPr preferRelativeResize="0"/>
            <p:nvPr/>
          </p:nvPicPr>
          <p:blipFill>
            <a:blip r:embed="rId5">
              <a:alphaModFix amt="40000"/>
            </a:blip>
            <a:stretch>
              <a:fillRect/>
            </a:stretch>
          </p:blipFill>
          <p:spPr>
            <a:xfrm>
              <a:off x="4047362" y="930550"/>
              <a:ext cx="972227" cy="1288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15"/>
          <p:cNvGrpSpPr/>
          <p:nvPr/>
        </p:nvGrpSpPr>
        <p:grpSpPr>
          <a:xfrm>
            <a:off x="6302379" y="1214556"/>
            <a:ext cx="2592000" cy="2944812"/>
            <a:chOff x="6302379" y="1160981"/>
            <a:chExt cx="2592000" cy="2944812"/>
          </a:xfrm>
        </p:grpSpPr>
        <p:sp>
          <p:nvSpPr>
            <p:cNvPr id="88" name="Google Shape;88;p15"/>
            <p:cNvSpPr txBox="1"/>
            <p:nvPr/>
          </p:nvSpPr>
          <p:spPr>
            <a:xfrm>
              <a:off x="6313329" y="2817594"/>
              <a:ext cx="2570100" cy="12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212121"/>
                  </a:solidFill>
                  <a:latin typeface="Open Sans"/>
                  <a:ea typeface="Open Sans"/>
                  <a:cs typeface="Open Sans"/>
                  <a:sym typeface="Open Sans"/>
                </a:rPr>
                <a:t>A linha de financiamento MRR Prime é uma modalidade pensada para empresas que desejam alavancar o crescimento. Não exigimos equity e nem ativos reais como garantia</a:t>
              </a:r>
              <a:endParaRPr sz="11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6302379" y="2461500"/>
              <a:ext cx="25920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pt-BR" sz="1300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rPr>
                <a:t>MRR Prime</a:t>
              </a:r>
              <a:endParaRPr b="1" sz="13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sz="13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90" name="Google Shape;90;p15"/>
            <p:cNvPicPr preferRelativeResize="0"/>
            <p:nvPr/>
          </p:nvPicPr>
          <p:blipFill>
            <a:blip r:embed="rId6">
              <a:alphaModFix amt="40000"/>
            </a:blip>
            <a:stretch>
              <a:fillRect/>
            </a:stretch>
          </p:blipFill>
          <p:spPr>
            <a:xfrm>
              <a:off x="7112267" y="1160981"/>
              <a:ext cx="972225" cy="10577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8430575" y="4387155"/>
            <a:ext cx="401724" cy="1700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53375" y="253500"/>
            <a:ext cx="857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Open Sans"/>
                <a:ea typeface="Open Sans"/>
                <a:cs typeface="Open Sans"/>
                <a:sym typeface="Open Sans"/>
              </a:rPr>
              <a:t>Perfil de clientes</a:t>
            </a:r>
            <a:endParaRPr b="1" sz="23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0" y="390575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253375" y="679325"/>
            <a:ext cx="8578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Iniciamos nossa jornada com o mercado de tecnologia, e agora </a:t>
            </a:r>
            <a:br>
              <a:rPr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estamos expandindo para toda a economia da recorrência.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9" name="Google Shape;99;p16"/>
          <p:cNvGrpSpPr/>
          <p:nvPr/>
        </p:nvGrpSpPr>
        <p:grpSpPr>
          <a:xfrm>
            <a:off x="190625" y="1592799"/>
            <a:ext cx="1152000" cy="1426851"/>
            <a:chOff x="100975" y="1592799"/>
            <a:chExt cx="1152000" cy="1426851"/>
          </a:xfrm>
        </p:grpSpPr>
        <p:pic>
          <p:nvPicPr>
            <p:cNvPr id="100" name="Google Shape;100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0775" y="1592799"/>
              <a:ext cx="572399" cy="572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6"/>
            <p:cNvSpPr txBox="1"/>
            <p:nvPr/>
          </p:nvSpPr>
          <p:spPr>
            <a:xfrm>
              <a:off x="100975" y="2232450"/>
              <a:ext cx="1152000" cy="7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CRM</a:t>
              </a:r>
              <a:endParaRPr b="1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Customer relationship management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2" name="Google Shape;102;p16"/>
          <p:cNvGrpSpPr/>
          <p:nvPr/>
        </p:nvGrpSpPr>
        <p:grpSpPr>
          <a:xfrm>
            <a:off x="1739375" y="1592799"/>
            <a:ext cx="1152000" cy="1426854"/>
            <a:chOff x="1677015" y="1592799"/>
            <a:chExt cx="1152000" cy="1426854"/>
          </a:xfrm>
        </p:grpSpPr>
        <p:sp>
          <p:nvSpPr>
            <p:cNvPr id="103" name="Google Shape;103;p16"/>
            <p:cNvSpPr txBox="1"/>
            <p:nvPr/>
          </p:nvSpPr>
          <p:spPr>
            <a:xfrm>
              <a:off x="1677015" y="2232453"/>
              <a:ext cx="1152000" cy="7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ERP</a:t>
              </a:r>
              <a:endParaRPr b="1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Sistemas integrados de gestão</a:t>
              </a:r>
              <a:endParaRPr b="0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04" name="Google Shape;104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66815" y="1592799"/>
              <a:ext cx="572399" cy="5724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" name="Google Shape;105;p16"/>
          <p:cNvGrpSpPr/>
          <p:nvPr/>
        </p:nvGrpSpPr>
        <p:grpSpPr>
          <a:xfrm>
            <a:off x="6385625" y="1592800"/>
            <a:ext cx="1152000" cy="1269037"/>
            <a:chOff x="6372015" y="1592800"/>
            <a:chExt cx="1152000" cy="1269037"/>
          </a:xfrm>
        </p:grpSpPr>
        <p:sp>
          <p:nvSpPr>
            <p:cNvPr id="106" name="Google Shape;106;p16"/>
            <p:cNvSpPr txBox="1"/>
            <p:nvPr/>
          </p:nvSpPr>
          <p:spPr>
            <a:xfrm>
              <a:off x="6372015" y="2232438"/>
              <a:ext cx="1152000" cy="6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HaaS</a:t>
              </a:r>
              <a:endParaRPr b="1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Hardware como serviço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07" name="Google Shape;10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61815" y="1592800"/>
              <a:ext cx="572399" cy="572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4836875" y="1592799"/>
            <a:ext cx="1152000" cy="1229238"/>
            <a:chOff x="4801015" y="1592799"/>
            <a:chExt cx="1152000" cy="1229238"/>
          </a:xfrm>
        </p:grpSpPr>
        <p:sp>
          <p:nvSpPr>
            <p:cNvPr id="109" name="Google Shape;109;p16"/>
            <p:cNvSpPr txBox="1"/>
            <p:nvPr/>
          </p:nvSpPr>
          <p:spPr>
            <a:xfrm>
              <a:off x="4801015" y="2192638"/>
              <a:ext cx="1152000" cy="6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PDV’s</a:t>
              </a:r>
              <a:endParaRPr b="1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Plataforma de </a:t>
              </a:r>
              <a:endParaRPr b="0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ponto de venda</a:t>
              </a:r>
              <a:endParaRPr b="0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10" name="Google Shape;110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90805" y="1592799"/>
              <a:ext cx="572399" cy="5724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" name="Google Shape;111;p16"/>
          <p:cNvGrpSpPr/>
          <p:nvPr/>
        </p:nvGrpSpPr>
        <p:grpSpPr>
          <a:xfrm>
            <a:off x="7934375" y="1592800"/>
            <a:ext cx="1152000" cy="1241762"/>
            <a:chOff x="7934375" y="1592800"/>
            <a:chExt cx="1152000" cy="1241762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7934375" y="2205163"/>
              <a:ext cx="1152000" cy="6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PaaS</a:t>
              </a:r>
              <a:endParaRPr b="1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Plataforma como serviço</a:t>
              </a:r>
              <a:endParaRPr b="0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13" name="Google Shape;113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224175" y="1592800"/>
              <a:ext cx="572399" cy="572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6"/>
          <p:cNvGrpSpPr/>
          <p:nvPr/>
        </p:nvGrpSpPr>
        <p:grpSpPr>
          <a:xfrm>
            <a:off x="3288125" y="1592799"/>
            <a:ext cx="1152000" cy="1426855"/>
            <a:chOff x="3142503" y="1592799"/>
            <a:chExt cx="1152000" cy="1426855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3142503" y="2232454"/>
              <a:ext cx="1152000" cy="7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SaaS</a:t>
              </a:r>
              <a:endParaRPr b="1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Software </a:t>
              </a:r>
              <a:endParaRPr b="0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como serviço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16" name="Google Shape;116;p1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432303" y="1592799"/>
              <a:ext cx="572399" cy="5724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" name="Google Shape;117;p16"/>
          <p:cNvGrpSpPr/>
          <p:nvPr/>
        </p:nvGrpSpPr>
        <p:grpSpPr>
          <a:xfrm>
            <a:off x="190625" y="3366866"/>
            <a:ext cx="1152000" cy="1523132"/>
            <a:chOff x="100975" y="3366866"/>
            <a:chExt cx="1152000" cy="1523132"/>
          </a:xfrm>
        </p:grpSpPr>
        <p:pic>
          <p:nvPicPr>
            <p:cNvPr id="118" name="Google Shape;118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90775" y="3366866"/>
              <a:ext cx="572399" cy="572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6"/>
            <p:cNvSpPr txBox="1"/>
            <p:nvPr/>
          </p:nvSpPr>
          <p:spPr>
            <a:xfrm>
              <a:off x="100975" y="3961498"/>
              <a:ext cx="1152000" cy="9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IaaS</a:t>
              </a:r>
              <a:endParaRPr b="1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Infraestrutura como serviço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1730735" y="3366866"/>
            <a:ext cx="1188000" cy="1523132"/>
            <a:chOff x="1659025" y="3366866"/>
            <a:chExt cx="1188000" cy="1523132"/>
          </a:xfrm>
        </p:grpSpPr>
        <p:pic>
          <p:nvPicPr>
            <p:cNvPr id="121" name="Google Shape;121;p1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966815" y="3366866"/>
              <a:ext cx="572399" cy="572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6"/>
            <p:cNvSpPr txBox="1"/>
            <p:nvPr/>
          </p:nvSpPr>
          <p:spPr>
            <a:xfrm>
              <a:off x="1659025" y="3961498"/>
              <a:ext cx="1188000" cy="9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ISPs</a:t>
              </a:r>
              <a:endParaRPr b="1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Provedores</a:t>
              </a:r>
              <a:br>
                <a:rPr lang="pt-BR" sz="1000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de internet e telefonia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3306845" y="3366866"/>
            <a:ext cx="1152000" cy="1523132"/>
            <a:chOff x="3142500" y="3366866"/>
            <a:chExt cx="1152000" cy="1523132"/>
          </a:xfrm>
        </p:grpSpPr>
        <p:pic>
          <p:nvPicPr>
            <p:cNvPr id="124" name="Google Shape;124;p1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432303" y="3366866"/>
              <a:ext cx="572399" cy="572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6"/>
            <p:cNvSpPr txBox="1"/>
            <p:nvPr/>
          </p:nvSpPr>
          <p:spPr>
            <a:xfrm>
              <a:off x="3142500" y="3961498"/>
              <a:ext cx="1152000" cy="9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Serviços</a:t>
              </a:r>
              <a:endParaRPr b="1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Agências de mídia digital </a:t>
              </a:r>
              <a:b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e impressa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4846955" y="3366866"/>
            <a:ext cx="1159200" cy="1523134"/>
            <a:chOff x="4811100" y="3366866"/>
            <a:chExt cx="1159200" cy="1523134"/>
          </a:xfrm>
        </p:grpSpPr>
        <p:pic>
          <p:nvPicPr>
            <p:cNvPr id="127" name="Google Shape;127;p1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104500" y="3366866"/>
              <a:ext cx="572399" cy="572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6"/>
            <p:cNvSpPr txBox="1"/>
            <p:nvPr/>
          </p:nvSpPr>
          <p:spPr>
            <a:xfrm>
              <a:off x="4811100" y="3961500"/>
              <a:ext cx="1159200" cy="9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Assinaturas</a:t>
              </a:r>
              <a:endParaRPr b="1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Academias, entretenimento</a:t>
              </a:r>
              <a:r>
                <a:rPr lang="pt-BR" sz="1000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 e outros</a:t>
              </a:r>
              <a:endParaRPr b="0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6394265" y="3366866"/>
            <a:ext cx="1152000" cy="1523132"/>
            <a:chOff x="6372025" y="3366866"/>
            <a:chExt cx="1152000" cy="1523132"/>
          </a:xfrm>
        </p:grpSpPr>
        <p:pic>
          <p:nvPicPr>
            <p:cNvPr id="130" name="Google Shape;130;p1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661815" y="3366866"/>
              <a:ext cx="572399" cy="572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6"/>
            <p:cNvSpPr txBox="1"/>
            <p:nvPr/>
          </p:nvSpPr>
          <p:spPr>
            <a:xfrm>
              <a:off x="6372025" y="3961498"/>
              <a:ext cx="1152000" cy="9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Clube de Assinaturas</a:t>
              </a:r>
              <a:endParaRPr b="1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Comércio com entregas periódicas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7934375" y="3366866"/>
            <a:ext cx="1152000" cy="1523134"/>
            <a:chOff x="7934375" y="3366866"/>
            <a:chExt cx="1152000" cy="1523134"/>
          </a:xfrm>
        </p:grpSpPr>
        <p:pic>
          <p:nvPicPr>
            <p:cNvPr id="133" name="Google Shape;133;p1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224175" y="3366866"/>
              <a:ext cx="572399" cy="572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6"/>
            <p:cNvSpPr txBox="1"/>
            <p:nvPr/>
          </p:nvSpPr>
          <p:spPr>
            <a:xfrm>
              <a:off x="7934375" y="3961500"/>
              <a:ext cx="1152000" cy="9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Serviços Mensais</a:t>
              </a:r>
              <a:endParaRPr b="1" i="0" sz="10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381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222222"/>
                  </a:solidFill>
                  <a:latin typeface="Open Sans"/>
                  <a:ea typeface="Open Sans"/>
                  <a:cs typeface="Open Sans"/>
                  <a:sym typeface="Open Sans"/>
                </a:rPr>
                <a:t>Segurança de condomínios, aluguéis, etc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253375" y="253500"/>
            <a:ext cx="857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Open Sans"/>
                <a:ea typeface="Open Sans"/>
                <a:cs typeface="Open Sans"/>
                <a:sym typeface="Open Sans"/>
              </a:rPr>
              <a:t>Gestão do Crescimento</a:t>
            </a:r>
            <a:endParaRPr b="1" sz="23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0" y="390575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253375" y="679325"/>
            <a:ext cx="8578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As soluções da a55 utilizam inteligência artificial para gerenciar e otimizar</a:t>
            </a:r>
            <a:br>
              <a:rPr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gestão das finanças das empresas que atuam com o modelo de receita recorrente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2" name="Google Shape;142;p17"/>
          <p:cNvGrpSpPr/>
          <p:nvPr/>
        </p:nvGrpSpPr>
        <p:grpSpPr>
          <a:xfrm>
            <a:off x="255815" y="2038224"/>
            <a:ext cx="8634694" cy="1680302"/>
            <a:chOff x="255815" y="1633625"/>
            <a:chExt cx="8634694" cy="1680302"/>
          </a:xfrm>
        </p:grpSpPr>
        <p:grpSp>
          <p:nvGrpSpPr>
            <p:cNvPr id="143" name="Google Shape;143;p17"/>
            <p:cNvGrpSpPr/>
            <p:nvPr/>
          </p:nvGrpSpPr>
          <p:grpSpPr>
            <a:xfrm>
              <a:off x="255815" y="1633625"/>
              <a:ext cx="1800000" cy="1680293"/>
              <a:chOff x="255815" y="1806450"/>
              <a:chExt cx="1800000" cy="1680293"/>
            </a:xfrm>
          </p:grpSpPr>
          <p:sp>
            <p:nvSpPr>
              <p:cNvPr id="144" name="Google Shape;144;p17"/>
              <p:cNvSpPr txBox="1"/>
              <p:nvPr/>
            </p:nvSpPr>
            <p:spPr>
              <a:xfrm>
                <a:off x="255815" y="3038243"/>
                <a:ext cx="1800000" cy="44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i="0" lang="pt-BR" sz="1300" u="none" cap="none" strike="noStrik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Histórico unificado </a:t>
                </a:r>
                <a:br>
                  <a:rPr i="0" lang="pt-BR" sz="1300" u="none" cap="none" strike="noStrik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</a:br>
                <a:r>
                  <a:rPr i="0" lang="pt-BR" sz="1300" u="none" cap="none" strike="noStrike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de transações</a:t>
                </a:r>
                <a:endParaRPr i="0" sz="1300" u="none" cap="none" strike="noStrike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pic>
            <p:nvPicPr>
              <p:cNvPr id="145" name="Google Shape;145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04107" y="1806450"/>
                <a:ext cx="1103417" cy="10958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6" name="Google Shape;146;p17"/>
            <p:cNvGrpSpPr/>
            <p:nvPr/>
          </p:nvGrpSpPr>
          <p:grpSpPr>
            <a:xfrm>
              <a:off x="2534047" y="1633625"/>
              <a:ext cx="1800000" cy="1680302"/>
              <a:chOff x="2534047" y="1806450"/>
              <a:chExt cx="1800000" cy="1680302"/>
            </a:xfrm>
          </p:grpSpPr>
          <p:sp>
            <p:nvSpPr>
              <p:cNvPr id="147" name="Google Shape;147;p17"/>
              <p:cNvSpPr txBox="1"/>
              <p:nvPr/>
            </p:nvSpPr>
            <p:spPr>
              <a:xfrm>
                <a:off x="2534047" y="3038252"/>
                <a:ext cx="1800000" cy="44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sz="1300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Fluxo de Caixa passado e projetado</a:t>
                </a:r>
                <a:endParaRPr sz="13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pic>
            <p:nvPicPr>
              <p:cNvPr id="148" name="Google Shape;148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747258" y="1806450"/>
                <a:ext cx="1373577" cy="10958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9" name="Google Shape;149;p17"/>
            <p:cNvGrpSpPr/>
            <p:nvPr/>
          </p:nvGrpSpPr>
          <p:grpSpPr>
            <a:xfrm>
              <a:off x="4812278" y="1633626"/>
              <a:ext cx="1800000" cy="1680292"/>
              <a:chOff x="4812278" y="1806451"/>
              <a:chExt cx="1800000" cy="1680292"/>
            </a:xfrm>
          </p:grpSpPr>
          <p:sp>
            <p:nvSpPr>
              <p:cNvPr id="150" name="Google Shape;150;p17"/>
              <p:cNvSpPr txBox="1"/>
              <p:nvPr/>
            </p:nvSpPr>
            <p:spPr>
              <a:xfrm>
                <a:off x="4812278" y="3038243"/>
                <a:ext cx="1800000" cy="44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sz="1300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Indicadores de crescimento</a:t>
                </a:r>
                <a:endParaRPr sz="13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pic>
            <p:nvPicPr>
              <p:cNvPr id="151" name="Google Shape;151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164349" y="1806451"/>
                <a:ext cx="1095859" cy="10958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oogle Shape;152;p17"/>
            <p:cNvGrpSpPr/>
            <p:nvPr/>
          </p:nvGrpSpPr>
          <p:grpSpPr>
            <a:xfrm>
              <a:off x="7090510" y="1633626"/>
              <a:ext cx="1800000" cy="1680292"/>
              <a:chOff x="7090510" y="1806451"/>
              <a:chExt cx="1800000" cy="1680292"/>
            </a:xfrm>
          </p:grpSpPr>
          <p:sp>
            <p:nvSpPr>
              <p:cNvPr id="153" name="Google Shape;153;p17"/>
              <p:cNvSpPr txBox="1"/>
              <p:nvPr/>
            </p:nvSpPr>
            <p:spPr>
              <a:xfrm>
                <a:off x="7090510" y="3038243"/>
                <a:ext cx="1800000" cy="44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sz="1300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Insights </a:t>
                </a:r>
                <a:br>
                  <a:rPr lang="pt-BR" sz="1300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</a:br>
                <a:r>
                  <a:rPr lang="pt-BR" sz="1300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de mercado</a:t>
                </a:r>
                <a:endParaRPr sz="13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sz="13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pic>
            <p:nvPicPr>
              <p:cNvPr id="154" name="Google Shape;154;p1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476613" y="1806451"/>
                <a:ext cx="1027794" cy="10958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55" name="Google Shape;15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4988" y="4535325"/>
            <a:ext cx="3610868" cy="3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7184957" y="4501682"/>
            <a:ext cx="191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Tudo em tempo real!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6558" y="4521300"/>
            <a:ext cx="329954" cy="3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5287065" y="1149400"/>
            <a:ext cx="36951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Acesse e exporte seus extratos de múltiplos bancos no formato que preferir</a:t>
            </a:r>
            <a:endParaRPr sz="11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253375" y="250675"/>
            <a:ext cx="8578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Fazemos muito apenas com o cadastro das suas contas bancárias!</a:t>
            </a:r>
            <a:endParaRPr sz="16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5287075" y="4023176"/>
            <a:ext cx="36951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Defina e acompanhe suas metas de faturamento</a:t>
            </a:r>
            <a:endParaRPr i="0" sz="1100" u="none" cap="none" strike="noStrike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8430575" y="4719830"/>
            <a:ext cx="401724" cy="17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988" y="4535325"/>
            <a:ext cx="3610868" cy="3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7184957" y="4501682"/>
            <a:ext cx="191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Tudo em tempo real!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6558" y="4521300"/>
            <a:ext cx="329954" cy="3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5287065" y="1867844"/>
            <a:ext cx="36951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Monitore os status de boletos emitidos em diferentes instituições bancárias</a:t>
            </a:r>
            <a:endParaRPr i="0" sz="1100" u="none" cap="none" strike="noStrike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5287065" y="3297671"/>
            <a:ext cx="36951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Tenha sempre em mãos o histórico mensal dos seus recebíveis </a:t>
            </a:r>
            <a:endParaRPr i="0" sz="1100" u="none" cap="none" strike="noStrike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5287065" y="2586288"/>
            <a:ext cx="36951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Controle suas despesas automaticamente por categorias definidas por você</a:t>
            </a:r>
            <a:endParaRPr i="0" sz="1100" u="none" cap="none" strike="noStrike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2577" y="2387945"/>
            <a:ext cx="4312880" cy="250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 rotWithShape="1">
          <a:blip r:embed="rId7">
            <a:alphaModFix/>
          </a:blip>
          <a:srcRect b="159" l="0" r="0" t="159"/>
          <a:stretch/>
        </p:blipFill>
        <p:spPr>
          <a:xfrm>
            <a:off x="4884671" y="1220195"/>
            <a:ext cx="307388" cy="30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7">
            <a:alphaModFix/>
          </a:blip>
          <a:srcRect b="159" l="0" r="0" t="159"/>
          <a:stretch/>
        </p:blipFill>
        <p:spPr>
          <a:xfrm>
            <a:off x="4884671" y="1938640"/>
            <a:ext cx="307388" cy="30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7">
            <a:alphaModFix/>
          </a:blip>
          <a:srcRect b="159" l="0" r="0" t="159"/>
          <a:stretch/>
        </p:blipFill>
        <p:spPr>
          <a:xfrm>
            <a:off x="4884671" y="2657084"/>
            <a:ext cx="307388" cy="30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7">
            <a:alphaModFix/>
          </a:blip>
          <a:srcRect b="159" l="0" r="0" t="159"/>
          <a:stretch/>
        </p:blipFill>
        <p:spPr>
          <a:xfrm>
            <a:off x="4884671" y="3368467"/>
            <a:ext cx="307388" cy="30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7">
            <a:alphaModFix/>
          </a:blip>
          <a:srcRect b="159" l="0" r="0" t="159"/>
          <a:stretch/>
        </p:blipFill>
        <p:spPr>
          <a:xfrm>
            <a:off x="4884671" y="3981772"/>
            <a:ext cx="307388" cy="30690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509250" y="1149400"/>
            <a:ext cx="39366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Acompanhe de perto o sucesso do seu produto, mês a mês, com indicadores específicos sobre a sua base de clientes existentes, fluxo de entrada de novos clientes e o churn da sua empresa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8375" y="2569500"/>
            <a:ext cx="3252524" cy="20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 b="4337" l="8675" r="0" t="433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142900" y="253500"/>
            <a:ext cx="4429200" cy="46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Contar com um parceiro especializado  para  uma experiência completa de gestão do seu crescimento baseada em </a:t>
            </a:r>
            <a:r>
              <a:rPr b="1" i="1" lang="pt-BR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 Banking</a:t>
            </a:r>
            <a:r>
              <a:rPr b="1" lang="pt-BR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faz toda </a:t>
            </a:r>
            <a:br>
              <a:rPr b="1" lang="pt-BR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diferença!</a:t>
            </a:r>
            <a:endParaRPr b="1" sz="30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0"/>
          <p:cNvGrpSpPr/>
          <p:nvPr/>
        </p:nvGrpSpPr>
        <p:grpSpPr>
          <a:xfrm>
            <a:off x="142900" y="1362750"/>
            <a:ext cx="8987123" cy="2418000"/>
            <a:chOff x="142900" y="1390700"/>
            <a:chExt cx="8987123" cy="2418000"/>
          </a:xfrm>
        </p:grpSpPr>
        <p:sp>
          <p:nvSpPr>
            <p:cNvPr id="191" name="Google Shape;191;p20"/>
            <p:cNvSpPr txBox="1"/>
            <p:nvPr/>
          </p:nvSpPr>
          <p:spPr>
            <a:xfrm>
              <a:off x="142900" y="1390700"/>
              <a:ext cx="4429200" cy="24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rPr>
                <a:t>Turbinamos</a:t>
              </a:r>
              <a:r>
                <a:rPr b="1" lang="pt-BR" sz="3000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rPr>
                <a:t> o crescimento de empresas de tecnologia de </a:t>
              </a:r>
              <a:br>
                <a:rPr b="1" lang="pt-BR" sz="3000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b="1" lang="pt-BR" sz="3000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rPr>
                <a:t>forma eficiente</a:t>
              </a:r>
              <a:endParaRPr b="1" sz="30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92" name="Google Shape;192;p20"/>
            <p:cNvGrpSpPr/>
            <p:nvPr/>
          </p:nvGrpSpPr>
          <p:grpSpPr>
            <a:xfrm>
              <a:off x="6992998" y="2304008"/>
              <a:ext cx="2137025" cy="551297"/>
              <a:chOff x="6992998" y="2272442"/>
              <a:chExt cx="2137025" cy="551297"/>
            </a:xfrm>
          </p:grpSpPr>
          <p:pic>
            <p:nvPicPr>
              <p:cNvPr id="193" name="Google Shape;19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992998" y="2272442"/>
                <a:ext cx="552184" cy="5512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4" name="Google Shape;194;p20"/>
              <p:cNvSpPr txBox="1"/>
              <p:nvPr/>
            </p:nvSpPr>
            <p:spPr>
              <a:xfrm>
                <a:off x="7785723" y="2363781"/>
                <a:ext cx="13443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b="1" lang="pt-BR" sz="1000">
                    <a:solidFill>
                      <a:srgbClr val="0096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Sem</a:t>
                </a:r>
                <a:r>
                  <a:rPr lang="pt-BR" sz="1000">
                    <a:solidFill>
                      <a:srgbClr val="0096FF"/>
                    </a:solidFill>
                    <a:latin typeface="Open Sans SemiBold"/>
                    <a:ea typeface="Open Sans SemiBold"/>
                    <a:cs typeface="Open Sans SemiBold"/>
                    <a:sym typeface="Open Sans SemiBold"/>
                  </a:rPr>
                  <a:t> desperdiçar seu tempo</a:t>
                </a:r>
                <a:endParaRPr sz="1000">
                  <a:solidFill>
                    <a:srgbClr val="0096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endParaRPr>
              </a:p>
            </p:txBody>
          </p:sp>
        </p:grpSp>
        <p:grpSp>
          <p:nvGrpSpPr>
            <p:cNvPr id="195" name="Google Shape;195;p20"/>
            <p:cNvGrpSpPr/>
            <p:nvPr/>
          </p:nvGrpSpPr>
          <p:grpSpPr>
            <a:xfrm>
              <a:off x="6992986" y="1390700"/>
              <a:ext cx="2091443" cy="551297"/>
              <a:chOff x="6992986" y="1390700"/>
              <a:chExt cx="2091443" cy="551297"/>
            </a:xfrm>
          </p:grpSpPr>
          <p:pic>
            <p:nvPicPr>
              <p:cNvPr id="196" name="Google Shape;196;p20"/>
              <p:cNvPicPr preferRelativeResize="0"/>
              <p:nvPr/>
            </p:nvPicPr>
            <p:blipFill rotWithShape="1">
              <a:blip r:embed="rId4">
                <a:alphaModFix/>
              </a:blip>
              <a:srcRect b="79" l="0" r="0" t="79"/>
              <a:stretch/>
            </p:blipFill>
            <p:spPr>
              <a:xfrm>
                <a:off x="6992986" y="1390700"/>
                <a:ext cx="552184" cy="5512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7" name="Google Shape;197;p20"/>
              <p:cNvSpPr txBox="1"/>
              <p:nvPr/>
            </p:nvSpPr>
            <p:spPr>
              <a:xfrm>
                <a:off x="7785728" y="1478852"/>
                <a:ext cx="12987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b="1" lang="pt-BR" sz="1000">
                    <a:solidFill>
                      <a:srgbClr val="0096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Sem</a:t>
                </a:r>
                <a:r>
                  <a:rPr lang="pt-BR" sz="1000">
                    <a:solidFill>
                      <a:srgbClr val="0096FF"/>
                    </a:solidFill>
                    <a:latin typeface="Open Sans SemiBold"/>
                    <a:ea typeface="Open Sans SemiBold"/>
                    <a:cs typeface="Open Sans SemiBold"/>
                    <a:sym typeface="Open Sans SemiBold"/>
                  </a:rPr>
                  <a:t> juros extravagantes</a:t>
                </a:r>
                <a:endParaRPr sz="1000">
                  <a:solidFill>
                    <a:srgbClr val="0096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endParaRPr>
              </a:p>
            </p:txBody>
          </p:sp>
        </p:grpSp>
        <p:grpSp>
          <p:nvGrpSpPr>
            <p:cNvPr id="198" name="Google Shape;198;p20"/>
            <p:cNvGrpSpPr/>
            <p:nvPr/>
          </p:nvGrpSpPr>
          <p:grpSpPr>
            <a:xfrm>
              <a:off x="4495086" y="3217299"/>
              <a:ext cx="1915937" cy="551303"/>
              <a:chOff x="4495086" y="3217299"/>
              <a:chExt cx="1915937" cy="551303"/>
            </a:xfrm>
          </p:grpSpPr>
          <p:pic>
            <p:nvPicPr>
              <p:cNvPr id="199" name="Google Shape;199;p20"/>
              <p:cNvPicPr preferRelativeResize="0"/>
              <p:nvPr/>
            </p:nvPicPr>
            <p:blipFill rotWithShape="1">
              <a:blip r:embed="rId5">
                <a:alphaModFix/>
              </a:blip>
              <a:srcRect b="79" l="0" r="0" t="79"/>
              <a:stretch/>
            </p:blipFill>
            <p:spPr>
              <a:xfrm>
                <a:off x="4495086" y="3217299"/>
                <a:ext cx="552184" cy="5513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0" name="Google Shape;200;p20"/>
              <p:cNvSpPr txBox="1"/>
              <p:nvPr/>
            </p:nvSpPr>
            <p:spPr>
              <a:xfrm>
                <a:off x="5287823" y="3228264"/>
                <a:ext cx="1123200" cy="49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b="1" lang="pt-BR" sz="1000">
                    <a:solidFill>
                      <a:srgbClr val="0096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Sem</a:t>
                </a:r>
                <a:r>
                  <a:rPr lang="pt-BR" sz="1000">
                    <a:solidFill>
                      <a:srgbClr val="0096FF"/>
                    </a:solidFill>
                    <a:latin typeface="Open Sans SemiBold"/>
                    <a:ea typeface="Open Sans SemiBold"/>
                    <a:cs typeface="Open Sans SemiBold"/>
                    <a:sym typeface="Open Sans SemiBold"/>
                  </a:rPr>
                  <a:t> ativos reais como garantia</a:t>
                </a:r>
                <a:endParaRPr sz="1000">
                  <a:solidFill>
                    <a:srgbClr val="0096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endParaRPr>
              </a:p>
            </p:txBody>
          </p:sp>
        </p:grpSp>
        <p:grpSp>
          <p:nvGrpSpPr>
            <p:cNvPr id="201" name="Google Shape;201;p20"/>
            <p:cNvGrpSpPr/>
            <p:nvPr/>
          </p:nvGrpSpPr>
          <p:grpSpPr>
            <a:xfrm>
              <a:off x="4495073" y="1390710"/>
              <a:ext cx="1915950" cy="551303"/>
              <a:chOff x="4495073" y="1390710"/>
              <a:chExt cx="1915950" cy="551303"/>
            </a:xfrm>
          </p:grpSpPr>
          <p:pic>
            <p:nvPicPr>
              <p:cNvPr id="202" name="Google Shape;202;p20"/>
              <p:cNvPicPr preferRelativeResize="0"/>
              <p:nvPr/>
            </p:nvPicPr>
            <p:blipFill rotWithShape="1">
              <a:blip r:embed="rId6">
                <a:alphaModFix/>
              </a:blip>
              <a:srcRect b="79" l="0" r="0" t="79"/>
              <a:stretch/>
            </p:blipFill>
            <p:spPr>
              <a:xfrm>
                <a:off x="4495073" y="1390710"/>
                <a:ext cx="552184" cy="5513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3" name="Google Shape;203;p20"/>
              <p:cNvSpPr txBox="1"/>
              <p:nvPr/>
            </p:nvSpPr>
            <p:spPr>
              <a:xfrm>
                <a:off x="5287823" y="1478852"/>
                <a:ext cx="11232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b="1" lang="pt-BR" sz="1000">
                    <a:solidFill>
                      <a:srgbClr val="0096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Sem</a:t>
                </a:r>
                <a:r>
                  <a:rPr lang="pt-BR" sz="1000">
                    <a:solidFill>
                      <a:srgbClr val="0096FF"/>
                    </a:solidFill>
                    <a:latin typeface="Open Sans SemiBold"/>
                    <a:ea typeface="Open Sans SemiBold"/>
                    <a:cs typeface="Open Sans SemiBold"/>
                    <a:sym typeface="Open Sans SemiBold"/>
                  </a:rPr>
                  <a:t> exigir equity </a:t>
                </a:r>
                <a:endParaRPr sz="1000">
                  <a:solidFill>
                    <a:srgbClr val="0096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endParaRPr>
              </a:p>
            </p:txBody>
          </p:sp>
        </p:grpSp>
        <p:grpSp>
          <p:nvGrpSpPr>
            <p:cNvPr id="204" name="Google Shape;204;p20"/>
            <p:cNvGrpSpPr/>
            <p:nvPr/>
          </p:nvGrpSpPr>
          <p:grpSpPr>
            <a:xfrm>
              <a:off x="4495093" y="2304008"/>
              <a:ext cx="1944122" cy="551297"/>
              <a:chOff x="4495093" y="2272455"/>
              <a:chExt cx="1944122" cy="551297"/>
            </a:xfrm>
          </p:grpSpPr>
          <p:sp>
            <p:nvSpPr>
              <p:cNvPr id="205" name="Google Shape;205;p20"/>
              <p:cNvSpPr txBox="1"/>
              <p:nvPr/>
            </p:nvSpPr>
            <p:spPr>
              <a:xfrm>
                <a:off x="5287815" y="2363781"/>
                <a:ext cx="1151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9550" lIns="79125" spcFirstLastPara="1" rIns="79125" wrap="square" tIns="395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b="1" lang="pt-BR" sz="1000">
                    <a:solidFill>
                      <a:srgbClr val="0096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Sem</a:t>
                </a:r>
                <a:r>
                  <a:rPr lang="pt-BR" sz="1000">
                    <a:solidFill>
                      <a:srgbClr val="0096FF"/>
                    </a:solidFill>
                    <a:latin typeface="Open Sans SemiBold"/>
                    <a:ea typeface="Open Sans SemiBold"/>
                    <a:cs typeface="Open Sans SemiBold"/>
                    <a:sym typeface="Open Sans SemiBold"/>
                  </a:rPr>
                  <a:t> exigir credit score</a:t>
                </a:r>
                <a:endParaRPr sz="1000">
                  <a:solidFill>
                    <a:srgbClr val="0096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endParaRPr>
              </a:p>
            </p:txBody>
          </p:sp>
          <p:pic>
            <p:nvPicPr>
              <p:cNvPr id="206" name="Google Shape;206;p2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495093" y="2272455"/>
                <a:ext cx="552184" cy="5512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/>
        </p:nvSpPr>
        <p:spPr>
          <a:xfrm>
            <a:off x="253375" y="253500"/>
            <a:ext cx="857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Open Sans"/>
                <a:ea typeface="Open Sans"/>
                <a:cs typeface="Open Sans"/>
                <a:sym typeface="Open Sans"/>
              </a:rPr>
              <a:t>Crédito Digital </a:t>
            </a:r>
            <a:endParaRPr b="1" sz="2300">
              <a:solidFill>
                <a:srgbClr val="0096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0" y="390575"/>
            <a:ext cx="253500" cy="1218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253499" y="4695000"/>
            <a:ext cx="4779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100">
                <a:solidFill>
                  <a:srgbClr val="0096FF"/>
                </a:solidFill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pt-BR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após aceite da proposta e envio dos documentos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4" name="Google Shape;214;p21"/>
          <p:cNvGrpSpPr/>
          <p:nvPr/>
        </p:nvGrpSpPr>
        <p:grpSpPr>
          <a:xfrm>
            <a:off x="253500" y="2023957"/>
            <a:ext cx="8637000" cy="1594012"/>
            <a:chOff x="253500" y="1710551"/>
            <a:chExt cx="8637000" cy="1594012"/>
          </a:xfrm>
        </p:grpSpPr>
        <p:grpSp>
          <p:nvGrpSpPr>
            <p:cNvPr id="215" name="Google Shape;215;p21"/>
            <p:cNvGrpSpPr/>
            <p:nvPr/>
          </p:nvGrpSpPr>
          <p:grpSpPr>
            <a:xfrm>
              <a:off x="3374250" y="1710564"/>
              <a:ext cx="2395500" cy="1593999"/>
              <a:chOff x="253500" y="2124526"/>
              <a:chExt cx="2395500" cy="1593999"/>
            </a:xfrm>
          </p:grpSpPr>
          <p:sp>
            <p:nvSpPr>
              <p:cNvPr id="216" name="Google Shape;216;p21"/>
              <p:cNvSpPr txBox="1"/>
              <p:nvPr/>
            </p:nvSpPr>
            <p:spPr>
              <a:xfrm>
                <a:off x="253500" y="3270025"/>
                <a:ext cx="2395500" cy="44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pt-BR" sz="1300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Agilidade</a:t>
                </a:r>
                <a:endParaRPr b="1" sz="13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sz="1300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crédito aprovado em 5 dias</a:t>
                </a:r>
                <a:r>
                  <a:rPr lang="pt-BR" sz="1300">
                    <a:solidFill>
                      <a:srgbClr val="0096F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 sz="1300">
                  <a:solidFill>
                    <a:srgbClr val="0096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pic>
            <p:nvPicPr>
              <p:cNvPr id="217" name="Google Shape;217;p2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25451" y="2124526"/>
                <a:ext cx="1051598" cy="1009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" name="Google Shape;218;p21"/>
            <p:cNvGrpSpPr/>
            <p:nvPr/>
          </p:nvGrpSpPr>
          <p:grpSpPr>
            <a:xfrm>
              <a:off x="6495000" y="1720552"/>
              <a:ext cx="2395500" cy="1584011"/>
              <a:chOff x="3903425" y="2134514"/>
              <a:chExt cx="2395500" cy="1584011"/>
            </a:xfrm>
          </p:grpSpPr>
          <p:pic>
            <p:nvPicPr>
              <p:cNvPr id="219" name="Google Shape;219;p2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601400" y="2134514"/>
                <a:ext cx="999550" cy="999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" name="Google Shape;220;p21"/>
              <p:cNvSpPr txBox="1"/>
              <p:nvPr/>
            </p:nvSpPr>
            <p:spPr>
              <a:xfrm>
                <a:off x="3903425" y="3270025"/>
                <a:ext cx="2395500" cy="44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pt-BR" sz="1300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Prazo</a:t>
                </a:r>
                <a:endParaRPr b="1" sz="13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sz="1300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12 meses</a:t>
                </a:r>
                <a:endParaRPr sz="13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1" name="Google Shape;221;p21"/>
            <p:cNvGrpSpPr/>
            <p:nvPr/>
          </p:nvGrpSpPr>
          <p:grpSpPr>
            <a:xfrm>
              <a:off x="253500" y="1710551"/>
              <a:ext cx="2395500" cy="1594012"/>
              <a:chOff x="6495000" y="2124513"/>
              <a:chExt cx="2395500" cy="1594012"/>
            </a:xfrm>
          </p:grpSpPr>
          <p:pic>
            <p:nvPicPr>
              <p:cNvPr id="222" name="Google Shape;222;p2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187972" y="2124513"/>
                <a:ext cx="1009557" cy="10095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3" name="Google Shape;223;p21"/>
              <p:cNvSpPr txBox="1"/>
              <p:nvPr/>
            </p:nvSpPr>
            <p:spPr>
              <a:xfrm>
                <a:off x="6495000" y="3270025"/>
                <a:ext cx="2395500" cy="44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pt-BR" sz="1300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Ticket</a:t>
                </a:r>
                <a:endParaRPr b="1" sz="13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sz="1300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até R$ 500.000,00</a:t>
                </a:r>
                <a:endParaRPr sz="13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24" name="Google Shape;224;p21"/>
          <p:cNvSpPr txBox="1"/>
          <p:nvPr/>
        </p:nvSpPr>
        <p:spPr>
          <a:xfrm>
            <a:off x="253375" y="679325"/>
            <a:ext cx="89742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ntegrado à plataforma a55, onde o usuário pode simular diversas </a:t>
            </a:r>
            <a:r>
              <a:rPr lang="pt-BR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condições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