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pen Sans Light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74">
          <p15:clr>
            <a:srgbClr val="A4A3A4"/>
          </p15:clr>
        </p15:guide>
        <p15:guide id="2" pos="5594">
          <p15:clr>
            <a:srgbClr val="A4A3A4"/>
          </p15:clr>
        </p15:guide>
        <p15:guide id="3" orient="horz" pos="160">
          <p15:clr>
            <a:srgbClr val="9AA0A6"/>
          </p15:clr>
        </p15:guide>
        <p15:guide id="4" pos="160">
          <p15:clr>
            <a:srgbClr val="9AA0A6"/>
          </p15:clr>
        </p15:guide>
        <p15:guide id="5" pos="227">
          <p15:clr>
            <a:srgbClr val="9AA0A6"/>
          </p15:clr>
        </p15:guide>
        <p15:guide id="6" pos="3783">
          <p15:clr>
            <a:srgbClr val="9AA0A6"/>
          </p15:clr>
        </p15:guide>
        <p15:guide id="7" orient="horz" pos="2988">
          <p15:clr>
            <a:srgbClr val="9AA0A6"/>
          </p15:clr>
        </p15:guide>
        <p15:guide id="8" pos="1971">
          <p15:clr>
            <a:srgbClr val="9AA0A6"/>
          </p15:clr>
        </p15:guide>
        <p15:guide id="9" orient="horz" pos="2828">
          <p15:clr>
            <a:srgbClr val="9AA0A6"/>
          </p15:clr>
        </p15:guide>
        <p15:guide id="10" orient="horz" pos="681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6" roundtripDataSignature="AMtx7mj6HkYLrfwpIK4jCkfVjXYb9sp9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74" orient="horz"/>
        <p:guide pos="5594"/>
        <p:guide pos="160" orient="horz"/>
        <p:guide pos="160"/>
        <p:guide pos="227"/>
        <p:guide pos="3783"/>
        <p:guide pos="2988" orient="horz"/>
        <p:guide pos="1971"/>
        <p:guide pos="2828" orient="horz"/>
        <p:guide pos="68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OpenSansLight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OpenSansLight-bold.fntdata"/><Relationship Id="rId18" Type="http://schemas.openxmlformats.org/officeDocument/2006/relationships/font" Target="fonts/OpenSans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11" Type="http://schemas.openxmlformats.org/officeDocument/2006/relationships/image" Target="../media/image7.png"/><Relationship Id="rId10" Type="http://schemas.openxmlformats.org/officeDocument/2006/relationships/image" Target="../media/image18.png"/><Relationship Id="rId12" Type="http://schemas.openxmlformats.org/officeDocument/2006/relationships/image" Target="../media/image19.png"/><Relationship Id="rId9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20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9376" r="9376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3194" y="4784076"/>
            <a:ext cx="490590" cy="2130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1"/>
          <p:cNvGrpSpPr/>
          <p:nvPr/>
        </p:nvGrpSpPr>
        <p:grpSpPr>
          <a:xfrm>
            <a:off x="433250" y="1880378"/>
            <a:ext cx="5097300" cy="1382744"/>
            <a:chOff x="433250" y="1530625"/>
            <a:chExt cx="5097300" cy="1382744"/>
          </a:xfrm>
        </p:grpSpPr>
        <p:sp>
          <p:nvSpPr>
            <p:cNvPr id="57" name="Google Shape;57;p1"/>
            <p:cNvSpPr txBox="1"/>
            <p:nvPr/>
          </p:nvSpPr>
          <p:spPr>
            <a:xfrm>
              <a:off x="433250" y="1530625"/>
              <a:ext cx="48690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0" lang="pt-BR" sz="4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aSuaReceita</a:t>
              </a:r>
              <a:endParaRPr b="1" i="0" sz="4800" u="none" cap="none" strike="noStrike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58;p1"/>
            <p:cNvSpPr txBox="1"/>
            <p:nvPr/>
          </p:nvSpPr>
          <p:spPr>
            <a:xfrm>
              <a:off x="433250" y="2359869"/>
              <a:ext cx="5097300" cy="5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1800" u="none" cap="none" strike="noStrike">
                  <a:solidFill>
                    <a:srgbClr val="0096FF"/>
                  </a:solidFill>
                  <a:latin typeface="Open Sans"/>
                  <a:ea typeface="Open Sans"/>
                  <a:cs typeface="Open Sans"/>
                  <a:sym typeface="Open Sans"/>
                </a:rPr>
                <a:t>monitore seu fluxo de recebíveis e tenha maior previsibilidade sobre sua receita futura</a:t>
              </a:r>
              <a:endParaRPr b="0" i="0" sz="1800" u="none" cap="none" strike="noStrike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/>
        </p:nvSpPr>
        <p:spPr>
          <a:xfrm>
            <a:off x="253375" y="236725"/>
            <a:ext cx="66552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Extratos bancários</a:t>
            </a:r>
            <a:endParaRPr b="1" i="0" sz="3000" u="none" cap="none" strike="noStrike">
              <a:solidFill>
                <a:srgbClr val="0096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10"/>
          <p:cNvSpPr/>
          <p:nvPr/>
        </p:nvSpPr>
        <p:spPr>
          <a:xfrm>
            <a:off x="0" y="627300"/>
            <a:ext cx="253500" cy="121800"/>
          </a:xfrm>
          <a:prstGeom prst="rect">
            <a:avLst/>
          </a:prstGeom>
          <a:solidFill>
            <a:srgbClr val="00A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"/>
          <p:cNvSpPr txBox="1"/>
          <p:nvPr/>
        </p:nvSpPr>
        <p:spPr>
          <a:xfrm>
            <a:off x="296800" y="893375"/>
            <a:ext cx="88188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Acesso aos extratos de todas as contas bancárias monitoradas com possibilidade de exportar em diversos formatos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4916" y="1359134"/>
            <a:ext cx="6942568" cy="3547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/>
        </p:nvSpPr>
        <p:spPr>
          <a:xfrm>
            <a:off x="253375" y="236725"/>
            <a:ext cx="66552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Metas de fluxo de recebíveis</a:t>
            </a:r>
            <a:endParaRPr b="1" i="0" sz="3000" u="none" cap="none" strike="noStrike">
              <a:solidFill>
                <a:srgbClr val="0096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1"/>
          <p:cNvSpPr/>
          <p:nvPr/>
        </p:nvSpPr>
        <p:spPr>
          <a:xfrm>
            <a:off x="0" y="627300"/>
            <a:ext cx="253500" cy="121800"/>
          </a:xfrm>
          <a:prstGeom prst="rect">
            <a:avLst/>
          </a:prstGeom>
          <a:solidFill>
            <a:srgbClr val="00A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1"/>
          <p:cNvSpPr txBox="1"/>
          <p:nvPr/>
        </p:nvSpPr>
        <p:spPr>
          <a:xfrm>
            <a:off x="325225" y="893375"/>
            <a:ext cx="83109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 uma meta de volume de recebíveis e acompanhe em tempo real se ela está sendo atingida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550" y="1713325"/>
            <a:ext cx="8839200" cy="2340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F9BFE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2"/>
          <p:cNvGrpSpPr/>
          <p:nvPr/>
        </p:nvGrpSpPr>
        <p:grpSpPr>
          <a:xfrm>
            <a:off x="2786550" y="2264900"/>
            <a:ext cx="3743225" cy="554375"/>
            <a:chOff x="2770325" y="2264900"/>
            <a:chExt cx="3743225" cy="554375"/>
          </a:xfrm>
        </p:grpSpPr>
        <p:pic>
          <p:nvPicPr>
            <p:cNvPr id="172" name="Google Shape;172;p12"/>
            <p:cNvPicPr preferRelativeResize="0"/>
            <p:nvPr/>
          </p:nvPicPr>
          <p:blipFill rotWithShape="1">
            <a:blip r:embed="rId3">
              <a:alphaModFix/>
            </a:blip>
            <a:srcRect b="24481" l="0" r="0" t="26036"/>
            <a:stretch/>
          </p:blipFill>
          <p:spPr>
            <a:xfrm>
              <a:off x="2770325" y="2264900"/>
              <a:ext cx="1120351" cy="554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12"/>
            <p:cNvSpPr txBox="1"/>
            <p:nvPr/>
          </p:nvSpPr>
          <p:spPr>
            <a:xfrm>
              <a:off x="4077850" y="2298500"/>
              <a:ext cx="2435700" cy="4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Renan Schaefer</a:t>
              </a:r>
              <a:br>
                <a:rPr b="0" i="0" lang="pt-BR" sz="1200" u="none" cap="none" strike="noStrike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</a:br>
              <a:r>
                <a:rPr b="0" i="0" lang="pt-BR" sz="1000" u="none" cap="none" strike="noStrike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Business • Partnerships</a:t>
              </a:r>
              <a:endParaRPr b="0" i="0" sz="10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+55 48 99904-2947 • renan@a55.tech</a:t>
              </a:r>
              <a:endParaRPr b="0" i="0" sz="10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253375" y="236725"/>
            <a:ext cx="66552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Como funciona</a:t>
            </a:r>
            <a:endParaRPr b="1" i="0" sz="3000" u="none" cap="none" strike="noStrike">
              <a:solidFill>
                <a:srgbClr val="0096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0" y="627300"/>
            <a:ext cx="253500" cy="121800"/>
          </a:xfrm>
          <a:prstGeom prst="rect">
            <a:avLst/>
          </a:prstGeom>
          <a:solidFill>
            <a:srgbClr val="00A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2"/>
          <p:cNvGrpSpPr/>
          <p:nvPr/>
        </p:nvGrpSpPr>
        <p:grpSpPr>
          <a:xfrm>
            <a:off x="156682" y="1704456"/>
            <a:ext cx="8872620" cy="1891524"/>
            <a:chOff x="175215" y="1729763"/>
            <a:chExt cx="8872620" cy="1891524"/>
          </a:xfrm>
        </p:grpSpPr>
        <p:sp>
          <p:nvSpPr>
            <p:cNvPr id="66" name="Google Shape;66;p2"/>
            <p:cNvSpPr txBox="1"/>
            <p:nvPr/>
          </p:nvSpPr>
          <p:spPr>
            <a:xfrm>
              <a:off x="4610307" y="2826250"/>
              <a:ext cx="1513465" cy="4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0096FF"/>
                  </a:solidFill>
                  <a:latin typeface="Open Sans"/>
                  <a:ea typeface="Open Sans"/>
                  <a:cs typeface="Open Sans"/>
                  <a:sym typeface="Open Sans"/>
                </a:rPr>
                <a:t>Recebimentos</a:t>
              </a:r>
              <a:endParaRPr b="0" i="0" sz="1400" u="none" cap="none" strike="noStrike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0096FF"/>
                  </a:solidFill>
                  <a:latin typeface="Open Sans"/>
                  <a:ea typeface="Open Sans"/>
                  <a:cs typeface="Open Sans"/>
                  <a:sym typeface="Open Sans"/>
                </a:rPr>
                <a:t>de clientes</a:t>
              </a:r>
              <a:endParaRPr b="0" i="0" sz="1400" u="none" cap="none" strike="noStrike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67" name="Google Shape;6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88928" y="1778275"/>
              <a:ext cx="911894" cy="91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2"/>
            <p:cNvSpPr txBox="1"/>
            <p:nvPr/>
          </p:nvSpPr>
          <p:spPr>
            <a:xfrm>
              <a:off x="175215" y="2826250"/>
              <a:ext cx="2147400" cy="6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Cadastre as contas bancárias que deseja monitorar e acesse</a:t>
              </a:r>
              <a:endParaRPr b="0" i="0" sz="1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69" name="Google Shape;69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8714" y="1729763"/>
              <a:ext cx="960412" cy="9604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2"/>
            <p:cNvSpPr txBox="1"/>
            <p:nvPr/>
          </p:nvSpPr>
          <p:spPr>
            <a:xfrm>
              <a:off x="2555511" y="2826250"/>
              <a:ext cx="18219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0096FF"/>
                  </a:solidFill>
                  <a:latin typeface="Open Sans"/>
                  <a:ea typeface="Open Sans"/>
                  <a:cs typeface="Open Sans"/>
                  <a:sym typeface="Open Sans"/>
                </a:rPr>
                <a:t>Histórico unificado </a:t>
              </a:r>
              <a:br>
                <a:rPr b="0" i="0" lang="pt-BR" sz="1400" u="none" cap="none" strike="noStrike">
                  <a:solidFill>
                    <a:srgbClr val="0096FF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b="0" i="0" lang="pt-BR" sz="1400" u="none" cap="none" strike="noStrike">
                  <a:solidFill>
                    <a:srgbClr val="0096FF"/>
                  </a:solidFill>
                  <a:latin typeface="Open Sans"/>
                  <a:ea typeface="Open Sans"/>
                  <a:cs typeface="Open Sans"/>
                  <a:sym typeface="Open Sans"/>
                </a:rPr>
                <a:t>de transações</a:t>
              </a:r>
              <a:endParaRPr b="0" i="0" sz="1400" u="none" cap="none" strike="noStrike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71" name="Google Shape;71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27073" y="1778275"/>
              <a:ext cx="911894" cy="91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2"/>
            <p:cNvSpPr txBox="1"/>
            <p:nvPr/>
          </p:nvSpPr>
          <p:spPr>
            <a:xfrm>
              <a:off x="6295755" y="2826250"/>
              <a:ext cx="1284468" cy="4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0096FF"/>
                  </a:solidFill>
                  <a:latin typeface="Open Sans"/>
                  <a:ea typeface="Open Sans"/>
                  <a:cs typeface="Open Sans"/>
                  <a:sym typeface="Open Sans"/>
                </a:rPr>
                <a:t>Pagamentos de despesas</a:t>
              </a:r>
              <a:endParaRPr b="0" i="0" sz="1400" u="none" cap="none" strike="noStrike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73" name="Google Shape;73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465458" y="1778275"/>
              <a:ext cx="911894" cy="91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2"/>
            <p:cNvSpPr txBox="1"/>
            <p:nvPr/>
          </p:nvSpPr>
          <p:spPr>
            <a:xfrm>
              <a:off x="7796535" y="2826250"/>
              <a:ext cx="11907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0096FF"/>
                  </a:solidFill>
                  <a:latin typeface="Open Sans"/>
                  <a:ea typeface="Open Sans"/>
                  <a:cs typeface="Open Sans"/>
                  <a:sym typeface="Open Sans"/>
                </a:rPr>
                <a:t>Tudo em</a:t>
              </a:r>
              <a:endParaRPr b="0" i="0" sz="1400" u="none" cap="none" strike="noStrike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0096FF"/>
                  </a:solidFill>
                  <a:latin typeface="Open Sans"/>
                  <a:ea typeface="Open Sans"/>
                  <a:cs typeface="Open Sans"/>
                  <a:sym typeface="Open Sans"/>
                </a:rPr>
                <a:t>tempo real!</a:t>
              </a:r>
              <a:endParaRPr b="0" i="0" sz="1400" u="none" cap="none" strike="noStrike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796535" y="3565187"/>
              <a:ext cx="1251300" cy="56100"/>
            </a:xfrm>
            <a:prstGeom prst="rect">
              <a:avLst/>
            </a:prstGeom>
            <a:solidFill>
              <a:srgbClr val="00A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6" name="Google Shape;76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007404" y="1849742"/>
              <a:ext cx="768963" cy="76896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7" name="Google Shape;77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77800" y="4559519"/>
            <a:ext cx="1402796" cy="242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695772" y="4460825"/>
            <a:ext cx="909478" cy="29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60000" y="4451420"/>
            <a:ext cx="443180" cy="443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635009" y="4551663"/>
            <a:ext cx="1188214" cy="2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75730" y="4511326"/>
            <a:ext cx="1086729" cy="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/>
        </p:nvSpPr>
        <p:spPr>
          <a:xfrm>
            <a:off x="253375" y="236725"/>
            <a:ext cx="66552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Principais funcionalidades</a:t>
            </a:r>
            <a:endParaRPr b="1" i="0" sz="3000" u="none" cap="none" strike="noStrike">
              <a:solidFill>
                <a:srgbClr val="0096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0" y="627300"/>
            <a:ext cx="253500" cy="121800"/>
          </a:xfrm>
          <a:prstGeom prst="rect">
            <a:avLst/>
          </a:prstGeom>
          <a:solidFill>
            <a:srgbClr val="00A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4615038" y="4742700"/>
            <a:ext cx="137100" cy="137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4391863" y="4742700"/>
            <a:ext cx="137100" cy="137100"/>
          </a:xfrm>
          <a:prstGeom prst="ellipse">
            <a:avLst/>
          </a:prstGeom>
          <a:solidFill>
            <a:srgbClr val="595959">
              <a:alpha val="6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451313" y="2773225"/>
            <a:ext cx="24957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Dashboard de Insights relativos à cobrança, despesas e sacados e todas as contas monitoradas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013" y="1471574"/>
            <a:ext cx="910425" cy="91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7600" y="1471574"/>
            <a:ext cx="910425" cy="91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06800" y="1471574"/>
            <a:ext cx="910425" cy="9104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3275700" y="2773225"/>
            <a:ext cx="25926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Acesso consolidado aos extratos de contas bancárias de diversas instituições em um único local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6236444" y="2773225"/>
            <a:ext cx="24051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Acompanhamento de toda cobrança realizada via boletos e transferências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/>
        </p:nvSpPr>
        <p:spPr>
          <a:xfrm>
            <a:off x="253375" y="236725"/>
            <a:ext cx="66552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Principais funcionalidades</a:t>
            </a:r>
            <a:endParaRPr b="1" i="0" sz="3000" u="none" cap="none" strike="noStrike">
              <a:solidFill>
                <a:srgbClr val="0096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0" y="627300"/>
            <a:ext cx="253500" cy="121800"/>
          </a:xfrm>
          <a:prstGeom prst="rect">
            <a:avLst/>
          </a:prstGeom>
          <a:solidFill>
            <a:srgbClr val="00A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4615038" y="4742700"/>
            <a:ext cx="137100" cy="137100"/>
          </a:xfrm>
          <a:prstGeom prst="ellipse">
            <a:avLst/>
          </a:prstGeom>
          <a:solidFill>
            <a:srgbClr val="595959">
              <a:alpha val="6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4391863" y="4742700"/>
            <a:ext cx="137100" cy="137100"/>
          </a:xfrm>
          <a:prstGeom prst="ellipse">
            <a:avLst/>
          </a:prstGeom>
          <a:solidFill>
            <a:srgbClr val="595959">
              <a:alpha val="6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013" y="1471574"/>
            <a:ext cx="910425" cy="91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7600" y="1471574"/>
            <a:ext cx="910425" cy="91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06800" y="1471574"/>
            <a:ext cx="910425" cy="91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 txBox="1"/>
          <p:nvPr/>
        </p:nvSpPr>
        <p:spPr>
          <a:xfrm>
            <a:off x="539744" y="2773225"/>
            <a:ext cx="2752095" cy="91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Notificações personalizadas sobre o fluxo </a:t>
            </a:r>
            <a:br>
              <a:rPr b="0" i="0" lang="pt-BR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pt-BR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 recebíveis das contas e as </a:t>
            </a:r>
            <a:br>
              <a:rPr b="0" i="0" lang="pt-BR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pt-BR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garantias cadastradas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3804762" y="2773225"/>
            <a:ext cx="1757651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Classificação automatizada </a:t>
            </a:r>
            <a:br>
              <a:rPr b="0" i="0" lang="pt-BR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pt-BR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 base de clientes, a partir </a:t>
            </a:r>
            <a:br>
              <a:rPr b="0" i="0" lang="pt-BR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pt-BR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do volume pago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6434400" y="2773225"/>
            <a:ext cx="2439256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Cadastro de metas financeiras para monitoramento de suas contas (ex. fluxo mínimo de recebíveis)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/>
        </p:nvSpPr>
        <p:spPr>
          <a:xfrm>
            <a:off x="253375" y="236725"/>
            <a:ext cx="66552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Cadastro de conta bancária</a:t>
            </a:r>
            <a:endParaRPr b="1" i="0" sz="3000" u="none" cap="none" strike="noStrike">
              <a:solidFill>
                <a:srgbClr val="0096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0" y="627300"/>
            <a:ext cx="253500" cy="121800"/>
          </a:xfrm>
          <a:prstGeom prst="rect">
            <a:avLst/>
          </a:prstGeom>
          <a:solidFill>
            <a:srgbClr val="00A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308850" y="939800"/>
            <a:ext cx="81570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 extremamente simples e rápido (em cerca de 10 minutos dados já estão disponíveis)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1250" y="1384675"/>
            <a:ext cx="2984381" cy="36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369" y="1698625"/>
            <a:ext cx="4483100" cy="17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/>
        </p:nvSpPr>
        <p:spPr>
          <a:xfrm>
            <a:off x="253375" y="236725"/>
            <a:ext cx="66552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Dashboard de</a:t>
            </a:r>
            <a:r>
              <a:rPr b="1" lang="pt-BR" sz="3000">
                <a:latin typeface="Open Sans"/>
                <a:ea typeface="Open Sans"/>
                <a:cs typeface="Open Sans"/>
                <a:sym typeface="Open Sans"/>
              </a:rPr>
              <a:t> i</a:t>
            </a:r>
            <a:r>
              <a:rPr b="1" i="0" lang="pt-BR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nsights</a:t>
            </a:r>
            <a:endParaRPr b="1" i="0" sz="3000" u="none" cap="none" strike="noStrike">
              <a:solidFill>
                <a:srgbClr val="0096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0" y="627300"/>
            <a:ext cx="253500" cy="121800"/>
          </a:xfrm>
          <a:prstGeom prst="rect">
            <a:avLst/>
          </a:prstGeom>
          <a:solidFill>
            <a:srgbClr val="00A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308850" y="939800"/>
            <a:ext cx="72765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Quebra do volume total recebido em cada mês em categorias específicas: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00" y="1418750"/>
            <a:ext cx="8157126" cy="301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/>
        </p:nvSpPr>
        <p:spPr>
          <a:xfrm>
            <a:off x="253375" y="236725"/>
            <a:ext cx="66552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Dashboard de </a:t>
            </a:r>
            <a:r>
              <a:rPr b="1" lang="pt-BR" sz="3000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1" i="0" lang="pt-BR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nsights</a:t>
            </a:r>
            <a:endParaRPr b="1" i="0" sz="3000" u="none" cap="none" strike="noStrike">
              <a:solidFill>
                <a:srgbClr val="0096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0" y="627300"/>
            <a:ext cx="253500" cy="121800"/>
          </a:xfrm>
          <a:prstGeom prst="rect">
            <a:avLst/>
          </a:prstGeom>
          <a:solidFill>
            <a:srgbClr val="00A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325225" y="893375"/>
            <a:ext cx="72765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Classificação automática de despesas em categorias definidas pelo próprio cliente: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375" y="1474325"/>
            <a:ext cx="8520600" cy="2466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/>
        </p:nvSpPr>
        <p:spPr>
          <a:xfrm>
            <a:off x="253375" y="236725"/>
            <a:ext cx="66552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Dashboard de insights</a:t>
            </a:r>
            <a:endParaRPr b="1" i="0" sz="3000" u="none" cap="none" strike="noStrike">
              <a:solidFill>
                <a:srgbClr val="0096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0" y="627300"/>
            <a:ext cx="253500" cy="121800"/>
          </a:xfrm>
          <a:prstGeom prst="rect">
            <a:avLst/>
          </a:prstGeom>
          <a:solidFill>
            <a:srgbClr val="00A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325225" y="893375"/>
            <a:ext cx="72765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Histórico de pagamentos dos clientes (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mês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mês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825" y="1468950"/>
            <a:ext cx="8398577" cy="28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/>
        </p:nvSpPr>
        <p:spPr>
          <a:xfrm>
            <a:off x="253375" y="236725"/>
            <a:ext cx="66552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Monitoramento de boletos</a:t>
            </a:r>
            <a:endParaRPr b="1" i="0" sz="3000" u="none" cap="none" strike="noStrike">
              <a:solidFill>
                <a:srgbClr val="0096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9"/>
          <p:cNvSpPr/>
          <p:nvPr/>
        </p:nvSpPr>
        <p:spPr>
          <a:xfrm>
            <a:off x="0" y="627300"/>
            <a:ext cx="253500" cy="121800"/>
          </a:xfrm>
          <a:prstGeom prst="rect">
            <a:avLst/>
          </a:prstGeom>
          <a:solidFill>
            <a:srgbClr val="00A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325225" y="893375"/>
            <a:ext cx="72765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Acompanhamento do status de boletos emitidos em múltiplos instituições bancárias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542" y="1396572"/>
            <a:ext cx="7308915" cy="3426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