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8" r:id="rId1"/>
  </p:sldMasterIdLst>
  <p:notesMasterIdLst>
    <p:notesMasterId r:id="rId11"/>
  </p:notesMasterIdLst>
  <p:sldIdLst>
    <p:sldId id="256" r:id="rId2"/>
    <p:sldId id="257" r:id="rId3"/>
    <p:sldId id="260" r:id="rId4"/>
    <p:sldId id="262" r:id="rId5"/>
    <p:sldId id="258" r:id="rId6"/>
    <p:sldId id="261" r:id="rId7"/>
    <p:sldId id="259"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84039"/>
  </p:normalViewPr>
  <p:slideViewPr>
    <p:cSldViewPr snapToGrid="0" snapToObjects="1">
      <p:cViewPr varScale="1">
        <p:scale>
          <a:sx n="80" d="100"/>
          <a:sy n="80" d="100"/>
        </p:scale>
        <p:origin x="20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gpreda/covid-world-vaccination-progress?select=country_vaccinations.csv"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gpreda/covid-world-vaccination-progress?select=country_vaccinations.csv"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6EE30-ED89-A646-B2F6-C4C7B3EDF963}" type="doc">
      <dgm:prSet loTypeId="urn:microsoft.com/office/officeart/2005/8/layout/hList2" loCatId="" qsTypeId="urn:microsoft.com/office/officeart/2005/8/quickstyle/simple1" qsCatId="simple" csTypeId="urn:microsoft.com/office/officeart/2005/8/colors/accent1_2" csCatId="accent1" phldr="1"/>
      <dgm:spPr/>
      <dgm:t>
        <a:bodyPr/>
        <a:lstStyle/>
        <a:p>
          <a:endParaRPr lang="en-US"/>
        </a:p>
      </dgm:t>
    </dgm:pt>
    <dgm:pt modelId="{690BC328-0334-6946-A6D5-8D1EF5398926}">
      <dgm:prSet phldrT="[Text]" custT="1"/>
      <dgm:spPr/>
      <dgm:t>
        <a:bodyPr/>
        <a:lstStyle/>
        <a:p>
          <a:r>
            <a:rPr lang="en-US" sz="2000" b="1" dirty="0">
              <a:latin typeface="Avenir Book" panose="02000503020000020003" pitchFamily="2" charset="0"/>
            </a:rPr>
            <a:t>Objective </a:t>
          </a:r>
        </a:p>
      </dgm:t>
    </dgm:pt>
    <dgm:pt modelId="{3A46447B-9ADF-B544-828B-8B7E8E840A85}" type="parTrans" cxnId="{F7967EE3-7DB7-5648-A9B7-49D90D4F17C7}">
      <dgm:prSet/>
      <dgm:spPr/>
      <dgm:t>
        <a:bodyPr/>
        <a:lstStyle/>
        <a:p>
          <a:endParaRPr lang="en-US">
            <a:latin typeface="Avenir Book" panose="02000503020000020003" pitchFamily="2" charset="0"/>
          </a:endParaRPr>
        </a:p>
      </dgm:t>
    </dgm:pt>
    <dgm:pt modelId="{D1461DF6-CA04-4046-81D3-EE697F9C503A}" type="sibTrans" cxnId="{F7967EE3-7DB7-5648-A9B7-49D90D4F17C7}">
      <dgm:prSet/>
      <dgm:spPr/>
      <dgm:t>
        <a:bodyPr/>
        <a:lstStyle/>
        <a:p>
          <a:endParaRPr lang="en-US">
            <a:latin typeface="Avenir Book" panose="02000503020000020003" pitchFamily="2" charset="0"/>
          </a:endParaRPr>
        </a:p>
      </dgm:t>
    </dgm:pt>
    <dgm:pt modelId="{A1E2971F-FF68-1442-B1A8-08ECFF518146}">
      <dgm:prSet phldrT="[Text]"/>
      <dgm:spPr/>
      <dgm:t>
        <a:bodyPr/>
        <a:lstStyle/>
        <a:p>
          <a:r>
            <a:rPr lang="en-US" dirty="0">
              <a:latin typeface="Avenir Book" panose="02000503020000020003" pitchFamily="2" charset="0"/>
            </a:rPr>
            <a:t>Our project focuses on uncovering immerging patterns in vaccinations being distributed worldwide. We will analyze relationships between vaccine types or mixes and vaccination rates (progress) by country. Lastly we’ll document observations on general global progression. </a:t>
          </a:r>
        </a:p>
      </dgm:t>
    </dgm:pt>
    <dgm:pt modelId="{22E9BCC6-516A-ED4B-9624-DBFBF260D083}" type="parTrans" cxnId="{462A0A15-EEDF-F04E-A63B-5386F0861327}">
      <dgm:prSet/>
      <dgm:spPr/>
      <dgm:t>
        <a:bodyPr/>
        <a:lstStyle/>
        <a:p>
          <a:endParaRPr lang="en-US">
            <a:latin typeface="Avenir Book" panose="02000503020000020003" pitchFamily="2" charset="0"/>
          </a:endParaRPr>
        </a:p>
      </dgm:t>
    </dgm:pt>
    <dgm:pt modelId="{FC51B547-C50E-3244-9608-2818BD249A39}" type="sibTrans" cxnId="{462A0A15-EEDF-F04E-A63B-5386F0861327}">
      <dgm:prSet/>
      <dgm:spPr/>
      <dgm:t>
        <a:bodyPr/>
        <a:lstStyle/>
        <a:p>
          <a:endParaRPr lang="en-US">
            <a:latin typeface="Avenir Book" panose="02000503020000020003" pitchFamily="2" charset="0"/>
          </a:endParaRPr>
        </a:p>
      </dgm:t>
    </dgm:pt>
    <dgm:pt modelId="{239A257F-2C13-7044-8782-168D801C5BD5}">
      <dgm:prSet phldrT="[Text]" custT="1"/>
      <dgm:spPr/>
      <dgm:t>
        <a:bodyPr/>
        <a:lstStyle/>
        <a:p>
          <a:r>
            <a:rPr lang="en-US" sz="2000" b="1" dirty="0">
              <a:latin typeface="Avenir Book" panose="02000503020000020003" pitchFamily="2" charset="0"/>
            </a:rPr>
            <a:t>Questions Answered</a:t>
          </a:r>
        </a:p>
      </dgm:t>
    </dgm:pt>
    <dgm:pt modelId="{6570165B-A004-C046-8909-8A1E3D2F2C78}" type="parTrans" cxnId="{599B6C74-500A-2E45-9199-7401602175CC}">
      <dgm:prSet/>
      <dgm:spPr/>
      <dgm:t>
        <a:bodyPr/>
        <a:lstStyle/>
        <a:p>
          <a:endParaRPr lang="en-US">
            <a:latin typeface="Avenir Book" panose="02000503020000020003" pitchFamily="2" charset="0"/>
          </a:endParaRPr>
        </a:p>
      </dgm:t>
    </dgm:pt>
    <dgm:pt modelId="{921EE5A0-72D9-1042-A081-784FE5FA47EA}" type="sibTrans" cxnId="{599B6C74-500A-2E45-9199-7401602175CC}">
      <dgm:prSet/>
      <dgm:spPr/>
      <dgm:t>
        <a:bodyPr/>
        <a:lstStyle/>
        <a:p>
          <a:endParaRPr lang="en-US">
            <a:latin typeface="Avenir Book" panose="02000503020000020003" pitchFamily="2" charset="0"/>
          </a:endParaRPr>
        </a:p>
      </dgm:t>
    </dgm:pt>
    <dgm:pt modelId="{A6101BC0-89EA-B04B-9837-D98C410ACA73}">
      <dgm:prSet phldrT="[Text]"/>
      <dgm:spPr/>
      <dgm:t>
        <a:bodyPr/>
        <a:lstStyle/>
        <a:p>
          <a:pPr>
            <a:buFont typeface="+mj-lt"/>
            <a:buAutoNum type="arabicPeriod"/>
          </a:pPr>
          <a:r>
            <a:rPr lang="en-US" dirty="0">
              <a:latin typeface="Avenir Book" panose="02000503020000020003" pitchFamily="2" charset="0"/>
            </a:rPr>
            <a:t>People fully vaccinated by country (count &amp; ratios)</a:t>
          </a:r>
        </a:p>
      </dgm:t>
    </dgm:pt>
    <dgm:pt modelId="{DEE8AC47-1B2E-7A40-B536-BA1EB02827BA}" type="parTrans" cxnId="{74F8161C-635E-594C-9071-942FADF4B720}">
      <dgm:prSet/>
      <dgm:spPr/>
      <dgm:t>
        <a:bodyPr/>
        <a:lstStyle/>
        <a:p>
          <a:endParaRPr lang="en-US">
            <a:latin typeface="Avenir Book" panose="02000503020000020003" pitchFamily="2" charset="0"/>
          </a:endParaRPr>
        </a:p>
      </dgm:t>
    </dgm:pt>
    <dgm:pt modelId="{20DAD6CF-9D06-DE4D-AC82-CF9DC40C8DD0}" type="sibTrans" cxnId="{74F8161C-635E-594C-9071-942FADF4B720}">
      <dgm:prSet/>
      <dgm:spPr/>
      <dgm:t>
        <a:bodyPr/>
        <a:lstStyle/>
        <a:p>
          <a:endParaRPr lang="en-US">
            <a:latin typeface="Avenir Book" panose="02000503020000020003" pitchFamily="2" charset="0"/>
          </a:endParaRPr>
        </a:p>
      </dgm:t>
    </dgm:pt>
    <dgm:pt modelId="{ED375953-80DF-5F46-B7C6-21A6860A8D4E}">
      <dgm:prSet phldrT="[Text]"/>
      <dgm:spPr/>
      <dgm:t>
        <a:bodyPr/>
        <a:lstStyle/>
        <a:p>
          <a:pPr>
            <a:buFont typeface="+mj-lt"/>
            <a:buNone/>
          </a:pPr>
          <a:r>
            <a:rPr lang="en-US" dirty="0">
              <a:latin typeface="Avenir Book" panose="02000503020000020003" pitchFamily="2" charset="0"/>
            </a:rPr>
            <a:t>2. Which vaccines and mixes are being distributed the most and the least (by count &amp; ratio) </a:t>
          </a:r>
        </a:p>
      </dgm:t>
    </dgm:pt>
    <dgm:pt modelId="{210B9FB6-7C7D-2348-9819-C6B94A72158A}" type="parTrans" cxnId="{A8F18FE1-3A6D-944F-8ADB-3408071E97AA}">
      <dgm:prSet/>
      <dgm:spPr/>
      <dgm:t>
        <a:bodyPr/>
        <a:lstStyle/>
        <a:p>
          <a:endParaRPr lang="en-US">
            <a:latin typeface="Avenir Book" panose="02000503020000020003" pitchFamily="2" charset="0"/>
          </a:endParaRPr>
        </a:p>
      </dgm:t>
    </dgm:pt>
    <dgm:pt modelId="{404D5C38-69F7-2F43-BAC6-CC483F280AE3}" type="sibTrans" cxnId="{A8F18FE1-3A6D-944F-8ADB-3408071E97AA}">
      <dgm:prSet/>
      <dgm:spPr/>
      <dgm:t>
        <a:bodyPr/>
        <a:lstStyle/>
        <a:p>
          <a:endParaRPr lang="en-US">
            <a:latin typeface="Avenir Book" panose="02000503020000020003" pitchFamily="2" charset="0"/>
          </a:endParaRPr>
        </a:p>
      </dgm:t>
    </dgm:pt>
    <dgm:pt modelId="{B83AB094-3867-414E-A529-C6312D20A765}">
      <dgm:prSet phldrT="[Text]" custT="1"/>
      <dgm:spPr/>
      <dgm:t>
        <a:bodyPr/>
        <a:lstStyle/>
        <a:p>
          <a:r>
            <a:rPr lang="en-US" sz="2000" b="1" dirty="0">
              <a:latin typeface="Avenir Book" panose="02000503020000020003" pitchFamily="2" charset="0"/>
            </a:rPr>
            <a:t>Data Source</a:t>
          </a:r>
        </a:p>
      </dgm:t>
    </dgm:pt>
    <dgm:pt modelId="{364E130F-337E-B543-8E2E-E3041990312A}" type="parTrans" cxnId="{A0995DAD-171D-934A-B644-FAFA4A7382A4}">
      <dgm:prSet/>
      <dgm:spPr/>
      <dgm:t>
        <a:bodyPr/>
        <a:lstStyle/>
        <a:p>
          <a:endParaRPr lang="en-US">
            <a:latin typeface="Avenir Book" panose="02000503020000020003" pitchFamily="2" charset="0"/>
          </a:endParaRPr>
        </a:p>
      </dgm:t>
    </dgm:pt>
    <dgm:pt modelId="{A0B2816E-E5B2-4D41-A9C4-DE7F7F60F26E}" type="sibTrans" cxnId="{A0995DAD-171D-934A-B644-FAFA4A7382A4}">
      <dgm:prSet/>
      <dgm:spPr/>
      <dgm:t>
        <a:bodyPr/>
        <a:lstStyle/>
        <a:p>
          <a:endParaRPr lang="en-US">
            <a:latin typeface="Avenir Book" panose="02000503020000020003" pitchFamily="2" charset="0"/>
          </a:endParaRPr>
        </a:p>
      </dgm:t>
    </dgm:pt>
    <dgm:pt modelId="{2500B3E6-1A3E-3441-83AE-36EC7F9C782E}">
      <dgm:prSet phldrT="[Text]" custT="1"/>
      <dgm:spPr/>
      <dgm:t>
        <a:bodyPr/>
        <a:lstStyle/>
        <a:p>
          <a:pPr>
            <a:buNone/>
          </a:pPr>
          <a:r>
            <a:rPr lang="en-US" sz="1600" b="1" dirty="0">
              <a:latin typeface="Avenir Book" panose="02000503020000020003" pitchFamily="2" charset="0"/>
            </a:rPr>
            <a:t>Data Source URL</a:t>
          </a:r>
          <a:r>
            <a:rPr lang="en-US" sz="1600" dirty="0">
              <a:latin typeface="Avenir Book" panose="02000503020000020003" pitchFamily="2" charset="0"/>
            </a:rPr>
            <a:t>: </a:t>
          </a:r>
          <a:r>
            <a:rPr lang="en-US" sz="1200" dirty="0">
              <a:solidFill>
                <a:schemeClr val="bg1"/>
              </a:solidFill>
              <a:latin typeface="Avenir Book" panose="02000503020000020003" pitchFamily="2" charset="0"/>
              <a:hlinkClick xmlns:r="http://schemas.openxmlformats.org/officeDocument/2006/relationships" r:id="rId1">
                <a:extLst>
                  <a:ext uri="{A12FA001-AC4F-418D-AE19-62706E023703}">
                    <ahyp:hlinkClr xmlns:ahyp="http://schemas.microsoft.com/office/drawing/2018/hyperlinkcolor" val="tx"/>
                  </a:ext>
                </a:extLst>
              </a:hlinkClick>
            </a:rPr>
            <a:t>kaggle.com/gpreda/covid-world-vaccination-progress</a:t>
          </a:r>
          <a:r>
            <a:rPr lang="en-US" sz="1200" dirty="0">
              <a:solidFill>
                <a:schemeClr val="bg1"/>
              </a:solidFill>
              <a:latin typeface="Avenir Book" panose="02000503020000020003" pitchFamily="2" charset="0"/>
            </a:rPr>
            <a:t> </a:t>
          </a:r>
          <a:endParaRPr lang="en-US" sz="1600" dirty="0">
            <a:solidFill>
              <a:schemeClr val="bg1"/>
            </a:solidFill>
            <a:latin typeface="Avenir Book" panose="02000503020000020003" pitchFamily="2" charset="0"/>
          </a:endParaRPr>
        </a:p>
      </dgm:t>
    </dgm:pt>
    <dgm:pt modelId="{5E936250-07B1-6E49-BFA0-A72EEA899499}" type="parTrans" cxnId="{A07610C3-7F2B-8949-905A-F4FC87D9D9B9}">
      <dgm:prSet/>
      <dgm:spPr/>
      <dgm:t>
        <a:bodyPr/>
        <a:lstStyle/>
        <a:p>
          <a:endParaRPr lang="en-US">
            <a:latin typeface="Avenir Book" panose="02000503020000020003" pitchFamily="2" charset="0"/>
          </a:endParaRPr>
        </a:p>
      </dgm:t>
    </dgm:pt>
    <dgm:pt modelId="{2F1AD4D5-7D7E-F742-AA56-9971B6BA01E1}" type="sibTrans" cxnId="{A07610C3-7F2B-8949-905A-F4FC87D9D9B9}">
      <dgm:prSet/>
      <dgm:spPr/>
      <dgm:t>
        <a:bodyPr/>
        <a:lstStyle/>
        <a:p>
          <a:endParaRPr lang="en-US">
            <a:latin typeface="Avenir Book" panose="02000503020000020003" pitchFamily="2" charset="0"/>
          </a:endParaRPr>
        </a:p>
      </dgm:t>
    </dgm:pt>
    <dgm:pt modelId="{D194D6BE-4C47-444C-BC6D-F0469DEE9BA0}">
      <dgm:prSet phldrT="[Text]"/>
      <dgm:spPr/>
      <dgm:t>
        <a:bodyPr/>
        <a:lstStyle/>
        <a:p>
          <a:pPr>
            <a:buFont typeface="+mj-lt"/>
            <a:buAutoNum type="arabicPeriod"/>
          </a:pPr>
          <a:endParaRPr lang="en-US" dirty="0">
            <a:latin typeface="Avenir Book" panose="02000503020000020003" pitchFamily="2" charset="0"/>
          </a:endParaRPr>
        </a:p>
      </dgm:t>
    </dgm:pt>
    <dgm:pt modelId="{3DBEE9BF-73A9-FC43-92AE-838D344FFCA7}" type="parTrans" cxnId="{4EDA1CD7-761C-6A41-8EDB-46BC1697B3AF}">
      <dgm:prSet/>
      <dgm:spPr/>
      <dgm:t>
        <a:bodyPr/>
        <a:lstStyle/>
        <a:p>
          <a:endParaRPr lang="en-US"/>
        </a:p>
      </dgm:t>
    </dgm:pt>
    <dgm:pt modelId="{CCCA9BB5-733A-CD4E-85AB-EE83BFFF62CA}" type="sibTrans" cxnId="{4EDA1CD7-761C-6A41-8EDB-46BC1697B3AF}">
      <dgm:prSet/>
      <dgm:spPr/>
      <dgm:t>
        <a:bodyPr/>
        <a:lstStyle/>
        <a:p>
          <a:endParaRPr lang="en-US"/>
        </a:p>
      </dgm:t>
    </dgm:pt>
    <dgm:pt modelId="{BD4E2180-B101-984B-930E-5301BBBD48FB}">
      <dgm:prSet phldrT="[Text]"/>
      <dgm:spPr/>
      <dgm:t>
        <a:bodyPr/>
        <a:lstStyle/>
        <a:p>
          <a:pPr>
            <a:buFont typeface="+mj-lt"/>
            <a:buNone/>
          </a:pPr>
          <a:endParaRPr lang="en-US" dirty="0">
            <a:latin typeface="Avenir Book" panose="02000503020000020003" pitchFamily="2" charset="0"/>
          </a:endParaRPr>
        </a:p>
      </dgm:t>
    </dgm:pt>
    <dgm:pt modelId="{44282F69-ABC0-994F-B6EC-6BE66B9CD49C}" type="parTrans" cxnId="{74E60379-7E79-3444-9273-27C02C215732}">
      <dgm:prSet/>
      <dgm:spPr/>
      <dgm:t>
        <a:bodyPr/>
        <a:lstStyle/>
        <a:p>
          <a:endParaRPr lang="en-US"/>
        </a:p>
      </dgm:t>
    </dgm:pt>
    <dgm:pt modelId="{6BDACFD9-1670-6941-8F8B-C324615AF436}" type="sibTrans" cxnId="{74E60379-7E79-3444-9273-27C02C215732}">
      <dgm:prSet/>
      <dgm:spPr/>
      <dgm:t>
        <a:bodyPr/>
        <a:lstStyle/>
        <a:p>
          <a:endParaRPr lang="en-US"/>
        </a:p>
      </dgm:t>
    </dgm:pt>
    <dgm:pt modelId="{A36745A4-ACA8-864F-B7A7-2106FF32A254}">
      <dgm:prSet phldrT="[Text]"/>
      <dgm:spPr/>
      <dgm:t>
        <a:bodyPr/>
        <a:lstStyle/>
        <a:p>
          <a:pPr>
            <a:buFont typeface="+mj-lt"/>
            <a:buNone/>
          </a:pPr>
          <a:r>
            <a:rPr lang="en-US" dirty="0">
              <a:latin typeface="Avenir Book" panose="02000503020000020003" pitchFamily="2" charset="0"/>
            </a:rPr>
            <a:t>3. What is the general global progression of people fully vaccination. &amp; How does that compare to the top countries leading in vaccinations. </a:t>
          </a:r>
        </a:p>
      </dgm:t>
    </dgm:pt>
    <dgm:pt modelId="{7F2BFADA-639B-DC49-A2F0-2EA03E91E480}" type="parTrans" cxnId="{21D6A411-D4CD-A744-AD7D-CE49C2B15076}">
      <dgm:prSet/>
      <dgm:spPr/>
      <dgm:t>
        <a:bodyPr/>
        <a:lstStyle/>
        <a:p>
          <a:endParaRPr lang="en-US"/>
        </a:p>
      </dgm:t>
    </dgm:pt>
    <dgm:pt modelId="{E28334D0-A287-0948-B422-07F0785C8967}" type="sibTrans" cxnId="{21D6A411-D4CD-A744-AD7D-CE49C2B15076}">
      <dgm:prSet/>
      <dgm:spPr/>
      <dgm:t>
        <a:bodyPr/>
        <a:lstStyle/>
        <a:p>
          <a:endParaRPr lang="en-US"/>
        </a:p>
      </dgm:t>
    </dgm:pt>
    <dgm:pt modelId="{CFDDC800-8C45-F943-8457-34CBE56BB2A5}">
      <dgm:prSet phldrT="[Text]"/>
      <dgm:spPr/>
      <dgm:t>
        <a:bodyPr/>
        <a:lstStyle/>
        <a:p>
          <a:pPr>
            <a:buFont typeface="+mj-lt"/>
            <a:buNone/>
          </a:pPr>
          <a:endParaRPr lang="en-US" dirty="0">
            <a:latin typeface="Avenir Book" panose="02000503020000020003" pitchFamily="2" charset="0"/>
          </a:endParaRPr>
        </a:p>
      </dgm:t>
    </dgm:pt>
    <dgm:pt modelId="{51CA202E-0BFD-0A4B-A9A2-E1E1D52E882D}" type="parTrans" cxnId="{2D9E98D3-9F23-B848-8756-275BE7A9D59B}">
      <dgm:prSet/>
      <dgm:spPr/>
      <dgm:t>
        <a:bodyPr/>
        <a:lstStyle/>
        <a:p>
          <a:endParaRPr lang="en-US"/>
        </a:p>
      </dgm:t>
    </dgm:pt>
    <dgm:pt modelId="{9A6F99D2-9263-BE46-B847-6F0ECCE59375}" type="sibTrans" cxnId="{2D9E98D3-9F23-B848-8756-275BE7A9D59B}">
      <dgm:prSet/>
      <dgm:spPr/>
      <dgm:t>
        <a:bodyPr/>
        <a:lstStyle/>
        <a:p>
          <a:endParaRPr lang="en-US"/>
        </a:p>
      </dgm:t>
    </dgm:pt>
    <dgm:pt modelId="{37A0CE57-7415-194E-9E3E-D59108DCF0B8}">
      <dgm:prSet phldrT="[Text]" custT="1"/>
      <dgm:spPr/>
      <dgm:t>
        <a:bodyPr/>
        <a:lstStyle/>
        <a:p>
          <a:endParaRPr lang="en-US" sz="1600" dirty="0">
            <a:solidFill>
              <a:schemeClr val="bg1"/>
            </a:solidFill>
            <a:latin typeface="Avenir Book" panose="02000503020000020003" pitchFamily="2" charset="0"/>
          </a:endParaRPr>
        </a:p>
      </dgm:t>
    </dgm:pt>
    <dgm:pt modelId="{AC388E54-0505-8E43-AABD-1C4627DF6518}" type="parTrans" cxnId="{EDAD795D-734A-7A48-AB92-20DAF2EE4FCA}">
      <dgm:prSet/>
      <dgm:spPr/>
      <dgm:t>
        <a:bodyPr/>
        <a:lstStyle/>
        <a:p>
          <a:endParaRPr lang="en-US"/>
        </a:p>
      </dgm:t>
    </dgm:pt>
    <dgm:pt modelId="{F60DB146-A41F-844B-982D-C846F6828238}" type="sibTrans" cxnId="{EDAD795D-734A-7A48-AB92-20DAF2EE4FCA}">
      <dgm:prSet/>
      <dgm:spPr/>
      <dgm:t>
        <a:bodyPr/>
        <a:lstStyle/>
        <a:p>
          <a:endParaRPr lang="en-US"/>
        </a:p>
      </dgm:t>
    </dgm:pt>
    <dgm:pt modelId="{0D447C81-CFFD-D043-8D4A-65D472D8EAC4}">
      <dgm:prSet phldrT="[Text]" custT="1"/>
      <dgm:spPr/>
      <dgm:t>
        <a:bodyPr/>
        <a:lstStyle/>
        <a:p>
          <a:r>
            <a:rPr lang="en-US" sz="1100" dirty="0">
              <a:solidFill>
                <a:schemeClr val="bg1"/>
              </a:solidFill>
              <a:latin typeface="Avenir Book" panose="02000503020000020003" pitchFamily="2" charset="0"/>
            </a:rPr>
            <a:t> Country</a:t>
          </a:r>
        </a:p>
      </dgm:t>
    </dgm:pt>
    <dgm:pt modelId="{9983EA3D-45BA-E544-9A8C-AECC0CB14E39}" type="parTrans" cxnId="{7B25FBCE-0AB2-C346-8832-5E2563C322D8}">
      <dgm:prSet/>
      <dgm:spPr/>
      <dgm:t>
        <a:bodyPr/>
        <a:lstStyle/>
        <a:p>
          <a:endParaRPr lang="en-US"/>
        </a:p>
      </dgm:t>
    </dgm:pt>
    <dgm:pt modelId="{A3FFEA3F-E315-3E43-94AB-018A2F6B0B25}" type="sibTrans" cxnId="{7B25FBCE-0AB2-C346-8832-5E2563C322D8}">
      <dgm:prSet/>
      <dgm:spPr/>
      <dgm:t>
        <a:bodyPr/>
        <a:lstStyle/>
        <a:p>
          <a:endParaRPr lang="en-US"/>
        </a:p>
      </dgm:t>
    </dgm:pt>
    <dgm:pt modelId="{1E80F723-0431-B640-8860-AF7D9A27824C}">
      <dgm:prSet phldrT="[Text]" custT="1"/>
      <dgm:spPr/>
      <dgm:t>
        <a:bodyPr/>
        <a:lstStyle/>
        <a:p>
          <a:r>
            <a:rPr lang="en-US" sz="1100" dirty="0">
              <a:solidFill>
                <a:schemeClr val="bg1"/>
              </a:solidFill>
              <a:latin typeface="Avenir Book" panose="02000503020000020003" pitchFamily="2" charset="0"/>
            </a:rPr>
            <a:t> Date</a:t>
          </a:r>
        </a:p>
      </dgm:t>
    </dgm:pt>
    <dgm:pt modelId="{9D0BCF78-0CCB-9A41-B113-EB3CE30C52FC}" type="parTrans" cxnId="{2210FCDE-9B22-BF4F-A89C-8F0F8BE1451A}">
      <dgm:prSet/>
      <dgm:spPr/>
      <dgm:t>
        <a:bodyPr/>
        <a:lstStyle/>
        <a:p>
          <a:endParaRPr lang="en-US"/>
        </a:p>
      </dgm:t>
    </dgm:pt>
    <dgm:pt modelId="{9F3F3B72-C995-4949-9AE3-F7F8B96B8156}" type="sibTrans" cxnId="{2210FCDE-9B22-BF4F-A89C-8F0F8BE1451A}">
      <dgm:prSet/>
      <dgm:spPr/>
      <dgm:t>
        <a:bodyPr/>
        <a:lstStyle/>
        <a:p>
          <a:endParaRPr lang="en-US"/>
        </a:p>
      </dgm:t>
    </dgm:pt>
    <dgm:pt modelId="{475E809D-EF96-934C-B34E-E87A7A0AE65E}">
      <dgm:prSet phldrT="[Text]" custT="1"/>
      <dgm:spPr/>
      <dgm:t>
        <a:bodyPr/>
        <a:lstStyle/>
        <a:p>
          <a:r>
            <a:rPr lang="en-US" sz="1100" dirty="0">
              <a:solidFill>
                <a:schemeClr val="bg1"/>
              </a:solidFill>
              <a:latin typeface="Avenir Book" panose="02000503020000020003" pitchFamily="2" charset="0"/>
            </a:rPr>
            <a:t>  Total # of people </a:t>
          </a:r>
          <a:r>
            <a:rPr lang="en-US" sz="1100" b="1" dirty="0">
              <a:solidFill>
                <a:schemeClr val="bg1"/>
              </a:solidFill>
              <a:latin typeface="Avenir Book" panose="02000503020000020003" pitchFamily="2" charset="0"/>
            </a:rPr>
            <a:t>fully</a:t>
          </a:r>
          <a:r>
            <a:rPr lang="en-US" sz="1100" dirty="0">
              <a:solidFill>
                <a:schemeClr val="bg1"/>
              </a:solidFill>
              <a:latin typeface="Avenir Book" panose="02000503020000020003" pitchFamily="2" charset="0"/>
            </a:rPr>
            <a:t> vaccinated</a:t>
          </a:r>
        </a:p>
      </dgm:t>
    </dgm:pt>
    <dgm:pt modelId="{F3750611-7D2C-5747-8A2B-2C2B6DBD510B}" type="parTrans" cxnId="{46A321C2-0ECA-2C46-9B8B-F05A11EBF65D}">
      <dgm:prSet/>
      <dgm:spPr/>
      <dgm:t>
        <a:bodyPr/>
        <a:lstStyle/>
        <a:p>
          <a:endParaRPr lang="en-US"/>
        </a:p>
      </dgm:t>
    </dgm:pt>
    <dgm:pt modelId="{CFD84D33-BFEC-EF49-AA72-DA9531D67DC6}" type="sibTrans" cxnId="{46A321C2-0ECA-2C46-9B8B-F05A11EBF65D}">
      <dgm:prSet/>
      <dgm:spPr/>
      <dgm:t>
        <a:bodyPr/>
        <a:lstStyle/>
        <a:p>
          <a:endParaRPr lang="en-US"/>
        </a:p>
      </dgm:t>
    </dgm:pt>
    <dgm:pt modelId="{7AA68E69-832C-E042-A104-E48A36522734}">
      <dgm:prSet phldrT="[Text]" custT="1"/>
      <dgm:spPr/>
      <dgm:t>
        <a:bodyPr/>
        <a:lstStyle/>
        <a:p>
          <a:endParaRPr lang="en-US" sz="1100" dirty="0">
            <a:solidFill>
              <a:schemeClr val="bg1"/>
            </a:solidFill>
            <a:latin typeface="Avenir Book" panose="02000503020000020003" pitchFamily="2" charset="0"/>
          </a:endParaRPr>
        </a:p>
      </dgm:t>
    </dgm:pt>
    <dgm:pt modelId="{82328906-61E8-954D-AFFB-B7E0706E6116}" type="parTrans" cxnId="{809D1086-968E-5B44-A73A-6A87A8DDA91A}">
      <dgm:prSet/>
      <dgm:spPr/>
      <dgm:t>
        <a:bodyPr/>
        <a:lstStyle/>
        <a:p>
          <a:endParaRPr lang="en-US"/>
        </a:p>
      </dgm:t>
    </dgm:pt>
    <dgm:pt modelId="{87BD29CA-ACB8-3E43-8CBA-A8721DDBFB1F}" type="sibTrans" cxnId="{809D1086-968E-5B44-A73A-6A87A8DDA91A}">
      <dgm:prSet/>
      <dgm:spPr/>
      <dgm:t>
        <a:bodyPr/>
        <a:lstStyle/>
        <a:p>
          <a:endParaRPr lang="en-US"/>
        </a:p>
      </dgm:t>
    </dgm:pt>
    <dgm:pt modelId="{8AE0BF3F-5246-364D-B9E0-1E319E7D35D2}">
      <dgm:prSet phldrT="[Text]" custT="1"/>
      <dgm:spPr/>
      <dgm:t>
        <a:bodyPr/>
        <a:lstStyle/>
        <a:p>
          <a:r>
            <a:rPr lang="en-US" sz="1100" dirty="0">
              <a:solidFill>
                <a:schemeClr val="bg1"/>
              </a:solidFill>
              <a:latin typeface="Avenir Book" panose="02000503020000020003" pitchFamily="2" charset="0"/>
            </a:rPr>
            <a:t>Total # of people </a:t>
          </a:r>
          <a:r>
            <a:rPr lang="en-US" sz="1100" b="1" dirty="0">
              <a:solidFill>
                <a:schemeClr val="bg1"/>
              </a:solidFill>
              <a:latin typeface="Avenir Book" panose="02000503020000020003" pitchFamily="2" charset="0"/>
            </a:rPr>
            <a:t>fully</a:t>
          </a:r>
          <a:r>
            <a:rPr lang="en-US" sz="1100" dirty="0">
              <a:solidFill>
                <a:schemeClr val="bg1"/>
              </a:solidFill>
              <a:latin typeface="Avenir Book" panose="02000503020000020003" pitchFamily="2" charset="0"/>
            </a:rPr>
            <a:t> vaccinated </a:t>
          </a:r>
          <a:r>
            <a:rPr lang="en-US" sz="1100" b="1" dirty="0">
              <a:solidFill>
                <a:schemeClr val="bg1"/>
              </a:solidFill>
              <a:latin typeface="Avenir Book" panose="02000503020000020003" pitchFamily="2" charset="0"/>
            </a:rPr>
            <a:t>per hundred</a:t>
          </a:r>
        </a:p>
      </dgm:t>
    </dgm:pt>
    <dgm:pt modelId="{764FC2E1-A3F5-504A-AA7B-9D785A46211A}" type="parTrans" cxnId="{1BB7E824-C982-0748-ADBA-7904842C10F6}">
      <dgm:prSet/>
      <dgm:spPr/>
      <dgm:t>
        <a:bodyPr/>
        <a:lstStyle/>
        <a:p>
          <a:endParaRPr lang="en-US"/>
        </a:p>
      </dgm:t>
    </dgm:pt>
    <dgm:pt modelId="{D9AB51FB-C465-6141-A5B6-FC4F47926787}" type="sibTrans" cxnId="{1BB7E824-C982-0748-ADBA-7904842C10F6}">
      <dgm:prSet/>
      <dgm:spPr/>
      <dgm:t>
        <a:bodyPr/>
        <a:lstStyle/>
        <a:p>
          <a:endParaRPr lang="en-US"/>
        </a:p>
      </dgm:t>
    </dgm:pt>
    <dgm:pt modelId="{A6FE7B2F-C628-714C-9D46-A1A9E5254B11}">
      <dgm:prSet phldrT="[Text]" custT="1"/>
      <dgm:spPr/>
      <dgm:t>
        <a:bodyPr/>
        <a:lstStyle/>
        <a:p>
          <a:endParaRPr lang="en-US" sz="1600" dirty="0">
            <a:solidFill>
              <a:schemeClr val="bg1"/>
            </a:solidFill>
            <a:latin typeface="Avenir Book" panose="02000503020000020003" pitchFamily="2" charset="0"/>
          </a:endParaRPr>
        </a:p>
      </dgm:t>
    </dgm:pt>
    <dgm:pt modelId="{1F4EAEDA-A114-C447-8DDE-A3EE5BC0078B}" type="sibTrans" cxnId="{F42B3BC1-6C7A-FC40-ADEB-B0E0A9FBECE9}">
      <dgm:prSet/>
      <dgm:spPr/>
      <dgm:t>
        <a:bodyPr/>
        <a:lstStyle/>
        <a:p>
          <a:endParaRPr lang="en-US"/>
        </a:p>
      </dgm:t>
    </dgm:pt>
    <dgm:pt modelId="{04A735D3-5BA6-484B-B8EA-7DBAD24C575A}" type="parTrans" cxnId="{F42B3BC1-6C7A-FC40-ADEB-B0E0A9FBECE9}">
      <dgm:prSet/>
      <dgm:spPr/>
      <dgm:t>
        <a:bodyPr/>
        <a:lstStyle/>
        <a:p>
          <a:endParaRPr lang="en-US"/>
        </a:p>
      </dgm:t>
    </dgm:pt>
    <dgm:pt modelId="{55CE7E1D-98DE-4F47-8D41-D9246CB84529}">
      <dgm:prSet phldrT="[Text]" custT="1"/>
      <dgm:spPr/>
      <dgm:t>
        <a:bodyPr/>
        <a:lstStyle/>
        <a:p>
          <a:pPr>
            <a:buNone/>
          </a:pPr>
          <a:r>
            <a:rPr lang="en-US" sz="1600" b="1" dirty="0">
              <a:solidFill>
                <a:schemeClr val="bg1"/>
              </a:solidFill>
              <a:latin typeface="Avenir Book" panose="02000503020000020003" pitchFamily="2" charset="0"/>
            </a:rPr>
            <a:t>Data Dictionary</a:t>
          </a:r>
        </a:p>
      </dgm:t>
    </dgm:pt>
    <dgm:pt modelId="{BB10E98A-23B2-0249-84C0-820B71CA2584}" type="sibTrans" cxnId="{25DE2351-02BD-884B-A884-6834084CE238}">
      <dgm:prSet/>
      <dgm:spPr/>
      <dgm:t>
        <a:bodyPr/>
        <a:lstStyle/>
        <a:p>
          <a:endParaRPr lang="en-US"/>
        </a:p>
      </dgm:t>
    </dgm:pt>
    <dgm:pt modelId="{3CE0F500-618E-0C41-8504-48098395AA93}" type="parTrans" cxnId="{25DE2351-02BD-884B-A884-6834084CE238}">
      <dgm:prSet/>
      <dgm:spPr/>
      <dgm:t>
        <a:bodyPr/>
        <a:lstStyle/>
        <a:p>
          <a:endParaRPr lang="en-US"/>
        </a:p>
      </dgm:t>
    </dgm:pt>
    <dgm:pt modelId="{AD1372A4-C0E4-764A-A5D5-200CA2794733}">
      <dgm:prSet phldrT="[Text]" custT="1"/>
      <dgm:spPr/>
      <dgm:t>
        <a:bodyPr/>
        <a:lstStyle/>
        <a:p>
          <a:r>
            <a:rPr lang="en-US" sz="1100" b="1" dirty="0">
              <a:solidFill>
                <a:schemeClr val="bg1"/>
              </a:solidFill>
              <a:latin typeface="Avenir Book" panose="02000503020000020003" pitchFamily="2" charset="0"/>
            </a:rPr>
            <a:t> Vaccines  - </a:t>
          </a:r>
          <a:r>
            <a:rPr lang="en-US" sz="1100" b="0" dirty="0">
              <a:solidFill>
                <a:schemeClr val="bg1"/>
              </a:solidFill>
              <a:latin typeface="Avenir Book" panose="02000503020000020003" pitchFamily="2" charset="0"/>
            </a:rPr>
            <a:t>Vaccine name(s) used at Country level.</a:t>
          </a:r>
        </a:p>
      </dgm:t>
    </dgm:pt>
    <dgm:pt modelId="{401D98D8-E71E-5D4E-83B6-90724A16DB2B}" type="parTrans" cxnId="{48051F5F-B83E-D145-BC08-147BE88E164B}">
      <dgm:prSet/>
      <dgm:spPr/>
      <dgm:t>
        <a:bodyPr/>
        <a:lstStyle/>
        <a:p>
          <a:endParaRPr lang="en-US"/>
        </a:p>
      </dgm:t>
    </dgm:pt>
    <dgm:pt modelId="{A06BC147-FB75-F047-B6BD-58D26077CEEC}" type="sibTrans" cxnId="{48051F5F-B83E-D145-BC08-147BE88E164B}">
      <dgm:prSet/>
      <dgm:spPr/>
      <dgm:t>
        <a:bodyPr/>
        <a:lstStyle/>
        <a:p>
          <a:endParaRPr lang="en-US"/>
        </a:p>
      </dgm:t>
    </dgm:pt>
    <dgm:pt modelId="{4F6E4413-CE61-5A48-A52E-25F70E544CE8}" type="pres">
      <dgm:prSet presAssocID="{FC86EE30-ED89-A646-B2F6-C4C7B3EDF963}" presName="linearFlow" presStyleCnt="0">
        <dgm:presLayoutVars>
          <dgm:dir/>
          <dgm:animLvl val="lvl"/>
          <dgm:resizeHandles/>
        </dgm:presLayoutVars>
      </dgm:prSet>
      <dgm:spPr/>
    </dgm:pt>
    <dgm:pt modelId="{266F2FD8-0504-3945-AAF7-17931914C8FB}" type="pres">
      <dgm:prSet presAssocID="{690BC328-0334-6946-A6D5-8D1EF5398926}" presName="compositeNode" presStyleCnt="0">
        <dgm:presLayoutVars>
          <dgm:bulletEnabled val="1"/>
        </dgm:presLayoutVars>
      </dgm:prSet>
      <dgm:spPr/>
    </dgm:pt>
    <dgm:pt modelId="{589C37EA-D07F-6A43-9185-ABDE915253D8}" type="pres">
      <dgm:prSet presAssocID="{690BC328-0334-6946-A6D5-8D1EF5398926}" presName="image" presStyleLbl="fgImgPlace1" presStyleIdx="0" presStyleCnt="3"/>
      <dgm:spPr/>
    </dgm:pt>
    <dgm:pt modelId="{87BB9263-C116-4547-9455-1153457C5047}" type="pres">
      <dgm:prSet presAssocID="{690BC328-0334-6946-A6D5-8D1EF5398926}" presName="childNode" presStyleLbl="node1" presStyleIdx="0" presStyleCnt="3">
        <dgm:presLayoutVars>
          <dgm:bulletEnabled val="1"/>
        </dgm:presLayoutVars>
      </dgm:prSet>
      <dgm:spPr/>
    </dgm:pt>
    <dgm:pt modelId="{5201EB74-63DA-6649-8B79-C000711F92F2}" type="pres">
      <dgm:prSet presAssocID="{690BC328-0334-6946-A6D5-8D1EF5398926}" presName="parentNode" presStyleLbl="revTx" presStyleIdx="0" presStyleCnt="3">
        <dgm:presLayoutVars>
          <dgm:chMax val="0"/>
          <dgm:bulletEnabled val="1"/>
        </dgm:presLayoutVars>
      </dgm:prSet>
      <dgm:spPr/>
    </dgm:pt>
    <dgm:pt modelId="{4986A633-4F8B-3A4B-8125-7D6C27350630}" type="pres">
      <dgm:prSet presAssocID="{D1461DF6-CA04-4046-81D3-EE697F9C503A}" presName="sibTrans" presStyleCnt="0"/>
      <dgm:spPr/>
    </dgm:pt>
    <dgm:pt modelId="{8A750B39-9048-7D41-91C1-79865905B58A}" type="pres">
      <dgm:prSet presAssocID="{239A257F-2C13-7044-8782-168D801C5BD5}" presName="compositeNode" presStyleCnt="0">
        <dgm:presLayoutVars>
          <dgm:bulletEnabled val="1"/>
        </dgm:presLayoutVars>
      </dgm:prSet>
      <dgm:spPr/>
    </dgm:pt>
    <dgm:pt modelId="{6FA4886E-9505-FD49-88CF-60A689C8260A}" type="pres">
      <dgm:prSet presAssocID="{239A257F-2C13-7044-8782-168D801C5BD5}" presName="image" presStyleLbl="fgImgPlace1" presStyleIdx="1" presStyleCnt="3"/>
      <dgm:spPr/>
    </dgm:pt>
    <dgm:pt modelId="{0996EB01-1F9D-F040-B389-E93B69356B9A}" type="pres">
      <dgm:prSet presAssocID="{239A257F-2C13-7044-8782-168D801C5BD5}" presName="childNode" presStyleLbl="node1" presStyleIdx="1" presStyleCnt="3">
        <dgm:presLayoutVars>
          <dgm:bulletEnabled val="1"/>
        </dgm:presLayoutVars>
      </dgm:prSet>
      <dgm:spPr/>
    </dgm:pt>
    <dgm:pt modelId="{9FA313DB-E4B1-DD43-8023-B8D86EE97AA9}" type="pres">
      <dgm:prSet presAssocID="{239A257F-2C13-7044-8782-168D801C5BD5}" presName="parentNode" presStyleLbl="revTx" presStyleIdx="1" presStyleCnt="3">
        <dgm:presLayoutVars>
          <dgm:chMax val="0"/>
          <dgm:bulletEnabled val="1"/>
        </dgm:presLayoutVars>
      </dgm:prSet>
      <dgm:spPr/>
    </dgm:pt>
    <dgm:pt modelId="{4354F31B-5621-234B-986D-1C277255E98F}" type="pres">
      <dgm:prSet presAssocID="{921EE5A0-72D9-1042-A081-784FE5FA47EA}" presName="sibTrans" presStyleCnt="0"/>
      <dgm:spPr/>
    </dgm:pt>
    <dgm:pt modelId="{A64CA30F-C962-CA43-BAB0-C833125DC75A}" type="pres">
      <dgm:prSet presAssocID="{B83AB094-3867-414E-A529-C6312D20A765}" presName="compositeNode" presStyleCnt="0">
        <dgm:presLayoutVars>
          <dgm:bulletEnabled val="1"/>
        </dgm:presLayoutVars>
      </dgm:prSet>
      <dgm:spPr/>
    </dgm:pt>
    <dgm:pt modelId="{BBC6803D-6FCE-E741-BD53-E44C96C7FE3B}" type="pres">
      <dgm:prSet presAssocID="{B83AB094-3867-414E-A529-C6312D20A765}" presName="image" presStyleLbl="fgImgPlace1" presStyleIdx="2" presStyleCnt="3"/>
      <dgm:spPr/>
    </dgm:pt>
    <dgm:pt modelId="{1DF340BD-9072-5246-89C9-D09E3AEB1CEF}" type="pres">
      <dgm:prSet presAssocID="{B83AB094-3867-414E-A529-C6312D20A765}" presName="childNode" presStyleLbl="node1" presStyleIdx="2" presStyleCnt="3">
        <dgm:presLayoutVars>
          <dgm:bulletEnabled val="1"/>
        </dgm:presLayoutVars>
      </dgm:prSet>
      <dgm:spPr/>
    </dgm:pt>
    <dgm:pt modelId="{6215B7AB-C6C6-6B48-9A8A-4FAB295DA3AE}" type="pres">
      <dgm:prSet presAssocID="{B83AB094-3867-414E-A529-C6312D20A765}" presName="parentNode" presStyleLbl="revTx" presStyleIdx="2" presStyleCnt="3">
        <dgm:presLayoutVars>
          <dgm:chMax val="0"/>
          <dgm:bulletEnabled val="1"/>
        </dgm:presLayoutVars>
      </dgm:prSet>
      <dgm:spPr/>
    </dgm:pt>
  </dgm:ptLst>
  <dgm:cxnLst>
    <dgm:cxn modelId="{12F57210-4590-E944-AC3B-C090DF1C16C7}" type="presOf" srcId="{475E809D-EF96-934C-B34E-E87A7A0AE65E}" destId="{1DF340BD-9072-5246-89C9-D09E3AEB1CEF}" srcOrd="0" destOrd="5" presId="urn:microsoft.com/office/officeart/2005/8/layout/hList2"/>
    <dgm:cxn modelId="{21D6A411-D4CD-A744-AD7D-CE49C2B15076}" srcId="{239A257F-2C13-7044-8782-168D801C5BD5}" destId="{A36745A4-ACA8-864F-B7A7-2106FF32A254}" srcOrd="4" destOrd="0" parTransId="{7F2BFADA-639B-DC49-A2F0-2EA03E91E480}" sibTransId="{E28334D0-A287-0948-B422-07F0785C8967}"/>
    <dgm:cxn modelId="{462A0A15-EEDF-F04E-A63B-5386F0861327}" srcId="{690BC328-0334-6946-A6D5-8D1EF5398926}" destId="{A1E2971F-FF68-1442-B1A8-08ECFF518146}" srcOrd="0" destOrd="0" parTransId="{22E9BCC6-516A-ED4B-9624-DBFBF260D083}" sibTransId="{FC51B547-C50E-3244-9608-2818BD249A39}"/>
    <dgm:cxn modelId="{72354D1A-AE53-894A-B7A2-E0E7269172A1}" type="presOf" srcId="{239A257F-2C13-7044-8782-168D801C5BD5}" destId="{9FA313DB-E4B1-DD43-8023-B8D86EE97AA9}" srcOrd="0" destOrd="0" presId="urn:microsoft.com/office/officeart/2005/8/layout/hList2"/>
    <dgm:cxn modelId="{3747491B-C433-3346-9439-8BDC696B746E}" type="presOf" srcId="{A36745A4-ACA8-864F-B7A7-2106FF32A254}" destId="{0996EB01-1F9D-F040-B389-E93B69356B9A}" srcOrd="0" destOrd="4" presId="urn:microsoft.com/office/officeart/2005/8/layout/hList2"/>
    <dgm:cxn modelId="{74F8161C-635E-594C-9071-942FADF4B720}" srcId="{239A257F-2C13-7044-8782-168D801C5BD5}" destId="{A6101BC0-89EA-B04B-9837-D98C410ACA73}" srcOrd="0" destOrd="0" parTransId="{DEE8AC47-1B2E-7A40-B536-BA1EB02827BA}" sibTransId="{20DAD6CF-9D06-DE4D-AC82-CF9DC40C8DD0}"/>
    <dgm:cxn modelId="{9BEF6C20-32DF-9A49-8A55-4A6DC9602EB2}" type="presOf" srcId="{FC86EE30-ED89-A646-B2F6-C4C7B3EDF963}" destId="{4F6E4413-CE61-5A48-A52E-25F70E544CE8}" srcOrd="0" destOrd="0" presId="urn:microsoft.com/office/officeart/2005/8/layout/hList2"/>
    <dgm:cxn modelId="{1BB7E824-C982-0748-ADBA-7904842C10F6}" srcId="{55CE7E1D-98DE-4F47-8D41-D9246CB84529}" destId="{8AE0BF3F-5246-364D-B9E0-1E319E7D35D2}" srcOrd="3" destOrd="0" parTransId="{764FC2E1-A3F5-504A-AA7B-9D785A46211A}" sibTransId="{D9AB51FB-C465-6141-A5B6-FC4F47926787}"/>
    <dgm:cxn modelId="{5041E12F-01C3-F04C-8CF1-E09EB1CEDF32}" type="presOf" srcId="{37A0CE57-7415-194E-9E3E-D59108DCF0B8}" destId="{1DF340BD-9072-5246-89C9-D09E3AEB1CEF}" srcOrd="0" destOrd="9" presId="urn:microsoft.com/office/officeart/2005/8/layout/hList2"/>
    <dgm:cxn modelId="{6B7FF730-DD93-B648-A223-67948B3DE673}" type="presOf" srcId="{D194D6BE-4C47-444C-BC6D-F0469DEE9BA0}" destId="{0996EB01-1F9D-F040-B389-E93B69356B9A}" srcOrd="0" destOrd="5" presId="urn:microsoft.com/office/officeart/2005/8/layout/hList2"/>
    <dgm:cxn modelId="{EFA5693A-A510-CA44-82F8-BFD51BC3CECC}" type="presOf" srcId="{CFDDC800-8C45-F943-8457-34CBE56BB2A5}" destId="{0996EB01-1F9D-F040-B389-E93B69356B9A}" srcOrd="0" destOrd="3" presId="urn:microsoft.com/office/officeart/2005/8/layout/hList2"/>
    <dgm:cxn modelId="{C92E5B3C-1F8C-2F44-92EC-28E1239F6D77}" type="presOf" srcId="{0D447C81-CFFD-D043-8D4A-65D472D8EAC4}" destId="{1DF340BD-9072-5246-89C9-D09E3AEB1CEF}" srcOrd="0" destOrd="3" presId="urn:microsoft.com/office/officeart/2005/8/layout/hList2"/>
    <dgm:cxn modelId="{AE38A740-2ED4-2F4A-887B-D28479E6E969}" type="presOf" srcId="{2500B3E6-1A3E-3441-83AE-36EC7F9C782E}" destId="{1DF340BD-9072-5246-89C9-D09E3AEB1CEF}" srcOrd="0" destOrd="0" presId="urn:microsoft.com/office/officeart/2005/8/layout/hList2"/>
    <dgm:cxn modelId="{05BA0750-0D07-F142-A6CE-2D65E4080128}" type="presOf" srcId="{8AE0BF3F-5246-364D-B9E0-1E319E7D35D2}" destId="{1DF340BD-9072-5246-89C9-D09E3AEB1CEF}" srcOrd="0" destOrd="6" presId="urn:microsoft.com/office/officeart/2005/8/layout/hList2"/>
    <dgm:cxn modelId="{538D8850-968D-BD4C-A439-049F12ECDC72}" type="presOf" srcId="{690BC328-0334-6946-A6D5-8D1EF5398926}" destId="{5201EB74-63DA-6649-8B79-C000711F92F2}" srcOrd="0" destOrd="0" presId="urn:microsoft.com/office/officeart/2005/8/layout/hList2"/>
    <dgm:cxn modelId="{25DE2351-02BD-884B-A884-6834084CE238}" srcId="{B83AB094-3867-414E-A529-C6312D20A765}" destId="{55CE7E1D-98DE-4F47-8D41-D9246CB84529}" srcOrd="2" destOrd="0" parTransId="{3CE0F500-618E-0C41-8504-48098395AA93}" sibTransId="{BB10E98A-23B2-0249-84C0-820B71CA2584}"/>
    <dgm:cxn modelId="{41D5F657-DCF4-C849-9ECC-70FF84E35B97}" type="presOf" srcId="{B83AB094-3867-414E-A529-C6312D20A765}" destId="{6215B7AB-C6C6-6B48-9A8A-4FAB295DA3AE}" srcOrd="0" destOrd="0" presId="urn:microsoft.com/office/officeart/2005/8/layout/hList2"/>
    <dgm:cxn modelId="{EDAD795D-734A-7A48-AB92-20DAF2EE4FCA}" srcId="{B83AB094-3867-414E-A529-C6312D20A765}" destId="{37A0CE57-7415-194E-9E3E-D59108DCF0B8}" srcOrd="3" destOrd="0" parTransId="{AC388E54-0505-8E43-AABD-1C4627DF6518}" sibTransId="{F60DB146-A41F-844B-982D-C846F6828238}"/>
    <dgm:cxn modelId="{48051F5F-B83E-D145-BC08-147BE88E164B}" srcId="{55CE7E1D-98DE-4F47-8D41-D9246CB84529}" destId="{AD1372A4-C0E4-764A-A5D5-200CA2794733}" srcOrd="4" destOrd="0" parTransId="{401D98D8-E71E-5D4E-83B6-90724A16DB2B}" sibTransId="{A06BC147-FB75-F047-B6BD-58D26077CEEC}"/>
    <dgm:cxn modelId="{599B6C74-500A-2E45-9199-7401602175CC}" srcId="{FC86EE30-ED89-A646-B2F6-C4C7B3EDF963}" destId="{239A257F-2C13-7044-8782-168D801C5BD5}" srcOrd="1" destOrd="0" parTransId="{6570165B-A004-C046-8909-8A1E3D2F2C78}" sibTransId="{921EE5A0-72D9-1042-A081-784FE5FA47EA}"/>
    <dgm:cxn modelId="{74E60379-7E79-3444-9273-27C02C215732}" srcId="{239A257F-2C13-7044-8782-168D801C5BD5}" destId="{BD4E2180-B101-984B-930E-5301BBBD48FB}" srcOrd="1" destOrd="0" parTransId="{44282F69-ABC0-994F-B6EC-6BE66B9CD49C}" sibTransId="{6BDACFD9-1670-6941-8F8B-C324615AF436}"/>
    <dgm:cxn modelId="{809D1086-968E-5B44-A73A-6A87A8DDA91A}" srcId="{55CE7E1D-98DE-4F47-8D41-D9246CB84529}" destId="{7AA68E69-832C-E042-A104-E48A36522734}" srcOrd="5" destOrd="0" parTransId="{82328906-61E8-954D-AFFB-B7E0706E6116}" sibTransId="{87BD29CA-ACB8-3E43-8CBA-A8721DDBFB1F}"/>
    <dgm:cxn modelId="{6867A096-E30A-C644-A5EA-57C4C05B8B19}" type="presOf" srcId="{AD1372A4-C0E4-764A-A5D5-200CA2794733}" destId="{1DF340BD-9072-5246-89C9-D09E3AEB1CEF}" srcOrd="0" destOrd="7" presId="urn:microsoft.com/office/officeart/2005/8/layout/hList2"/>
    <dgm:cxn modelId="{A0995DAD-171D-934A-B644-FAFA4A7382A4}" srcId="{FC86EE30-ED89-A646-B2F6-C4C7B3EDF963}" destId="{B83AB094-3867-414E-A529-C6312D20A765}" srcOrd="2" destOrd="0" parTransId="{364E130F-337E-B543-8E2E-E3041990312A}" sibTransId="{A0B2816E-E5B2-4D41-A9C4-DE7F7F60F26E}"/>
    <dgm:cxn modelId="{44B19DB9-6F9F-E242-8D66-BACAEA267403}" type="presOf" srcId="{7AA68E69-832C-E042-A104-E48A36522734}" destId="{1DF340BD-9072-5246-89C9-D09E3AEB1CEF}" srcOrd="0" destOrd="8" presId="urn:microsoft.com/office/officeart/2005/8/layout/hList2"/>
    <dgm:cxn modelId="{1F11E9BA-E9DF-9F4E-80D9-C021046E39FA}" type="presOf" srcId="{A1E2971F-FF68-1442-B1A8-08ECFF518146}" destId="{87BB9263-C116-4547-9455-1153457C5047}" srcOrd="0" destOrd="0" presId="urn:microsoft.com/office/officeart/2005/8/layout/hList2"/>
    <dgm:cxn modelId="{10936CBB-1B65-2B4F-B47B-CAF09CFED43D}" type="presOf" srcId="{55CE7E1D-98DE-4F47-8D41-D9246CB84529}" destId="{1DF340BD-9072-5246-89C9-D09E3AEB1CEF}" srcOrd="0" destOrd="2" presId="urn:microsoft.com/office/officeart/2005/8/layout/hList2"/>
    <dgm:cxn modelId="{F42B3BC1-6C7A-FC40-ADEB-B0E0A9FBECE9}" srcId="{B83AB094-3867-414E-A529-C6312D20A765}" destId="{A6FE7B2F-C628-714C-9D46-A1A9E5254B11}" srcOrd="1" destOrd="0" parTransId="{04A735D3-5BA6-484B-B8EA-7DBAD24C575A}" sibTransId="{1F4EAEDA-A114-C447-8DDE-A3EE5BC0078B}"/>
    <dgm:cxn modelId="{46A321C2-0ECA-2C46-9B8B-F05A11EBF65D}" srcId="{55CE7E1D-98DE-4F47-8D41-D9246CB84529}" destId="{475E809D-EF96-934C-B34E-E87A7A0AE65E}" srcOrd="2" destOrd="0" parTransId="{F3750611-7D2C-5747-8A2B-2C2B6DBD510B}" sibTransId="{CFD84D33-BFEC-EF49-AA72-DA9531D67DC6}"/>
    <dgm:cxn modelId="{B87923C2-2977-8545-8E32-C7C8A4878649}" type="presOf" srcId="{A6101BC0-89EA-B04B-9837-D98C410ACA73}" destId="{0996EB01-1F9D-F040-B389-E93B69356B9A}" srcOrd="0" destOrd="0" presId="urn:microsoft.com/office/officeart/2005/8/layout/hList2"/>
    <dgm:cxn modelId="{A07610C3-7F2B-8949-905A-F4FC87D9D9B9}" srcId="{B83AB094-3867-414E-A529-C6312D20A765}" destId="{2500B3E6-1A3E-3441-83AE-36EC7F9C782E}" srcOrd="0" destOrd="0" parTransId="{5E936250-07B1-6E49-BFA0-A72EEA899499}" sibTransId="{2F1AD4D5-7D7E-F742-AA56-9971B6BA01E1}"/>
    <dgm:cxn modelId="{037A59CD-06BE-7044-8EC7-57058AB1FAA8}" type="presOf" srcId="{ED375953-80DF-5F46-B7C6-21A6860A8D4E}" destId="{0996EB01-1F9D-F040-B389-E93B69356B9A}" srcOrd="0" destOrd="2" presId="urn:microsoft.com/office/officeart/2005/8/layout/hList2"/>
    <dgm:cxn modelId="{7B25FBCE-0AB2-C346-8832-5E2563C322D8}" srcId="{55CE7E1D-98DE-4F47-8D41-D9246CB84529}" destId="{0D447C81-CFFD-D043-8D4A-65D472D8EAC4}" srcOrd="0" destOrd="0" parTransId="{9983EA3D-45BA-E544-9A8C-AECC0CB14E39}" sibTransId="{A3FFEA3F-E315-3E43-94AB-018A2F6B0B25}"/>
    <dgm:cxn modelId="{E3588DD1-9084-7A43-B8DE-F47C24DB8769}" type="presOf" srcId="{A6FE7B2F-C628-714C-9D46-A1A9E5254B11}" destId="{1DF340BD-9072-5246-89C9-D09E3AEB1CEF}" srcOrd="0" destOrd="1" presId="urn:microsoft.com/office/officeart/2005/8/layout/hList2"/>
    <dgm:cxn modelId="{2D9E98D3-9F23-B848-8756-275BE7A9D59B}" srcId="{239A257F-2C13-7044-8782-168D801C5BD5}" destId="{CFDDC800-8C45-F943-8457-34CBE56BB2A5}" srcOrd="3" destOrd="0" parTransId="{51CA202E-0BFD-0A4B-A9A2-E1E1D52E882D}" sibTransId="{9A6F99D2-9263-BE46-B847-6F0ECCE59375}"/>
    <dgm:cxn modelId="{4EDA1CD7-761C-6A41-8EDB-46BC1697B3AF}" srcId="{239A257F-2C13-7044-8782-168D801C5BD5}" destId="{D194D6BE-4C47-444C-BC6D-F0469DEE9BA0}" srcOrd="5" destOrd="0" parTransId="{3DBEE9BF-73A9-FC43-92AE-838D344FFCA7}" sibTransId="{CCCA9BB5-733A-CD4E-85AB-EE83BFFF62CA}"/>
    <dgm:cxn modelId="{319AC2D9-84D8-AF40-9E7A-06BEA1D0A6F5}" type="presOf" srcId="{BD4E2180-B101-984B-930E-5301BBBD48FB}" destId="{0996EB01-1F9D-F040-B389-E93B69356B9A}" srcOrd="0" destOrd="1" presId="urn:microsoft.com/office/officeart/2005/8/layout/hList2"/>
    <dgm:cxn modelId="{C5F64ADD-B69B-C84F-8314-05A70E028BDF}" type="presOf" srcId="{1E80F723-0431-B640-8860-AF7D9A27824C}" destId="{1DF340BD-9072-5246-89C9-D09E3AEB1CEF}" srcOrd="0" destOrd="4" presId="urn:microsoft.com/office/officeart/2005/8/layout/hList2"/>
    <dgm:cxn modelId="{2210FCDE-9B22-BF4F-A89C-8F0F8BE1451A}" srcId="{55CE7E1D-98DE-4F47-8D41-D9246CB84529}" destId="{1E80F723-0431-B640-8860-AF7D9A27824C}" srcOrd="1" destOrd="0" parTransId="{9D0BCF78-0CCB-9A41-B113-EB3CE30C52FC}" sibTransId="{9F3F3B72-C995-4949-9AE3-F7F8B96B8156}"/>
    <dgm:cxn modelId="{A8F18FE1-3A6D-944F-8ADB-3408071E97AA}" srcId="{239A257F-2C13-7044-8782-168D801C5BD5}" destId="{ED375953-80DF-5F46-B7C6-21A6860A8D4E}" srcOrd="2" destOrd="0" parTransId="{210B9FB6-7C7D-2348-9819-C6B94A72158A}" sibTransId="{404D5C38-69F7-2F43-BAC6-CC483F280AE3}"/>
    <dgm:cxn modelId="{F7967EE3-7DB7-5648-A9B7-49D90D4F17C7}" srcId="{FC86EE30-ED89-A646-B2F6-C4C7B3EDF963}" destId="{690BC328-0334-6946-A6D5-8D1EF5398926}" srcOrd="0" destOrd="0" parTransId="{3A46447B-9ADF-B544-828B-8B7E8E840A85}" sibTransId="{D1461DF6-CA04-4046-81D3-EE697F9C503A}"/>
    <dgm:cxn modelId="{DB00B816-5EE3-C541-80B3-F0B2FE630DB5}" type="presParOf" srcId="{4F6E4413-CE61-5A48-A52E-25F70E544CE8}" destId="{266F2FD8-0504-3945-AAF7-17931914C8FB}" srcOrd="0" destOrd="0" presId="urn:microsoft.com/office/officeart/2005/8/layout/hList2"/>
    <dgm:cxn modelId="{F9B8369B-C58B-C44B-A145-747CB1685DE7}" type="presParOf" srcId="{266F2FD8-0504-3945-AAF7-17931914C8FB}" destId="{589C37EA-D07F-6A43-9185-ABDE915253D8}" srcOrd="0" destOrd="0" presId="urn:microsoft.com/office/officeart/2005/8/layout/hList2"/>
    <dgm:cxn modelId="{97A1E800-02ED-504E-ACA2-3EE134592E62}" type="presParOf" srcId="{266F2FD8-0504-3945-AAF7-17931914C8FB}" destId="{87BB9263-C116-4547-9455-1153457C5047}" srcOrd="1" destOrd="0" presId="urn:microsoft.com/office/officeart/2005/8/layout/hList2"/>
    <dgm:cxn modelId="{4750F762-2E9A-CA49-918E-F8DB7514D733}" type="presParOf" srcId="{266F2FD8-0504-3945-AAF7-17931914C8FB}" destId="{5201EB74-63DA-6649-8B79-C000711F92F2}" srcOrd="2" destOrd="0" presId="urn:microsoft.com/office/officeart/2005/8/layout/hList2"/>
    <dgm:cxn modelId="{841713AE-1B3A-744A-BF30-F511DDCE6782}" type="presParOf" srcId="{4F6E4413-CE61-5A48-A52E-25F70E544CE8}" destId="{4986A633-4F8B-3A4B-8125-7D6C27350630}" srcOrd="1" destOrd="0" presId="urn:microsoft.com/office/officeart/2005/8/layout/hList2"/>
    <dgm:cxn modelId="{C6BB528A-4B30-E24A-860E-751326CE7306}" type="presParOf" srcId="{4F6E4413-CE61-5A48-A52E-25F70E544CE8}" destId="{8A750B39-9048-7D41-91C1-79865905B58A}" srcOrd="2" destOrd="0" presId="urn:microsoft.com/office/officeart/2005/8/layout/hList2"/>
    <dgm:cxn modelId="{A5775EFB-6A3E-6546-A939-82349CF8C9DA}" type="presParOf" srcId="{8A750B39-9048-7D41-91C1-79865905B58A}" destId="{6FA4886E-9505-FD49-88CF-60A689C8260A}" srcOrd="0" destOrd="0" presId="urn:microsoft.com/office/officeart/2005/8/layout/hList2"/>
    <dgm:cxn modelId="{45686413-CAD3-8540-8E21-852A4464C6D1}" type="presParOf" srcId="{8A750B39-9048-7D41-91C1-79865905B58A}" destId="{0996EB01-1F9D-F040-B389-E93B69356B9A}" srcOrd="1" destOrd="0" presId="urn:microsoft.com/office/officeart/2005/8/layout/hList2"/>
    <dgm:cxn modelId="{CB94EEEE-869C-0246-960D-62A8DA24B09D}" type="presParOf" srcId="{8A750B39-9048-7D41-91C1-79865905B58A}" destId="{9FA313DB-E4B1-DD43-8023-B8D86EE97AA9}" srcOrd="2" destOrd="0" presId="urn:microsoft.com/office/officeart/2005/8/layout/hList2"/>
    <dgm:cxn modelId="{794570B0-349E-2544-A757-1E41F21B3E89}" type="presParOf" srcId="{4F6E4413-CE61-5A48-A52E-25F70E544CE8}" destId="{4354F31B-5621-234B-986D-1C277255E98F}" srcOrd="3" destOrd="0" presId="urn:microsoft.com/office/officeart/2005/8/layout/hList2"/>
    <dgm:cxn modelId="{004AE76B-62EA-A54B-8D50-1982988A70A3}" type="presParOf" srcId="{4F6E4413-CE61-5A48-A52E-25F70E544CE8}" destId="{A64CA30F-C962-CA43-BAB0-C833125DC75A}" srcOrd="4" destOrd="0" presId="urn:microsoft.com/office/officeart/2005/8/layout/hList2"/>
    <dgm:cxn modelId="{D7CCFF40-D952-F54F-ADCA-52384990BE65}" type="presParOf" srcId="{A64CA30F-C962-CA43-BAB0-C833125DC75A}" destId="{BBC6803D-6FCE-E741-BD53-E44C96C7FE3B}" srcOrd="0" destOrd="0" presId="urn:microsoft.com/office/officeart/2005/8/layout/hList2"/>
    <dgm:cxn modelId="{4FED8BA8-C39F-2E40-B3F6-9430819BD089}" type="presParOf" srcId="{A64CA30F-C962-CA43-BAB0-C833125DC75A}" destId="{1DF340BD-9072-5246-89C9-D09E3AEB1CEF}" srcOrd="1" destOrd="0" presId="urn:microsoft.com/office/officeart/2005/8/layout/hList2"/>
    <dgm:cxn modelId="{EC0520E8-3CB4-A244-A920-00FEB10050D3}" type="presParOf" srcId="{A64CA30F-C962-CA43-BAB0-C833125DC75A}" destId="{6215B7AB-C6C6-6B48-9A8A-4FAB295DA3AE}"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1EB74-63DA-6649-8B79-C000711F92F2}">
      <dsp:nvSpPr>
        <dsp:cNvPr id="0" name=""/>
        <dsp:cNvSpPr/>
      </dsp:nvSpPr>
      <dsp:spPr>
        <a:xfrm rot="16200000">
          <a:off x="-1475138" y="2312637"/>
          <a:ext cx="3498232" cy="43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86847" bIns="0" numCol="1" spcCol="1270" anchor="t" anchorCtr="0">
          <a:noAutofit/>
        </a:bodyPr>
        <a:lstStyle/>
        <a:p>
          <a:pPr marL="0" lvl="0" indent="0" algn="r" defTabSz="889000">
            <a:lnSpc>
              <a:spcPct val="90000"/>
            </a:lnSpc>
            <a:spcBef>
              <a:spcPct val="0"/>
            </a:spcBef>
            <a:spcAft>
              <a:spcPct val="35000"/>
            </a:spcAft>
            <a:buNone/>
          </a:pPr>
          <a:r>
            <a:rPr lang="en-US" sz="2000" b="1" kern="1200" dirty="0">
              <a:latin typeface="Avenir Book" panose="02000503020000020003" pitchFamily="2" charset="0"/>
            </a:rPr>
            <a:t>Objective </a:t>
          </a:r>
        </a:p>
      </dsp:txBody>
      <dsp:txXfrm>
        <a:off x="-1475138" y="2312637"/>
        <a:ext cx="3498232" cy="438629"/>
      </dsp:txXfrm>
    </dsp:sp>
    <dsp:sp modelId="{87BB9263-C116-4547-9455-1153457C5047}">
      <dsp:nvSpPr>
        <dsp:cNvPr id="0" name=""/>
        <dsp:cNvSpPr/>
      </dsp:nvSpPr>
      <dsp:spPr>
        <a:xfrm>
          <a:off x="493292" y="782836"/>
          <a:ext cx="2184841" cy="34982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86847"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venir Book" panose="02000503020000020003" pitchFamily="2" charset="0"/>
            </a:rPr>
            <a:t>Our project focuses on uncovering immerging patterns in vaccinations being distributed worldwide. We will analyze relationships between vaccine types or mixes and vaccination rates (progress) by country. Lastly we’ll document observations on general global progression. </a:t>
          </a:r>
        </a:p>
      </dsp:txBody>
      <dsp:txXfrm>
        <a:off x="493292" y="782836"/>
        <a:ext cx="2184841" cy="3498232"/>
      </dsp:txXfrm>
    </dsp:sp>
    <dsp:sp modelId="{589C37EA-D07F-6A43-9185-ABDE915253D8}">
      <dsp:nvSpPr>
        <dsp:cNvPr id="0" name=""/>
        <dsp:cNvSpPr/>
      </dsp:nvSpPr>
      <dsp:spPr>
        <a:xfrm>
          <a:off x="54662" y="203844"/>
          <a:ext cx="877259" cy="877259"/>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A313DB-E4B1-DD43-8023-B8D86EE97AA9}">
      <dsp:nvSpPr>
        <dsp:cNvPr id="0" name=""/>
        <dsp:cNvSpPr/>
      </dsp:nvSpPr>
      <dsp:spPr>
        <a:xfrm rot="16200000">
          <a:off x="1719332" y="2312637"/>
          <a:ext cx="3498232" cy="43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86847" bIns="0" numCol="1" spcCol="1270" anchor="t" anchorCtr="0">
          <a:noAutofit/>
        </a:bodyPr>
        <a:lstStyle/>
        <a:p>
          <a:pPr marL="0" lvl="0" indent="0" algn="r" defTabSz="889000">
            <a:lnSpc>
              <a:spcPct val="90000"/>
            </a:lnSpc>
            <a:spcBef>
              <a:spcPct val="0"/>
            </a:spcBef>
            <a:spcAft>
              <a:spcPct val="35000"/>
            </a:spcAft>
            <a:buNone/>
          </a:pPr>
          <a:r>
            <a:rPr lang="en-US" sz="2000" b="1" kern="1200" dirty="0">
              <a:latin typeface="Avenir Book" panose="02000503020000020003" pitchFamily="2" charset="0"/>
            </a:rPr>
            <a:t>Questions Answered</a:t>
          </a:r>
        </a:p>
      </dsp:txBody>
      <dsp:txXfrm>
        <a:off x="1719332" y="2312637"/>
        <a:ext cx="3498232" cy="438629"/>
      </dsp:txXfrm>
    </dsp:sp>
    <dsp:sp modelId="{0996EB01-1F9D-F040-B389-E93B69356B9A}">
      <dsp:nvSpPr>
        <dsp:cNvPr id="0" name=""/>
        <dsp:cNvSpPr/>
      </dsp:nvSpPr>
      <dsp:spPr>
        <a:xfrm>
          <a:off x="3687763" y="782836"/>
          <a:ext cx="2184841" cy="34982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86847" rIns="113792" bIns="113792" numCol="1" spcCol="1270" anchor="t" anchorCtr="0">
          <a:noAutofit/>
        </a:bodyPr>
        <a:lstStyle/>
        <a:p>
          <a:pPr marL="114300" lvl="1" indent="-114300" algn="l" defTabSz="533400">
            <a:lnSpc>
              <a:spcPct val="90000"/>
            </a:lnSpc>
            <a:spcBef>
              <a:spcPct val="0"/>
            </a:spcBef>
            <a:spcAft>
              <a:spcPct val="15000"/>
            </a:spcAft>
            <a:buFont typeface="+mj-lt"/>
            <a:buAutoNum type="arabicPeriod"/>
          </a:pPr>
          <a:r>
            <a:rPr lang="en-US" sz="1200" kern="1200" dirty="0">
              <a:latin typeface="Avenir Book" panose="02000503020000020003" pitchFamily="2" charset="0"/>
            </a:rPr>
            <a:t>People fully vaccinated by country (count &amp; ratios)</a:t>
          </a:r>
        </a:p>
        <a:p>
          <a:pPr marL="114300" lvl="1" indent="-114300" algn="l" defTabSz="533400">
            <a:lnSpc>
              <a:spcPct val="90000"/>
            </a:lnSpc>
            <a:spcBef>
              <a:spcPct val="0"/>
            </a:spcBef>
            <a:spcAft>
              <a:spcPct val="15000"/>
            </a:spcAft>
            <a:buFont typeface="+mj-lt"/>
            <a:buNone/>
          </a:pPr>
          <a:endParaRPr lang="en-US" sz="1200" kern="1200" dirty="0">
            <a:latin typeface="Avenir Book" panose="02000503020000020003" pitchFamily="2" charset="0"/>
          </a:endParaRPr>
        </a:p>
        <a:p>
          <a:pPr marL="114300" lvl="1" indent="-114300" algn="l" defTabSz="533400">
            <a:lnSpc>
              <a:spcPct val="90000"/>
            </a:lnSpc>
            <a:spcBef>
              <a:spcPct val="0"/>
            </a:spcBef>
            <a:spcAft>
              <a:spcPct val="15000"/>
            </a:spcAft>
            <a:buFont typeface="+mj-lt"/>
            <a:buNone/>
          </a:pPr>
          <a:r>
            <a:rPr lang="en-US" sz="1200" kern="1200" dirty="0">
              <a:latin typeface="Avenir Book" panose="02000503020000020003" pitchFamily="2" charset="0"/>
            </a:rPr>
            <a:t>2. Which vaccines and mixes are being distributed the most and the least (by count &amp; ratio) </a:t>
          </a:r>
        </a:p>
        <a:p>
          <a:pPr marL="114300" lvl="1" indent="-114300" algn="l" defTabSz="533400">
            <a:lnSpc>
              <a:spcPct val="90000"/>
            </a:lnSpc>
            <a:spcBef>
              <a:spcPct val="0"/>
            </a:spcBef>
            <a:spcAft>
              <a:spcPct val="15000"/>
            </a:spcAft>
            <a:buFont typeface="+mj-lt"/>
            <a:buNone/>
          </a:pPr>
          <a:endParaRPr lang="en-US" sz="1200" kern="1200" dirty="0">
            <a:latin typeface="Avenir Book" panose="02000503020000020003" pitchFamily="2" charset="0"/>
          </a:endParaRPr>
        </a:p>
        <a:p>
          <a:pPr marL="114300" lvl="1" indent="-114300" algn="l" defTabSz="533400">
            <a:lnSpc>
              <a:spcPct val="90000"/>
            </a:lnSpc>
            <a:spcBef>
              <a:spcPct val="0"/>
            </a:spcBef>
            <a:spcAft>
              <a:spcPct val="15000"/>
            </a:spcAft>
            <a:buFont typeface="+mj-lt"/>
            <a:buNone/>
          </a:pPr>
          <a:r>
            <a:rPr lang="en-US" sz="1200" kern="1200" dirty="0">
              <a:latin typeface="Avenir Book" panose="02000503020000020003" pitchFamily="2" charset="0"/>
            </a:rPr>
            <a:t>3. What is the general global progression of people fully vaccination. &amp; How does that compare to the top countries leading in vaccinations. </a:t>
          </a:r>
        </a:p>
        <a:p>
          <a:pPr marL="114300" lvl="1" indent="-114300" algn="l" defTabSz="533400">
            <a:lnSpc>
              <a:spcPct val="90000"/>
            </a:lnSpc>
            <a:spcBef>
              <a:spcPct val="0"/>
            </a:spcBef>
            <a:spcAft>
              <a:spcPct val="15000"/>
            </a:spcAft>
            <a:buFont typeface="+mj-lt"/>
            <a:buAutoNum type="arabicPeriod"/>
          </a:pPr>
          <a:endParaRPr lang="en-US" sz="1200" kern="1200" dirty="0">
            <a:latin typeface="Avenir Book" panose="02000503020000020003" pitchFamily="2" charset="0"/>
          </a:endParaRPr>
        </a:p>
      </dsp:txBody>
      <dsp:txXfrm>
        <a:off x="3687763" y="782836"/>
        <a:ext cx="2184841" cy="3498232"/>
      </dsp:txXfrm>
    </dsp:sp>
    <dsp:sp modelId="{6FA4886E-9505-FD49-88CF-60A689C8260A}">
      <dsp:nvSpPr>
        <dsp:cNvPr id="0" name=""/>
        <dsp:cNvSpPr/>
      </dsp:nvSpPr>
      <dsp:spPr>
        <a:xfrm>
          <a:off x="3249133" y="203844"/>
          <a:ext cx="877259" cy="877259"/>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15B7AB-C6C6-6B48-9A8A-4FAB295DA3AE}">
      <dsp:nvSpPr>
        <dsp:cNvPr id="0" name=""/>
        <dsp:cNvSpPr/>
      </dsp:nvSpPr>
      <dsp:spPr>
        <a:xfrm rot="16200000">
          <a:off x="4913803" y="2312637"/>
          <a:ext cx="3498232" cy="43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86847" bIns="0" numCol="1" spcCol="1270" anchor="t" anchorCtr="0">
          <a:noAutofit/>
        </a:bodyPr>
        <a:lstStyle/>
        <a:p>
          <a:pPr marL="0" lvl="0" indent="0" algn="r" defTabSz="889000">
            <a:lnSpc>
              <a:spcPct val="90000"/>
            </a:lnSpc>
            <a:spcBef>
              <a:spcPct val="0"/>
            </a:spcBef>
            <a:spcAft>
              <a:spcPct val="35000"/>
            </a:spcAft>
            <a:buNone/>
          </a:pPr>
          <a:r>
            <a:rPr lang="en-US" sz="2000" b="1" kern="1200" dirty="0">
              <a:latin typeface="Avenir Book" panose="02000503020000020003" pitchFamily="2" charset="0"/>
            </a:rPr>
            <a:t>Data Source</a:t>
          </a:r>
        </a:p>
      </dsp:txBody>
      <dsp:txXfrm>
        <a:off x="4913803" y="2312637"/>
        <a:ext cx="3498232" cy="438629"/>
      </dsp:txXfrm>
    </dsp:sp>
    <dsp:sp modelId="{1DF340BD-9072-5246-89C9-D09E3AEB1CEF}">
      <dsp:nvSpPr>
        <dsp:cNvPr id="0" name=""/>
        <dsp:cNvSpPr/>
      </dsp:nvSpPr>
      <dsp:spPr>
        <a:xfrm>
          <a:off x="6882234" y="782836"/>
          <a:ext cx="2184841" cy="34982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86847" rIns="113792" bIns="113792" numCol="1" spcCol="1270" anchor="t" anchorCtr="0">
          <a:noAutofit/>
        </a:bodyPr>
        <a:lstStyle/>
        <a:p>
          <a:pPr marL="171450" lvl="1" indent="-171450" algn="l" defTabSz="711200">
            <a:lnSpc>
              <a:spcPct val="90000"/>
            </a:lnSpc>
            <a:spcBef>
              <a:spcPct val="0"/>
            </a:spcBef>
            <a:spcAft>
              <a:spcPct val="15000"/>
            </a:spcAft>
            <a:buNone/>
          </a:pPr>
          <a:r>
            <a:rPr lang="en-US" sz="1600" b="1" kern="1200" dirty="0">
              <a:latin typeface="Avenir Book" panose="02000503020000020003" pitchFamily="2" charset="0"/>
            </a:rPr>
            <a:t>Data Source URL</a:t>
          </a:r>
          <a:r>
            <a:rPr lang="en-US" sz="1600" kern="1200" dirty="0">
              <a:latin typeface="Avenir Book" panose="02000503020000020003" pitchFamily="2" charset="0"/>
            </a:rPr>
            <a:t>: </a:t>
          </a:r>
          <a:r>
            <a:rPr lang="en-US" sz="1200" kern="1200" dirty="0">
              <a:solidFill>
                <a:schemeClr val="bg1"/>
              </a:solidFill>
              <a:latin typeface="Avenir Book" panose="02000503020000020003" pitchFamily="2" charset="0"/>
              <a:hlinkClick xmlns:r="http://schemas.openxmlformats.org/officeDocument/2006/relationships" r:id="rId1">
                <a:extLst>
                  <a:ext uri="{A12FA001-AC4F-418D-AE19-62706E023703}">
                    <ahyp:hlinkClr xmlns:ahyp="http://schemas.microsoft.com/office/drawing/2018/hyperlinkcolor" val="tx"/>
                  </a:ext>
                </a:extLst>
              </a:hlinkClick>
            </a:rPr>
            <a:t>kaggle.com/gpreda/covid-world-vaccination-progress</a:t>
          </a:r>
          <a:r>
            <a:rPr lang="en-US" sz="1200" kern="1200" dirty="0">
              <a:solidFill>
                <a:schemeClr val="bg1"/>
              </a:solidFill>
              <a:latin typeface="Avenir Book" panose="02000503020000020003" pitchFamily="2" charset="0"/>
            </a:rPr>
            <a:t> </a:t>
          </a:r>
          <a:endParaRPr lang="en-US" sz="1600" kern="1200" dirty="0">
            <a:solidFill>
              <a:schemeClr val="bg1"/>
            </a:solidFill>
            <a:latin typeface="Avenir Book" panose="02000503020000020003" pitchFamily="2" charset="0"/>
          </a:endParaRPr>
        </a:p>
        <a:p>
          <a:pPr marL="171450" lvl="1" indent="-171450" algn="l" defTabSz="711200">
            <a:lnSpc>
              <a:spcPct val="90000"/>
            </a:lnSpc>
            <a:spcBef>
              <a:spcPct val="0"/>
            </a:spcBef>
            <a:spcAft>
              <a:spcPct val="15000"/>
            </a:spcAft>
            <a:buChar char="•"/>
          </a:pPr>
          <a:endParaRPr lang="en-US" sz="1600" kern="1200" dirty="0">
            <a:solidFill>
              <a:schemeClr val="bg1"/>
            </a:solidFill>
            <a:latin typeface="Avenir Book" panose="02000503020000020003" pitchFamily="2" charset="0"/>
          </a:endParaRPr>
        </a:p>
        <a:p>
          <a:pPr marL="171450" lvl="1" indent="-171450" algn="l" defTabSz="711200">
            <a:lnSpc>
              <a:spcPct val="90000"/>
            </a:lnSpc>
            <a:spcBef>
              <a:spcPct val="0"/>
            </a:spcBef>
            <a:spcAft>
              <a:spcPct val="15000"/>
            </a:spcAft>
            <a:buNone/>
          </a:pPr>
          <a:r>
            <a:rPr lang="en-US" sz="1600" b="1" kern="1200" dirty="0">
              <a:solidFill>
                <a:schemeClr val="bg1"/>
              </a:solidFill>
              <a:latin typeface="Avenir Book" panose="02000503020000020003" pitchFamily="2" charset="0"/>
            </a:rPr>
            <a:t>Data Dictionary</a:t>
          </a:r>
        </a:p>
        <a:p>
          <a:pPr marL="114300" lvl="2" indent="-57150" algn="l" defTabSz="488950">
            <a:lnSpc>
              <a:spcPct val="90000"/>
            </a:lnSpc>
            <a:spcBef>
              <a:spcPct val="0"/>
            </a:spcBef>
            <a:spcAft>
              <a:spcPct val="15000"/>
            </a:spcAft>
            <a:buChar char="•"/>
          </a:pPr>
          <a:r>
            <a:rPr lang="en-US" sz="1100" kern="1200" dirty="0">
              <a:solidFill>
                <a:schemeClr val="bg1"/>
              </a:solidFill>
              <a:latin typeface="Avenir Book" panose="02000503020000020003" pitchFamily="2" charset="0"/>
            </a:rPr>
            <a:t> Country</a:t>
          </a:r>
        </a:p>
        <a:p>
          <a:pPr marL="114300" lvl="2" indent="-57150" algn="l" defTabSz="488950">
            <a:lnSpc>
              <a:spcPct val="90000"/>
            </a:lnSpc>
            <a:spcBef>
              <a:spcPct val="0"/>
            </a:spcBef>
            <a:spcAft>
              <a:spcPct val="15000"/>
            </a:spcAft>
            <a:buChar char="•"/>
          </a:pPr>
          <a:r>
            <a:rPr lang="en-US" sz="1100" kern="1200" dirty="0">
              <a:solidFill>
                <a:schemeClr val="bg1"/>
              </a:solidFill>
              <a:latin typeface="Avenir Book" panose="02000503020000020003" pitchFamily="2" charset="0"/>
            </a:rPr>
            <a:t> Date</a:t>
          </a:r>
        </a:p>
        <a:p>
          <a:pPr marL="114300" lvl="2" indent="-57150" algn="l" defTabSz="488950">
            <a:lnSpc>
              <a:spcPct val="90000"/>
            </a:lnSpc>
            <a:spcBef>
              <a:spcPct val="0"/>
            </a:spcBef>
            <a:spcAft>
              <a:spcPct val="15000"/>
            </a:spcAft>
            <a:buChar char="•"/>
          </a:pPr>
          <a:r>
            <a:rPr lang="en-US" sz="1100" kern="1200" dirty="0">
              <a:solidFill>
                <a:schemeClr val="bg1"/>
              </a:solidFill>
              <a:latin typeface="Avenir Book" panose="02000503020000020003" pitchFamily="2" charset="0"/>
            </a:rPr>
            <a:t>  Total # of people </a:t>
          </a:r>
          <a:r>
            <a:rPr lang="en-US" sz="1100" b="1" kern="1200" dirty="0">
              <a:solidFill>
                <a:schemeClr val="bg1"/>
              </a:solidFill>
              <a:latin typeface="Avenir Book" panose="02000503020000020003" pitchFamily="2" charset="0"/>
            </a:rPr>
            <a:t>fully</a:t>
          </a:r>
          <a:r>
            <a:rPr lang="en-US" sz="1100" kern="1200" dirty="0">
              <a:solidFill>
                <a:schemeClr val="bg1"/>
              </a:solidFill>
              <a:latin typeface="Avenir Book" panose="02000503020000020003" pitchFamily="2" charset="0"/>
            </a:rPr>
            <a:t> vaccinated</a:t>
          </a:r>
        </a:p>
        <a:p>
          <a:pPr marL="114300" lvl="2" indent="-57150" algn="l" defTabSz="488950">
            <a:lnSpc>
              <a:spcPct val="90000"/>
            </a:lnSpc>
            <a:spcBef>
              <a:spcPct val="0"/>
            </a:spcBef>
            <a:spcAft>
              <a:spcPct val="15000"/>
            </a:spcAft>
            <a:buChar char="•"/>
          </a:pPr>
          <a:r>
            <a:rPr lang="en-US" sz="1100" kern="1200" dirty="0">
              <a:solidFill>
                <a:schemeClr val="bg1"/>
              </a:solidFill>
              <a:latin typeface="Avenir Book" panose="02000503020000020003" pitchFamily="2" charset="0"/>
            </a:rPr>
            <a:t>Total # of people </a:t>
          </a:r>
          <a:r>
            <a:rPr lang="en-US" sz="1100" b="1" kern="1200" dirty="0">
              <a:solidFill>
                <a:schemeClr val="bg1"/>
              </a:solidFill>
              <a:latin typeface="Avenir Book" panose="02000503020000020003" pitchFamily="2" charset="0"/>
            </a:rPr>
            <a:t>fully</a:t>
          </a:r>
          <a:r>
            <a:rPr lang="en-US" sz="1100" kern="1200" dirty="0">
              <a:solidFill>
                <a:schemeClr val="bg1"/>
              </a:solidFill>
              <a:latin typeface="Avenir Book" panose="02000503020000020003" pitchFamily="2" charset="0"/>
            </a:rPr>
            <a:t> vaccinated </a:t>
          </a:r>
          <a:r>
            <a:rPr lang="en-US" sz="1100" b="1" kern="1200" dirty="0">
              <a:solidFill>
                <a:schemeClr val="bg1"/>
              </a:solidFill>
              <a:latin typeface="Avenir Book" panose="02000503020000020003" pitchFamily="2" charset="0"/>
            </a:rPr>
            <a:t>per hundred</a:t>
          </a:r>
        </a:p>
        <a:p>
          <a:pPr marL="114300" lvl="2" indent="-57150" algn="l" defTabSz="488950">
            <a:lnSpc>
              <a:spcPct val="90000"/>
            </a:lnSpc>
            <a:spcBef>
              <a:spcPct val="0"/>
            </a:spcBef>
            <a:spcAft>
              <a:spcPct val="15000"/>
            </a:spcAft>
            <a:buChar char="•"/>
          </a:pPr>
          <a:r>
            <a:rPr lang="en-US" sz="1100" b="1" kern="1200" dirty="0">
              <a:solidFill>
                <a:schemeClr val="bg1"/>
              </a:solidFill>
              <a:latin typeface="Avenir Book" panose="02000503020000020003" pitchFamily="2" charset="0"/>
            </a:rPr>
            <a:t> Vaccines  - </a:t>
          </a:r>
          <a:r>
            <a:rPr lang="en-US" sz="1100" b="0" kern="1200" dirty="0">
              <a:solidFill>
                <a:schemeClr val="bg1"/>
              </a:solidFill>
              <a:latin typeface="Avenir Book" panose="02000503020000020003" pitchFamily="2" charset="0"/>
            </a:rPr>
            <a:t>Vaccine name(s) used at Country level.</a:t>
          </a:r>
        </a:p>
        <a:p>
          <a:pPr marL="114300" lvl="2" indent="-57150" algn="l" defTabSz="488950">
            <a:lnSpc>
              <a:spcPct val="90000"/>
            </a:lnSpc>
            <a:spcBef>
              <a:spcPct val="0"/>
            </a:spcBef>
            <a:spcAft>
              <a:spcPct val="15000"/>
            </a:spcAft>
            <a:buChar char="•"/>
          </a:pPr>
          <a:endParaRPr lang="en-US" sz="1100" kern="1200" dirty="0">
            <a:solidFill>
              <a:schemeClr val="bg1"/>
            </a:solidFill>
            <a:latin typeface="Avenir Book" panose="02000503020000020003" pitchFamily="2" charset="0"/>
          </a:endParaRPr>
        </a:p>
        <a:p>
          <a:pPr marL="171450" lvl="1" indent="-171450" algn="l" defTabSz="711200">
            <a:lnSpc>
              <a:spcPct val="90000"/>
            </a:lnSpc>
            <a:spcBef>
              <a:spcPct val="0"/>
            </a:spcBef>
            <a:spcAft>
              <a:spcPct val="15000"/>
            </a:spcAft>
            <a:buChar char="•"/>
          </a:pPr>
          <a:endParaRPr lang="en-US" sz="1600" kern="1200" dirty="0">
            <a:solidFill>
              <a:schemeClr val="bg1"/>
            </a:solidFill>
            <a:latin typeface="Avenir Book" panose="02000503020000020003" pitchFamily="2" charset="0"/>
          </a:endParaRPr>
        </a:p>
      </dsp:txBody>
      <dsp:txXfrm>
        <a:off x="6882234" y="782836"/>
        <a:ext cx="2184841" cy="3498232"/>
      </dsp:txXfrm>
    </dsp:sp>
    <dsp:sp modelId="{BBC6803D-6FCE-E741-BD53-E44C96C7FE3B}">
      <dsp:nvSpPr>
        <dsp:cNvPr id="0" name=""/>
        <dsp:cNvSpPr/>
      </dsp:nvSpPr>
      <dsp:spPr>
        <a:xfrm>
          <a:off x="6443604" y="203844"/>
          <a:ext cx="877259" cy="877259"/>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7BE09-686D-0242-A0C7-DB6761EF8527}" type="datetimeFigureOut">
              <a:rPr lang="en-TG" smtClean="0"/>
              <a:t>2/24/21</a:t>
            </a:fld>
            <a:endParaRPr lang="en-T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5BED5-ECB8-6E45-AC73-9E6794C93E01}" type="slidenum">
              <a:rPr lang="en-TG" smtClean="0"/>
              <a:t>‹#›</a:t>
            </a:fld>
            <a:endParaRPr lang="en-TG"/>
          </a:p>
        </p:txBody>
      </p:sp>
    </p:spTree>
    <p:extLst>
      <p:ext uri="{BB962C8B-B14F-4D97-AF65-F5344CB8AC3E}">
        <p14:creationId xmlns:p14="http://schemas.microsoft.com/office/powerpoint/2010/main" val="387638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dirty="0"/>
              <a:t>Define the core message or hypothesis of your project.</a:t>
            </a:r>
          </a:p>
          <a:p>
            <a:pPr marL="171450" indent="-171450">
              <a:buFont typeface="Wingdings" pitchFamily="2" charset="2"/>
              <a:buChar char="§"/>
            </a:pPr>
            <a:r>
              <a:rPr lang="en-US" dirty="0"/>
              <a:t>Describe the questions you asked, and why you asked them</a:t>
            </a:r>
          </a:p>
          <a:p>
            <a:pPr marL="171450" indent="-171450">
              <a:buFont typeface="Wingdings" pitchFamily="2" charset="2"/>
              <a:buChar char="§"/>
            </a:pPr>
            <a:r>
              <a:rPr lang="en-US" dirty="0"/>
              <a:t>Describe whether you were able to answer these questions to your satisfaction, and briefly summarize your</a:t>
            </a:r>
          </a:p>
          <a:p>
            <a:pPr marL="171450" indent="-171450">
              <a:buFont typeface="Wingdings" pitchFamily="2" charset="2"/>
              <a:buChar char="§"/>
            </a:pPr>
            <a:r>
              <a:rPr lang="en-US" dirty="0"/>
              <a:t>findings</a:t>
            </a:r>
          </a:p>
          <a:p>
            <a:endParaRPr lang="en-US" dirty="0"/>
          </a:p>
          <a:p>
            <a:endParaRPr lang="en-US" dirty="0"/>
          </a:p>
          <a:p>
            <a:r>
              <a:rPr lang="en-US" dirty="0"/>
              <a:t>ALSO: Elaborate on the questions you asked, describing what kinds of data you needed to answer them, and where you</a:t>
            </a:r>
          </a:p>
          <a:p>
            <a:r>
              <a:rPr lang="en-US" dirty="0"/>
              <a:t>found it</a:t>
            </a:r>
          </a:p>
          <a:p>
            <a:endParaRPr lang="en-US" dirty="0"/>
          </a:p>
          <a:p>
            <a:endParaRPr lang="en-TG"/>
          </a:p>
        </p:txBody>
      </p:sp>
      <p:sp>
        <p:nvSpPr>
          <p:cNvPr id="4" name="Slide Number Placeholder 3"/>
          <p:cNvSpPr>
            <a:spLocks noGrp="1"/>
          </p:cNvSpPr>
          <p:nvPr>
            <p:ph type="sldNum" sz="quarter" idx="5"/>
          </p:nvPr>
        </p:nvSpPr>
        <p:spPr/>
        <p:txBody>
          <a:bodyPr/>
          <a:lstStyle/>
          <a:p>
            <a:fld id="{1BE5BED5-ECB8-6E45-AC73-9E6794C93E01}" type="slidenum">
              <a:rPr lang="en-TG" smtClean="0"/>
              <a:t>2</a:t>
            </a:fld>
            <a:endParaRPr lang="en-TG"/>
          </a:p>
        </p:txBody>
      </p:sp>
    </p:spTree>
    <p:extLst>
      <p:ext uri="{BB962C8B-B14F-4D97-AF65-F5344CB8AC3E}">
        <p14:creationId xmlns:p14="http://schemas.microsoft.com/office/powerpoint/2010/main" val="371353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buClr>
                <a:schemeClr val="accent1"/>
              </a:buClr>
              <a:buSzPct val="80000"/>
            </a:pPr>
            <a:r>
              <a:rPr lang="en-US" sz="1200" dirty="0">
                <a:solidFill>
                  <a:schemeClr val="accent2">
                    <a:lumMod val="50000"/>
                  </a:schemeClr>
                </a:solidFill>
                <a:latin typeface="Avenir Book" panose="02000503020000020003" pitchFamily="2" charset="0"/>
              </a:rPr>
              <a:t>United States fell from 1</a:t>
            </a:r>
            <a:r>
              <a:rPr lang="en-US" sz="1200" baseline="30000" dirty="0">
                <a:solidFill>
                  <a:schemeClr val="accent2">
                    <a:lumMod val="50000"/>
                  </a:schemeClr>
                </a:solidFill>
                <a:latin typeface="Avenir Book" panose="02000503020000020003" pitchFamily="2" charset="0"/>
              </a:rPr>
              <a:t>st</a:t>
            </a:r>
            <a:r>
              <a:rPr lang="en-US" sz="1200" dirty="0">
                <a:solidFill>
                  <a:schemeClr val="accent2">
                    <a:lumMod val="50000"/>
                  </a:schemeClr>
                </a:solidFill>
                <a:latin typeface="Avenir Book" panose="02000503020000020003" pitchFamily="2" charset="0"/>
              </a:rPr>
              <a:t> to 7th</a:t>
            </a:r>
          </a:p>
          <a:p>
            <a:pPr>
              <a:spcBef>
                <a:spcPts val="1000"/>
              </a:spcBef>
              <a:buClr>
                <a:schemeClr val="accent1"/>
              </a:buClr>
              <a:buSzPct val="80000"/>
            </a:pPr>
            <a:r>
              <a:rPr lang="en-US" sz="1200" dirty="0">
                <a:solidFill>
                  <a:schemeClr val="accent2">
                    <a:lumMod val="50000"/>
                  </a:schemeClr>
                </a:solidFill>
                <a:latin typeface="Avenir Book" panose="02000503020000020003" pitchFamily="2" charset="0"/>
              </a:rPr>
              <a:t>Italy from from 4</a:t>
            </a:r>
            <a:r>
              <a:rPr lang="en-US" sz="1200" baseline="30000" dirty="0">
                <a:solidFill>
                  <a:schemeClr val="accent2">
                    <a:lumMod val="50000"/>
                  </a:schemeClr>
                </a:solidFill>
                <a:latin typeface="Avenir Book" panose="02000503020000020003" pitchFamily="2" charset="0"/>
              </a:rPr>
              <a:t>th</a:t>
            </a:r>
            <a:r>
              <a:rPr lang="en-US" sz="1200" dirty="0">
                <a:solidFill>
                  <a:schemeClr val="accent2">
                    <a:lumMod val="50000"/>
                  </a:schemeClr>
                </a:solidFill>
                <a:latin typeface="Avenir Book" panose="02000503020000020003" pitchFamily="2" charset="0"/>
              </a:rPr>
              <a:t> to 15</a:t>
            </a:r>
            <a:r>
              <a:rPr lang="en-US" sz="1200" baseline="30000" dirty="0">
                <a:solidFill>
                  <a:schemeClr val="accent2">
                    <a:lumMod val="50000"/>
                  </a:schemeClr>
                </a:solidFill>
                <a:latin typeface="Avenir Book" panose="02000503020000020003" pitchFamily="2" charset="0"/>
              </a:rPr>
              <a:t>th</a:t>
            </a:r>
            <a:r>
              <a:rPr lang="en-US" sz="1200" dirty="0">
                <a:solidFill>
                  <a:schemeClr val="accent2">
                    <a:lumMod val="50000"/>
                  </a:schemeClr>
                </a:solidFill>
                <a:latin typeface="Avenir Book" panose="02000503020000020003" pitchFamily="2" charset="0"/>
              </a:rPr>
              <a:t> </a:t>
            </a:r>
          </a:p>
          <a:p>
            <a:endParaRPr lang="en-TG"/>
          </a:p>
        </p:txBody>
      </p:sp>
      <p:sp>
        <p:nvSpPr>
          <p:cNvPr id="4" name="Slide Number Placeholder 3"/>
          <p:cNvSpPr>
            <a:spLocks noGrp="1"/>
          </p:cNvSpPr>
          <p:nvPr>
            <p:ph type="sldNum" sz="quarter" idx="5"/>
          </p:nvPr>
        </p:nvSpPr>
        <p:spPr/>
        <p:txBody>
          <a:bodyPr/>
          <a:lstStyle/>
          <a:p>
            <a:fld id="{1BE5BED5-ECB8-6E45-AC73-9E6794C93E01}" type="slidenum">
              <a:rPr lang="en-TG" smtClean="0"/>
              <a:t>6</a:t>
            </a:fld>
            <a:endParaRPr lang="en-TG"/>
          </a:p>
        </p:txBody>
      </p:sp>
    </p:spTree>
    <p:extLst>
      <p:ext uri="{BB962C8B-B14F-4D97-AF65-F5344CB8AC3E}">
        <p14:creationId xmlns:p14="http://schemas.microsoft.com/office/powerpoint/2010/main" val="344960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G"/>
          </a:p>
        </p:txBody>
      </p:sp>
      <p:sp>
        <p:nvSpPr>
          <p:cNvPr id="4" name="Slide Number Placeholder 3"/>
          <p:cNvSpPr>
            <a:spLocks noGrp="1"/>
          </p:cNvSpPr>
          <p:nvPr>
            <p:ph type="sldNum" sz="quarter" idx="5"/>
          </p:nvPr>
        </p:nvSpPr>
        <p:spPr/>
        <p:txBody>
          <a:bodyPr/>
          <a:lstStyle/>
          <a:p>
            <a:fld id="{1BE5BED5-ECB8-6E45-AC73-9E6794C93E01}" type="slidenum">
              <a:rPr lang="en-TG" smtClean="0"/>
              <a:t>8</a:t>
            </a:fld>
            <a:endParaRPr lang="en-TG"/>
          </a:p>
        </p:txBody>
      </p:sp>
    </p:spTree>
    <p:extLst>
      <p:ext uri="{BB962C8B-B14F-4D97-AF65-F5344CB8AC3E}">
        <p14:creationId xmlns:p14="http://schemas.microsoft.com/office/powerpoint/2010/main" val="347722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19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04092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48508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84806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68627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82131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73459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03561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98808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185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57211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29193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603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446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702973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2/24/21</a:t>
            </a:fld>
            <a:endParaRPr lang="en-US" dirty="0"/>
          </a:p>
        </p:txBody>
      </p:sp>
    </p:spTree>
    <p:extLst>
      <p:ext uri="{BB962C8B-B14F-4D97-AF65-F5344CB8AC3E}">
        <p14:creationId xmlns:p14="http://schemas.microsoft.com/office/powerpoint/2010/main" val="27902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2/24/21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3934052"/>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 id="21474840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DAAA-AE13-BB4E-837F-099E63BDAE3D}"/>
              </a:ext>
            </a:extLst>
          </p:cNvPr>
          <p:cNvSpPr>
            <a:spLocks noGrp="1"/>
          </p:cNvSpPr>
          <p:nvPr>
            <p:ph type="ctrTitle"/>
          </p:nvPr>
        </p:nvSpPr>
        <p:spPr>
          <a:xfrm>
            <a:off x="265044" y="2404534"/>
            <a:ext cx="9008960" cy="1646302"/>
          </a:xfrm>
        </p:spPr>
        <p:txBody>
          <a:bodyPr/>
          <a:lstStyle/>
          <a:p>
            <a:r>
              <a:rPr lang="en-TG" sz="4800" b="1">
                <a:solidFill>
                  <a:schemeClr val="accent2">
                    <a:lumMod val="50000"/>
                  </a:schemeClr>
                </a:solidFill>
                <a:latin typeface="Avenir Medium" panose="02000503020000020003" pitchFamily="2" charset="0"/>
                <a:cs typeface="Arial Hebrew" pitchFamily="2" charset="-79"/>
              </a:rPr>
              <a:t>Worldwide COVID-19 Vaccination Trends &amp; Progress</a:t>
            </a:r>
            <a:br>
              <a:rPr lang="en-TG" sz="4800">
                <a:solidFill>
                  <a:schemeClr val="accent2">
                    <a:lumMod val="50000"/>
                  </a:schemeClr>
                </a:solidFill>
                <a:latin typeface="Avenir Medium" panose="02000503020000020003" pitchFamily="2" charset="0"/>
                <a:cs typeface="Arial Hebrew" pitchFamily="2" charset="-79"/>
              </a:rPr>
            </a:br>
            <a:r>
              <a:rPr lang="en-TG" sz="3600">
                <a:solidFill>
                  <a:schemeClr val="accent2">
                    <a:lumMod val="50000"/>
                  </a:schemeClr>
                </a:solidFill>
                <a:latin typeface="Avenir Medium" panose="02000503020000020003" pitchFamily="2" charset="0"/>
                <a:cs typeface="Arial Hebrew" pitchFamily="2" charset="-79"/>
              </a:rPr>
              <a:t>Project 1 – Group 0</a:t>
            </a:r>
            <a:endParaRPr lang="en-TG" sz="4800">
              <a:solidFill>
                <a:schemeClr val="accent2">
                  <a:lumMod val="50000"/>
                </a:schemeClr>
              </a:solidFill>
              <a:latin typeface="Avenir Medium" panose="02000503020000020003" pitchFamily="2" charset="0"/>
              <a:cs typeface="Arial Hebrew" pitchFamily="2" charset="-79"/>
            </a:endParaRPr>
          </a:p>
        </p:txBody>
      </p:sp>
      <p:sp>
        <p:nvSpPr>
          <p:cNvPr id="3" name="Subtitle 2">
            <a:extLst>
              <a:ext uri="{FF2B5EF4-FFF2-40B4-BE49-F238E27FC236}">
                <a16:creationId xmlns:a16="http://schemas.microsoft.com/office/drawing/2014/main" id="{2D8BEE59-6163-8942-B5A3-F51E96A2C164}"/>
              </a:ext>
            </a:extLst>
          </p:cNvPr>
          <p:cNvSpPr>
            <a:spLocks noGrp="1"/>
          </p:cNvSpPr>
          <p:nvPr>
            <p:ph type="subTitle" idx="1"/>
          </p:nvPr>
        </p:nvSpPr>
        <p:spPr/>
        <p:txBody>
          <a:bodyPr/>
          <a:lstStyle/>
          <a:p>
            <a:r>
              <a:rPr lang="en-TG">
                <a:solidFill>
                  <a:schemeClr val="accent2">
                    <a:lumMod val="50000"/>
                  </a:schemeClr>
                </a:solidFill>
                <a:latin typeface="Avenir Book" panose="02000503020000020003" pitchFamily="2" charset="0"/>
              </a:rPr>
              <a:t>Mary Scruggs &amp; Michelle Johnson</a:t>
            </a:r>
          </a:p>
        </p:txBody>
      </p:sp>
    </p:spTree>
    <p:extLst>
      <p:ext uri="{BB962C8B-B14F-4D97-AF65-F5344CB8AC3E}">
        <p14:creationId xmlns:p14="http://schemas.microsoft.com/office/powerpoint/2010/main" val="171139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29CF396-C4E8-0E49-B4EC-9951207CCBF4}"/>
              </a:ext>
            </a:extLst>
          </p:cNvPr>
          <p:cNvGraphicFramePr>
            <a:graphicFrameLocks noGrp="1"/>
          </p:cNvGraphicFramePr>
          <p:nvPr>
            <p:ph idx="1"/>
            <p:extLst>
              <p:ext uri="{D42A27DB-BD31-4B8C-83A1-F6EECF244321}">
                <p14:modId xmlns:p14="http://schemas.microsoft.com/office/powerpoint/2010/main" val="515042869"/>
              </p:ext>
            </p:extLst>
          </p:nvPr>
        </p:nvGraphicFramePr>
        <p:xfrm>
          <a:off x="375557" y="1741715"/>
          <a:ext cx="9121739" cy="448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2AB8759A-DD44-F740-B93C-B1F5B505248A}"/>
              </a:ext>
            </a:extLst>
          </p:cNvPr>
          <p:cNvSpPr>
            <a:spLocks noGrp="1"/>
          </p:cNvSpPr>
          <p:nvPr>
            <p:ph type="title"/>
          </p:nvPr>
        </p:nvSpPr>
        <p:spPr>
          <a:xfrm>
            <a:off x="1" y="347989"/>
            <a:ext cx="12192000" cy="1140623"/>
          </a:xfrm>
          <a:solidFill>
            <a:schemeClr val="accent2">
              <a:lumMod val="75000"/>
            </a:schemeClr>
          </a:solidFill>
          <a:ln>
            <a:noFill/>
          </a:ln>
        </p:spPr>
        <p:txBody>
          <a:bodyPr vert="horz" lIns="91440" tIns="45720" rIns="91440" bIns="45720" rtlCol="0" anchor="ctr">
            <a:normAutofit/>
          </a:bodyPr>
          <a:lstStyle/>
          <a:p>
            <a:r>
              <a:rPr lang="en-US" sz="3200" dirty="0">
                <a:solidFill>
                  <a:schemeClr val="bg1"/>
                </a:solidFill>
                <a:latin typeface="Avenir Book" panose="02000503020000020003" pitchFamily="2" charset="0"/>
              </a:rPr>
              <a:t>	Project Scope</a:t>
            </a:r>
          </a:p>
        </p:txBody>
      </p:sp>
      <p:pic>
        <p:nvPicPr>
          <p:cNvPr id="4098" name="Picture 2" descr="Free Icon | Book">
            <a:extLst>
              <a:ext uri="{FF2B5EF4-FFF2-40B4-BE49-F238E27FC236}">
                <a16:creationId xmlns:a16="http://schemas.microsoft.com/office/drawing/2014/main" id="{6A2071BB-9F81-A742-A80D-6E47A371135C}"/>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101" y="2010891"/>
            <a:ext cx="827312" cy="8273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scovery icon - Blackhawk">
            <a:extLst>
              <a:ext uri="{FF2B5EF4-FFF2-40B4-BE49-F238E27FC236}">
                <a16:creationId xmlns:a16="http://schemas.microsoft.com/office/drawing/2014/main" id="{D97529BD-7325-2648-8706-002C92CCAF25}"/>
              </a:ext>
            </a:extLst>
          </p:cNvPr>
          <p:cNvPicPr>
            <a:picLocks noChangeAspect="1" noChangeArrowheads="1"/>
          </p:cNvPicPr>
          <p:nvPr/>
        </p:nvPicPr>
        <p:blipFill rotWithShape="1">
          <a:blip r:embed="rId9">
            <a:duotone>
              <a:schemeClr val="accent1">
                <a:shade val="45000"/>
                <a:satMod val="135000"/>
              </a:schemeClr>
              <a:prstClr val="white"/>
            </a:duotone>
            <a:extLst>
              <a:ext uri="{28A0092B-C50C-407E-A947-70E740481C1C}">
                <a14:useLocalDpi xmlns:a14="http://schemas.microsoft.com/office/drawing/2010/main" val="0"/>
              </a:ext>
            </a:extLst>
          </a:blip>
          <a:srcRect l="8734" b="9607"/>
          <a:stretch/>
        </p:blipFill>
        <p:spPr bwMode="auto">
          <a:xfrm>
            <a:off x="3641149" y="2010891"/>
            <a:ext cx="827311" cy="81939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ater Well Icons - Download Free Vector Icons | Noun Project">
            <a:extLst>
              <a:ext uri="{FF2B5EF4-FFF2-40B4-BE49-F238E27FC236}">
                <a16:creationId xmlns:a16="http://schemas.microsoft.com/office/drawing/2014/main" id="{5BFCEC35-AECB-FF4C-A49B-F87C97C1ABB5}"/>
              </a:ext>
            </a:extLst>
          </p:cNvPr>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9474" y="2010891"/>
            <a:ext cx="827311" cy="82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08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EBBCE-29AE-A945-B87D-3EA8C10F415A}"/>
              </a:ext>
            </a:extLst>
          </p:cNvPr>
          <p:cNvSpPr>
            <a:spLocks noGrp="1"/>
          </p:cNvSpPr>
          <p:nvPr>
            <p:ph idx="1"/>
          </p:nvPr>
        </p:nvSpPr>
        <p:spPr/>
        <p:txBody>
          <a:bodyPr/>
          <a:lstStyle/>
          <a:p>
            <a:pPr>
              <a:buFont typeface="Wingdings" pitchFamily="2" charset="2"/>
              <a:buChar char="§"/>
            </a:pPr>
            <a:r>
              <a:rPr lang="en-US" dirty="0">
                <a:latin typeface="Avenir Book" panose="02000503020000020003" pitchFamily="2" charset="0"/>
              </a:rPr>
              <a:t>C</a:t>
            </a:r>
            <a:r>
              <a:rPr lang="en-TG">
                <a:latin typeface="Avenir Book" panose="02000503020000020003" pitchFamily="2" charset="0"/>
              </a:rPr>
              <a:t>onsisted of </a:t>
            </a:r>
          </a:p>
          <a:p>
            <a:pPr lvl="1">
              <a:buFont typeface="Wingdings" pitchFamily="2" charset="2"/>
              <a:buChar char="§"/>
            </a:pPr>
            <a:r>
              <a:rPr lang="en-TG" sz="1800">
                <a:latin typeface="Avenir Book" panose="02000503020000020003" pitchFamily="2" charset="0"/>
              </a:rPr>
              <a:t>Removing any NAN from data set</a:t>
            </a:r>
          </a:p>
          <a:p>
            <a:pPr lvl="1">
              <a:buFont typeface="Wingdings" pitchFamily="2" charset="2"/>
              <a:buChar char="§"/>
            </a:pPr>
            <a:r>
              <a:rPr lang="en-TG" sz="1800">
                <a:latin typeface="Avenir Book" panose="02000503020000020003" pitchFamily="2" charset="0"/>
              </a:rPr>
              <a:t>All decimals</a:t>
            </a:r>
          </a:p>
          <a:p>
            <a:pPr lvl="1">
              <a:buFont typeface="Wingdings" pitchFamily="2" charset="2"/>
              <a:buChar char="§"/>
            </a:pPr>
            <a:r>
              <a:rPr lang="en-TG" sz="1800">
                <a:latin typeface="Avenir Book" panose="02000503020000020003" pitchFamily="2" charset="0"/>
              </a:rPr>
              <a:t>Deleted Column that stored source</a:t>
            </a:r>
          </a:p>
          <a:p>
            <a:pPr lvl="1">
              <a:buFont typeface="Wingdings" pitchFamily="2" charset="2"/>
              <a:buChar char="§"/>
            </a:pPr>
            <a:r>
              <a:rPr lang="en-TG" sz="1800">
                <a:latin typeface="Avenir Book" panose="02000503020000020003" pitchFamily="2" charset="0"/>
              </a:rPr>
              <a:t>Verified data types in data frame</a:t>
            </a:r>
            <a:r>
              <a:rPr lang="en-TG" sz="2000">
                <a:latin typeface="Avenir Book" panose="02000503020000020003" pitchFamily="2" charset="0"/>
              </a:rPr>
              <a:t>	</a:t>
            </a:r>
          </a:p>
          <a:p>
            <a:pPr lvl="1">
              <a:buFont typeface="Wingdings" pitchFamily="2" charset="2"/>
              <a:buChar char="§"/>
            </a:pPr>
            <a:r>
              <a:rPr lang="en-TG" sz="1800">
                <a:latin typeface="Avenir Book" panose="02000503020000020003" pitchFamily="2" charset="0"/>
              </a:rPr>
              <a:t>Created new CSV file with clean data to import into analysis workbook</a:t>
            </a:r>
          </a:p>
          <a:p>
            <a:pPr marL="0" indent="0">
              <a:buNone/>
            </a:pPr>
            <a:endParaRPr lang="en-TG">
              <a:latin typeface="Avenir Book" panose="02000503020000020003" pitchFamily="2" charset="0"/>
            </a:endParaRPr>
          </a:p>
          <a:p>
            <a:pPr marL="0" indent="0">
              <a:buNone/>
            </a:pPr>
            <a:endParaRPr lang="en-TG">
              <a:latin typeface="Avenir Book" panose="02000503020000020003" pitchFamily="2" charset="0"/>
            </a:endParaRPr>
          </a:p>
          <a:p>
            <a:pPr marL="0" indent="0">
              <a:buNone/>
            </a:pPr>
            <a:r>
              <a:rPr lang="en-TG" sz="1400" b="1">
                <a:latin typeface="Avenir Book" panose="02000503020000020003" pitchFamily="2" charset="0"/>
              </a:rPr>
              <a:t>Resource: </a:t>
            </a:r>
            <a:r>
              <a:rPr lang="en-TG" sz="1400">
                <a:latin typeface="Avenir Book" panose="02000503020000020003" pitchFamily="2" charset="0"/>
              </a:rPr>
              <a:t>Jupiter Notebook 1</a:t>
            </a:r>
          </a:p>
          <a:p>
            <a:endParaRPr lang="en-TG"/>
          </a:p>
        </p:txBody>
      </p:sp>
      <p:sp>
        <p:nvSpPr>
          <p:cNvPr id="4" name="TextBox 3">
            <a:extLst>
              <a:ext uri="{FF2B5EF4-FFF2-40B4-BE49-F238E27FC236}">
                <a16:creationId xmlns:a16="http://schemas.microsoft.com/office/drawing/2014/main" id="{4736E6FE-BAC0-9E46-B8D1-13EE20ADC9A9}"/>
              </a:ext>
            </a:extLst>
          </p:cNvPr>
          <p:cNvSpPr txBox="1"/>
          <p:nvPr/>
        </p:nvSpPr>
        <p:spPr>
          <a:xfrm>
            <a:off x="808381" y="6248400"/>
            <a:ext cx="4002157" cy="261610"/>
          </a:xfrm>
          <a:prstGeom prst="rect">
            <a:avLst/>
          </a:prstGeom>
          <a:noFill/>
        </p:spPr>
        <p:txBody>
          <a:bodyPr wrap="square" rtlCol="0">
            <a:spAutoFit/>
          </a:bodyPr>
          <a:lstStyle/>
          <a:p>
            <a:r>
              <a:rPr lang="en-TG" sz="1050">
                <a:latin typeface="Avenir Book" panose="02000503020000020003" pitchFamily="2" charset="0"/>
              </a:rPr>
              <a:t>Note: Data as of xx/xx/xxxx</a:t>
            </a:r>
          </a:p>
        </p:txBody>
      </p:sp>
      <p:sp>
        <p:nvSpPr>
          <p:cNvPr id="7" name="Title 1">
            <a:extLst>
              <a:ext uri="{FF2B5EF4-FFF2-40B4-BE49-F238E27FC236}">
                <a16:creationId xmlns:a16="http://schemas.microsoft.com/office/drawing/2014/main" id="{1E90C219-415B-3647-9C65-6AD88337E959}"/>
              </a:ext>
            </a:extLst>
          </p:cNvPr>
          <p:cNvSpPr txBox="1">
            <a:spLocks/>
          </p:cNvSpPr>
          <p:nvPr/>
        </p:nvSpPr>
        <p:spPr>
          <a:xfrm>
            <a:off x="1" y="347989"/>
            <a:ext cx="12192000" cy="1140623"/>
          </a:xfrm>
          <a:prstGeom prst="rect">
            <a:avLst/>
          </a:prstGeom>
          <a:solidFill>
            <a:schemeClr val="accent2">
              <a:lumMod val="75000"/>
            </a:schemeClr>
          </a:solidFill>
          <a:ln>
            <a:noFill/>
          </a:ln>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Avenir Book" panose="02000503020000020003" pitchFamily="2" charset="0"/>
              </a:rPr>
              <a:t>	Data Exploration &amp; Clean Up</a:t>
            </a:r>
          </a:p>
        </p:txBody>
      </p:sp>
    </p:spTree>
    <p:extLst>
      <p:ext uri="{BB962C8B-B14F-4D97-AF65-F5344CB8AC3E}">
        <p14:creationId xmlns:p14="http://schemas.microsoft.com/office/powerpoint/2010/main" val="79955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36E6FE-BAC0-9E46-B8D1-13EE20ADC9A9}"/>
              </a:ext>
            </a:extLst>
          </p:cNvPr>
          <p:cNvSpPr txBox="1"/>
          <p:nvPr/>
        </p:nvSpPr>
        <p:spPr>
          <a:xfrm>
            <a:off x="808381" y="6248400"/>
            <a:ext cx="4002157" cy="261610"/>
          </a:xfrm>
          <a:prstGeom prst="rect">
            <a:avLst/>
          </a:prstGeom>
          <a:noFill/>
        </p:spPr>
        <p:txBody>
          <a:bodyPr wrap="square" rtlCol="0">
            <a:spAutoFit/>
          </a:bodyPr>
          <a:lstStyle/>
          <a:p>
            <a:r>
              <a:rPr lang="en-TG" sz="1050">
                <a:latin typeface="Avenir Book" panose="02000503020000020003" pitchFamily="2" charset="0"/>
              </a:rPr>
              <a:t>Note: Data as of xx/xx/xxxx</a:t>
            </a:r>
          </a:p>
        </p:txBody>
      </p:sp>
      <p:sp>
        <p:nvSpPr>
          <p:cNvPr id="7" name="Title 1">
            <a:extLst>
              <a:ext uri="{FF2B5EF4-FFF2-40B4-BE49-F238E27FC236}">
                <a16:creationId xmlns:a16="http://schemas.microsoft.com/office/drawing/2014/main" id="{1E90C219-415B-3647-9C65-6AD88337E959}"/>
              </a:ext>
            </a:extLst>
          </p:cNvPr>
          <p:cNvSpPr txBox="1">
            <a:spLocks/>
          </p:cNvSpPr>
          <p:nvPr/>
        </p:nvSpPr>
        <p:spPr>
          <a:xfrm>
            <a:off x="1" y="347989"/>
            <a:ext cx="12192000" cy="1140623"/>
          </a:xfrm>
          <a:prstGeom prst="rect">
            <a:avLst/>
          </a:prstGeom>
          <a:solidFill>
            <a:schemeClr val="accent2">
              <a:lumMod val="75000"/>
            </a:schemeClr>
          </a:solidFill>
          <a:ln>
            <a:noFill/>
          </a:ln>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Avenir Book" panose="02000503020000020003" pitchFamily="2" charset="0"/>
              </a:rPr>
              <a:t>	Analysis Process</a:t>
            </a:r>
          </a:p>
        </p:txBody>
      </p:sp>
      <p:sp>
        <p:nvSpPr>
          <p:cNvPr id="8" name="Content Placeholder 2">
            <a:extLst>
              <a:ext uri="{FF2B5EF4-FFF2-40B4-BE49-F238E27FC236}">
                <a16:creationId xmlns:a16="http://schemas.microsoft.com/office/drawing/2014/main" id="{C88887A4-A60E-384C-9CE7-BDEB2926D98C}"/>
              </a:ext>
            </a:extLst>
          </p:cNvPr>
          <p:cNvSpPr>
            <a:spLocks noGrp="1"/>
          </p:cNvSpPr>
          <p:nvPr>
            <p:ph idx="1"/>
          </p:nvPr>
        </p:nvSpPr>
        <p:spPr>
          <a:xfrm>
            <a:off x="677334" y="2160589"/>
            <a:ext cx="8596668" cy="3880773"/>
          </a:xfrm>
        </p:spPr>
        <p:txBody>
          <a:bodyPr>
            <a:normAutofit fontScale="92500" lnSpcReduction="10000"/>
          </a:bodyPr>
          <a:lstStyle/>
          <a:p>
            <a:pPr>
              <a:buFont typeface="Wingdings" pitchFamily="2" charset="2"/>
              <a:buChar char="§"/>
            </a:pPr>
            <a:r>
              <a:rPr lang="en-US" dirty="0">
                <a:latin typeface="Avenir Book" panose="02000503020000020003" pitchFamily="2" charset="0"/>
              </a:rPr>
              <a:t>C</a:t>
            </a:r>
            <a:r>
              <a:rPr lang="en-TG">
                <a:latin typeface="Avenir Book" panose="02000503020000020003" pitchFamily="2" charset="0"/>
              </a:rPr>
              <a:t>onsisted of:</a:t>
            </a:r>
          </a:p>
          <a:p>
            <a:pPr lvl="1">
              <a:buFont typeface="Wingdings" pitchFamily="2" charset="2"/>
              <a:buChar char="§"/>
            </a:pPr>
            <a:r>
              <a:rPr lang="en-TG" sz="1800">
                <a:latin typeface="Avenir Book" panose="02000503020000020003" pitchFamily="2" charset="0"/>
              </a:rPr>
              <a:t>Read the new cleaned data file into notebook</a:t>
            </a:r>
          </a:p>
          <a:p>
            <a:pPr lvl="1">
              <a:buFont typeface="Wingdings" pitchFamily="2" charset="2"/>
              <a:buChar char="§"/>
            </a:pPr>
            <a:r>
              <a:rPr lang="en-TG" sz="1800">
                <a:latin typeface="Avenir Book" panose="02000503020000020003" pitchFamily="2" charset="0"/>
              </a:rPr>
              <a:t>Created new DataFrame with specific columns</a:t>
            </a:r>
          </a:p>
          <a:p>
            <a:pPr lvl="1">
              <a:buFont typeface="Wingdings" pitchFamily="2" charset="2"/>
              <a:buChar char="§"/>
            </a:pPr>
            <a:r>
              <a:rPr lang="en-TG" sz="1800">
                <a:latin typeface="Avenir Book" panose="02000503020000020003" pitchFamily="2" charset="0"/>
              </a:rPr>
              <a:t>Filtered out zeros where needed</a:t>
            </a:r>
          </a:p>
          <a:p>
            <a:pPr lvl="1">
              <a:buFont typeface="Wingdings" pitchFamily="2" charset="2"/>
              <a:buChar char="§"/>
            </a:pPr>
            <a:r>
              <a:rPr lang="en-TG" sz="1800">
                <a:latin typeface="Avenir Book" panose="02000503020000020003" pitchFamily="2" charset="0"/>
              </a:rPr>
              <a:t>Grouped variables as needed to perform functions (e.g. sum, max, counts)</a:t>
            </a:r>
          </a:p>
          <a:p>
            <a:pPr lvl="1">
              <a:buFont typeface="Wingdings" pitchFamily="2" charset="2"/>
              <a:buChar char="§"/>
            </a:pPr>
            <a:r>
              <a:rPr lang="en-TG" sz="1800">
                <a:latin typeface="Avenir Book" panose="02000503020000020003" pitchFamily="2" charset="0"/>
              </a:rPr>
              <a:t>Converted data types as needed (e.g. date / time conversion)</a:t>
            </a:r>
          </a:p>
          <a:p>
            <a:pPr lvl="1">
              <a:buFont typeface="Wingdings" pitchFamily="2" charset="2"/>
              <a:buChar char="§"/>
            </a:pPr>
            <a:r>
              <a:rPr lang="en-TG" sz="1800">
                <a:latin typeface="Avenir Book" panose="02000503020000020003" pitchFamily="2" charset="0"/>
              </a:rPr>
              <a:t>Sorted values as needed.</a:t>
            </a:r>
          </a:p>
          <a:p>
            <a:pPr lvl="1">
              <a:buFont typeface="Wingdings" pitchFamily="2" charset="2"/>
              <a:buChar char="§"/>
            </a:pPr>
            <a:r>
              <a:rPr lang="en-TG" sz="1800">
                <a:latin typeface="Avenir Book" panose="02000503020000020003" pitchFamily="2" charset="0"/>
              </a:rPr>
              <a:t>Placed results in new DataFrames to graph values. </a:t>
            </a:r>
          </a:p>
          <a:p>
            <a:pPr lvl="1">
              <a:buFont typeface="Wingdings" pitchFamily="2" charset="2"/>
              <a:buChar char="§"/>
            </a:pPr>
            <a:r>
              <a:rPr lang="en-TG">
                <a:latin typeface="Avenir Book" panose="02000503020000020003" pitchFamily="2" charset="0"/>
              </a:rPr>
              <a:t>Graphed results in bar and line charts</a:t>
            </a:r>
          </a:p>
          <a:p>
            <a:pPr marL="0" indent="0">
              <a:buNone/>
            </a:pPr>
            <a:endParaRPr lang="en-TG">
              <a:latin typeface="Avenir Book" panose="02000503020000020003" pitchFamily="2" charset="0"/>
            </a:endParaRPr>
          </a:p>
          <a:p>
            <a:pPr marL="0" indent="0">
              <a:buNone/>
            </a:pPr>
            <a:r>
              <a:rPr lang="en-TG" sz="1500" b="1">
                <a:latin typeface="Avenir Book" panose="02000503020000020003" pitchFamily="2" charset="0"/>
              </a:rPr>
              <a:t>Resource: </a:t>
            </a:r>
            <a:r>
              <a:rPr lang="en-TG" sz="1500">
                <a:latin typeface="Avenir Book" panose="02000503020000020003" pitchFamily="2" charset="0"/>
              </a:rPr>
              <a:t>Jupiter Notebook 2</a:t>
            </a:r>
          </a:p>
          <a:p>
            <a:endParaRPr lang="en-TG"/>
          </a:p>
        </p:txBody>
      </p:sp>
    </p:spTree>
    <p:extLst>
      <p:ext uri="{BB962C8B-B14F-4D97-AF65-F5344CB8AC3E}">
        <p14:creationId xmlns:p14="http://schemas.microsoft.com/office/powerpoint/2010/main" val="6179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FBDC-E2F2-DF43-9701-85CE30C881D7}"/>
              </a:ext>
            </a:extLst>
          </p:cNvPr>
          <p:cNvSpPr>
            <a:spLocks noGrp="1"/>
          </p:cNvSpPr>
          <p:nvPr>
            <p:ph type="title"/>
          </p:nvPr>
        </p:nvSpPr>
        <p:spPr>
          <a:xfrm>
            <a:off x="1" y="347989"/>
            <a:ext cx="12192000" cy="1140623"/>
          </a:xfrm>
          <a:solidFill>
            <a:schemeClr val="accent2">
              <a:lumMod val="75000"/>
            </a:schemeClr>
          </a:solidFill>
          <a:ln>
            <a:noFill/>
          </a:ln>
        </p:spPr>
        <p:txBody>
          <a:bodyPr vert="horz" lIns="91440" tIns="45720" rIns="91440" bIns="45720" rtlCol="0" anchor="ctr">
            <a:normAutofit/>
          </a:bodyPr>
          <a:lstStyle/>
          <a:p>
            <a:r>
              <a:rPr lang="en-US" sz="3200" dirty="0">
                <a:solidFill>
                  <a:schemeClr val="bg1"/>
                </a:solidFill>
                <a:latin typeface="Avenir Book" panose="02000503020000020003" pitchFamily="2" charset="0"/>
              </a:rPr>
              <a:t>	COVID-19 Vaccination Leaders – by Country</a:t>
            </a:r>
          </a:p>
        </p:txBody>
      </p:sp>
      <p:sp>
        <p:nvSpPr>
          <p:cNvPr id="4" name="TextBox 3">
            <a:extLst>
              <a:ext uri="{FF2B5EF4-FFF2-40B4-BE49-F238E27FC236}">
                <a16:creationId xmlns:a16="http://schemas.microsoft.com/office/drawing/2014/main" id="{4736E6FE-BAC0-9E46-B8D1-13EE20ADC9A9}"/>
              </a:ext>
            </a:extLst>
          </p:cNvPr>
          <p:cNvSpPr txBox="1"/>
          <p:nvPr/>
        </p:nvSpPr>
        <p:spPr>
          <a:xfrm>
            <a:off x="557504" y="1982587"/>
            <a:ext cx="3153246" cy="2430388"/>
          </a:xfrm>
          <a:prstGeom prst="rect">
            <a:avLst/>
          </a:prstGeom>
        </p:spPr>
        <p:txBody>
          <a:bodyPr vert="horz" lIns="91440" tIns="45720" rIns="91440" bIns="45720" rtlCol="0">
            <a:normAutofit/>
          </a:bodyPr>
          <a:lstStyle>
            <a:defPPr>
              <a:defRPr lang="en-US"/>
            </a:defPPr>
            <a:lvl1pPr marL="285750" indent="-285750">
              <a:spcBef>
                <a:spcPts val="1000"/>
              </a:spcBef>
              <a:buClr>
                <a:schemeClr val="accent1"/>
              </a:buClr>
              <a:buSzPct val="80000"/>
              <a:buFont typeface="Wingdings" pitchFamily="2" charset="2"/>
              <a:buChar char="§"/>
              <a:defRPr>
                <a:solidFill>
                  <a:schemeClr val="accent2">
                    <a:lumMod val="50000"/>
                  </a:schemeClr>
                </a:solidFill>
                <a:latin typeface="Avenir Book" panose="02000503020000020003" pitchFamily="2" charset="0"/>
              </a:defRPr>
            </a:lvl1pPr>
          </a:lstStyle>
          <a:p>
            <a:pPr marL="0" indent="0">
              <a:buNone/>
            </a:pPr>
            <a:r>
              <a:rPr lang="en-US" b="1" dirty="0"/>
              <a:t>Top 5 Countries by Count</a:t>
            </a:r>
          </a:p>
          <a:p>
            <a:r>
              <a:rPr lang="en-US" sz="1400" dirty="0"/>
              <a:t> United States</a:t>
            </a:r>
          </a:p>
          <a:p>
            <a:r>
              <a:rPr lang="en-US" sz="1400" dirty="0"/>
              <a:t> Israel</a:t>
            </a:r>
          </a:p>
          <a:p>
            <a:r>
              <a:rPr lang="en-US" sz="1400" dirty="0"/>
              <a:t> United Kingdom</a:t>
            </a:r>
          </a:p>
          <a:p>
            <a:r>
              <a:rPr lang="en-US" sz="1400" dirty="0"/>
              <a:t> Italy</a:t>
            </a:r>
          </a:p>
          <a:p>
            <a:r>
              <a:rPr lang="en-US" sz="1400" dirty="0"/>
              <a:t> England</a:t>
            </a:r>
          </a:p>
        </p:txBody>
      </p:sp>
      <p:sp>
        <p:nvSpPr>
          <p:cNvPr id="6" name="TextBox 5">
            <a:extLst>
              <a:ext uri="{FF2B5EF4-FFF2-40B4-BE49-F238E27FC236}">
                <a16:creationId xmlns:a16="http://schemas.microsoft.com/office/drawing/2014/main" id="{95F76B32-F960-9742-B969-962ED1004514}"/>
              </a:ext>
            </a:extLst>
          </p:cNvPr>
          <p:cNvSpPr txBox="1"/>
          <p:nvPr/>
        </p:nvSpPr>
        <p:spPr>
          <a:xfrm>
            <a:off x="808381" y="6248400"/>
            <a:ext cx="5378663" cy="415498"/>
          </a:xfrm>
          <a:prstGeom prst="rect">
            <a:avLst/>
          </a:prstGeom>
          <a:noFill/>
        </p:spPr>
        <p:txBody>
          <a:bodyPr wrap="square" rtlCol="0">
            <a:spAutoFit/>
          </a:bodyPr>
          <a:lstStyle/>
          <a:p>
            <a:r>
              <a:rPr lang="en-TG" sz="1050" b="1">
                <a:latin typeface="Avenir Book" panose="02000503020000020003" pitchFamily="2" charset="0"/>
              </a:rPr>
              <a:t>Note</a:t>
            </a:r>
            <a:r>
              <a:rPr lang="en-TG" sz="1050">
                <a:latin typeface="Avenir Book" panose="02000503020000020003" pitchFamily="2" charset="0"/>
              </a:rPr>
              <a:t>: Data set is from 12/13/20 through 2/11/21. Results reflected are as of 1/10/20 which is the first date countries began reporting fully vaccinated persons. 	</a:t>
            </a:r>
          </a:p>
        </p:txBody>
      </p:sp>
      <p:sp>
        <p:nvSpPr>
          <p:cNvPr id="3" name="Rounded Rectangle 2">
            <a:extLst>
              <a:ext uri="{FF2B5EF4-FFF2-40B4-BE49-F238E27FC236}">
                <a16:creationId xmlns:a16="http://schemas.microsoft.com/office/drawing/2014/main" id="{F6C10706-AFCE-C34D-A564-4035B7AEBE5B}"/>
              </a:ext>
            </a:extLst>
          </p:cNvPr>
          <p:cNvSpPr/>
          <p:nvPr/>
        </p:nvSpPr>
        <p:spPr>
          <a:xfrm flipV="1">
            <a:off x="3975652" y="1698532"/>
            <a:ext cx="7818782" cy="48114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G"/>
          </a:p>
        </p:txBody>
      </p:sp>
      <p:pic>
        <p:nvPicPr>
          <p:cNvPr id="1026" name="Picture 2" descr="Shape, rectangle&#10;&#10;Description automatically generated">
            <a:extLst>
              <a:ext uri="{FF2B5EF4-FFF2-40B4-BE49-F238E27FC236}">
                <a16:creationId xmlns:a16="http://schemas.microsoft.com/office/drawing/2014/main" id="{2CD7AC0D-9EB9-934A-96E8-23410A16F8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5457" y="2271085"/>
            <a:ext cx="6759171" cy="4072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128706-F90A-1C43-ADD4-C454861315F9}"/>
              </a:ext>
            </a:extLst>
          </p:cNvPr>
          <p:cNvSpPr txBox="1"/>
          <p:nvPr/>
        </p:nvSpPr>
        <p:spPr>
          <a:xfrm>
            <a:off x="557504" y="4307285"/>
            <a:ext cx="3326297" cy="1805679"/>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accent2">
                    <a:lumMod val="50000"/>
                  </a:schemeClr>
                </a:solidFill>
                <a:latin typeface="Avenir Book" panose="02000503020000020003" pitchFamily="2" charset="0"/>
              </a:rPr>
              <a:t>The US leads total people fully vaccinated in terms of counts by at least 3x it’s nearest ranking county (Israel)</a:t>
            </a:r>
          </a:p>
        </p:txBody>
      </p:sp>
    </p:spTree>
    <p:extLst>
      <p:ext uri="{BB962C8B-B14F-4D97-AF65-F5344CB8AC3E}">
        <p14:creationId xmlns:p14="http://schemas.microsoft.com/office/powerpoint/2010/main" val="151691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C87045-2FB2-9042-965F-C76E7E009FCF}"/>
              </a:ext>
            </a:extLst>
          </p:cNvPr>
          <p:cNvSpPr txBox="1"/>
          <p:nvPr/>
        </p:nvSpPr>
        <p:spPr>
          <a:xfrm>
            <a:off x="808381" y="2033080"/>
            <a:ext cx="3150987" cy="3652103"/>
          </a:xfrm>
          <a:prstGeom prst="rect">
            <a:avLst/>
          </a:prstGeom>
        </p:spPr>
        <p:txBody>
          <a:bodyPr vert="horz" lIns="91440" tIns="45720" rIns="91440" bIns="45720" rtlCol="0">
            <a:normAutofit/>
          </a:bodyPr>
          <a:lstStyle/>
          <a:p>
            <a:pPr>
              <a:spcBef>
                <a:spcPts val="1000"/>
              </a:spcBef>
              <a:buClr>
                <a:schemeClr val="accent1"/>
              </a:buClr>
              <a:buSzPct val="80000"/>
            </a:pPr>
            <a:r>
              <a:rPr lang="en-US" b="1" dirty="0">
                <a:solidFill>
                  <a:schemeClr val="accent2">
                    <a:lumMod val="50000"/>
                  </a:schemeClr>
                </a:solidFill>
                <a:latin typeface="Avenir Book" panose="02000503020000020003" pitchFamily="2" charset="0"/>
              </a:rPr>
              <a:t>Top 5 Countries per 100</a:t>
            </a:r>
          </a:p>
          <a:p>
            <a:pPr marL="342900" indent="-342900">
              <a:spcBef>
                <a:spcPts val="1000"/>
              </a:spcBef>
              <a:buClr>
                <a:schemeClr val="accent1"/>
              </a:buClr>
              <a:buSzPct val="80000"/>
              <a:buFont typeface="+mj-lt"/>
              <a:buAutoNum type="arabicPeriod"/>
            </a:pPr>
            <a:r>
              <a:rPr lang="en-US" sz="1400" dirty="0">
                <a:solidFill>
                  <a:schemeClr val="accent2">
                    <a:lumMod val="50000"/>
                  </a:schemeClr>
                </a:solidFill>
                <a:latin typeface="Avenir Book" panose="02000503020000020003" pitchFamily="2" charset="0"/>
              </a:rPr>
              <a:t>Israel</a:t>
            </a:r>
          </a:p>
          <a:p>
            <a:pPr marL="342900" indent="-342900">
              <a:spcBef>
                <a:spcPts val="1000"/>
              </a:spcBef>
              <a:buClr>
                <a:schemeClr val="accent1"/>
              </a:buClr>
              <a:buSzPct val="80000"/>
              <a:buFont typeface="+mj-lt"/>
              <a:buAutoNum type="arabicPeriod"/>
            </a:pPr>
            <a:r>
              <a:rPr lang="en-US" sz="1400" dirty="0">
                <a:solidFill>
                  <a:schemeClr val="accent2">
                    <a:lumMod val="50000"/>
                  </a:schemeClr>
                </a:solidFill>
                <a:latin typeface="Avenir Book" panose="02000503020000020003" pitchFamily="2" charset="0"/>
              </a:rPr>
              <a:t>Gibraltar </a:t>
            </a:r>
          </a:p>
          <a:p>
            <a:pPr marL="342900" indent="-342900">
              <a:spcBef>
                <a:spcPts val="1000"/>
              </a:spcBef>
              <a:buClr>
                <a:schemeClr val="accent1"/>
              </a:buClr>
              <a:buSzPct val="80000"/>
              <a:buFont typeface="+mj-lt"/>
              <a:buAutoNum type="arabicPeriod"/>
            </a:pPr>
            <a:r>
              <a:rPr lang="en-US" sz="1400" dirty="0">
                <a:solidFill>
                  <a:schemeClr val="accent2">
                    <a:lumMod val="50000"/>
                  </a:schemeClr>
                </a:solidFill>
                <a:latin typeface="Avenir Book" panose="02000503020000020003" pitchFamily="2" charset="0"/>
              </a:rPr>
              <a:t>Seychelles</a:t>
            </a:r>
          </a:p>
          <a:p>
            <a:pPr marL="342900" indent="-342900">
              <a:spcBef>
                <a:spcPts val="1000"/>
              </a:spcBef>
              <a:buClr>
                <a:schemeClr val="accent1"/>
              </a:buClr>
              <a:buSzPct val="80000"/>
              <a:buFont typeface="+mj-lt"/>
              <a:buAutoNum type="arabicPeriod"/>
            </a:pPr>
            <a:r>
              <a:rPr lang="en-US" sz="1400" dirty="0">
                <a:solidFill>
                  <a:schemeClr val="accent2">
                    <a:lumMod val="50000"/>
                  </a:schemeClr>
                </a:solidFill>
                <a:latin typeface="Avenir Book" panose="02000503020000020003" pitchFamily="2" charset="0"/>
              </a:rPr>
              <a:t>Cayman Islands</a:t>
            </a:r>
          </a:p>
          <a:p>
            <a:pPr marL="342900" indent="-342900">
              <a:spcBef>
                <a:spcPts val="1000"/>
              </a:spcBef>
              <a:buClr>
                <a:schemeClr val="accent1"/>
              </a:buClr>
              <a:buSzPct val="80000"/>
              <a:buFont typeface="+mj-lt"/>
              <a:buAutoNum type="arabicPeriod"/>
            </a:pPr>
            <a:r>
              <a:rPr lang="en-US" sz="1400" dirty="0">
                <a:solidFill>
                  <a:schemeClr val="accent2">
                    <a:lumMod val="50000"/>
                  </a:schemeClr>
                </a:solidFill>
                <a:latin typeface="Avenir Book" panose="02000503020000020003" pitchFamily="2" charset="0"/>
              </a:rPr>
              <a:t>Isle of Man</a:t>
            </a:r>
          </a:p>
          <a:p>
            <a:pPr>
              <a:buClr>
                <a:schemeClr val="accent1"/>
              </a:buClr>
              <a:buSzPct val="80000"/>
            </a:pPr>
            <a:endParaRPr lang="en-US" sz="1500" b="1" dirty="0">
              <a:solidFill>
                <a:schemeClr val="accent2">
                  <a:lumMod val="50000"/>
                </a:schemeClr>
              </a:solidFill>
              <a:latin typeface="Avenir Book" panose="02000503020000020003" pitchFamily="2" charset="0"/>
            </a:endParaRPr>
          </a:p>
        </p:txBody>
      </p:sp>
      <p:sp>
        <p:nvSpPr>
          <p:cNvPr id="13" name="Title 1">
            <a:extLst>
              <a:ext uri="{FF2B5EF4-FFF2-40B4-BE49-F238E27FC236}">
                <a16:creationId xmlns:a16="http://schemas.microsoft.com/office/drawing/2014/main" id="{E8772634-D2F4-034E-890D-734C2DBA72AA}"/>
              </a:ext>
            </a:extLst>
          </p:cNvPr>
          <p:cNvSpPr>
            <a:spLocks noGrp="1"/>
          </p:cNvSpPr>
          <p:nvPr>
            <p:ph type="title"/>
          </p:nvPr>
        </p:nvSpPr>
        <p:spPr>
          <a:xfrm>
            <a:off x="1" y="347989"/>
            <a:ext cx="12192000" cy="1140623"/>
          </a:xfrm>
          <a:solidFill>
            <a:schemeClr val="accent2">
              <a:lumMod val="75000"/>
            </a:schemeClr>
          </a:solidFill>
          <a:ln>
            <a:noFill/>
          </a:ln>
        </p:spPr>
        <p:txBody>
          <a:bodyPr vert="horz" lIns="91440" tIns="45720" rIns="91440" bIns="45720" rtlCol="0" anchor="ctr">
            <a:normAutofit/>
          </a:bodyPr>
          <a:lstStyle/>
          <a:p>
            <a:r>
              <a:rPr lang="en-US" sz="3200" dirty="0">
                <a:solidFill>
                  <a:schemeClr val="bg1"/>
                </a:solidFill>
                <a:latin typeface="Avenir Book" panose="02000503020000020003" pitchFamily="2" charset="0"/>
              </a:rPr>
              <a:t>	COVID-19 Vaccination Leaders – by Country</a:t>
            </a:r>
          </a:p>
        </p:txBody>
      </p:sp>
      <p:sp>
        <p:nvSpPr>
          <p:cNvPr id="6" name="TextBox 5">
            <a:extLst>
              <a:ext uri="{FF2B5EF4-FFF2-40B4-BE49-F238E27FC236}">
                <a16:creationId xmlns:a16="http://schemas.microsoft.com/office/drawing/2014/main" id="{C1395F58-19CA-9C4A-80D3-00439D6509BD}"/>
              </a:ext>
            </a:extLst>
          </p:cNvPr>
          <p:cNvSpPr txBox="1"/>
          <p:nvPr/>
        </p:nvSpPr>
        <p:spPr>
          <a:xfrm>
            <a:off x="808381" y="6248400"/>
            <a:ext cx="5378663" cy="415498"/>
          </a:xfrm>
          <a:prstGeom prst="rect">
            <a:avLst/>
          </a:prstGeom>
          <a:noFill/>
        </p:spPr>
        <p:txBody>
          <a:bodyPr wrap="square" rtlCol="0">
            <a:spAutoFit/>
          </a:bodyPr>
          <a:lstStyle/>
          <a:p>
            <a:r>
              <a:rPr lang="en-TG" sz="1000" b="1">
                <a:latin typeface="Avenir Book" panose="02000503020000020003" pitchFamily="2" charset="0"/>
              </a:rPr>
              <a:t>Note</a:t>
            </a:r>
            <a:r>
              <a:rPr lang="en-TG" sz="1000">
                <a:latin typeface="Avenir Book" panose="02000503020000020003" pitchFamily="2" charset="0"/>
              </a:rPr>
              <a:t>: Data set is from 12/13/20 through 2/11/21. Results reflected are as of 1/10/20 which is the first date countries began reporting fully vaccinated persons. 	</a:t>
            </a:r>
          </a:p>
        </p:txBody>
      </p:sp>
      <p:sp>
        <p:nvSpPr>
          <p:cNvPr id="8" name="Rounded Rectangle 7">
            <a:extLst>
              <a:ext uri="{FF2B5EF4-FFF2-40B4-BE49-F238E27FC236}">
                <a16:creationId xmlns:a16="http://schemas.microsoft.com/office/drawing/2014/main" id="{4859DBBF-3ECB-834B-AFEF-E84B14A9DBA7}"/>
              </a:ext>
            </a:extLst>
          </p:cNvPr>
          <p:cNvSpPr/>
          <p:nvPr/>
        </p:nvSpPr>
        <p:spPr>
          <a:xfrm flipV="1">
            <a:off x="3975652" y="1698532"/>
            <a:ext cx="7818782" cy="48114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G"/>
          </a:p>
        </p:txBody>
      </p:sp>
      <p:pic>
        <p:nvPicPr>
          <p:cNvPr id="3074" name="Picture 2" descr="Shape, rectangle&#10;&#10;Description automatically generated with medium confidence">
            <a:extLst>
              <a:ext uri="{FF2B5EF4-FFF2-40B4-BE49-F238E27FC236}">
                <a16:creationId xmlns:a16="http://schemas.microsoft.com/office/drawing/2014/main" id="{61F3D28E-E632-6A41-BDA4-03B3DCC5E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722" y="2000726"/>
            <a:ext cx="6954358" cy="42070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9E6FB28-82FC-7247-A8B6-6283E64BC932}"/>
              </a:ext>
            </a:extLst>
          </p:cNvPr>
          <p:cNvSpPr txBox="1"/>
          <p:nvPr/>
        </p:nvSpPr>
        <p:spPr>
          <a:xfrm>
            <a:off x="9244199" y="2376481"/>
            <a:ext cx="2029121" cy="369332"/>
          </a:xfrm>
          <a:prstGeom prst="rect">
            <a:avLst/>
          </a:prstGeom>
          <a:noFill/>
        </p:spPr>
        <p:txBody>
          <a:bodyPr wrap="square" rtlCol="0">
            <a:spAutoFit/>
          </a:bodyPr>
          <a:lstStyle/>
          <a:p>
            <a:r>
              <a:rPr lang="en-TG">
                <a:latin typeface="Avenir" panose="02000503020000020003" pitchFamily="2" charset="0"/>
              </a:rPr>
              <a:t>Israel: 27 per 100</a:t>
            </a:r>
          </a:p>
        </p:txBody>
      </p:sp>
      <p:sp>
        <p:nvSpPr>
          <p:cNvPr id="9" name="TextBox 8">
            <a:extLst>
              <a:ext uri="{FF2B5EF4-FFF2-40B4-BE49-F238E27FC236}">
                <a16:creationId xmlns:a16="http://schemas.microsoft.com/office/drawing/2014/main" id="{BC3E55B3-8F95-6C46-9386-00735D6AD246}"/>
              </a:ext>
            </a:extLst>
          </p:cNvPr>
          <p:cNvSpPr txBox="1"/>
          <p:nvPr/>
        </p:nvSpPr>
        <p:spPr>
          <a:xfrm>
            <a:off x="8544910" y="2925260"/>
            <a:ext cx="2728410" cy="369332"/>
          </a:xfrm>
          <a:prstGeom prst="rect">
            <a:avLst/>
          </a:prstGeom>
          <a:noFill/>
        </p:spPr>
        <p:txBody>
          <a:bodyPr wrap="square" rtlCol="0">
            <a:spAutoFit/>
          </a:bodyPr>
          <a:lstStyle/>
          <a:p>
            <a:r>
              <a:rPr lang="en-TG">
                <a:latin typeface="Avenir" panose="02000503020000020003" pitchFamily="2" charset="0"/>
              </a:rPr>
              <a:t>United States: 3 per 100</a:t>
            </a:r>
          </a:p>
        </p:txBody>
      </p:sp>
      <p:sp>
        <p:nvSpPr>
          <p:cNvPr id="4" name="Rectangle 3">
            <a:extLst>
              <a:ext uri="{FF2B5EF4-FFF2-40B4-BE49-F238E27FC236}">
                <a16:creationId xmlns:a16="http://schemas.microsoft.com/office/drawing/2014/main" id="{ABA3F6B5-E030-204B-8456-816A8ABEE1F1}"/>
              </a:ext>
            </a:extLst>
          </p:cNvPr>
          <p:cNvSpPr/>
          <p:nvPr/>
        </p:nvSpPr>
        <p:spPr>
          <a:xfrm>
            <a:off x="837920" y="4284799"/>
            <a:ext cx="3416778" cy="1200329"/>
          </a:xfrm>
          <a:prstGeom prst="rect">
            <a:avLst/>
          </a:prstGeom>
        </p:spPr>
        <p:txBody>
          <a:bodyPr wrap="square">
            <a:spAutoFit/>
          </a:bodyPr>
          <a:lstStyle/>
          <a:p>
            <a:pPr>
              <a:spcBef>
                <a:spcPts val="1000"/>
              </a:spcBef>
              <a:buClr>
                <a:schemeClr val="accent1"/>
              </a:buClr>
              <a:buSzPct val="80000"/>
            </a:pPr>
            <a:r>
              <a:rPr lang="en-US" dirty="0">
                <a:solidFill>
                  <a:schemeClr val="accent2">
                    <a:lumMod val="50000"/>
                  </a:schemeClr>
                </a:solidFill>
                <a:latin typeface="Avenir Book" panose="02000503020000020003" pitchFamily="2" charset="0"/>
              </a:rPr>
              <a:t>Early on, countries are showing </a:t>
            </a:r>
            <a:r>
              <a:rPr lang="en-US" b="1" dirty="0">
                <a:solidFill>
                  <a:schemeClr val="accent2">
                    <a:lumMod val="50000"/>
                  </a:schemeClr>
                </a:solidFill>
                <a:latin typeface="Avenir Book" panose="02000503020000020003" pitchFamily="2" charset="0"/>
              </a:rPr>
              <a:t>significant</a:t>
            </a:r>
            <a:r>
              <a:rPr lang="en-US" dirty="0">
                <a:solidFill>
                  <a:schemeClr val="accent2">
                    <a:lumMod val="50000"/>
                  </a:schemeClr>
                </a:solidFill>
                <a:latin typeface="Avenir Book" panose="02000503020000020003" pitchFamily="2" charset="0"/>
              </a:rPr>
              <a:t> progress over others. Israel is vaccinating 9x more compared to the US. </a:t>
            </a:r>
          </a:p>
        </p:txBody>
      </p:sp>
    </p:spTree>
    <p:extLst>
      <p:ext uri="{BB962C8B-B14F-4D97-AF65-F5344CB8AC3E}">
        <p14:creationId xmlns:p14="http://schemas.microsoft.com/office/powerpoint/2010/main" val="94277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3DB9C0-22D0-824D-ACF3-B2A785DCDC1D}"/>
              </a:ext>
            </a:extLst>
          </p:cNvPr>
          <p:cNvSpPr>
            <a:spLocks noGrp="1"/>
          </p:cNvSpPr>
          <p:nvPr>
            <p:ph type="title"/>
          </p:nvPr>
        </p:nvSpPr>
        <p:spPr>
          <a:xfrm>
            <a:off x="1" y="347989"/>
            <a:ext cx="12192000" cy="1140623"/>
          </a:xfrm>
          <a:solidFill>
            <a:schemeClr val="accent2">
              <a:lumMod val="75000"/>
            </a:schemeClr>
          </a:solidFill>
          <a:ln>
            <a:noFill/>
          </a:ln>
        </p:spPr>
        <p:txBody>
          <a:bodyPr vert="horz" lIns="91440" tIns="45720" rIns="91440" bIns="45720" rtlCol="0" anchor="ctr">
            <a:normAutofit/>
          </a:bodyPr>
          <a:lstStyle/>
          <a:p>
            <a:r>
              <a:rPr lang="en-US" sz="3200" dirty="0">
                <a:solidFill>
                  <a:schemeClr val="bg1"/>
                </a:solidFill>
                <a:latin typeface="Avenir Book" panose="02000503020000020003" pitchFamily="2" charset="0"/>
              </a:rPr>
              <a:t>	COVID-19 Vaccine types &amp; mixes most distributed worldwide</a:t>
            </a:r>
          </a:p>
        </p:txBody>
      </p:sp>
      <p:sp>
        <p:nvSpPr>
          <p:cNvPr id="8" name="Rounded Rectangle 7">
            <a:extLst>
              <a:ext uri="{FF2B5EF4-FFF2-40B4-BE49-F238E27FC236}">
                <a16:creationId xmlns:a16="http://schemas.microsoft.com/office/drawing/2014/main" id="{38DDF1F0-A1AD-B64E-9C2A-AEAC6A9D686C}"/>
              </a:ext>
            </a:extLst>
          </p:cNvPr>
          <p:cNvSpPr/>
          <p:nvPr/>
        </p:nvSpPr>
        <p:spPr>
          <a:xfrm flipV="1">
            <a:off x="3885106" y="1698533"/>
            <a:ext cx="7818782" cy="48114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G"/>
          </a:p>
        </p:txBody>
      </p:sp>
      <p:grpSp>
        <p:nvGrpSpPr>
          <p:cNvPr id="7" name="Group 6">
            <a:extLst>
              <a:ext uri="{FF2B5EF4-FFF2-40B4-BE49-F238E27FC236}">
                <a16:creationId xmlns:a16="http://schemas.microsoft.com/office/drawing/2014/main" id="{4FCCBC8E-D24D-9146-8427-E136B7EFEB82}"/>
              </a:ext>
            </a:extLst>
          </p:cNvPr>
          <p:cNvGrpSpPr/>
          <p:nvPr/>
        </p:nvGrpSpPr>
        <p:grpSpPr>
          <a:xfrm>
            <a:off x="1151841" y="2862763"/>
            <a:ext cx="10125757" cy="3121072"/>
            <a:chOff x="1151841" y="2681014"/>
            <a:chExt cx="10125757" cy="3121072"/>
          </a:xfrm>
        </p:grpSpPr>
        <p:pic>
          <p:nvPicPr>
            <p:cNvPr id="6" name="Picture 5" descr="Graphical user interface, application, Teams&#10;&#10;Description automatically generated">
              <a:extLst>
                <a:ext uri="{FF2B5EF4-FFF2-40B4-BE49-F238E27FC236}">
                  <a16:creationId xmlns:a16="http://schemas.microsoft.com/office/drawing/2014/main" id="{7820A6CE-2591-8D45-99FC-376BCE8ECE30}"/>
                </a:ext>
              </a:extLst>
            </p:cNvPr>
            <p:cNvPicPr>
              <a:picLocks noChangeAspect="1"/>
            </p:cNvPicPr>
            <p:nvPr/>
          </p:nvPicPr>
          <p:blipFill>
            <a:blip r:embed="rId2"/>
            <a:stretch>
              <a:fillRect/>
            </a:stretch>
          </p:blipFill>
          <p:spPr>
            <a:xfrm>
              <a:off x="2325339" y="2681014"/>
              <a:ext cx="8952259" cy="3121072"/>
            </a:xfrm>
            <a:prstGeom prst="rect">
              <a:avLst/>
            </a:prstGeom>
          </p:spPr>
        </p:pic>
        <p:sp>
          <p:nvSpPr>
            <p:cNvPr id="9" name="Rounded Rectangle 8">
              <a:extLst>
                <a:ext uri="{FF2B5EF4-FFF2-40B4-BE49-F238E27FC236}">
                  <a16:creationId xmlns:a16="http://schemas.microsoft.com/office/drawing/2014/main" id="{23742F98-93DA-844F-AB91-39FDF1F5937D}"/>
                </a:ext>
              </a:extLst>
            </p:cNvPr>
            <p:cNvSpPr/>
            <p:nvPr/>
          </p:nvSpPr>
          <p:spPr>
            <a:xfrm flipV="1">
              <a:off x="1151841" y="2681014"/>
              <a:ext cx="1365920" cy="29311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G"/>
            </a:p>
          </p:txBody>
        </p:sp>
      </p:grpSp>
      <p:sp>
        <p:nvSpPr>
          <p:cNvPr id="11" name="TextBox 10">
            <a:extLst>
              <a:ext uri="{FF2B5EF4-FFF2-40B4-BE49-F238E27FC236}">
                <a16:creationId xmlns:a16="http://schemas.microsoft.com/office/drawing/2014/main" id="{C7ED31D7-19EC-304D-9834-E13EA33753BA}"/>
              </a:ext>
            </a:extLst>
          </p:cNvPr>
          <p:cNvSpPr txBox="1"/>
          <p:nvPr/>
        </p:nvSpPr>
        <p:spPr>
          <a:xfrm>
            <a:off x="619534" y="2130259"/>
            <a:ext cx="3636780" cy="197401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Arial" panose="020B0604020202020204" pitchFamily="34" charset="0"/>
              <a:buChar char="•"/>
            </a:pPr>
            <a:r>
              <a:rPr lang="en-US" dirty="0">
                <a:solidFill>
                  <a:schemeClr val="accent2">
                    <a:lumMod val="50000"/>
                  </a:schemeClr>
                </a:solidFill>
                <a:latin typeface="Avenir Book" panose="02000503020000020003" pitchFamily="2" charset="0"/>
              </a:rPr>
              <a:t>Moderna and Pfizer/BioNTech lead the race in total number of people fully vaccinated.</a:t>
            </a:r>
          </a:p>
          <a:p>
            <a:pPr marL="285750" indent="-285750">
              <a:spcBef>
                <a:spcPts val="1000"/>
              </a:spcBef>
              <a:buClr>
                <a:schemeClr val="accent1"/>
              </a:buClr>
              <a:buSzPct val="80000"/>
              <a:buFont typeface="Arial" panose="020B0604020202020204" pitchFamily="34" charset="0"/>
              <a:buChar char="•"/>
            </a:pPr>
            <a:endParaRPr lang="en-US" sz="1200" dirty="0">
              <a:solidFill>
                <a:schemeClr val="accent2">
                  <a:lumMod val="50000"/>
                </a:schemeClr>
              </a:solidFill>
              <a:latin typeface="Avenir Book" panose="02000503020000020003" pitchFamily="2" charset="0"/>
            </a:endParaRPr>
          </a:p>
          <a:p>
            <a:pPr marL="285750" indent="-285750">
              <a:spcBef>
                <a:spcPts val="1000"/>
              </a:spcBef>
              <a:buClr>
                <a:schemeClr val="accent1"/>
              </a:buClr>
              <a:buSzPct val="80000"/>
              <a:buFont typeface="Arial" panose="020B0604020202020204" pitchFamily="34" charset="0"/>
              <a:buChar char="•"/>
            </a:pPr>
            <a:r>
              <a:rPr lang="en-US" dirty="0">
                <a:solidFill>
                  <a:schemeClr val="accent2">
                    <a:lumMod val="50000"/>
                  </a:schemeClr>
                </a:solidFill>
                <a:latin typeface="Avenir Book" panose="02000503020000020003" pitchFamily="2" charset="0"/>
              </a:rPr>
              <a:t>Least: Sinopharm / Beijing, Sputnik V, and Sinovac</a:t>
            </a:r>
          </a:p>
        </p:txBody>
      </p:sp>
    </p:spTree>
    <p:extLst>
      <p:ext uri="{BB962C8B-B14F-4D97-AF65-F5344CB8AC3E}">
        <p14:creationId xmlns:p14="http://schemas.microsoft.com/office/powerpoint/2010/main" val="282683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3DB9C0-22D0-824D-ACF3-B2A785DCDC1D}"/>
              </a:ext>
            </a:extLst>
          </p:cNvPr>
          <p:cNvSpPr>
            <a:spLocks noGrp="1"/>
          </p:cNvSpPr>
          <p:nvPr>
            <p:ph type="title"/>
          </p:nvPr>
        </p:nvSpPr>
        <p:spPr>
          <a:xfrm>
            <a:off x="1" y="347989"/>
            <a:ext cx="12192000" cy="1140623"/>
          </a:xfrm>
          <a:solidFill>
            <a:schemeClr val="accent2">
              <a:lumMod val="75000"/>
            </a:schemeClr>
          </a:solidFill>
          <a:ln>
            <a:noFill/>
          </a:ln>
        </p:spPr>
        <p:txBody>
          <a:bodyPr vert="horz" lIns="91440" tIns="45720" rIns="91440" bIns="45720" rtlCol="0" anchor="ctr">
            <a:normAutofit/>
          </a:bodyPr>
          <a:lstStyle/>
          <a:p>
            <a:r>
              <a:rPr lang="en-US" sz="3200" dirty="0">
                <a:solidFill>
                  <a:schemeClr val="bg1"/>
                </a:solidFill>
                <a:latin typeface="Avenir Book" panose="02000503020000020003" pitchFamily="2" charset="0"/>
              </a:rPr>
              <a:t>	Total People Fully Vaccinated Worldwide </a:t>
            </a:r>
          </a:p>
        </p:txBody>
      </p:sp>
      <p:sp>
        <p:nvSpPr>
          <p:cNvPr id="7" name="Rounded Rectangle 6">
            <a:extLst>
              <a:ext uri="{FF2B5EF4-FFF2-40B4-BE49-F238E27FC236}">
                <a16:creationId xmlns:a16="http://schemas.microsoft.com/office/drawing/2014/main" id="{966321D1-3D08-4248-AA68-4EE3B431E6FE}"/>
              </a:ext>
            </a:extLst>
          </p:cNvPr>
          <p:cNvSpPr/>
          <p:nvPr/>
        </p:nvSpPr>
        <p:spPr>
          <a:xfrm flipV="1">
            <a:off x="3975652" y="1698532"/>
            <a:ext cx="7818782" cy="48114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G"/>
          </a:p>
        </p:txBody>
      </p:sp>
      <p:sp>
        <p:nvSpPr>
          <p:cNvPr id="8" name="TextBox 7">
            <a:extLst>
              <a:ext uri="{FF2B5EF4-FFF2-40B4-BE49-F238E27FC236}">
                <a16:creationId xmlns:a16="http://schemas.microsoft.com/office/drawing/2014/main" id="{1D12E46F-DC7A-2E4D-810D-12B2B9AEF5EB}"/>
              </a:ext>
            </a:extLst>
          </p:cNvPr>
          <p:cNvSpPr txBox="1"/>
          <p:nvPr/>
        </p:nvSpPr>
        <p:spPr>
          <a:xfrm>
            <a:off x="543337" y="2219976"/>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pitchFamily="2" charset="2"/>
              <a:buChar char="§"/>
            </a:pPr>
            <a:r>
              <a:rPr lang="en-US" dirty="0">
                <a:solidFill>
                  <a:schemeClr val="accent2">
                    <a:lumMod val="50000"/>
                  </a:schemeClr>
                </a:solidFill>
                <a:latin typeface="Avenir Book" panose="02000503020000020003" pitchFamily="2" charset="0"/>
              </a:rPr>
              <a:t>As of January 19</a:t>
            </a:r>
            <a:r>
              <a:rPr lang="en-US" baseline="30000" dirty="0">
                <a:solidFill>
                  <a:schemeClr val="accent2">
                    <a:lumMod val="50000"/>
                  </a:schemeClr>
                </a:solidFill>
                <a:latin typeface="Avenir Book" panose="02000503020000020003" pitchFamily="2" charset="0"/>
              </a:rPr>
              <a:t>th</a:t>
            </a:r>
            <a:r>
              <a:rPr lang="en-US" dirty="0">
                <a:solidFill>
                  <a:schemeClr val="accent2">
                    <a:lumMod val="50000"/>
                  </a:schemeClr>
                </a:solidFill>
                <a:latin typeface="Avenir Book" panose="02000503020000020003" pitchFamily="2" charset="0"/>
              </a:rPr>
              <a:t>, the total number of people fully vaccinated has been steadily increasing. </a:t>
            </a:r>
          </a:p>
          <a:p>
            <a:pPr marL="285750" indent="-285750">
              <a:spcBef>
                <a:spcPts val="1000"/>
              </a:spcBef>
              <a:buClr>
                <a:schemeClr val="accent1"/>
              </a:buClr>
              <a:buSzPct val="80000"/>
              <a:buFont typeface="Wingdings" pitchFamily="2" charset="2"/>
              <a:buChar char="§"/>
            </a:pPr>
            <a:r>
              <a:rPr lang="en-US" dirty="0">
                <a:solidFill>
                  <a:schemeClr val="accent2">
                    <a:lumMod val="50000"/>
                  </a:schemeClr>
                </a:solidFill>
                <a:latin typeface="Avenir Book" panose="02000503020000020003" pitchFamily="2" charset="0"/>
              </a:rPr>
              <a:t>More than </a:t>
            </a:r>
            <a:r>
              <a:rPr lang="en-US" b="1" dirty="0">
                <a:solidFill>
                  <a:schemeClr val="accent2">
                    <a:lumMod val="50000"/>
                  </a:schemeClr>
                </a:solidFill>
                <a:latin typeface="Avenir Book" panose="02000503020000020003" pitchFamily="2" charset="0"/>
              </a:rPr>
              <a:t>278 million </a:t>
            </a:r>
            <a:r>
              <a:rPr lang="en-US" dirty="0">
                <a:solidFill>
                  <a:schemeClr val="accent2">
                    <a:lumMod val="50000"/>
                  </a:schemeClr>
                </a:solidFill>
                <a:latin typeface="Avenir Book" panose="02000503020000020003" pitchFamily="2" charset="0"/>
              </a:rPr>
              <a:t>people have been fully vaccinated as of the end of this data set. </a:t>
            </a:r>
            <a:r>
              <a:rPr lang="en-US" b="1" u="sng" dirty="0">
                <a:solidFill>
                  <a:schemeClr val="accent2">
                    <a:lumMod val="50000"/>
                  </a:schemeClr>
                </a:solidFill>
                <a:latin typeface="Avenir Book" panose="02000503020000020003" pitchFamily="2" charset="0"/>
              </a:rPr>
              <a:t>That’s only 4% of the world population. </a:t>
            </a:r>
          </a:p>
        </p:txBody>
      </p:sp>
      <p:pic>
        <p:nvPicPr>
          <p:cNvPr id="9" name="Picture 8" descr="Chart, line chart&#10;&#10;Description automatically generated">
            <a:extLst>
              <a:ext uri="{FF2B5EF4-FFF2-40B4-BE49-F238E27FC236}">
                <a16:creationId xmlns:a16="http://schemas.microsoft.com/office/drawing/2014/main" id="{A3E5E48E-CBB5-BF41-BE43-F6CD16962DE2}"/>
              </a:ext>
            </a:extLst>
          </p:cNvPr>
          <p:cNvPicPr>
            <a:picLocks noChangeAspect="1"/>
          </p:cNvPicPr>
          <p:nvPr/>
        </p:nvPicPr>
        <p:blipFill>
          <a:blip r:embed="rId3"/>
          <a:stretch>
            <a:fillRect/>
          </a:stretch>
        </p:blipFill>
        <p:spPr>
          <a:xfrm>
            <a:off x="3687998" y="2049517"/>
            <a:ext cx="7683507" cy="4229212"/>
          </a:xfrm>
          <a:prstGeom prst="rect">
            <a:avLst/>
          </a:prstGeom>
        </p:spPr>
      </p:pic>
    </p:spTree>
    <p:extLst>
      <p:ext uri="{BB962C8B-B14F-4D97-AF65-F5344CB8AC3E}">
        <p14:creationId xmlns:p14="http://schemas.microsoft.com/office/powerpoint/2010/main" val="364894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38DDF1F0-A1AD-B64E-9C2A-AEAC6A9D686C}"/>
              </a:ext>
            </a:extLst>
          </p:cNvPr>
          <p:cNvSpPr/>
          <p:nvPr/>
        </p:nvSpPr>
        <p:spPr>
          <a:xfrm flipV="1">
            <a:off x="3786017" y="1600385"/>
            <a:ext cx="7818782" cy="48114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G"/>
          </a:p>
        </p:txBody>
      </p:sp>
      <p:pic>
        <p:nvPicPr>
          <p:cNvPr id="1026" name="Picture 2">
            <a:extLst>
              <a:ext uri="{FF2B5EF4-FFF2-40B4-BE49-F238E27FC236}">
                <a16:creationId xmlns:a16="http://schemas.microsoft.com/office/drawing/2014/main" id="{067B55A7-48D9-D44C-9B96-9F6574012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381" y="1940674"/>
            <a:ext cx="8052640" cy="407035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43DB9C0-22D0-824D-ACF3-B2A785DCDC1D}"/>
              </a:ext>
            </a:extLst>
          </p:cNvPr>
          <p:cNvSpPr>
            <a:spLocks noGrp="1"/>
          </p:cNvSpPr>
          <p:nvPr>
            <p:ph type="title"/>
          </p:nvPr>
        </p:nvSpPr>
        <p:spPr>
          <a:xfrm>
            <a:off x="1" y="347989"/>
            <a:ext cx="12192000" cy="1140623"/>
          </a:xfrm>
          <a:solidFill>
            <a:schemeClr val="accent2">
              <a:lumMod val="75000"/>
            </a:schemeClr>
          </a:solidFill>
          <a:ln>
            <a:noFill/>
          </a:ln>
        </p:spPr>
        <p:txBody>
          <a:bodyPr vert="horz" lIns="91440" tIns="45720" rIns="91440" bIns="45720" rtlCol="0" anchor="ctr">
            <a:normAutofit/>
          </a:bodyPr>
          <a:lstStyle/>
          <a:p>
            <a:r>
              <a:rPr lang="en-US" sz="3200" dirty="0">
                <a:solidFill>
                  <a:schemeClr val="bg1"/>
                </a:solidFill>
                <a:latin typeface="Avenir Book" panose="02000503020000020003" pitchFamily="2" charset="0"/>
              </a:rPr>
              <a:t>	Total People Fully Vaccinated Worldwide | Top 5 Countries</a:t>
            </a:r>
          </a:p>
        </p:txBody>
      </p:sp>
      <p:sp>
        <p:nvSpPr>
          <p:cNvPr id="11" name="TextBox 10">
            <a:extLst>
              <a:ext uri="{FF2B5EF4-FFF2-40B4-BE49-F238E27FC236}">
                <a16:creationId xmlns:a16="http://schemas.microsoft.com/office/drawing/2014/main" id="{C7ED31D7-19EC-304D-9834-E13EA33753BA}"/>
              </a:ext>
            </a:extLst>
          </p:cNvPr>
          <p:cNvSpPr txBox="1"/>
          <p:nvPr/>
        </p:nvSpPr>
        <p:spPr>
          <a:xfrm>
            <a:off x="619534" y="2130259"/>
            <a:ext cx="3636780" cy="197401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Arial" panose="020B0604020202020204" pitchFamily="34" charset="0"/>
              <a:buChar char="•"/>
            </a:pPr>
            <a:endParaRPr lang="en-US" dirty="0">
              <a:solidFill>
                <a:schemeClr val="accent2">
                  <a:lumMod val="50000"/>
                </a:schemeClr>
              </a:solidFill>
              <a:latin typeface="Avenir Book" panose="02000503020000020003" pitchFamily="2" charset="0"/>
            </a:endParaRPr>
          </a:p>
        </p:txBody>
      </p:sp>
      <p:cxnSp>
        <p:nvCxnSpPr>
          <p:cNvPr id="16" name="Straight Arrow Connector 15">
            <a:extLst>
              <a:ext uri="{FF2B5EF4-FFF2-40B4-BE49-F238E27FC236}">
                <a16:creationId xmlns:a16="http://schemas.microsoft.com/office/drawing/2014/main" id="{C601BF35-D859-FC4C-ADF0-B5F0AFE4C114}"/>
              </a:ext>
            </a:extLst>
          </p:cNvPr>
          <p:cNvCxnSpPr>
            <a:cxnSpLocks/>
          </p:cNvCxnSpPr>
          <p:nvPr/>
        </p:nvCxnSpPr>
        <p:spPr>
          <a:xfrm>
            <a:off x="5328741" y="5349166"/>
            <a:ext cx="28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2EC319-B1BE-0A4F-8EA1-2AE6B2A49CC5}"/>
              </a:ext>
            </a:extLst>
          </p:cNvPr>
          <p:cNvSpPr/>
          <p:nvPr/>
        </p:nvSpPr>
        <p:spPr>
          <a:xfrm>
            <a:off x="4567506" y="5170440"/>
            <a:ext cx="705642" cy="261610"/>
          </a:xfrm>
          <a:prstGeom prst="rect">
            <a:avLst/>
          </a:prstGeom>
        </p:spPr>
        <p:txBody>
          <a:bodyPr wrap="none">
            <a:spAutoFit/>
          </a:bodyPr>
          <a:lstStyle/>
          <a:p>
            <a:r>
              <a:rPr lang="en-US" sz="1100" dirty="0">
                <a:solidFill>
                  <a:schemeClr val="accent2">
                    <a:lumMod val="50000"/>
                  </a:schemeClr>
                </a:solidFill>
                <a:latin typeface="Avenir Book" panose="02000503020000020003" pitchFamily="2" charset="0"/>
              </a:rPr>
              <a:t>England</a:t>
            </a:r>
            <a:endParaRPr lang="en-TG" dirty="0"/>
          </a:p>
        </p:txBody>
      </p:sp>
      <p:sp>
        <p:nvSpPr>
          <p:cNvPr id="19" name="Rectangle 18">
            <a:extLst>
              <a:ext uri="{FF2B5EF4-FFF2-40B4-BE49-F238E27FC236}">
                <a16:creationId xmlns:a16="http://schemas.microsoft.com/office/drawing/2014/main" id="{0EE13530-16A6-8D4C-A785-D097EEF6CC55}"/>
              </a:ext>
            </a:extLst>
          </p:cNvPr>
          <p:cNvSpPr/>
          <p:nvPr/>
        </p:nvSpPr>
        <p:spPr>
          <a:xfrm>
            <a:off x="7909460" y="4865812"/>
            <a:ext cx="513282" cy="261610"/>
          </a:xfrm>
          <a:prstGeom prst="rect">
            <a:avLst/>
          </a:prstGeom>
        </p:spPr>
        <p:txBody>
          <a:bodyPr wrap="none">
            <a:spAutoFit/>
          </a:bodyPr>
          <a:lstStyle/>
          <a:p>
            <a:r>
              <a:rPr lang="en-US" sz="1100" dirty="0">
                <a:solidFill>
                  <a:schemeClr val="accent2">
                    <a:lumMod val="50000"/>
                  </a:schemeClr>
                </a:solidFill>
                <a:latin typeface="Avenir Book" panose="02000503020000020003" pitchFamily="2" charset="0"/>
              </a:rPr>
              <a:t>Israel</a:t>
            </a:r>
            <a:endParaRPr lang="en-TG"/>
          </a:p>
        </p:txBody>
      </p:sp>
      <p:cxnSp>
        <p:nvCxnSpPr>
          <p:cNvPr id="20" name="Straight Arrow Connector 19">
            <a:extLst>
              <a:ext uri="{FF2B5EF4-FFF2-40B4-BE49-F238E27FC236}">
                <a16:creationId xmlns:a16="http://schemas.microsoft.com/office/drawing/2014/main" id="{18B62B11-03C6-854C-B3F6-9F91DE95A7EF}"/>
              </a:ext>
            </a:extLst>
          </p:cNvPr>
          <p:cNvCxnSpPr>
            <a:cxnSpLocks/>
          </p:cNvCxnSpPr>
          <p:nvPr/>
        </p:nvCxnSpPr>
        <p:spPr>
          <a:xfrm>
            <a:off x="8379198" y="4995902"/>
            <a:ext cx="28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8C21738-7FA5-0945-8142-CC39AF091F79}"/>
              </a:ext>
            </a:extLst>
          </p:cNvPr>
          <p:cNvSpPr/>
          <p:nvPr/>
        </p:nvSpPr>
        <p:spPr>
          <a:xfrm>
            <a:off x="6651737" y="4603707"/>
            <a:ext cx="436338" cy="261610"/>
          </a:xfrm>
          <a:prstGeom prst="rect">
            <a:avLst/>
          </a:prstGeom>
        </p:spPr>
        <p:txBody>
          <a:bodyPr wrap="none">
            <a:spAutoFit/>
          </a:bodyPr>
          <a:lstStyle/>
          <a:p>
            <a:r>
              <a:rPr lang="en-US" sz="1100" dirty="0">
                <a:solidFill>
                  <a:schemeClr val="accent2">
                    <a:lumMod val="50000"/>
                  </a:schemeClr>
                </a:solidFill>
                <a:latin typeface="Avenir Book" panose="02000503020000020003" pitchFamily="2" charset="0"/>
              </a:rPr>
              <a:t>U.S.	</a:t>
            </a:r>
            <a:endParaRPr lang="en-TG"/>
          </a:p>
        </p:txBody>
      </p:sp>
      <p:cxnSp>
        <p:nvCxnSpPr>
          <p:cNvPr id="22" name="Straight Arrow Connector 21">
            <a:extLst>
              <a:ext uri="{FF2B5EF4-FFF2-40B4-BE49-F238E27FC236}">
                <a16:creationId xmlns:a16="http://schemas.microsoft.com/office/drawing/2014/main" id="{7A4215F7-FE79-1945-86B4-1F09799FAE5C}"/>
              </a:ext>
            </a:extLst>
          </p:cNvPr>
          <p:cNvCxnSpPr>
            <a:cxnSpLocks/>
          </p:cNvCxnSpPr>
          <p:nvPr/>
        </p:nvCxnSpPr>
        <p:spPr>
          <a:xfrm>
            <a:off x="7074229" y="4734512"/>
            <a:ext cx="28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B3A772F-619E-CC45-AAF5-AEB0D273AC69}"/>
              </a:ext>
            </a:extLst>
          </p:cNvPr>
          <p:cNvSpPr/>
          <p:nvPr/>
        </p:nvSpPr>
        <p:spPr>
          <a:xfrm>
            <a:off x="8919916" y="5096209"/>
            <a:ext cx="375424" cy="261610"/>
          </a:xfrm>
          <a:prstGeom prst="rect">
            <a:avLst/>
          </a:prstGeom>
        </p:spPr>
        <p:txBody>
          <a:bodyPr wrap="none">
            <a:spAutoFit/>
          </a:bodyPr>
          <a:lstStyle/>
          <a:p>
            <a:r>
              <a:rPr lang="en-US" sz="1100" dirty="0">
                <a:solidFill>
                  <a:schemeClr val="accent2">
                    <a:lumMod val="50000"/>
                  </a:schemeClr>
                </a:solidFill>
                <a:latin typeface="Avenir Book" panose="02000503020000020003" pitchFamily="2" charset="0"/>
              </a:rPr>
              <a:t>Italy</a:t>
            </a:r>
            <a:endParaRPr lang="en-TG" dirty="0"/>
          </a:p>
        </p:txBody>
      </p:sp>
      <p:cxnSp>
        <p:nvCxnSpPr>
          <p:cNvPr id="24" name="Straight Arrow Connector 23">
            <a:extLst>
              <a:ext uri="{FF2B5EF4-FFF2-40B4-BE49-F238E27FC236}">
                <a16:creationId xmlns:a16="http://schemas.microsoft.com/office/drawing/2014/main" id="{71F0B8BD-96FD-7D4E-A4D4-FFD1EF4098F8}"/>
              </a:ext>
            </a:extLst>
          </p:cNvPr>
          <p:cNvCxnSpPr>
            <a:cxnSpLocks/>
          </p:cNvCxnSpPr>
          <p:nvPr/>
        </p:nvCxnSpPr>
        <p:spPr>
          <a:xfrm>
            <a:off x="9295340" y="5256813"/>
            <a:ext cx="28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551796E-4497-BA43-B69A-C8E87EC732EB}"/>
              </a:ext>
            </a:extLst>
          </p:cNvPr>
          <p:cNvSpPr/>
          <p:nvPr/>
        </p:nvSpPr>
        <p:spPr>
          <a:xfrm>
            <a:off x="5460277" y="4949039"/>
            <a:ext cx="280846" cy="261610"/>
          </a:xfrm>
          <a:prstGeom prst="rect">
            <a:avLst/>
          </a:prstGeom>
        </p:spPr>
        <p:txBody>
          <a:bodyPr wrap="none">
            <a:spAutoFit/>
          </a:bodyPr>
          <a:lstStyle/>
          <a:p>
            <a:r>
              <a:rPr lang="en-US" sz="1100" dirty="0">
                <a:solidFill>
                  <a:schemeClr val="accent2">
                    <a:lumMod val="50000"/>
                  </a:schemeClr>
                </a:solidFill>
                <a:latin typeface="Avenir Book" panose="02000503020000020003" pitchFamily="2" charset="0"/>
              </a:rPr>
              <a:t>UK</a:t>
            </a:r>
            <a:endParaRPr lang="en-TG" dirty="0"/>
          </a:p>
        </p:txBody>
      </p:sp>
      <p:cxnSp>
        <p:nvCxnSpPr>
          <p:cNvPr id="26" name="Straight Arrow Connector 25">
            <a:extLst>
              <a:ext uri="{FF2B5EF4-FFF2-40B4-BE49-F238E27FC236}">
                <a16:creationId xmlns:a16="http://schemas.microsoft.com/office/drawing/2014/main" id="{BE51B055-4F91-8048-9B34-DBB8B26ED312}"/>
              </a:ext>
            </a:extLst>
          </p:cNvPr>
          <p:cNvCxnSpPr>
            <a:cxnSpLocks/>
          </p:cNvCxnSpPr>
          <p:nvPr/>
        </p:nvCxnSpPr>
        <p:spPr>
          <a:xfrm>
            <a:off x="5694982" y="5235843"/>
            <a:ext cx="315686" cy="13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2391D8F-EB92-9446-8B02-30AA320FC8F0}"/>
              </a:ext>
            </a:extLst>
          </p:cNvPr>
          <p:cNvSpPr txBox="1"/>
          <p:nvPr/>
        </p:nvSpPr>
        <p:spPr>
          <a:xfrm>
            <a:off x="530667" y="2130259"/>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pitchFamily="2" charset="2"/>
              <a:buChar char="§"/>
            </a:pPr>
            <a:r>
              <a:rPr lang="en-US" dirty="0">
                <a:solidFill>
                  <a:schemeClr val="accent2">
                    <a:lumMod val="50000"/>
                  </a:schemeClr>
                </a:solidFill>
                <a:latin typeface="Avenir Book" panose="02000503020000020003" pitchFamily="2" charset="0"/>
              </a:rPr>
              <a:t>Although the U.S. had a later start, we are making significant improvements daily.</a:t>
            </a:r>
          </a:p>
        </p:txBody>
      </p:sp>
    </p:spTree>
    <p:extLst>
      <p:ext uri="{BB962C8B-B14F-4D97-AF65-F5344CB8AC3E}">
        <p14:creationId xmlns:p14="http://schemas.microsoft.com/office/powerpoint/2010/main" val="15347923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{B9A4822E-45D3-A544-811C-A48A40EA7660}tf10001060</Template>
  <TotalTime>3488</TotalTime>
  <Words>676</Words>
  <Application>Microsoft Macintosh PowerPoint</Application>
  <PresentationFormat>Widescreen</PresentationFormat>
  <Paragraphs>88</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Avenir</vt:lpstr>
      <vt:lpstr>Avenir Book</vt:lpstr>
      <vt:lpstr>Avenir Medium</vt:lpstr>
      <vt:lpstr>Calibri</vt:lpstr>
      <vt:lpstr>Trebuchet MS</vt:lpstr>
      <vt:lpstr>Wingdings</vt:lpstr>
      <vt:lpstr>Wingdings 3</vt:lpstr>
      <vt:lpstr>Facet</vt:lpstr>
      <vt:lpstr>Worldwide COVID-19 Vaccination Trends &amp; Progress Project 1 – Group 0</vt:lpstr>
      <vt:lpstr> Project Scope</vt:lpstr>
      <vt:lpstr>PowerPoint Presentation</vt:lpstr>
      <vt:lpstr>PowerPoint Presentation</vt:lpstr>
      <vt:lpstr> COVID-19 Vaccination Leaders – by Country</vt:lpstr>
      <vt:lpstr> COVID-19 Vaccination Leaders – by Country</vt:lpstr>
      <vt:lpstr> COVID-19 Vaccine types &amp; mixes most distributed worldwide</vt:lpstr>
      <vt:lpstr> Total People Fully Vaccinated Worldwide </vt:lpstr>
      <vt:lpstr> Total People Fully Vaccinated Worldwide | Top 5 Countries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Trends Around the World – Project 1</dc:title>
  <dc:creator>Michelle Fernandez Johnson</dc:creator>
  <cp:lastModifiedBy>Michelle Fernandez Johnson</cp:lastModifiedBy>
  <cp:revision>23</cp:revision>
  <dcterms:created xsi:type="dcterms:W3CDTF">2021-02-22T17:22:56Z</dcterms:created>
  <dcterms:modified xsi:type="dcterms:W3CDTF">2021-02-25T04:09:46Z</dcterms:modified>
</cp:coreProperties>
</file>