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20"/>
  </p:notesMasterIdLst>
  <p:handoutMasterIdLst>
    <p:handoutMasterId r:id="rId21"/>
  </p:handoutMasterIdLst>
  <p:sldIdLst>
    <p:sldId id="261" r:id="rId5"/>
    <p:sldId id="280" r:id="rId6"/>
    <p:sldId id="273" r:id="rId7"/>
    <p:sldId id="300" r:id="rId8"/>
    <p:sldId id="286" r:id="rId9"/>
    <p:sldId id="314" r:id="rId10"/>
    <p:sldId id="315" r:id="rId11"/>
    <p:sldId id="316" r:id="rId12"/>
    <p:sldId id="313" r:id="rId13"/>
    <p:sldId id="317" r:id="rId14"/>
    <p:sldId id="318" r:id="rId15"/>
    <p:sldId id="319" r:id="rId16"/>
    <p:sldId id="320" r:id="rId17"/>
    <p:sldId id="321" r:id="rId18"/>
    <p:sldId id="30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7" d="100"/>
          <a:sy n="87" d="100"/>
        </p:scale>
        <p:origin x="528" y="5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6/2/2022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34538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31486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28614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1034502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24535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03440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44448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950468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smtClean="0"/>
              <a:t>STUDENTS FEEDBACK ON FAVORITE LECTURE</a:t>
            </a:r>
            <a:r>
              <a:rPr lang="en-US" dirty="0"/>
              <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normAutofit fontScale="92500" lnSpcReduction="20000"/>
          </a:bodyPr>
          <a:lstStyle/>
          <a:p>
            <a:r>
              <a:rPr lang="en-US" dirty="0" smtClean="0"/>
              <a:t>REPRODUCIBLE RESEARCH</a:t>
            </a:r>
          </a:p>
          <a:p>
            <a:endParaRPr lang="en-US" dirty="0" smtClean="0"/>
          </a:p>
          <a:p>
            <a:r>
              <a:rPr lang="en-US" dirty="0" smtClean="0"/>
              <a:t>MARK ASAMOAH</a:t>
            </a:r>
          </a:p>
          <a:p>
            <a:r>
              <a:rPr lang="en-US" dirty="0" smtClean="0"/>
              <a:t>SANDILE NHLALO-SIBANDA</a:t>
            </a:r>
          </a:p>
          <a:p>
            <a:r>
              <a:rPr lang="en-US" dirty="0" smtClean="0"/>
              <a:t>TENDAI MAKUWERERE</a:t>
            </a:r>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1" y="621417"/>
            <a:ext cx="10805160" cy="707886"/>
          </a:xfrm>
        </p:spPr>
        <p:txBody>
          <a:bodyPr/>
          <a:lstStyle/>
          <a:p>
            <a:r>
              <a:rPr lang="en-GB" dirty="0"/>
              <a:t>Rating for teacher that Solves doubt willingly</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Title 3">
            <a:extLst>
              <a:ext uri="{FF2B5EF4-FFF2-40B4-BE49-F238E27FC236}">
                <a16:creationId xmlns:a16="http://schemas.microsoft.com/office/drawing/2014/main" id="{C8287F1B-3E25-4481-B199-24E6AD18DCEE}"/>
              </a:ext>
            </a:extLst>
          </p:cNvPr>
          <p:cNvSpPr txBox="1">
            <a:spLocks/>
          </p:cNvSpPr>
          <p:nvPr/>
        </p:nvSpPr>
        <p:spPr>
          <a:xfrm>
            <a:off x="242863" y="4941100"/>
            <a:ext cx="5472137"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Original data set</a:t>
            </a:r>
            <a:endParaRPr lang="en-GB" dirty="0"/>
          </a:p>
        </p:txBody>
      </p:sp>
      <p:sp>
        <p:nvSpPr>
          <p:cNvPr id="12" name="Title 3">
            <a:extLst>
              <a:ext uri="{FF2B5EF4-FFF2-40B4-BE49-F238E27FC236}">
                <a16:creationId xmlns:a16="http://schemas.microsoft.com/office/drawing/2014/main" id="{C8287F1B-3E25-4481-B199-24E6AD18DCEE}"/>
              </a:ext>
            </a:extLst>
          </p:cNvPr>
          <p:cNvSpPr txBox="1">
            <a:spLocks/>
          </p:cNvSpPr>
          <p:nvPr/>
        </p:nvSpPr>
        <p:spPr>
          <a:xfrm>
            <a:off x="7315200" y="2213439"/>
            <a:ext cx="4038601"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Survey data set</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3749"/>
            <a:ext cx="5575553" cy="34429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221" y="2961997"/>
            <a:ext cx="6019799" cy="3717226"/>
          </a:xfrm>
          <a:prstGeom prst="rect">
            <a:avLst/>
          </a:prstGeom>
        </p:spPr>
      </p:pic>
    </p:spTree>
    <p:extLst>
      <p:ext uri="{BB962C8B-B14F-4D97-AF65-F5344CB8AC3E}">
        <p14:creationId xmlns:p14="http://schemas.microsoft.com/office/powerpoint/2010/main" val="262547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1" y="621417"/>
            <a:ext cx="10805160" cy="707886"/>
          </a:xfrm>
        </p:spPr>
        <p:txBody>
          <a:bodyPr>
            <a:normAutofit fontScale="90000"/>
          </a:bodyPr>
          <a:lstStyle/>
          <a:p>
            <a:r>
              <a:rPr lang="en-GB" dirty="0"/>
              <a:t>How is “course recommendation based on relevance distributed”</a:t>
            </a:r>
            <a:br>
              <a:rPr lang="en-GB" dirty="0"/>
            </a:br>
            <a:endParaRPr lang="en-GB"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Title 3">
            <a:extLst>
              <a:ext uri="{FF2B5EF4-FFF2-40B4-BE49-F238E27FC236}">
                <a16:creationId xmlns:a16="http://schemas.microsoft.com/office/drawing/2014/main" id="{C8287F1B-3E25-4481-B199-24E6AD18DCEE}"/>
              </a:ext>
            </a:extLst>
          </p:cNvPr>
          <p:cNvSpPr txBox="1">
            <a:spLocks/>
          </p:cNvSpPr>
          <p:nvPr/>
        </p:nvSpPr>
        <p:spPr>
          <a:xfrm>
            <a:off x="242863" y="4941100"/>
            <a:ext cx="5472137"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Original data set</a:t>
            </a:r>
            <a:endParaRPr lang="en-GB" dirty="0"/>
          </a:p>
        </p:txBody>
      </p:sp>
      <p:sp>
        <p:nvSpPr>
          <p:cNvPr id="12" name="Title 3">
            <a:extLst>
              <a:ext uri="{FF2B5EF4-FFF2-40B4-BE49-F238E27FC236}">
                <a16:creationId xmlns:a16="http://schemas.microsoft.com/office/drawing/2014/main" id="{C8287F1B-3E25-4481-B199-24E6AD18DCEE}"/>
              </a:ext>
            </a:extLst>
          </p:cNvPr>
          <p:cNvSpPr txBox="1">
            <a:spLocks/>
          </p:cNvSpPr>
          <p:nvPr/>
        </p:nvSpPr>
        <p:spPr>
          <a:xfrm>
            <a:off x="7315200" y="2213439"/>
            <a:ext cx="4038601"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Survey data set</a:t>
            </a:r>
            <a:endParaRPr lang="en-GB" dirty="0"/>
          </a:p>
        </p:txBody>
      </p:sp>
      <p:pic>
        <p:nvPicPr>
          <p:cNvPr id="2" name="Picture 1"/>
          <p:cNvPicPr>
            <a:picLocks noChangeAspect="1"/>
          </p:cNvPicPr>
          <p:nvPr/>
        </p:nvPicPr>
        <p:blipFill>
          <a:blip r:embed="rId3"/>
          <a:stretch>
            <a:fillRect/>
          </a:stretch>
        </p:blipFill>
        <p:spPr>
          <a:xfrm>
            <a:off x="152400" y="1542049"/>
            <a:ext cx="5310507" cy="3186304"/>
          </a:xfrm>
          <a:prstGeom prst="rect">
            <a:avLst/>
          </a:prstGeom>
        </p:spPr>
      </p:pic>
      <p:pic>
        <p:nvPicPr>
          <p:cNvPr id="9" name="Picture 8"/>
          <p:cNvPicPr>
            <a:picLocks noChangeAspect="1"/>
          </p:cNvPicPr>
          <p:nvPr/>
        </p:nvPicPr>
        <p:blipFill>
          <a:blip r:embed="rId4"/>
          <a:stretch>
            <a:fillRect/>
          </a:stretch>
        </p:blipFill>
        <p:spPr>
          <a:xfrm>
            <a:off x="5881583" y="2956494"/>
            <a:ext cx="5933874" cy="3684811"/>
          </a:xfrm>
          <a:prstGeom prst="rect">
            <a:avLst/>
          </a:prstGeom>
        </p:spPr>
      </p:pic>
    </p:spTree>
    <p:extLst>
      <p:ext uri="{BB962C8B-B14F-4D97-AF65-F5344CB8AC3E}">
        <p14:creationId xmlns:p14="http://schemas.microsoft.com/office/powerpoint/2010/main" val="100302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1" y="621417"/>
            <a:ext cx="10805160" cy="707886"/>
          </a:xfrm>
        </p:spPr>
        <p:txBody>
          <a:bodyPr>
            <a:normAutofit fontScale="90000"/>
          </a:bodyPr>
          <a:lstStyle/>
          <a:p>
            <a:r>
              <a:rPr lang="en-GB" dirty="0"/>
              <a:t>On the scale of 1 to 10 how much difficult assignment is.</a:t>
            </a:r>
            <a:br>
              <a:rPr lang="en-GB" dirty="0"/>
            </a:br>
            <a:endParaRPr lang="en-GB"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Title 3">
            <a:extLst>
              <a:ext uri="{FF2B5EF4-FFF2-40B4-BE49-F238E27FC236}">
                <a16:creationId xmlns:a16="http://schemas.microsoft.com/office/drawing/2014/main" id="{C8287F1B-3E25-4481-B199-24E6AD18DCEE}"/>
              </a:ext>
            </a:extLst>
          </p:cNvPr>
          <p:cNvSpPr txBox="1">
            <a:spLocks/>
          </p:cNvSpPr>
          <p:nvPr/>
        </p:nvSpPr>
        <p:spPr>
          <a:xfrm>
            <a:off x="242863" y="4941100"/>
            <a:ext cx="5472137"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Original data set</a:t>
            </a:r>
            <a:endParaRPr lang="en-GB" dirty="0"/>
          </a:p>
        </p:txBody>
      </p:sp>
      <p:sp>
        <p:nvSpPr>
          <p:cNvPr id="12" name="Title 3">
            <a:extLst>
              <a:ext uri="{FF2B5EF4-FFF2-40B4-BE49-F238E27FC236}">
                <a16:creationId xmlns:a16="http://schemas.microsoft.com/office/drawing/2014/main" id="{C8287F1B-3E25-4481-B199-24E6AD18DCEE}"/>
              </a:ext>
            </a:extLst>
          </p:cNvPr>
          <p:cNvSpPr txBox="1">
            <a:spLocks/>
          </p:cNvSpPr>
          <p:nvPr/>
        </p:nvSpPr>
        <p:spPr>
          <a:xfrm>
            <a:off x="7315200" y="2213439"/>
            <a:ext cx="4038601"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Survey data set</a:t>
            </a:r>
            <a:endParaRPr lang="en-GB" dirty="0"/>
          </a:p>
        </p:txBody>
      </p:sp>
      <p:pic>
        <p:nvPicPr>
          <p:cNvPr id="6" name="Picture 5"/>
          <p:cNvPicPr>
            <a:picLocks noChangeAspect="1"/>
          </p:cNvPicPr>
          <p:nvPr/>
        </p:nvPicPr>
        <p:blipFill>
          <a:blip r:embed="rId3"/>
          <a:stretch>
            <a:fillRect/>
          </a:stretch>
        </p:blipFill>
        <p:spPr>
          <a:xfrm>
            <a:off x="76200" y="1375443"/>
            <a:ext cx="5448772" cy="3383573"/>
          </a:xfrm>
          <a:prstGeom prst="rect">
            <a:avLst/>
          </a:prstGeom>
        </p:spPr>
      </p:pic>
      <p:pic>
        <p:nvPicPr>
          <p:cNvPr id="8" name="Picture 7"/>
          <p:cNvPicPr>
            <a:picLocks noChangeAspect="1"/>
          </p:cNvPicPr>
          <p:nvPr/>
        </p:nvPicPr>
        <p:blipFill>
          <a:blip r:embed="rId4"/>
          <a:stretch>
            <a:fillRect/>
          </a:stretch>
        </p:blipFill>
        <p:spPr>
          <a:xfrm>
            <a:off x="5951220" y="2921325"/>
            <a:ext cx="5895579" cy="3631875"/>
          </a:xfrm>
          <a:prstGeom prst="rect">
            <a:avLst/>
          </a:prstGeom>
        </p:spPr>
      </p:pic>
    </p:spTree>
    <p:extLst>
      <p:ext uri="{BB962C8B-B14F-4D97-AF65-F5344CB8AC3E}">
        <p14:creationId xmlns:p14="http://schemas.microsoft.com/office/powerpoint/2010/main" val="208350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1" y="621417"/>
            <a:ext cx="10805160" cy="707886"/>
          </a:xfrm>
        </p:spPr>
        <p:txBody>
          <a:bodyPr>
            <a:normAutofit fontScale="90000"/>
          </a:bodyPr>
          <a:lstStyle/>
          <a:p>
            <a:r>
              <a:rPr lang="en-GB" dirty="0"/>
              <a:t>On the scale of 1 to 10 how much difficult assignment is.</a:t>
            </a:r>
            <a:br>
              <a:rPr lang="en-GB" dirty="0"/>
            </a:br>
            <a:endParaRPr lang="en-GB"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1" name="Title 3">
            <a:extLst>
              <a:ext uri="{FF2B5EF4-FFF2-40B4-BE49-F238E27FC236}">
                <a16:creationId xmlns:a16="http://schemas.microsoft.com/office/drawing/2014/main" id="{C8287F1B-3E25-4481-B199-24E6AD18DCEE}"/>
              </a:ext>
            </a:extLst>
          </p:cNvPr>
          <p:cNvSpPr txBox="1">
            <a:spLocks/>
          </p:cNvSpPr>
          <p:nvPr/>
        </p:nvSpPr>
        <p:spPr>
          <a:xfrm>
            <a:off x="242863" y="4941100"/>
            <a:ext cx="5472137"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Original data set</a:t>
            </a:r>
            <a:endParaRPr lang="en-GB" dirty="0"/>
          </a:p>
        </p:txBody>
      </p:sp>
      <p:sp>
        <p:nvSpPr>
          <p:cNvPr id="12" name="Title 3">
            <a:extLst>
              <a:ext uri="{FF2B5EF4-FFF2-40B4-BE49-F238E27FC236}">
                <a16:creationId xmlns:a16="http://schemas.microsoft.com/office/drawing/2014/main" id="{C8287F1B-3E25-4481-B199-24E6AD18DCEE}"/>
              </a:ext>
            </a:extLst>
          </p:cNvPr>
          <p:cNvSpPr txBox="1">
            <a:spLocks/>
          </p:cNvSpPr>
          <p:nvPr/>
        </p:nvSpPr>
        <p:spPr>
          <a:xfrm>
            <a:off x="7315200" y="2213439"/>
            <a:ext cx="4038601"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Survey data set</a:t>
            </a:r>
            <a:endParaRPr lang="en-GB" dirty="0"/>
          </a:p>
        </p:txBody>
      </p:sp>
      <p:pic>
        <p:nvPicPr>
          <p:cNvPr id="2" name="Picture 1"/>
          <p:cNvPicPr>
            <a:picLocks noChangeAspect="1"/>
          </p:cNvPicPr>
          <p:nvPr/>
        </p:nvPicPr>
        <p:blipFill>
          <a:blip r:embed="rId3"/>
          <a:stretch>
            <a:fillRect/>
          </a:stretch>
        </p:blipFill>
        <p:spPr>
          <a:xfrm>
            <a:off x="61970" y="1472495"/>
            <a:ext cx="5658892" cy="3468605"/>
          </a:xfrm>
          <a:prstGeom prst="rect">
            <a:avLst/>
          </a:prstGeom>
        </p:spPr>
      </p:pic>
      <p:pic>
        <p:nvPicPr>
          <p:cNvPr id="7" name="Picture 6"/>
          <p:cNvPicPr>
            <a:picLocks noChangeAspect="1"/>
          </p:cNvPicPr>
          <p:nvPr/>
        </p:nvPicPr>
        <p:blipFill>
          <a:blip r:embed="rId4"/>
          <a:stretch>
            <a:fillRect/>
          </a:stretch>
        </p:blipFill>
        <p:spPr>
          <a:xfrm>
            <a:off x="6112245" y="2929415"/>
            <a:ext cx="6024070" cy="3593305"/>
          </a:xfrm>
          <a:prstGeom prst="rect">
            <a:avLst/>
          </a:prstGeom>
        </p:spPr>
      </p:pic>
    </p:spTree>
    <p:extLst>
      <p:ext uri="{BB962C8B-B14F-4D97-AF65-F5344CB8AC3E}">
        <p14:creationId xmlns:p14="http://schemas.microsoft.com/office/powerpoint/2010/main" val="15942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Conclusions &amp; Limitations</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381000" y="2279477"/>
            <a:ext cx="10288693" cy="3660648"/>
          </a:xfrm>
        </p:spPr>
        <p:txBody>
          <a:bodyPr>
            <a:normAutofit lnSpcReduction="10000"/>
          </a:bodyPr>
          <a:lstStyle/>
          <a:p>
            <a:r>
              <a:rPr lang="en-US" dirty="0" smtClean="0"/>
              <a:t>We conclude that students tends to more versed in topics conducted by their favorite instructors in the case of the original data set and but not same can be said about the survey data</a:t>
            </a:r>
          </a:p>
          <a:p>
            <a:r>
              <a:rPr lang="en-US" dirty="0" smtClean="0"/>
              <a:t>On the average students tend to like lecturers that solve their doubts more willing</a:t>
            </a:r>
          </a:p>
          <a:p>
            <a:r>
              <a:rPr lang="en-US" dirty="0" smtClean="0"/>
              <a:t>Most students would recommend the course base on relevance in the original data set but not in the case of the survey data.</a:t>
            </a:r>
          </a:p>
          <a:p>
            <a:r>
              <a:rPr lang="en-US" dirty="0" smtClean="0"/>
              <a:t>Students from both data set almost had the same thoughts regarding the difficulty in assignments judging from the nature of the curve.</a:t>
            </a:r>
          </a:p>
          <a:p>
            <a:pPr marL="0" indent="0">
              <a:buNone/>
            </a:pPr>
            <a:r>
              <a:rPr lang="en-US" dirty="0" smtClean="0"/>
              <a:t>    </a:t>
            </a:r>
            <a:endParaRPr lang="en-US" dirty="0"/>
          </a:p>
          <a:p>
            <a:pPr marL="0" indent="0">
              <a:buNone/>
            </a:pPr>
            <a:r>
              <a:rPr lang="en-US" dirty="0" smtClean="0">
                <a:solidFill>
                  <a:srgbClr val="FF0000"/>
                </a:solidFill>
              </a:rPr>
              <a:t>As a limitation, the survey data was too small. And also the location from which both data has been collected may be reason for the difference in results.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424732"/>
          </a:xfrm>
        </p:spPr>
        <p:txBody>
          <a:bodyPr/>
          <a:lstStyle/>
          <a:p>
            <a:r>
              <a:rPr lang="en-US" dirty="0" smtClean="0"/>
              <a:t>  </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57039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xmlns=""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smtClean="0"/>
              <a:t>“THANK YOU”</a:t>
            </a:r>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p:txBody>
          <a:bodyPr/>
          <a:lstStyle/>
          <a:p>
            <a:r>
              <a:rPr lang="en-US" dirty="0" smtClean="0"/>
              <a:t>UNIVERSITY OF WARSAW</a:t>
            </a:r>
          </a:p>
          <a:p>
            <a:r>
              <a:rPr lang="en-US" dirty="0" smtClean="0"/>
              <a:t>FACULTY OF ECONOMIC SCIENCES</a:t>
            </a:r>
          </a:p>
          <a:p>
            <a:r>
              <a:rPr lang="en-US" dirty="0" smtClean="0"/>
              <a:t>REPRODUCIBLE RESEARCH</a:t>
            </a:r>
          </a:p>
          <a:p>
            <a:r>
              <a:rPr lang="en-US" dirty="0" smtClean="0"/>
              <a:t>2022</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xmlns=""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xmlns=""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xmlns=""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What QUSTIONS the research seeks to </a:t>
            </a:r>
            <a:r>
              <a:rPr lang="en-US" dirty="0" err="1" smtClean="0"/>
              <a:t>aNSWER</a:t>
            </a:r>
            <a:r>
              <a:rPr lang="en-US" dirty="0" smtClean="0"/>
              <a:t>?</a:t>
            </a: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xmlns=""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normAutofit fontScale="47500" lnSpcReduction="20000"/>
          </a:bodyPr>
          <a:lstStyle/>
          <a:p>
            <a:pPr marL="457200" indent="-457200">
              <a:buFont typeface="Arial" panose="020B0604020202020204" pitchFamily="34" charset="0"/>
              <a:buChar char="•"/>
            </a:pPr>
            <a:r>
              <a:rPr lang="en-GB" dirty="0"/>
              <a:t>How is “course recommendation based on relevance </a:t>
            </a:r>
            <a:r>
              <a:rPr lang="en-GB" dirty="0" smtClean="0"/>
              <a:t>distributed”</a:t>
            </a:r>
          </a:p>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dirty="0" smtClean="0"/>
              <a:t>Average </a:t>
            </a:r>
            <a:r>
              <a:rPr lang="en-GB" dirty="0"/>
              <a:t>use of </a:t>
            </a:r>
            <a:r>
              <a:rPr lang="en-GB" dirty="0" smtClean="0"/>
              <a:t>presentation among lecturers.</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CORRELATION between solves doubt AND explain concept in an understandable way</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smtClean="0"/>
              <a:t>How students are </a:t>
            </a:r>
            <a:r>
              <a:rPr lang="en-GB" dirty="0"/>
              <a:t>well versed with the </a:t>
            </a:r>
            <a:r>
              <a:rPr lang="en-GB" dirty="0" smtClean="0"/>
              <a:t>topic.</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smtClean="0"/>
              <a:t>On </a:t>
            </a:r>
            <a:r>
              <a:rPr lang="en-GB" dirty="0"/>
              <a:t>the scale </a:t>
            </a:r>
            <a:r>
              <a:rPr lang="en-GB" dirty="0" smtClean="0"/>
              <a:t>of 1 </a:t>
            </a:r>
            <a:r>
              <a:rPr lang="en-GB" dirty="0"/>
              <a:t>to 10 how much difficult </a:t>
            </a:r>
            <a:r>
              <a:rPr lang="en-GB" dirty="0" smtClean="0"/>
              <a:t>assignment is.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R</a:t>
            </a:r>
            <a:r>
              <a:rPr lang="en-GB" dirty="0" smtClean="0"/>
              <a:t>ating </a:t>
            </a:r>
            <a:r>
              <a:rPr lang="en-GB" dirty="0"/>
              <a:t>for teacher that Solves doubt </a:t>
            </a:r>
            <a:r>
              <a:rPr lang="en-GB" dirty="0" smtClean="0"/>
              <a:t>willingly</a:t>
            </a:r>
          </a:p>
          <a:p>
            <a:endParaRPr lang="en-GB" dirty="0"/>
          </a:p>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xmlns="" val="1"/>
              </a:ext>
            </a:extLst>
          </p:cNvPr>
          <p:cNvPicPr>
            <a:picLocks noGrp="1" noChangeAspect="1"/>
          </p:cNvPicPr>
          <p:nvPr>
            <p:ph type="pic" sz="quarter" idx="21"/>
          </p:nvPr>
        </p:nvPicPr>
        <p:blipFill>
          <a:blip r:embed="rId4">
            <a:extLst>
              <a:ext uri="{96DAC541-7B7A-43D3-8B79-37D633B846F1}">
                <asvg:svgBlip xmlns:asvg="http://schemas.microsoft.com/office/drawing/2016/SVG/main" xmlns=""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xmlns=""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ORIGINAL DATA SOURCE AND DESCRIPTION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dirty="0" smtClean="0"/>
              <a:t>How well a student is versed in the particular lecture conducted by the instructor</a:t>
            </a:r>
            <a:r>
              <a:rPr lang="en-US" dirty="0" smtClean="0"/>
              <a:t>.</a:t>
            </a:r>
          </a:p>
          <a:p>
            <a:r>
              <a:rPr lang="en-GB" dirty="0" smtClean="0"/>
              <a:t>Explains concepts in an understandable way</a:t>
            </a:r>
            <a:r>
              <a:rPr lang="en-US" dirty="0" smtClean="0"/>
              <a:t>.</a:t>
            </a:r>
          </a:p>
          <a:p>
            <a:r>
              <a:rPr lang="en-US" dirty="0"/>
              <a:t>Use of presentations.</a:t>
            </a:r>
            <a:endParaRPr lang="en-US" dirty="0"/>
          </a:p>
          <a:p>
            <a:r>
              <a:rPr lang="en-GB" dirty="0"/>
              <a:t>Degree of difficulty of assignments</a:t>
            </a:r>
            <a:r>
              <a:rPr lang="en-US" dirty="0" smtClean="0"/>
              <a:t>.</a:t>
            </a:r>
            <a:endParaRPr lang="en-US" dirty="0"/>
          </a:p>
          <a:p>
            <a:r>
              <a:rPr lang="en-US" dirty="0"/>
              <a:t>Solves doubts willingly</a:t>
            </a:r>
            <a:r>
              <a:rPr lang="en-US" dirty="0" smtClean="0"/>
              <a:t>.</a:t>
            </a:r>
          </a:p>
          <a:p>
            <a:r>
              <a:rPr lang="en-US" dirty="0"/>
              <a:t>Structuring of the </a:t>
            </a:r>
            <a:r>
              <a:rPr lang="en-US" dirty="0" smtClean="0"/>
              <a:t>course</a:t>
            </a:r>
          </a:p>
          <a:p>
            <a:r>
              <a:rPr lang="en-GB" dirty="0"/>
              <a:t>Provides support for students going above and </a:t>
            </a:r>
            <a:r>
              <a:rPr lang="en-GB" dirty="0" smtClean="0"/>
              <a:t>beyond</a:t>
            </a:r>
          </a:p>
          <a:p>
            <a:r>
              <a:rPr lang="en-US" dirty="0"/>
              <a:t>Course recommendation based on </a:t>
            </a:r>
            <a:r>
              <a:rPr lang="en-US" dirty="0" smtClean="0"/>
              <a:t>relevance</a:t>
            </a:r>
            <a:endParaRPr lang="en-US" dirty="0"/>
          </a:p>
          <a:p>
            <a:endParaRPr lang="en-US" dirty="0" smtClean="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757130"/>
          </a:xfrm>
        </p:spPr>
        <p:txBody>
          <a:bodyPr/>
          <a:lstStyle/>
          <a:p>
            <a:r>
              <a:rPr lang="en-US" dirty="0"/>
              <a:t>Source: https://www.kaggle.com/code/kashishbhatia2137071/data-analysis-student-survey/data</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More insights on ORIGINAL data set</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smtClean="0"/>
              <a:t>THERE WAS A TOTAL OF 1001 RESPONDENTS</a:t>
            </a:r>
            <a:r>
              <a:rPr lang="en-US" dirty="0" smtClean="0"/>
              <a:t> IN THE ORIGINAL DATA SET </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smtClean="0"/>
              <a:t>TOTAL RESPONDENTS</a:t>
            </a:r>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xmlns=""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xmlns=""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smtClean="0"/>
              <a:t>ALL DATA WAS COLLECTED ON A SCALE OF 1 TO 10</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smtClean="0"/>
              <a:t>SCALE</a:t>
            </a:r>
            <a:endParaRPr lang="en-US" dirty="0"/>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xmlns=""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xmlns=""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smtClean="0"/>
              <a:t>THE DATA WAS COLLECTED AMONG STUDENTS IN MUMBAI</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smtClean="0"/>
              <a:t>LOCATION</a:t>
            </a:r>
            <a:endParaRPr lang="en-US" dirty="0"/>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xmlns=""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xmlns=""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xmlns=""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xmlns=""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smtClean="0"/>
              <a:t>SURVEY DATASET</a:t>
            </a:r>
            <a:r>
              <a:rPr lang="en-US" dirty="0" smtClean="0"/>
              <a:t> </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SURVEY DATA SOURCE AND DESCRIPTION</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dirty="0" smtClean="0"/>
              <a:t>How well a student is versed in the particular lecture conducted by the instructor</a:t>
            </a:r>
            <a:r>
              <a:rPr lang="en-US" dirty="0" smtClean="0"/>
              <a:t>.</a:t>
            </a:r>
          </a:p>
          <a:p>
            <a:r>
              <a:rPr lang="en-GB" dirty="0" smtClean="0"/>
              <a:t>Explains concepts in an understandable way</a:t>
            </a:r>
            <a:r>
              <a:rPr lang="en-US" dirty="0" smtClean="0"/>
              <a:t>.</a:t>
            </a:r>
          </a:p>
          <a:p>
            <a:r>
              <a:rPr lang="en-US" dirty="0"/>
              <a:t>Use of presentations.</a:t>
            </a:r>
            <a:endParaRPr lang="en-US" dirty="0"/>
          </a:p>
          <a:p>
            <a:r>
              <a:rPr lang="en-GB" dirty="0"/>
              <a:t>Degree of difficulty of assignments</a:t>
            </a:r>
            <a:r>
              <a:rPr lang="en-US" dirty="0" smtClean="0"/>
              <a:t>.</a:t>
            </a:r>
            <a:endParaRPr lang="en-US" dirty="0"/>
          </a:p>
          <a:p>
            <a:r>
              <a:rPr lang="en-US" dirty="0"/>
              <a:t>Solves doubts willingly</a:t>
            </a:r>
            <a:r>
              <a:rPr lang="en-US" dirty="0" smtClean="0"/>
              <a:t>.</a:t>
            </a:r>
          </a:p>
          <a:p>
            <a:r>
              <a:rPr lang="en-US" dirty="0"/>
              <a:t>Structuring of the </a:t>
            </a:r>
            <a:r>
              <a:rPr lang="en-US" dirty="0" smtClean="0"/>
              <a:t>course</a:t>
            </a:r>
          </a:p>
          <a:p>
            <a:r>
              <a:rPr lang="en-GB" dirty="0"/>
              <a:t>Provides support for students going above and </a:t>
            </a:r>
            <a:r>
              <a:rPr lang="en-GB" dirty="0" smtClean="0"/>
              <a:t>beyond</a:t>
            </a:r>
          </a:p>
          <a:p>
            <a:r>
              <a:rPr lang="en-US" dirty="0"/>
              <a:t>Course recommendation based on </a:t>
            </a:r>
            <a:r>
              <a:rPr lang="en-US" dirty="0" smtClean="0"/>
              <a:t>relevance</a:t>
            </a:r>
            <a:endParaRPr lang="en-US" dirty="0"/>
          </a:p>
          <a:p>
            <a:endParaRPr lang="en-US" dirty="0" smtClean="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424732"/>
          </a:xfrm>
        </p:spPr>
        <p:txBody>
          <a:bodyPr/>
          <a:lstStyle/>
          <a:p>
            <a:r>
              <a:rPr lang="en-US" dirty="0"/>
              <a:t>Source</a:t>
            </a:r>
            <a:r>
              <a:rPr lang="en-US" dirty="0" smtClean="0"/>
              <a:t>: Google Form Questionnaire</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406452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More insights on ORIGINAL data set</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smtClean="0"/>
              <a:t>THERE WAS A TOTAL OF 84 RESPONDENTS</a:t>
            </a:r>
            <a:r>
              <a:rPr lang="en-US" dirty="0" smtClean="0"/>
              <a:t> IN THE SURVEY DATA SET </a:t>
            </a:r>
            <a:endParaRPr lang="en-US" dirty="0"/>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smtClean="0"/>
              <a:t>TOTAL RESPONDENTS</a:t>
            </a:r>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xmlns=""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xmlns=""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smtClean="0"/>
              <a:t>ALL DATA WAS COLLECTED ON A SCALE OF 1 TO 10</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smtClean="0"/>
              <a:t>SCALE</a:t>
            </a:r>
            <a:endParaRPr lang="en-US" dirty="0"/>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xmlns=""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xmlns=""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smtClean="0"/>
              <a:t>AROUND THE WORLD</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smtClean="0"/>
              <a:t>LOCATION</a:t>
            </a:r>
            <a:endParaRPr lang="en-US" dirty="0"/>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xmlns=""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xmlns=""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xmlns=""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xmlns=""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23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smtClean="0"/>
              <a:t>RESULTS</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90689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1" y="621417"/>
            <a:ext cx="10805160" cy="707886"/>
          </a:xfrm>
        </p:spPr>
        <p:txBody>
          <a:bodyPr/>
          <a:lstStyle/>
          <a:p>
            <a:r>
              <a:rPr lang="en-GB" dirty="0"/>
              <a:t>How students are well versed with the </a:t>
            </a:r>
            <a:r>
              <a:rPr lang="en-GB" dirty="0" smtClean="0"/>
              <a:t>topic.</a:t>
            </a:r>
            <a:endParaRPr lang="en-GB"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7800"/>
            <a:ext cx="5298207" cy="3271643"/>
          </a:xfrm>
          <a:prstGeom prst="rect">
            <a:avLst/>
          </a:prstGeom>
        </p:spPr>
      </p:pic>
      <p:sp>
        <p:nvSpPr>
          <p:cNvPr id="11" name="Title 3">
            <a:extLst>
              <a:ext uri="{FF2B5EF4-FFF2-40B4-BE49-F238E27FC236}">
                <a16:creationId xmlns:a16="http://schemas.microsoft.com/office/drawing/2014/main" id="{C8287F1B-3E25-4481-B199-24E6AD18DCEE}"/>
              </a:ext>
            </a:extLst>
          </p:cNvPr>
          <p:cNvSpPr txBox="1">
            <a:spLocks/>
          </p:cNvSpPr>
          <p:nvPr/>
        </p:nvSpPr>
        <p:spPr>
          <a:xfrm>
            <a:off x="242863" y="4941100"/>
            <a:ext cx="5472137"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Original data set</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9272" y="2982371"/>
            <a:ext cx="6172200" cy="3811334"/>
          </a:xfrm>
          <a:prstGeom prst="rect">
            <a:avLst/>
          </a:prstGeom>
        </p:spPr>
      </p:pic>
      <p:sp>
        <p:nvSpPr>
          <p:cNvPr id="12" name="Title 3">
            <a:extLst>
              <a:ext uri="{FF2B5EF4-FFF2-40B4-BE49-F238E27FC236}">
                <a16:creationId xmlns:a16="http://schemas.microsoft.com/office/drawing/2014/main" id="{C8287F1B-3E25-4481-B199-24E6AD18DCEE}"/>
              </a:ext>
            </a:extLst>
          </p:cNvPr>
          <p:cNvSpPr txBox="1">
            <a:spLocks/>
          </p:cNvSpPr>
          <p:nvPr/>
        </p:nvSpPr>
        <p:spPr>
          <a:xfrm>
            <a:off x="7315200" y="2213439"/>
            <a:ext cx="4038601"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GB" dirty="0" smtClean="0"/>
              <a:t>Survey data set</a:t>
            </a:r>
            <a:endParaRPr lang="en-GB" dirty="0"/>
          </a:p>
        </p:txBody>
      </p:sp>
    </p:spTree>
    <p:extLst>
      <p:ext uri="{BB962C8B-B14F-4D97-AF65-F5344CB8AC3E}">
        <p14:creationId xmlns:p14="http://schemas.microsoft.com/office/powerpoint/2010/main" val="250073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537</Words>
  <Application>Microsoft Office PowerPoint</Application>
  <PresentationFormat>Widescreen</PresentationFormat>
  <Paragraphs>108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ModernClassicBlock-3</vt:lpstr>
      <vt:lpstr>STUDENTS FEEDBACK ON FAVORITE LECTURE </vt:lpstr>
      <vt:lpstr>What QUSTIONS the research seeks to aNSWER?</vt:lpstr>
      <vt:lpstr>ORIGINAL DATA SOURCE AND DESCRIPTION</vt:lpstr>
      <vt:lpstr>More insights on ORIGINAL data set</vt:lpstr>
      <vt:lpstr>SURVEY DATASET </vt:lpstr>
      <vt:lpstr>SURVEY DATA SOURCE AND DESCRIPTION</vt:lpstr>
      <vt:lpstr>More insights on ORIGINAL data set</vt:lpstr>
      <vt:lpstr>RESULTS</vt:lpstr>
      <vt:lpstr>How students are well versed with the topic.</vt:lpstr>
      <vt:lpstr>Rating for teacher that Solves doubt willingly</vt:lpstr>
      <vt:lpstr>How is “course recommendation based on relevance distributed” </vt:lpstr>
      <vt:lpstr>On the scale of 1 to 10 how much difficult assignment is. </vt:lpstr>
      <vt:lpstr>On the scale of 1 to 10 how much difficult assignment is. </vt:lpstr>
      <vt:lpstr>Conclusions &amp; Limitations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2022-06-02T10:28:30Z</dcterms:created>
  <dcterms:modified xsi:type="dcterms:W3CDTF">2022-06-02T11:47:27Z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