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6" r:id="rId1"/>
  </p:sldMasterIdLst>
  <p:notesMasterIdLst>
    <p:notesMasterId r:id="rId11"/>
  </p:notesMasterIdLst>
  <p:handoutMasterIdLst>
    <p:handoutMasterId r:id="rId12"/>
  </p:handoutMasterIdLst>
  <p:sldIdLst>
    <p:sldId id="701" r:id="rId2"/>
    <p:sldId id="755" r:id="rId3"/>
    <p:sldId id="760" r:id="rId4"/>
    <p:sldId id="762" r:id="rId5"/>
    <p:sldId id="770" r:id="rId6"/>
    <p:sldId id="769" r:id="rId7"/>
    <p:sldId id="767" r:id="rId8"/>
    <p:sldId id="766" r:id="rId9"/>
    <p:sldId id="771" r:id="rId10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+mn-cs"/>
      </a:defRPr>
    </a:lvl1pPr>
    <a:lvl2pPr marL="457145" algn="ctr" rtl="0" eaLnBrk="0" fontAlgn="base" hangingPunct="0">
      <a:spcBef>
        <a:spcPct val="2000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+mn-cs"/>
      </a:defRPr>
    </a:lvl2pPr>
    <a:lvl3pPr marL="914290" algn="ctr" rtl="0" eaLnBrk="0" fontAlgn="base" hangingPunct="0">
      <a:spcBef>
        <a:spcPct val="2000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435" algn="ctr" rtl="0" eaLnBrk="0" fontAlgn="base" hangingPunct="0">
      <a:spcBef>
        <a:spcPct val="2000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81" algn="ctr" rtl="0" eaLnBrk="0" fontAlgn="base" hangingPunct="0">
      <a:spcBef>
        <a:spcPct val="2000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+mn-cs"/>
      </a:defRPr>
    </a:lvl6pPr>
    <a:lvl7pPr marL="2742871" algn="l" defTabSz="91429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016" algn="l" defTabSz="91429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161" algn="l" defTabSz="91429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9F0F8"/>
    <a:srgbClr val="6699FF"/>
    <a:srgbClr val="E9EDF4"/>
    <a:srgbClr val="E0E9F4"/>
    <a:srgbClr val="CCCCFF"/>
    <a:srgbClr val="666699"/>
    <a:srgbClr val="0099CC"/>
    <a:srgbClr val="33CCFF"/>
    <a:srgbClr val="A8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86441" autoAdjust="0"/>
  </p:normalViewPr>
  <p:slideViewPr>
    <p:cSldViewPr snapToObjects="1">
      <p:cViewPr>
        <p:scale>
          <a:sx n="110" d="100"/>
          <a:sy n="110" d="100"/>
        </p:scale>
        <p:origin x="-84" y="-192"/>
      </p:cViewPr>
      <p:guideLst>
        <p:guide orient="horz"/>
        <p:guide pos="5592"/>
      </p:guideLst>
    </p:cSldViewPr>
  </p:slideViewPr>
  <p:outlineViewPr>
    <p:cViewPr>
      <p:scale>
        <a:sx n="33" d="100"/>
        <a:sy n="33" d="100"/>
      </p:scale>
      <p:origin x="0" y="74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66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22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76288"/>
            <a:ext cx="5092700" cy="3819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9" y="4860775"/>
            <a:ext cx="5206604" cy="460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176" tIns="47765" rIns="97176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281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xfrm>
            <a:off x="947739" y="4860927"/>
            <a:ext cx="5203825" cy="46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7758" rIns="97166" bIns="47758"/>
          <a:lstStyle/>
          <a:p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738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8  Fund Managers are maintaining their positions </a:t>
            </a:r>
            <a:r>
              <a:rPr lang="en-US" dirty="0" err="1">
                <a:latin typeface="+mn-lt"/>
              </a:rPr>
              <a:t>outwith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thinkfolio</a:t>
            </a:r>
            <a:r>
              <a:rPr lang="en-US" dirty="0">
                <a:latin typeface="+mn-lt"/>
              </a:rPr>
              <a:t> and the DH, so duplication of effort.</a:t>
            </a:r>
          </a:p>
          <a:p>
            <a:pPr defTabSz="4738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defTabSz="4738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No versatility to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 add new fields. / Limited flexibility</a:t>
            </a:r>
          </a:p>
          <a:p>
            <a:pPr marL="177691" indent="-177691">
              <a:buFont typeface="Arial"/>
              <a:buChar char="•"/>
            </a:pPr>
            <a:r>
              <a:rPr lang="en-US" dirty="0">
                <a:latin typeface="+mn-lt"/>
              </a:rPr>
              <a:t>Difficult to change incorrect positions/prices.</a:t>
            </a:r>
          </a:p>
          <a:p>
            <a:pPr marL="177691" indent="-177691">
              <a:buFont typeface="Arial"/>
              <a:buChar char="•"/>
            </a:pPr>
            <a:r>
              <a:rPr lang="en-US" dirty="0">
                <a:latin typeface="+mn-lt"/>
              </a:rPr>
              <a:t>Static Data is not robust and takes 2 days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 to change incorrect prices/set-ups</a:t>
            </a:r>
          </a:p>
          <a:p>
            <a:pPr marL="177691" indent="-177691">
              <a:buFont typeface="Arial"/>
              <a:buChar char="•"/>
            </a:pPr>
            <a:r>
              <a:rPr lang="en-US" dirty="0">
                <a:latin typeface="+mn-lt"/>
              </a:rPr>
              <a:t>No visibility over what the DH contains.</a:t>
            </a:r>
          </a:p>
          <a:p>
            <a:pPr marL="177691" indent="-177691">
              <a:buFont typeface="Arial"/>
              <a:buChar char="•"/>
            </a:pPr>
            <a:r>
              <a:rPr lang="en-US" dirty="0">
                <a:latin typeface="+mn-lt"/>
              </a:rPr>
              <a:t>IT change requests for DH take a very long time.</a:t>
            </a:r>
          </a:p>
          <a:p>
            <a:pPr defTabSz="4738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4768" tIns="47384" rIns="94768" bIns="47384"/>
          <a:lstStyle/>
          <a:p>
            <a:fld id="{2DC4000D-F179-8742-861A-7FFEF8017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ro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7737" y="6103694"/>
            <a:ext cx="4048363" cy="18466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lang="en-GB" sz="1200" dirty="0">
                <a:solidFill>
                  <a:srgbClr val="969696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r>
              <a:rPr lang="en-US" dirty="0" smtClean="0"/>
              <a:t>DD Month YYYY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40769" y="4186281"/>
            <a:ext cx="6480969" cy="36933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sz="2400" b="1">
                <a:solidFill>
                  <a:srgbClr val="2370A5"/>
                </a:solidFill>
              </a:defRPr>
            </a:lvl1pPr>
          </a:lstStyle>
          <a:p>
            <a:pPr lvl="0"/>
            <a:r>
              <a:rPr lang="en-US" noProof="0" dirty="0" smtClean="0"/>
              <a:t>Document Title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356100" y="4852476"/>
            <a:ext cx="4465638" cy="2746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 algn="r">
              <a:buFont typeface="Wingdings 2" pitchFamily="18" charset="2"/>
              <a:buNone/>
              <a:defRPr sz="1800">
                <a:solidFill>
                  <a:srgbClr val="2370A5"/>
                </a:solidFill>
              </a:defRPr>
            </a:lvl1pPr>
          </a:lstStyle>
          <a:p>
            <a:pPr lvl="0"/>
            <a:r>
              <a:rPr lang="en-US" noProof="0" dirty="0" smtClean="0"/>
              <a:t>Document Sub-Title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307738" y="4624963"/>
            <a:ext cx="8514000" cy="165600"/>
          </a:xfrm>
          <a:prstGeom prst="rect">
            <a:avLst/>
          </a:prstGeom>
          <a:solidFill>
            <a:srgbClr val="4A9ED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3" descr="\\sharepoint.alphafmc.com\DavWWWRoot\Alpha Logo\Alpha logo outlines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9" y="3637510"/>
            <a:ext cx="1770062" cy="494179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gray">
          <a:xfrm>
            <a:off x="325438" y="6332294"/>
            <a:ext cx="403066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1100" dirty="0" smtClean="0">
                <a:solidFill>
                  <a:srgbClr val="969696"/>
                </a:solidFill>
                <a:latin typeface="Calibri" pitchFamily="34" charset="0"/>
                <a:cs typeface="Calibri" pitchFamily="34" charset="0"/>
              </a:rPr>
              <a:t>Confidential</a:t>
            </a:r>
            <a:endParaRPr lang="en-US" sz="1100" dirty="0">
              <a:solidFill>
                <a:srgbClr val="96969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005"/>
            <a:ext cx="3008313" cy="72509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0005"/>
            <a:ext cx="5111750" cy="541615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70616"/>
            <a:ext cx="3008313" cy="4555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09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58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8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0762"/>
            <a:ext cx="2057400" cy="559397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0762"/>
            <a:ext cx="6019800" cy="5593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Experienc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 userDrawn="1"/>
        </p:nvSpPr>
        <p:spPr bwMode="auto">
          <a:xfrm>
            <a:off x="4681738" y="1371600"/>
            <a:ext cx="4140000" cy="4839900"/>
          </a:xfrm>
          <a:prstGeom prst="roundRect">
            <a:avLst>
              <a:gd name="adj" fmla="val 369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4A9ED8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5613" indent="-2254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684213" indent="-2270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912813" indent="-2270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Calibri" pitchFamily="34" charset="0"/>
              <a:buChar char="‒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 marL="1141413" indent="-2270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1598613" indent="-227013" algn="l" rtl="0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055813" indent="-227013" algn="l" rtl="0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513013" indent="-227013" algn="l" rtl="0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2970213" indent="-227013" algn="l" rtl="0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</a:pPr>
            <a:endParaRPr lang="en-GB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200" y="1371600"/>
            <a:ext cx="4096800" cy="4838400"/>
          </a:xfrm>
        </p:spPr>
        <p:txBody>
          <a:bodyPr lIns="90000" tIns="90000" rIns="90000" bIns="90000"/>
          <a:lstStyle>
            <a:lvl1pPr>
              <a:spcBef>
                <a:spcPts val="1440"/>
              </a:spcBef>
              <a:defRPr sz="1500">
                <a:solidFill>
                  <a:srgbClr val="2370A5"/>
                </a:solidFill>
              </a:defRPr>
            </a:lvl1pPr>
            <a:lvl2pPr>
              <a:defRPr sz="1200" b="0" baseline="0">
                <a:solidFill>
                  <a:srgbClr val="404040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[blue client description] - example text [grey]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24000" y="838800"/>
            <a:ext cx="8499600" cy="360000"/>
          </a:xfrm>
          <a:prstGeom prst="roundRect">
            <a:avLst/>
          </a:prstGeom>
          <a:solidFill>
            <a:srgbClr val="429AD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3131" y="1371600"/>
            <a:ext cx="4095600" cy="4839900"/>
            <a:chOff x="323131" y="1429656"/>
            <a:chExt cx="4095600" cy="483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 bwMode="auto">
            <a:xfrm>
              <a:off x="323131" y="1429656"/>
              <a:ext cx="4095600" cy="1116000"/>
            </a:xfrm>
            <a:prstGeom prst="roundRect">
              <a:avLst>
                <a:gd name="adj" fmla="val 13444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rgbClr val="2370A5"/>
                  </a:solidFill>
                  <a:effectLst/>
                  <a:latin typeface="Calibri" pitchFamily="34" charset="0"/>
                  <a:cs typeface="Calibri" pitchFamily="34" charset="0"/>
                </a:rPr>
                <a:t>Profile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23131" y="1770444"/>
              <a:ext cx="4095600" cy="4499112"/>
            </a:xfrm>
            <a:prstGeom prst="roundRect">
              <a:avLst>
                <a:gd name="adj" fmla="val 3518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4625" indent="-174625" algn="l" defTabSz="762000">
                <a:spcBef>
                  <a:spcPct val="40000"/>
                </a:spcBef>
                <a:buClr>
                  <a:srgbClr val="429AD6"/>
                </a:buClr>
                <a:buSzPct val="125000"/>
                <a:buFontTx/>
                <a:buChar char="•"/>
                <a:defRPr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37600"/>
            <a:ext cx="1386000" cy="194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37883" y="4173967"/>
            <a:ext cx="3808207" cy="1983329"/>
          </a:xfrm>
        </p:spPr>
        <p:txBody>
          <a:bodyPr lIns="72000" tIns="72000" rIns="72000" bIns="72000"/>
          <a:lstStyle>
            <a:lvl1pPr marL="0" indent="0">
              <a:buNone/>
              <a:defRPr lang="en-US" sz="12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541337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lvl="0" indent="0" algn="l" defTabSz="762000" rtl="0" eaLnBrk="1" fontAlgn="base" hangingPunct="1">
              <a:spcBef>
                <a:spcPts val="108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</a:pPr>
            <a:r>
              <a:rPr lang="en-US" dirty="0" smtClean="0"/>
              <a:t>Click to enter information about areas of specialism, skills sets and/or qualifications.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996827" y="2039099"/>
            <a:ext cx="2421904" cy="1931671"/>
          </a:xfrm>
        </p:spPr>
        <p:txBody>
          <a:bodyPr lIns="288000" tIns="72000" rIns="288000">
            <a:normAutofit/>
          </a:bodyPr>
          <a:lstStyle>
            <a:lvl1pPr marL="0" indent="0">
              <a:spcBef>
                <a:spcPts val="1080"/>
              </a:spcBef>
              <a:buNone/>
              <a:defRPr sz="1200" baseline="0">
                <a:solidFill>
                  <a:srgbClr val="404040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541337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enter current and previous positions (“&lt;Name&gt; is a &lt;Position&gt; at Alpha // </a:t>
            </a:r>
          </a:p>
          <a:p>
            <a:pPr lvl="0"/>
            <a:r>
              <a:rPr lang="en-US" dirty="0" smtClean="0"/>
              <a:t>Prior to joining Alpha…”).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2113" y="838800"/>
            <a:ext cx="8497887" cy="360363"/>
          </a:xfrm>
        </p:spPr>
        <p:txBody>
          <a:bodyPr lIns="72000" rIns="72000" anchor="ctr" anchorCtr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GB" dirty="0" smtClean="0"/>
              <a:t>[Name] [Surname]   •   [Job Title]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Experience</a:t>
            </a:r>
            <a:endParaRPr lang="en-GB" sz="1800" kern="1200" dirty="0">
              <a:solidFill>
                <a:srgbClr val="2370A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779" y="3777999"/>
            <a:ext cx="603112" cy="180000"/>
          </a:xfrm>
        </p:spPr>
        <p:txBody>
          <a:bodyPr>
            <a:normAutofit/>
          </a:bodyPr>
          <a:lstStyle>
            <a:lvl1pPr algn="l" rtl="0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defRPr lang="en-GB" sz="1200" b="1" kern="1200" dirty="0">
                <a:solidFill>
                  <a:srgbClr val="40404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[PHOTO]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" y="2038350"/>
            <a:ext cx="1385888" cy="19399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1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categ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4000" y="1375200"/>
            <a:ext cx="1461333" cy="990000"/>
            <a:chOff x="-1857058" y="3203378"/>
            <a:chExt cx="1461333" cy="99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-1857058" y="3203378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350" y="3327578"/>
              <a:ext cx="1316647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0" y="1375200"/>
            <a:ext cx="6840000" cy="4914000"/>
          </a:xfrm>
        </p:spPr>
        <p:txBody>
          <a:bodyPr/>
          <a:lstStyle>
            <a:lvl1pPr>
              <a:spcBef>
                <a:spcPts val="1080"/>
              </a:spcBef>
              <a:defRPr sz="1600">
                <a:solidFill>
                  <a:srgbClr val="2370A5"/>
                </a:solidFill>
              </a:defRPr>
            </a:lvl1pPr>
            <a:lvl2pPr>
              <a:defRPr sz="1200" b="0" baseline="0">
                <a:solidFill>
                  <a:srgbClr val="404040"/>
                </a:solidFill>
              </a:defRPr>
            </a:lvl2pPr>
            <a:lvl3pPr>
              <a:spcBef>
                <a:spcPts val="360"/>
              </a:spcBef>
              <a:defRPr sz="1200"/>
            </a:lvl3pPr>
            <a:lvl4pPr>
              <a:spcBef>
                <a:spcPts val="360"/>
              </a:spcBef>
              <a:defRPr sz="1200"/>
            </a:lvl4pPr>
            <a:lvl5pPr>
              <a:spcBef>
                <a:spcPts val="360"/>
              </a:spcBef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24000" y="838800"/>
            <a:ext cx="8499600" cy="360000"/>
          </a:xfrm>
          <a:prstGeom prst="roundRect">
            <a:avLst/>
          </a:prstGeom>
          <a:solidFill>
            <a:srgbClr val="429AD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82976"/>
              </p:ext>
            </p:extLst>
          </p:nvPr>
        </p:nvGraphicFramePr>
        <p:xfrm>
          <a:off x="322262" y="2498228"/>
          <a:ext cx="1461600" cy="375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Sponsor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Functions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Geographic Scope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Fund Types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 userDrawn="1"/>
        </p:nvGrpSpPr>
        <p:grpSpPr>
          <a:xfrm>
            <a:off x="322262" y="1374900"/>
            <a:ext cx="1461333" cy="990000"/>
            <a:chOff x="322262" y="1374900"/>
            <a:chExt cx="1461333" cy="990000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322262" y="1374900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" name="Picture 2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38" y="1499100"/>
              <a:ext cx="1319379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325364" y="1374900"/>
            <a:ext cx="1461333" cy="990000"/>
            <a:chOff x="-1857058" y="822450"/>
            <a:chExt cx="1461333" cy="990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-1857058" y="822450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6082" y="946650"/>
              <a:ext cx="1319379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322260" y="1374900"/>
            <a:ext cx="1461333" cy="990000"/>
            <a:chOff x="-1857058" y="2003228"/>
            <a:chExt cx="1461333" cy="9900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-1857058" y="2003228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9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7843" y="2127428"/>
              <a:ext cx="1321140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5713" y="838437"/>
            <a:ext cx="8497887" cy="360363"/>
          </a:xfrm>
        </p:spPr>
        <p:txBody>
          <a:bodyPr lIns="72000" rIns="72000" anchor="ctr" anchorCtr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GB" dirty="0" smtClean="0"/>
              <a:t>[Project headline description]   •   [Client Name - if citeable]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38543" y="2862263"/>
            <a:ext cx="1445050" cy="52705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lang="en-GB" dirty="0" smtClean="0"/>
              <a:t>[</a:t>
            </a:r>
            <a:r>
              <a:rPr lang="en-GB" dirty="0" err="1" smtClean="0"/>
              <a:t>eg</a:t>
            </a:r>
            <a:r>
              <a:rPr lang="en-GB" dirty="0" smtClean="0"/>
              <a:t>. Global Head of Funds Services]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8543" y="3776663"/>
            <a:ext cx="1445050" cy="83836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Fund Accounting]</a:t>
            </a:r>
          </a:p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Middle Office]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8543" y="4992277"/>
            <a:ext cx="1445050" cy="33275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Global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8543" y="5713040"/>
            <a:ext cx="1445050" cy="57616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Over 1000 funds with £100bn AUM]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Case Study</a:t>
            </a:r>
            <a:endParaRPr lang="en-GB" sz="1800" kern="1200" dirty="0">
              <a:solidFill>
                <a:srgbClr val="2370A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551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categ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4000" y="1375200"/>
            <a:ext cx="1461333" cy="990000"/>
            <a:chOff x="-1857058" y="3203378"/>
            <a:chExt cx="1461333" cy="99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-1857058" y="3203378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350" y="3327578"/>
              <a:ext cx="1316647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0" y="1375200"/>
            <a:ext cx="6840000" cy="4914000"/>
          </a:xfrm>
        </p:spPr>
        <p:txBody>
          <a:bodyPr/>
          <a:lstStyle>
            <a:lvl1pPr>
              <a:spcBef>
                <a:spcPts val="1080"/>
              </a:spcBef>
              <a:defRPr sz="1600">
                <a:solidFill>
                  <a:srgbClr val="2370A5"/>
                </a:solidFill>
              </a:defRPr>
            </a:lvl1pPr>
            <a:lvl2pPr>
              <a:defRPr sz="1200" b="0" baseline="0">
                <a:solidFill>
                  <a:srgbClr val="404040"/>
                </a:solidFill>
              </a:defRPr>
            </a:lvl2pPr>
            <a:lvl3pPr>
              <a:spcBef>
                <a:spcPts val="360"/>
              </a:spcBef>
              <a:defRPr sz="1200"/>
            </a:lvl3pPr>
            <a:lvl4pPr>
              <a:spcBef>
                <a:spcPts val="360"/>
              </a:spcBef>
              <a:defRPr sz="1200"/>
            </a:lvl4pPr>
            <a:lvl5pPr>
              <a:spcBef>
                <a:spcPts val="360"/>
              </a:spcBef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24000" y="838800"/>
            <a:ext cx="8499600" cy="360000"/>
          </a:xfrm>
          <a:prstGeom prst="roundRect">
            <a:avLst/>
          </a:prstGeom>
          <a:solidFill>
            <a:srgbClr val="429AD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353392"/>
              </p:ext>
            </p:extLst>
          </p:nvPr>
        </p:nvGraphicFramePr>
        <p:xfrm>
          <a:off x="322262" y="2498228"/>
          <a:ext cx="1461600" cy="375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Sponsor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Functions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Geographic Scope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Fund Types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 userDrawn="1"/>
        </p:nvGrpSpPr>
        <p:grpSpPr>
          <a:xfrm>
            <a:off x="322262" y="1374900"/>
            <a:ext cx="1461333" cy="990000"/>
            <a:chOff x="322262" y="1374900"/>
            <a:chExt cx="1461333" cy="990000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322262" y="1374900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" name="Picture 2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38" y="1499100"/>
              <a:ext cx="1319379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325364" y="1374900"/>
            <a:ext cx="1461333" cy="990000"/>
            <a:chOff x="-1857058" y="822450"/>
            <a:chExt cx="1461333" cy="990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-1857058" y="822450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6082" y="946650"/>
              <a:ext cx="1319379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5713" y="838437"/>
            <a:ext cx="8497887" cy="360363"/>
          </a:xfrm>
        </p:spPr>
        <p:txBody>
          <a:bodyPr lIns="72000" rIns="72000" anchor="ctr" anchorCtr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GB" dirty="0" smtClean="0"/>
              <a:t>[Project headline description]   •   [Client Name - if citeable]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38543" y="2862263"/>
            <a:ext cx="1445050" cy="52705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lang="en-GB" dirty="0" smtClean="0"/>
              <a:t>[</a:t>
            </a:r>
            <a:r>
              <a:rPr lang="en-GB" dirty="0" err="1" smtClean="0"/>
              <a:t>eg</a:t>
            </a:r>
            <a:r>
              <a:rPr lang="en-GB" dirty="0" smtClean="0"/>
              <a:t>. Global Head of Funds Services]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8543" y="3776663"/>
            <a:ext cx="1445050" cy="83836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Fund Accounting]</a:t>
            </a:r>
          </a:p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Middle Office]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8543" y="4992277"/>
            <a:ext cx="1445050" cy="33275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Global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8543" y="5713040"/>
            <a:ext cx="1445050" cy="57616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Over 1000 funds with £100bn AUM]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Case Study</a:t>
            </a:r>
            <a:endParaRPr lang="en-GB" sz="1800" kern="1200" dirty="0">
              <a:solidFill>
                <a:srgbClr val="2370A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81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categ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4000" y="1375200"/>
            <a:ext cx="1461333" cy="990000"/>
            <a:chOff x="-1857058" y="3203378"/>
            <a:chExt cx="1461333" cy="99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-1857058" y="3203378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350" y="3327578"/>
              <a:ext cx="1316647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0" y="1375200"/>
            <a:ext cx="6840000" cy="4914000"/>
          </a:xfrm>
        </p:spPr>
        <p:txBody>
          <a:bodyPr/>
          <a:lstStyle>
            <a:lvl1pPr>
              <a:spcBef>
                <a:spcPts val="1080"/>
              </a:spcBef>
              <a:defRPr sz="1600">
                <a:solidFill>
                  <a:srgbClr val="2370A5"/>
                </a:solidFill>
              </a:defRPr>
            </a:lvl1pPr>
            <a:lvl2pPr>
              <a:defRPr sz="1200" b="0" baseline="0">
                <a:solidFill>
                  <a:srgbClr val="404040"/>
                </a:solidFill>
              </a:defRPr>
            </a:lvl2pPr>
            <a:lvl3pPr>
              <a:spcBef>
                <a:spcPts val="360"/>
              </a:spcBef>
              <a:defRPr sz="1200"/>
            </a:lvl3pPr>
            <a:lvl4pPr>
              <a:spcBef>
                <a:spcPts val="360"/>
              </a:spcBef>
              <a:defRPr sz="1200"/>
            </a:lvl4pPr>
            <a:lvl5pPr>
              <a:spcBef>
                <a:spcPts val="360"/>
              </a:spcBef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24000" y="838800"/>
            <a:ext cx="8499600" cy="360000"/>
          </a:xfrm>
          <a:prstGeom prst="roundRect">
            <a:avLst/>
          </a:prstGeom>
          <a:solidFill>
            <a:srgbClr val="429AD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1604575"/>
              </p:ext>
            </p:extLst>
          </p:nvPr>
        </p:nvGraphicFramePr>
        <p:xfrm>
          <a:off x="322262" y="2498228"/>
          <a:ext cx="1461600" cy="375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Sponsor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Functions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Geographic Scope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Fund Types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 userDrawn="1"/>
        </p:nvGrpSpPr>
        <p:grpSpPr>
          <a:xfrm>
            <a:off x="322262" y="1374900"/>
            <a:ext cx="1461333" cy="990000"/>
            <a:chOff x="322262" y="1374900"/>
            <a:chExt cx="1461333" cy="990000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322262" y="1374900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" name="Picture 2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38" y="1499100"/>
              <a:ext cx="1319379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5713" y="838437"/>
            <a:ext cx="8497887" cy="360363"/>
          </a:xfrm>
        </p:spPr>
        <p:txBody>
          <a:bodyPr lIns="72000" rIns="72000" anchor="ctr" anchorCtr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GB" dirty="0" smtClean="0"/>
              <a:t>[Project headline description]   •   [Client Name - if citeable]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38543" y="2862263"/>
            <a:ext cx="1445050" cy="52705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lang="en-GB" dirty="0" smtClean="0"/>
              <a:t>[</a:t>
            </a:r>
            <a:r>
              <a:rPr lang="en-GB" dirty="0" err="1" smtClean="0"/>
              <a:t>eg</a:t>
            </a:r>
            <a:r>
              <a:rPr lang="en-GB" dirty="0" smtClean="0"/>
              <a:t>. Global Head of Funds Services]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8543" y="3776663"/>
            <a:ext cx="1445050" cy="83836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Fund Accounting]</a:t>
            </a:r>
          </a:p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Middle Office]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8543" y="4992277"/>
            <a:ext cx="1445050" cy="33275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Global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8543" y="5713040"/>
            <a:ext cx="1445050" cy="57616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Over 1000 funds with £100bn AUM]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Case Study</a:t>
            </a:r>
            <a:endParaRPr lang="en-GB" sz="1800" kern="1200" dirty="0">
              <a:solidFill>
                <a:srgbClr val="2370A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503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categor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4000" y="1375200"/>
            <a:ext cx="1461333" cy="990000"/>
            <a:chOff x="-1857058" y="3203378"/>
            <a:chExt cx="1461333" cy="99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-1857058" y="3203378"/>
              <a:ext cx="1461333" cy="990000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350" y="3327578"/>
              <a:ext cx="1316647" cy="7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00" y="1375200"/>
            <a:ext cx="6840000" cy="4914000"/>
          </a:xfrm>
        </p:spPr>
        <p:txBody>
          <a:bodyPr/>
          <a:lstStyle>
            <a:lvl1pPr>
              <a:spcBef>
                <a:spcPts val="1080"/>
              </a:spcBef>
              <a:defRPr sz="1600">
                <a:solidFill>
                  <a:srgbClr val="2370A5"/>
                </a:solidFill>
              </a:defRPr>
            </a:lvl1pPr>
            <a:lvl2pPr>
              <a:defRPr sz="1200" b="0" baseline="0">
                <a:solidFill>
                  <a:srgbClr val="404040"/>
                </a:solidFill>
              </a:defRPr>
            </a:lvl2pPr>
            <a:lvl3pPr>
              <a:spcBef>
                <a:spcPts val="360"/>
              </a:spcBef>
              <a:defRPr sz="1200"/>
            </a:lvl3pPr>
            <a:lvl4pPr>
              <a:spcBef>
                <a:spcPts val="360"/>
              </a:spcBef>
              <a:defRPr sz="1200"/>
            </a:lvl4pPr>
            <a:lvl5pPr>
              <a:spcBef>
                <a:spcPts val="360"/>
              </a:spcBef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24000" y="838800"/>
            <a:ext cx="8499600" cy="360000"/>
          </a:xfrm>
          <a:prstGeom prst="roundRect">
            <a:avLst/>
          </a:prstGeom>
          <a:solidFill>
            <a:srgbClr val="429AD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3962817"/>
              </p:ext>
            </p:extLst>
          </p:nvPr>
        </p:nvGraphicFramePr>
        <p:xfrm>
          <a:off x="322262" y="2498228"/>
          <a:ext cx="1461600" cy="375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Sponsor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>
                          <a:tab pos="3716338" algn="l"/>
                        </a:tabLst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Functions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Geographic Scope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15299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Fund Types</a:t>
                      </a:r>
                    </a:p>
                  </a:txBody>
                  <a:tcPr marL="54000" marR="54000" marT="54000" marB="54000" anchor="ctr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29AD6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4000" marR="54000" marT="54000" marB="54000" horzOverflow="overflow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5713" y="838437"/>
            <a:ext cx="8497887" cy="360363"/>
          </a:xfrm>
        </p:spPr>
        <p:txBody>
          <a:bodyPr lIns="72000" rIns="72000" anchor="ctr" anchorCtr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GB" dirty="0" smtClean="0"/>
              <a:t>[Project headline description]   •   [Client Name - if citeable]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38543" y="2862263"/>
            <a:ext cx="1445050" cy="52705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lang="en-GB" dirty="0" smtClean="0"/>
              <a:t>[</a:t>
            </a:r>
            <a:r>
              <a:rPr lang="en-GB" dirty="0" err="1" smtClean="0"/>
              <a:t>eg</a:t>
            </a:r>
            <a:r>
              <a:rPr lang="en-GB" dirty="0" smtClean="0"/>
              <a:t>. Global Head of Funds Services]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8543" y="3776663"/>
            <a:ext cx="1445050" cy="83836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Fund Accounting]</a:t>
            </a:r>
          </a:p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Middle Office]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8543" y="4992277"/>
            <a:ext cx="1445050" cy="332758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US" sz="1100" b="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Global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8543" y="5713040"/>
            <a:ext cx="1445050" cy="576160"/>
          </a:xfrm>
        </p:spPr>
        <p:txBody>
          <a:bodyPr lIns="36000" tIns="36000" rIns="36000" bIns="36000">
            <a:normAutofit/>
          </a:bodyPr>
          <a:lstStyle>
            <a:lvl1pPr marL="0" marR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 kumimoji="0" lang="en-US" sz="1100" b="0" i="0" u="none" strike="noStrike" kern="1200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29AD6"/>
              </a:buClr>
              <a:buSzPct val="125000"/>
              <a:buFontTx/>
              <a:buNone/>
              <a:tabLst/>
              <a:defRPr/>
            </a:pP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[</a:t>
            </a:r>
            <a:r>
              <a:rPr kumimoji="0" lang="en-GB" sz="1100" b="0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eg</a:t>
            </a:r>
            <a:r>
              <a:rPr kumimoji="0" lang="en-GB" sz="11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. Over 1000 funds with £100bn AUM]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Case Study</a:t>
            </a:r>
            <a:endParaRPr lang="en-GB" sz="1800" kern="1200" dirty="0">
              <a:solidFill>
                <a:srgbClr val="2370A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05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000" y="5230800"/>
            <a:ext cx="771429" cy="10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TextBox 2"/>
          <p:cNvSpPr txBox="1"/>
          <p:nvPr userDrawn="1"/>
        </p:nvSpPr>
        <p:spPr>
          <a:xfrm>
            <a:off x="324000" y="122400"/>
            <a:ext cx="8499600" cy="428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0A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 Details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23528" y="836712"/>
            <a:ext cx="2016000" cy="4221838"/>
            <a:chOff x="323131" y="1429656"/>
            <a:chExt cx="4095600" cy="483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 bwMode="auto">
            <a:xfrm>
              <a:off x="323131" y="1429656"/>
              <a:ext cx="4095600" cy="1116000"/>
            </a:xfrm>
            <a:prstGeom prst="roundRect">
              <a:avLst>
                <a:gd name="adj" fmla="val 13444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GB" b="1" dirty="0" smtClean="0">
                  <a:solidFill>
                    <a:srgbClr val="2370A5"/>
                  </a:solidFill>
                  <a:latin typeface="Calibri" pitchFamily="34" charset="0"/>
                  <a:cs typeface="Calibri" pitchFamily="34" charset="0"/>
                </a:rPr>
                <a:t>London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23131" y="1770444"/>
              <a:ext cx="4095600" cy="4499112"/>
            </a:xfrm>
            <a:prstGeom prst="roundRect">
              <a:avLst>
                <a:gd name="adj" fmla="val 3518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4625" indent="-174625" algn="l" defTabSz="762000">
                <a:spcBef>
                  <a:spcPct val="40000"/>
                </a:spcBef>
                <a:buClr>
                  <a:srgbClr val="429AD6"/>
                </a:buClr>
                <a:buSzPct val="125000"/>
                <a:buFontTx/>
                <a:buChar char="•"/>
                <a:defRPr/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323528" y="4004080"/>
          <a:ext cx="2035175" cy="1127760"/>
        </p:xfrm>
        <a:graphic>
          <a:graphicData uri="http://schemas.openxmlformats.org/drawingml/2006/table">
            <a:tbl>
              <a:tblPr/>
              <a:tblGrid>
                <a:gridCol w="800100"/>
                <a:gridCol w="1235075"/>
              </a:tblGrid>
              <a:tr h="462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Address:</a:t>
                      </a: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kumimoji="1" lang="en-GB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Floor,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60 Gresham Street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London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EC2V 7BB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GB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Office Tel: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70A5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+44 20 7796 9300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6782" y="1256582"/>
            <a:ext cx="1800000" cy="2604361"/>
          </a:xfrm>
          <a:prstGeom prst="roundRect">
            <a:avLst>
              <a:gd name="adj" fmla="val 6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Donut 8"/>
          <p:cNvSpPr/>
          <p:nvPr userDrawn="1"/>
        </p:nvSpPr>
        <p:spPr bwMode="auto">
          <a:xfrm>
            <a:off x="1146782" y="2266978"/>
            <a:ext cx="360000" cy="360000"/>
          </a:xfrm>
          <a:prstGeom prst="donut">
            <a:avLst/>
          </a:prstGeom>
          <a:solidFill>
            <a:srgbClr val="0080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endParaRPr lang="en-US" sz="120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83843" y="836712"/>
            <a:ext cx="2016000" cy="4221838"/>
            <a:chOff x="323131" y="1429656"/>
            <a:chExt cx="4095600" cy="483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 bwMode="auto">
            <a:xfrm>
              <a:off x="323131" y="1429656"/>
              <a:ext cx="4095600" cy="1116000"/>
            </a:xfrm>
            <a:prstGeom prst="roundRect">
              <a:avLst>
                <a:gd name="adj" fmla="val 13444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GB" b="1" dirty="0" smtClean="0">
                  <a:solidFill>
                    <a:srgbClr val="2370A5"/>
                  </a:solidFill>
                  <a:latin typeface="Calibri" pitchFamily="34" charset="0"/>
                  <a:cs typeface="Calibri" pitchFamily="34" charset="0"/>
                </a:rPr>
                <a:t>Paris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23131" y="1770444"/>
              <a:ext cx="4095600" cy="4499112"/>
            </a:xfrm>
            <a:prstGeom prst="roundRect">
              <a:avLst>
                <a:gd name="adj" fmla="val 3518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4625" indent="-174625" algn="l" defTabSz="762000">
                <a:spcBef>
                  <a:spcPct val="40000"/>
                </a:spcBef>
                <a:buClr>
                  <a:srgbClr val="429AD6"/>
                </a:buClr>
                <a:buSzPct val="125000"/>
                <a:buFontTx/>
                <a:buChar char="•"/>
                <a:defRPr/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4644158" y="836712"/>
            <a:ext cx="2016000" cy="4221838"/>
            <a:chOff x="323131" y="1429656"/>
            <a:chExt cx="4095600" cy="483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3"/>
            <p:cNvSpPr/>
            <p:nvPr/>
          </p:nvSpPr>
          <p:spPr bwMode="auto">
            <a:xfrm>
              <a:off x="323131" y="1429656"/>
              <a:ext cx="4095600" cy="1116000"/>
            </a:xfrm>
            <a:prstGeom prst="roundRect">
              <a:avLst>
                <a:gd name="adj" fmla="val 13444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GB" b="1" dirty="0" smtClean="0">
                  <a:solidFill>
                    <a:srgbClr val="2370A5"/>
                  </a:solidFill>
                  <a:latin typeface="Calibri" pitchFamily="34" charset="0"/>
                  <a:cs typeface="Calibri" pitchFamily="34" charset="0"/>
                </a:rPr>
                <a:t>New York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23131" y="1770444"/>
              <a:ext cx="4095600" cy="4499112"/>
            </a:xfrm>
            <a:prstGeom prst="roundRect">
              <a:avLst>
                <a:gd name="adj" fmla="val 3518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4625" indent="-174625" algn="l" defTabSz="762000">
                <a:spcBef>
                  <a:spcPct val="40000"/>
                </a:spcBef>
                <a:buClr>
                  <a:srgbClr val="429AD6"/>
                </a:buClr>
                <a:buSzPct val="125000"/>
                <a:buFontTx/>
                <a:buChar char="•"/>
                <a:defRPr/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6804472" y="836712"/>
            <a:ext cx="2016000" cy="4221838"/>
            <a:chOff x="323131" y="1429656"/>
            <a:chExt cx="4095600" cy="483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 bwMode="auto">
            <a:xfrm>
              <a:off x="323131" y="1429656"/>
              <a:ext cx="4095600" cy="1116000"/>
            </a:xfrm>
            <a:prstGeom prst="roundRect">
              <a:avLst>
                <a:gd name="adj" fmla="val 13444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GB" b="1" dirty="0" smtClean="0">
                  <a:solidFill>
                    <a:srgbClr val="2370A5"/>
                  </a:solidFill>
                  <a:latin typeface="Calibri" pitchFamily="34" charset="0"/>
                  <a:cs typeface="Calibri" pitchFamily="34" charset="0"/>
                </a:rPr>
                <a:t>Luxembourg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23131" y="1770444"/>
              <a:ext cx="4095600" cy="4499112"/>
            </a:xfrm>
            <a:prstGeom prst="roundRect">
              <a:avLst>
                <a:gd name="adj" fmla="val 3518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4625" indent="-174625" algn="l" defTabSz="762000">
                <a:spcBef>
                  <a:spcPct val="40000"/>
                </a:spcBef>
                <a:buClr>
                  <a:srgbClr val="429AD6"/>
                </a:buClr>
                <a:buSzPct val="125000"/>
                <a:buFontTx/>
                <a:buChar char="•"/>
                <a:defRPr/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56814" y="1256582"/>
            <a:ext cx="1800000" cy="2604361"/>
          </a:xfrm>
          <a:prstGeom prst="roundRect">
            <a:avLst>
              <a:gd name="adj" fmla="val 6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591798" y="1256582"/>
            <a:ext cx="1800000" cy="2604361"/>
          </a:xfrm>
          <a:prstGeom prst="roundRect">
            <a:avLst>
              <a:gd name="adj" fmla="val 6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6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921830" y="1256582"/>
            <a:ext cx="1800000" cy="2604361"/>
          </a:xfrm>
          <a:prstGeom prst="roundRect">
            <a:avLst>
              <a:gd name="adj" fmla="val 6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Donut 21"/>
          <p:cNvSpPr/>
          <p:nvPr userDrawn="1"/>
        </p:nvSpPr>
        <p:spPr bwMode="auto">
          <a:xfrm>
            <a:off x="5476814" y="2266978"/>
            <a:ext cx="360000" cy="360000"/>
          </a:xfrm>
          <a:prstGeom prst="donut">
            <a:avLst/>
          </a:prstGeom>
          <a:solidFill>
            <a:srgbClr val="0080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endParaRPr lang="en-US" sz="120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23" name="Donut 22"/>
          <p:cNvSpPr/>
          <p:nvPr userDrawn="1"/>
        </p:nvSpPr>
        <p:spPr bwMode="auto">
          <a:xfrm>
            <a:off x="3311798" y="2266978"/>
            <a:ext cx="360000" cy="360000"/>
          </a:xfrm>
          <a:prstGeom prst="donut">
            <a:avLst/>
          </a:prstGeom>
          <a:solidFill>
            <a:srgbClr val="0080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endParaRPr lang="en-US" sz="120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24" name="Donut 23"/>
          <p:cNvSpPr/>
          <p:nvPr userDrawn="1"/>
        </p:nvSpPr>
        <p:spPr bwMode="auto">
          <a:xfrm>
            <a:off x="7641830" y="2266978"/>
            <a:ext cx="360000" cy="360000"/>
          </a:xfrm>
          <a:prstGeom prst="donut">
            <a:avLst/>
          </a:prstGeom>
          <a:solidFill>
            <a:srgbClr val="0080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</a:pPr>
            <a:endParaRPr lang="en-US" sz="120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8604511"/>
              </p:ext>
            </p:extLst>
          </p:nvPr>
        </p:nvGraphicFramePr>
        <p:xfrm>
          <a:off x="2483768" y="4004080"/>
          <a:ext cx="2035175" cy="1089660"/>
        </p:xfrm>
        <a:graphic>
          <a:graphicData uri="http://schemas.openxmlformats.org/drawingml/2006/table">
            <a:tbl>
              <a:tblPr/>
              <a:tblGrid>
                <a:gridCol w="800100"/>
                <a:gridCol w="1235075"/>
              </a:tblGrid>
              <a:tr h="462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Address:</a:t>
                      </a: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19 Boulevard Malesherbes,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75008 Paris,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France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GB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Office Tel: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70A5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+33 1 55 27 35 57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52181656"/>
              </p:ext>
            </p:extLst>
          </p:nvPr>
        </p:nvGraphicFramePr>
        <p:xfrm>
          <a:off x="4644008" y="4004080"/>
          <a:ext cx="2035175" cy="1089660"/>
        </p:xfrm>
        <a:graphic>
          <a:graphicData uri="http://schemas.openxmlformats.org/drawingml/2006/table">
            <a:tbl>
              <a:tblPr/>
              <a:tblGrid>
                <a:gridCol w="800100"/>
                <a:gridCol w="1235075"/>
              </a:tblGrid>
              <a:tr h="462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Address:</a:t>
                      </a: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7</a:t>
                      </a:r>
                      <a:r>
                        <a:rPr kumimoji="1" lang="en-GB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th</a:t>
                      </a: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 Floor,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250 Park Avenue,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New York, 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NY 10177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GB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Office Tel: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70A5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+1 212 705 4228 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9819938"/>
              </p:ext>
            </p:extLst>
          </p:nvPr>
        </p:nvGraphicFramePr>
        <p:xfrm>
          <a:off x="6804248" y="4004080"/>
          <a:ext cx="2035175" cy="1089660"/>
        </p:xfrm>
        <a:graphic>
          <a:graphicData uri="http://schemas.openxmlformats.org/drawingml/2006/table">
            <a:tbl>
              <a:tblPr/>
              <a:tblGrid>
                <a:gridCol w="800100"/>
                <a:gridCol w="1235075"/>
              </a:tblGrid>
              <a:tr h="462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Address:</a:t>
                      </a: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1" lang="de-DE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nd</a:t>
                      </a:r>
                      <a:r>
                        <a:rPr kumimoji="1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 floor,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15 Rue Edward Steichen,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2540 Luxembourg 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GB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70A5"/>
                          </a:solidFill>
                          <a:effectLst/>
                          <a:latin typeface="+mn-lt"/>
                          <a:cs typeface="Calibri" pitchFamily="34" charset="0"/>
                        </a:rPr>
                        <a:t>Office Tel: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70A5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7200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+mn-lt"/>
                          <a:cs typeface="Arial" charset="0"/>
                        </a:rPr>
                        <a:t>+352 621 877 947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 userDrawn="1"/>
        </p:nvSpPr>
        <p:spPr>
          <a:xfrm>
            <a:off x="1299366" y="5369151"/>
            <a:ext cx="7488832" cy="80021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l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sz="1200" dirty="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Should you have any further questions on the information contained within this pack, please contact</a:t>
            </a:r>
          </a:p>
          <a:p>
            <a:pPr marL="720725" lvl="1" indent="-360363" algn="l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sz="1200" dirty="0" smtClean="0">
                <a:solidFill>
                  <a:srgbClr val="2370A5"/>
                </a:solidFill>
                <a:latin typeface="Calibri" pitchFamily="34" charset="0"/>
                <a:cs typeface="Calibri" pitchFamily="34" charset="0"/>
              </a:rPr>
              <a:t>Email:</a:t>
            </a:r>
            <a:r>
              <a:rPr lang="en-GB" sz="1200" baseline="0" dirty="0" smtClean="0">
                <a:solidFill>
                  <a:srgbClr val="2370A5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1200" dirty="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  <a:p>
            <a:pPr marL="720725" lvl="1" indent="-360363" algn="l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GB" sz="1200" dirty="0" smtClean="0">
                <a:solidFill>
                  <a:srgbClr val="2370A5"/>
                </a:solidFill>
                <a:latin typeface="Calibri" pitchFamily="34" charset="0"/>
                <a:cs typeface="Calibri" pitchFamily="34" charset="0"/>
              </a:rPr>
              <a:t>Tel:</a:t>
            </a:r>
            <a:r>
              <a:rPr lang="en-GB" sz="1200" baseline="0" dirty="0" smtClean="0">
                <a:solidFill>
                  <a:srgbClr val="2370A5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1200" dirty="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584750" y="5421591"/>
            <a:ext cx="1494705" cy="216000"/>
          </a:xfrm>
        </p:spPr>
        <p:txBody>
          <a:bodyPr>
            <a:normAutofit/>
          </a:bodyPr>
          <a:lstStyle>
            <a:lvl1pPr algn="l" rtl="0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defRPr lang="en-GB" sz="1200" kern="1200" dirty="0">
                <a:solidFill>
                  <a:srgbClr val="40404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 [Name] [Surname]:</a:t>
            </a:r>
            <a:endParaRPr lang="en-GB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204153" y="5673558"/>
            <a:ext cx="2270964" cy="216000"/>
          </a:xfrm>
        </p:spPr>
        <p:txBody>
          <a:bodyPr>
            <a:normAutofit/>
          </a:bodyPr>
          <a:lstStyle>
            <a:lvl1pPr algn="l" rtl="0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defRPr lang="en-GB" sz="1200" kern="1200" dirty="0">
                <a:solidFill>
                  <a:srgbClr val="40404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 [name.surname@alphafmc.com]</a:t>
            </a:r>
            <a:endParaRPr lang="en-GB" dirty="0"/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2237599" y="5926110"/>
            <a:ext cx="1494705" cy="216000"/>
          </a:xfrm>
        </p:spPr>
        <p:txBody>
          <a:bodyPr>
            <a:normAutofit/>
          </a:bodyPr>
          <a:lstStyle>
            <a:lvl1pPr algn="l" rtl="0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defRPr lang="en-GB" sz="1200" kern="1200" dirty="0">
                <a:solidFill>
                  <a:srgbClr val="40404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 [+44 XXXX XXX XXX]</a:t>
            </a:r>
            <a:endParaRPr lang="en-GB" dirty="0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34698" y="6127914"/>
            <a:ext cx="603112" cy="180000"/>
          </a:xfrm>
        </p:spPr>
        <p:txBody>
          <a:bodyPr>
            <a:normAutofit/>
          </a:bodyPr>
          <a:lstStyle>
            <a:lvl1pPr algn="l" rtl="0" fontAlgn="auto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defRPr lang="en-GB" sz="1200" b="1" kern="1200" dirty="0">
                <a:solidFill>
                  <a:srgbClr val="40404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[PHOTO]</a:t>
            </a:r>
            <a:endParaRPr lang="en-GB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323850" y="5230813"/>
            <a:ext cx="771525" cy="10795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2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trap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404040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324000" y="637200"/>
            <a:ext cx="8499600" cy="428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20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38800"/>
            <a:ext cx="8499600" cy="5608800"/>
          </a:xfrm>
        </p:spPr>
        <p:txBody>
          <a:bodyPr/>
          <a:lstStyle>
            <a:lvl1pPr marL="0" indent="0">
              <a:spcBef>
                <a:spcPts val="1080"/>
              </a:spcBef>
              <a:defRPr lang="en-US" sz="1500" kern="1200" dirty="0" smtClean="0">
                <a:solidFill>
                  <a:srgbClr val="2370A5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1080"/>
              </a:spcBef>
              <a:defRPr>
                <a:solidFill>
                  <a:srgbClr val="404040"/>
                </a:solidFill>
              </a:defRPr>
            </a:lvl2pPr>
            <a:lvl3pPr>
              <a:spcBef>
                <a:spcPts val="1080"/>
              </a:spcBef>
              <a:defRPr/>
            </a:lvl3pPr>
            <a:lvl4pPr>
              <a:spcBef>
                <a:spcPts val="1080"/>
              </a:spcBef>
              <a:defRPr/>
            </a:lvl4pPr>
            <a:lvl5pPr>
              <a:spcBef>
                <a:spcPts val="108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0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to update old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38800"/>
            <a:ext cx="8499600" cy="5608800"/>
          </a:xfrm>
        </p:spPr>
        <p:txBody>
          <a:bodyPr/>
          <a:lstStyle>
            <a:lvl1pPr marL="268288" indent="-268288">
              <a:spcBef>
                <a:spcPts val="1080"/>
              </a:spcBef>
              <a:buClr>
                <a:srgbClr val="4A9ED8"/>
              </a:buClr>
              <a:buFont typeface="Calibri" pitchFamily="34" charset="0"/>
              <a:buChar char="●"/>
              <a:defRPr lang="en-US" sz="12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38163" indent="-269875">
              <a:spcBef>
                <a:spcPts val="1080"/>
              </a:spcBef>
              <a:defRPr>
                <a:solidFill>
                  <a:srgbClr val="404040"/>
                </a:solidFill>
              </a:defRPr>
            </a:lvl2pPr>
            <a:lvl3pPr marL="806450" indent="-268288">
              <a:spcBef>
                <a:spcPts val="1080"/>
              </a:spcBef>
              <a:defRPr lang="en-US" sz="12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76325" indent="-269875">
              <a:spcBef>
                <a:spcPts val="1080"/>
              </a:spcBef>
              <a:defRPr lang="en-US" sz="12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44613" indent="-268288">
              <a:spcBef>
                <a:spcPts val="1080"/>
              </a:spcBef>
              <a:defRPr lang="en-US" sz="12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38163" lvl="2" indent="-269875" algn="l" defTabSz="914400" rtl="0" eaLnBrk="1" latinLnBrk="0" hangingPunct="1">
              <a:spcBef>
                <a:spcPts val="1080"/>
              </a:spcBef>
              <a:buClr>
                <a:srgbClr val="4B4B4B"/>
              </a:buClr>
              <a:buFont typeface="Calibri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806450" lvl="3" indent="-268288" algn="l" defTabSz="914400" rtl="0" eaLnBrk="1" latinLnBrk="0" hangingPunct="1">
              <a:spcBef>
                <a:spcPts val="1080"/>
              </a:spcBef>
              <a:buClr>
                <a:srgbClr val="4A9ED8"/>
              </a:buClr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076325" lvl="4" indent="-269875" algn="l" defTabSz="914400" rtl="0" eaLnBrk="1" latinLnBrk="0" hangingPunct="1">
              <a:spcBef>
                <a:spcPts val="1080"/>
              </a:spcBef>
              <a:buClr>
                <a:srgbClr val="4B4B4B"/>
              </a:buClr>
              <a:buFont typeface="Arial" pitchFamily="34" charset="0"/>
              <a:buChar char="»"/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39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0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2734"/>
            <a:ext cx="4038600" cy="509342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2734"/>
            <a:ext cx="4038600" cy="509342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10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4181"/>
            <a:ext cx="4040188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3943"/>
            <a:ext cx="4040188" cy="4532220"/>
          </a:xfrm>
        </p:spPr>
        <p:txBody>
          <a:bodyPr/>
          <a:lstStyle>
            <a:lvl1pPr>
              <a:defRPr sz="1500"/>
            </a:lvl1pPr>
            <a:lvl2pPr>
              <a:defRPr sz="1200">
                <a:solidFill>
                  <a:srgbClr val="404040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54181"/>
            <a:ext cx="4041775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3943"/>
            <a:ext cx="4041775" cy="4532220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73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22400"/>
            <a:ext cx="8499600" cy="428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75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198800"/>
            <a:ext cx="8499600" cy="52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GB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22263" y="596900"/>
            <a:ext cx="8499600" cy="0"/>
          </a:xfrm>
          <a:prstGeom prst="line">
            <a:avLst/>
          </a:prstGeom>
          <a:noFill/>
          <a:ln w="19050">
            <a:solidFill>
              <a:srgbClr val="4A9ED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8499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6499741"/>
            <a:ext cx="213360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eaLnBrk="0" hangingPunct="0">
              <a:defRPr sz="1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E350C-FB8C-4AAA-84B2-CC6D057F8263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3" descr="\\sharepoint.alphafmc.com\DavWWWRoot\Alpha Logo\Alpha logo outlines.bmp"/>
          <p:cNvPicPr>
            <a:picLocks noChangeAspect="1" noChangeArrowheads="1"/>
          </p:cNvPicPr>
          <p:nvPr/>
        </p:nvPicPr>
        <p:blipFill>
          <a:blip r:embed="rId21" cstate="print"/>
          <a:srcRect b="25378"/>
          <a:stretch>
            <a:fillRect/>
          </a:stretch>
        </p:blipFill>
        <p:spPr bwMode="auto">
          <a:xfrm>
            <a:off x="8009578" y="6499818"/>
            <a:ext cx="812160" cy="169200"/>
          </a:xfrm>
          <a:prstGeom prst="rect">
            <a:avLst/>
          </a:prstGeom>
          <a:noFill/>
        </p:spPr>
      </p:pic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322263" y="6499741"/>
            <a:ext cx="403066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Confidential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9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  <p:sldLayoutId id="2147484075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rgbClr val="2370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080"/>
        </a:spcBef>
        <a:buFont typeface="Arial" pitchFamily="34" charset="0"/>
        <a:buNone/>
        <a:defRPr sz="1500" kern="1200">
          <a:solidFill>
            <a:srgbClr val="2370A5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spcBef>
          <a:spcPts val="576"/>
        </a:spcBef>
        <a:buClr>
          <a:srgbClr val="4A9ED8"/>
        </a:buClr>
        <a:buFont typeface="Calibri" pitchFamily="34" charset="0"/>
        <a:buChar char="●"/>
        <a:defRPr sz="1200" kern="1200">
          <a:solidFill>
            <a:srgbClr val="404040"/>
          </a:solidFill>
          <a:latin typeface="+mn-lt"/>
          <a:ea typeface="+mn-ea"/>
          <a:cs typeface="+mn-cs"/>
        </a:defRPr>
      </a:lvl2pPr>
      <a:lvl3pPr marL="538163" indent="-269875" algn="l" defTabSz="914400" rtl="0" eaLnBrk="1" latinLnBrk="0" hangingPunct="1">
        <a:spcBef>
          <a:spcPts val="576"/>
        </a:spcBef>
        <a:buClr>
          <a:srgbClr val="4B4B4B"/>
        </a:buClr>
        <a:buFont typeface="Calibri" pitchFamily="34" charset="0"/>
        <a:buChar char="–"/>
        <a:defRPr sz="1200" kern="1200">
          <a:solidFill>
            <a:srgbClr val="404040"/>
          </a:solidFill>
          <a:latin typeface="+mn-lt"/>
          <a:ea typeface="+mn-ea"/>
          <a:cs typeface="+mn-cs"/>
        </a:defRPr>
      </a:lvl3pPr>
      <a:lvl4pPr marL="806450" indent="-268288" algn="l" defTabSz="914400" rtl="0" eaLnBrk="1" latinLnBrk="0" hangingPunct="1">
        <a:spcBef>
          <a:spcPts val="576"/>
        </a:spcBef>
        <a:buClr>
          <a:srgbClr val="4A9ED8"/>
        </a:buClr>
        <a:buFont typeface="Wingdings" pitchFamily="2" charset="2"/>
        <a:buChar char="§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076325" indent="-269875" algn="l" defTabSz="914400" rtl="0" eaLnBrk="1" latinLnBrk="0" hangingPunct="1">
        <a:spcBef>
          <a:spcPts val="576"/>
        </a:spcBef>
        <a:buClr>
          <a:srgbClr val="4B4B4B"/>
        </a:buClr>
        <a:buFont typeface="Arial" pitchFamily="34" charset="0"/>
        <a:buChar char="»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40769" y="4186281"/>
            <a:ext cx="6480969" cy="369332"/>
          </a:xfrm>
        </p:spPr>
        <p:txBody>
          <a:bodyPr/>
          <a:lstStyle/>
          <a:p>
            <a:pPr algn="ctr"/>
            <a:r>
              <a:rPr lang="en-GB" dirty="0" smtClean="0"/>
              <a:t>Target Operating Model –Project Update 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May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7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Project Update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Ops Management Team Feedback Session</a:t>
            </a:r>
          </a:p>
          <a:p>
            <a:pPr lvl="2"/>
            <a:endParaRPr lang="en-GB" dirty="0" smtClean="0"/>
          </a:p>
          <a:p>
            <a:pPr marL="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835696" y="1400114"/>
            <a:ext cx="2706814" cy="827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Portfolio Management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3528" y="1446720"/>
            <a:ext cx="1336431" cy="2672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Portfolio Management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Scope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The scope of the Operating Model Project covers all functions post dealing.  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93867" y="1786801"/>
            <a:ext cx="1213785" cy="6085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Portfolio Management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867" y="2596670"/>
            <a:ext cx="1213785" cy="6085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8" dirty="0"/>
              <a:t>Pre-Trade Compliance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3867" y="3404586"/>
            <a:ext cx="1213785" cy="6085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8" dirty="0"/>
              <a:t>Trade Execution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97019" y="1520151"/>
            <a:ext cx="1213785" cy="608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Portfolio Risk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54286" y="1517060"/>
            <a:ext cx="1213785" cy="608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8" dirty="0"/>
              <a:t>Performance &amp; Attribution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76253" y="2609168"/>
            <a:ext cx="1213785" cy="60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Middle Office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38534" y="2113960"/>
            <a:ext cx="1213785" cy="60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Fund </a:t>
            </a:r>
            <a:r>
              <a:rPr lang="en-GB" sz="1108" dirty="0" smtClean="0"/>
              <a:t>Accounting</a:t>
            </a:r>
            <a:r>
              <a:rPr lang="en-GB" sz="1108" baseline="30000" dirty="0" smtClean="0"/>
              <a:t>2</a:t>
            </a:r>
            <a:endParaRPr lang="en-GB" sz="1108" baseline="30000" dirty="0"/>
          </a:p>
        </p:txBody>
      </p:sp>
      <p:sp>
        <p:nvSpPr>
          <p:cNvPr id="20" name="Rounded Rectangle 19"/>
          <p:cNvSpPr/>
          <p:nvPr/>
        </p:nvSpPr>
        <p:spPr>
          <a:xfrm>
            <a:off x="7606687" y="2596670"/>
            <a:ext cx="1213785" cy="60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 smtClean="0"/>
              <a:t>Custody</a:t>
            </a:r>
            <a:r>
              <a:rPr lang="en-GB" sz="1108" baseline="30000" dirty="0" smtClean="0"/>
              <a:t>1</a:t>
            </a:r>
            <a:endParaRPr lang="en-GB" sz="1108" baseline="30000" dirty="0"/>
          </a:p>
        </p:txBody>
      </p:sp>
      <p:sp>
        <p:nvSpPr>
          <p:cNvPr id="21" name="Rounded Rectangle 20"/>
          <p:cNvSpPr/>
          <p:nvPr/>
        </p:nvSpPr>
        <p:spPr>
          <a:xfrm>
            <a:off x="6238534" y="3052893"/>
            <a:ext cx="1213785" cy="60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/>
              <a:t>Transfer Agency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86207" y="3689288"/>
            <a:ext cx="1213785" cy="608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8" dirty="0" smtClean="0"/>
              <a:t>Institutional Client </a:t>
            </a:r>
            <a:r>
              <a:rPr lang="en-GB" sz="1108" dirty="0"/>
              <a:t>Reporting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5856" y="2604463"/>
            <a:ext cx="1213785" cy="6085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dirty="0">
                <a:solidFill>
                  <a:sysClr val="windowText" lastClr="000000"/>
                </a:solidFill>
              </a:rPr>
              <a:t>Data Management </a:t>
            </a:r>
            <a:r>
              <a:rPr lang="en-GB" sz="1108" dirty="0" smtClean="0">
                <a:solidFill>
                  <a:sysClr val="windowText" lastClr="000000"/>
                </a:solidFill>
              </a:rPr>
              <a:t>Hub/Store</a:t>
            </a:r>
            <a:endParaRPr lang="en-GB" sz="1108" baseline="300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20" descr="http://www.thinkfolio.com/_images/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41486" cy="177956"/>
          </a:xfrm>
          <a:prstGeom prst="rect">
            <a:avLst/>
          </a:prstGeom>
          <a:noFill/>
        </p:spPr>
      </p:pic>
      <p:sp>
        <p:nvSpPr>
          <p:cNvPr id="43" name="Rounded Rectangle 42"/>
          <p:cNvSpPr/>
          <p:nvPr/>
        </p:nvSpPr>
        <p:spPr>
          <a:xfrm>
            <a:off x="1835696" y="2604463"/>
            <a:ext cx="1213785" cy="6085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8" dirty="0" smtClean="0"/>
              <a:t>Dealing</a:t>
            </a:r>
            <a:endParaRPr lang="en-GB" sz="1108" dirty="0"/>
          </a:p>
        </p:txBody>
      </p:sp>
      <p:sp>
        <p:nvSpPr>
          <p:cNvPr id="44" name="Rounded Rectangle 43"/>
          <p:cNvSpPr/>
          <p:nvPr/>
        </p:nvSpPr>
        <p:spPr>
          <a:xfrm>
            <a:off x="395536" y="5757398"/>
            <a:ext cx="288032" cy="2366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108" dirty="0"/>
          </a:p>
        </p:txBody>
      </p:sp>
      <p:sp>
        <p:nvSpPr>
          <p:cNvPr id="15" name="Rectangle 14"/>
          <p:cNvSpPr/>
          <p:nvPr/>
        </p:nvSpPr>
        <p:spPr>
          <a:xfrm>
            <a:off x="685225" y="5730118"/>
            <a:ext cx="1172885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algn="l">
              <a:buNone/>
            </a:pPr>
            <a:r>
              <a:rPr lang="en-GB" sz="1292" b="0" dirty="0" smtClean="0">
                <a:latin typeface="+mn-lt"/>
              </a:rPr>
              <a:t>= Out of scope</a:t>
            </a:r>
            <a:endParaRPr lang="en-GB" sz="1292" b="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810526"/>
            <a:ext cx="274641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GB" b="0" dirty="0" smtClean="0"/>
              <a:t>Custody for Alternatives Administration is out of scope for this review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dirty="0" smtClean="0"/>
              <a:t>Factsheet and KIID production is included in the scope of Fund </a:t>
            </a:r>
            <a:r>
              <a:rPr lang="en-GB" b="0" dirty="0"/>
              <a:t>A</a:t>
            </a:r>
            <a:r>
              <a:rPr lang="en-GB" b="0" dirty="0" smtClean="0"/>
              <a:t>ccounting provision for the purposes of this RFI</a:t>
            </a:r>
            <a:endParaRPr lang="en-GB" b="0" dirty="0"/>
          </a:p>
        </p:txBody>
      </p:sp>
      <p:sp>
        <p:nvSpPr>
          <p:cNvPr id="45" name="Rounded Rectangle 44"/>
          <p:cNvSpPr/>
          <p:nvPr/>
        </p:nvSpPr>
        <p:spPr>
          <a:xfrm>
            <a:off x="8528248" y="2968573"/>
            <a:ext cx="288032" cy="2366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8" dirty="0"/>
          </a:p>
        </p:txBody>
      </p:sp>
      <p:sp>
        <p:nvSpPr>
          <p:cNvPr id="46" name="Rounded Rectangle 45"/>
          <p:cNvSpPr/>
          <p:nvPr/>
        </p:nvSpPr>
        <p:spPr>
          <a:xfrm>
            <a:off x="395536" y="5087415"/>
            <a:ext cx="288032" cy="2366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8" dirty="0"/>
          </a:p>
        </p:txBody>
      </p:sp>
      <p:sp>
        <p:nvSpPr>
          <p:cNvPr id="47" name="Rectangle 46"/>
          <p:cNvSpPr/>
          <p:nvPr/>
        </p:nvSpPr>
        <p:spPr>
          <a:xfrm>
            <a:off x="685225" y="5060135"/>
            <a:ext cx="6354240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algn="l">
              <a:buNone/>
            </a:pPr>
            <a:r>
              <a:rPr lang="en-GB" sz="1292" b="0" dirty="0">
                <a:latin typeface="+mn-lt"/>
              </a:rPr>
              <a:t>= </a:t>
            </a:r>
            <a:r>
              <a:rPr lang="en-GB" sz="1292" b="0" dirty="0" smtClean="0">
                <a:latin typeface="+mn-lt"/>
              </a:rPr>
              <a:t>RFI  – Potential Additional Scope (TPAs requested to provide overview of capabilities only)</a:t>
            </a:r>
            <a:endParaRPr lang="en-GB" sz="1292" b="0" dirty="0">
              <a:latin typeface="+mn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95536" y="4752424"/>
            <a:ext cx="288032" cy="236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8" dirty="0"/>
          </a:p>
        </p:txBody>
      </p:sp>
      <p:sp>
        <p:nvSpPr>
          <p:cNvPr id="49" name="Rectangle 48"/>
          <p:cNvSpPr/>
          <p:nvPr/>
        </p:nvSpPr>
        <p:spPr>
          <a:xfrm>
            <a:off x="685225" y="4725144"/>
            <a:ext cx="1417055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algn="l">
              <a:buNone/>
            </a:pPr>
            <a:r>
              <a:rPr lang="en-GB" sz="1292" b="0" dirty="0" smtClean="0">
                <a:latin typeface="+mn-lt"/>
              </a:rPr>
              <a:t>= RFI – Core Scope</a:t>
            </a:r>
            <a:endParaRPr lang="en-GB" sz="1292" b="0" dirty="0">
              <a:latin typeface="+mn-l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95536" y="5422406"/>
            <a:ext cx="288032" cy="236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8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225" y="5395126"/>
            <a:ext cx="2823850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algn="l">
              <a:buNone/>
            </a:pPr>
            <a:r>
              <a:rPr lang="en-GB" sz="1292" b="0" dirty="0" smtClean="0">
                <a:latin typeface="+mn-lt"/>
              </a:rPr>
              <a:t>= New architecture to be implemented </a:t>
            </a:r>
            <a:endParaRPr lang="en-GB" sz="1292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3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TPA Configuration Options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Whilst the objective is to produce a streamlined outsourcing model with a limited number of TPA relationships, it is acknowledged that there could be several providers involved in service provision in the future</a:t>
            </a:r>
          </a:p>
          <a:p>
            <a:pPr lvl="1"/>
            <a:r>
              <a:rPr lang="en-GB" dirty="0" smtClean="0"/>
              <a:t>In an ideal outcome, OMGI would expect the following four blocks of services to be provided by the same TPA: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Please note that Fund Accounting also includes the provision of KIIDs and Factsheets</a:t>
            </a:r>
          </a:p>
          <a:p>
            <a:pPr lvl="1"/>
            <a:r>
              <a:rPr lang="en-GB" dirty="0" smtClean="0"/>
              <a:t>Blocks 1 and 2, which makes up the bulk of the scope, are the top priorities and the core scope for the RFI. If a participating TPA can demonstrate a compelling proposition for Blocks 3 and/or 4 in addition to this core scope, this would very beneficial and would enable OMGI to meet its ideal goal</a:t>
            </a:r>
          </a:p>
          <a:p>
            <a:pPr lvl="1"/>
            <a:r>
              <a:rPr lang="en-GB" dirty="0" smtClean="0"/>
              <a:t>When providing commercials in response to this RFI, participants must provide rate cards/fees for each of the individual functions (blue boxes).  Please also indicate in your commercials any discounts on these rate cards/fees from potentially being awarded more than one of the major blocks</a:t>
            </a:r>
          </a:p>
          <a:p>
            <a:pPr lvl="1"/>
            <a:r>
              <a:rPr lang="en-GB" dirty="0" smtClean="0"/>
              <a:t>The additional scope items (e.g. institutional client reporting etc.) should be treated separately and independently</a:t>
            </a:r>
          </a:p>
          <a:p>
            <a:pPr lvl="1"/>
            <a:endParaRPr lang="en-GB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95536" y="1967323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Middle Office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51787" y="1934180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Dublin Fund Accounting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36030" y="2658430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UK TA</a:t>
            </a:r>
            <a:endParaRPr lang="en-GB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020272" y="2658429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Hedge Funds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5536" y="2650046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UK Fund Accounting and Mandate Administration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536" y="3306502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UK Custody</a:t>
            </a:r>
            <a:endParaRPr lang="en-GB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51787" y="2616903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Dublin Custody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51787" y="3273359"/>
            <a:ext cx="1800200" cy="55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Dublin TA</a:t>
            </a:r>
            <a:endParaRPr lang="en-GB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51520" y="1772816"/>
            <a:ext cx="2087760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483768" y="1772816"/>
            <a:ext cx="2087760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677851" y="1772816"/>
            <a:ext cx="2087760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910099" y="1772816"/>
            <a:ext cx="2087760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79512" y="1700808"/>
            <a:ext cx="216024" cy="194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11760" y="1700808"/>
            <a:ext cx="216024" cy="194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44008" y="1700808"/>
            <a:ext cx="216024" cy="194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6256" y="1700808"/>
            <a:ext cx="216024" cy="194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solution scope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This could be an in-house or vendor solution.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2731" y="1150124"/>
            <a:ext cx="1490926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73751" y="1150124"/>
            <a:ext cx="1518028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ThinkFolio</a:t>
            </a:r>
            <a:endParaRPr lang="en-US" sz="1600" dirty="0"/>
          </a:p>
        </p:txBody>
      </p:sp>
      <p:sp>
        <p:nvSpPr>
          <p:cNvPr id="5" name="Can 4"/>
          <p:cNvSpPr/>
          <p:nvPr/>
        </p:nvSpPr>
        <p:spPr>
          <a:xfrm>
            <a:off x="973244" y="3170385"/>
            <a:ext cx="1504730" cy="81453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ODS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5274356" y="3170386"/>
            <a:ext cx="1504730" cy="81453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DWH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18258" y="5033343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TPA’s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38738" y="5033343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Vendors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22514" y="5033343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External Managers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74242" y="5177359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TPA’s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878498" y="5177359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External Managers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894722" y="5177359"/>
            <a:ext cx="1490926" cy="99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Vendors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147692" y="1150124"/>
            <a:ext cx="1490926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PMA</a:t>
            </a:r>
            <a:endParaRPr lang="en-US" sz="1600" dirty="0"/>
          </a:p>
        </p:txBody>
      </p:sp>
      <p:cxnSp>
        <p:nvCxnSpPr>
          <p:cNvPr id="16" name="Elbow Connector 15"/>
          <p:cNvCxnSpPr>
            <a:stCxn id="11" idx="0"/>
            <a:endCxn id="5" idx="3"/>
          </p:cNvCxnSpPr>
          <p:nvPr/>
        </p:nvCxnSpPr>
        <p:spPr>
          <a:xfrm rot="5400000" flipH="1" flipV="1">
            <a:off x="926439" y="4378189"/>
            <a:ext cx="1192436" cy="4059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5" idx="3"/>
          </p:cNvCxnSpPr>
          <p:nvPr/>
        </p:nvCxnSpPr>
        <p:spPr>
          <a:xfrm rot="16200000" flipV="1">
            <a:off x="2222583" y="3487949"/>
            <a:ext cx="1048420" cy="2042368"/>
          </a:xfrm>
          <a:prstGeom prst="bentConnector3">
            <a:avLst>
              <a:gd name="adj1" fmla="val 4209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0"/>
            <a:endCxn id="5" idx="3"/>
          </p:cNvCxnSpPr>
          <p:nvPr/>
        </p:nvCxnSpPr>
        <p:spPr>
          <a:xfrm rot="16200000" flipV="1">
            <a:off x="3086679" y="2623853"/>
            <a:ext cx="1192436" cy="3914576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88515" y="1150124"/>
            <a:ext cx="1490926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Risk</a:t>
            </a:r>
            <a:endParaRPr lang="en-US" sz="1600" dirty="0"/>
          </a:p>
        </p:txBody>
      </p:sp>
      <p:cxnSp>
        <p:nvCxnSpPr>
          <p:cNvPr id="26" name="Elbow Connector 25"/>
          <p:cNvCxnSpPr>
            <a:stCxn id="6" idx="1"/>
            <a:endCxn id="24" idx="2"/>
          </p:cNvCxnSpPr>
          <p:nvPr/>
        </p:nvCxnSpPr>
        <p:spPr>
          <a:xfrm rot="5400000" flipH="1" flipV="1">
            <a:off x="5517225" y="2653634"/>
            <a:ext cx="1026249" cy="72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1"/>
            <a:endCxn id="3" idx="2"/>
          </p:cNvCxnSpPr>
          <p:nvPr/>
        </p:nvCxnSpPr>
        <p:spPr>
          <a:xfrm rot="5400000" flipH="1" flipV="1">
            <a:off x="6489333" y="1681526"/>
            <a:ext cx="1026249" cy="1951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1"/>
            <a:endCxn id="14" idx="2"/>
          </p:cNvCxnSpPr>
          <p:nvPr/>
        </p:nvCxnSpPr>
        <p:spPr>
          <a:xfrm rot="16200000" flipV="1">
            <a:off x="4446814" y="1590479"/>
            <a:ext cx="1026249" cy="213356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6" idx="2"/>
          </p:cNvCxnSpPr>
          <p:nvPr/>
        </p:nvCxnSpPr>
        <p:spPr>
          <a:xfrm>
            <a:off x="2477974" y="3577654"/>
            <a:ext cx="2796382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1"/>
            <a:endCxn id="4" idx="2"/>
          </p:cNvCxnSpPr>
          <p:nvPr/>
        </p:nvCxnSpPr>
        <p:spPr>
          <a:xfrm rot="5400000" flipH="1" flipV="1">
            <a:off x="1216063" y="2653683"/>
            <a:ext cx="1026248" cy="715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2461" y="2913726"/>
            <a:ext cx="6770270" cy="132535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Rectangle 61"/>
          <p:cNvSpPr/>
          <p:nvPr/>
        </p:nvSpPr>
        <p:spPr>
          <a:xfrm>
            <a:off x="7232731" y="5033344"/>
            <a:ext cx="1490926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Accounting Platform</a:t>
            </a:r>
            <a:endParaRPr lang="en-US" sz="1600" dirty="0"/>
          </a:p>
        </p:txBody>
      </p:sp>
      <p:cxnSp>
        <p:nvCxnSpPr>
          <p:cNvPr id="63" name="Elbow Connector 62"/>
          <p:cNvCxnSpPr>
            <a:stCxn id="62" idx="0"/>
            <a:endCxn id="5" idx="3"/>
          </p:cNvCxnSpPr>
          <p:nvPr/>
        </p:nvCxnSpPr>
        <p:spPr>
          <a:xfrm rot="16200000" flipV="1">
            <a:off x="4327692" y="1382841"/>
            <a:ext cx="1048421" cy="6252585"/>
          </a:xfrm>
          <a:prstGeom prst="bentConnector3">
            <a:avLst>
              <a:gd name="adj1" fmla="val 4078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79672" y="405441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ETL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230184" y="23907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ETL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817756" y="254439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209284" y="2985721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Workflow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7150483" y="5168426"/>
            <a:ext cx="1490926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 Office Platforms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19322" y="6500091"/>
            <a:ext cx="669664" cy="161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800" dirty="0" smtClean="0"/>
              <a:t>INTERNAL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176818" y="6500091"/>
            <a:ext cx="669664" cy="16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EXTERNAL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075571" y="6511637"/>
            <a:ext cx="951150" cy="15009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2370A5"/>
                </a:solidFill>
              </a:rPr>
              <a:t>DM Solution</a:t>
            </a:r>
            <a:endParaRPr lang="en-US" sz="800" dirty="0">
              <a:solidFill>
                <a:srgbClr val="2370A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1334" y="357301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ETL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1654" y="234888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ETL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53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Data management 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</a:t>
            </a:r>
            <a:r>
              <a:rPr lang="en-US" dirty="0" smtClean="0"/>
              <a:t>5 </a:t>
            </a:r>
            <a:r>
              <a:rPr lang="en-US" dirty="0"/>
              <a:t>years we’ve seen the emergence of a new breed of data management </a:t>
            </a:r>
            <a:r>
              <a:rPr lang="en-US" dirty="0" smtClean="0"/>
              <a:t>solutions for the asset management industry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/>
              <a:t>to the financial </a:t>
            </a:r>
            <a:r>
              <a:rPr lang="en-US" dirty="0" smtClean="0"/>
              <a:t>industry,</a:t>
            </a:r>
            <a:r>
              <a:rPr lang="en-US" dirty="0"/>
              <a:t> s</a:t>
            </a:r>
            <a:r>
              <a:rPr lang="en-US" dirty="0" smtClean="0"/>
              <a:t>ome </a:t>
            </a:r>
            <a:r>
              <a:rPr lang="en-US" dirty="0"/>
              <a:t>of these </a:t>
            </a:r>
            <a:r>
              <a:rPr lang="en-US" dirty="0" smtClean="0"/>
              <a:t>solely focused on the buy-side (</a:t>
            </a:r>
            <a:r>
              <a:rPr lang="en-US" dirty="0"/>
              <a:t>e.g. CADIS and Eagle)</a:t>
            </a:r>
          </a:p>
          <a:p>
            <a:pPr lvl="1"/>
            <a:r>
              <a:rPr lang="en-US" dirty="0" smtClean="0"/>
              <a:t>Come with sets </a:t>
            </a:r>
            <a:r>
              <a:rPr lang="en-US" dirty="0"/>
              <a:t>of reusable interfaces / adapters to the most common data vendors and business applications (OMS, fund accounting, risk, PMA, etc.)</a:t>
            </a:r>
          </a:p>
          <a:p>
            <a:pPr lvl="1"/>
            <a:r>
              <a:rPr lang="en-US" dirty="0" smtClean="0"/>
              <a:t>Contain generic </a:t>
            </a:r>
            <a:r>
              <a:rPr lang="en-US" dirty="0"/>
              <a:t>data </a:t>
            </a:r>
            <a:r>
              <a:rPr lang="en-US" dirty="0" smtClean="0"/>
              <a:t>models and allow </a:t>
            </a:r>
            <a:r>
              <a:rPr lang="en-US" dirty="0"/>
              <a:t>flexibility to </a:t>
            </a:r>
            <a:r>
              <a:rPr lang="en-US" dirty="0" smtClean="0"/>
              <a:t>adapt to </a:t>
            </a:r>
            <a:r>
              <a:rPr lang="en-US" dirty="0"/>
              <a:t>the workflow at </a:t>
            </a:r>
            <a:r>
              <a:rPr lang="en-US" dirty="0" smtClean="0"/>
              <a:t>hand</a:t>
            </a:r>
            <a:endParaRPr lang="en-US" dirty="0"/>
          </a:p>
          <a:p>
            <a:pPr lvl="1"/>
            <a:r>
              <a:rPr lang="en-US" dirty="0" smtClean="0"/>
              <a:t>Purpose built </a:t>
            </a:r>
            <a:r>
              <a:rPr lang="en-US" dirty="0"/>
              <a:t>on industry knowledge </a:t>
            </a:r>
            <a:r>
              <a:rPr lang="en-US" dirty="0" smtClean="0"/>
              <a:t>instead </a:t>
            </a:r>
            <a:r>
              <a:rPr lang="en-US" dirty="0"/>
              <a:t>of providing generic </a:t>
            </a:r>
            <a:r>
              <a:rPr lang="en-US" dirty="0" smtClean="0"/>
              <a:t>tools which could work in any industry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a large number of players in this space. The team has narrowed the field down to a shortlist of 3 potential solutions based on the following criteria:</a:t>
            </a:r>
          </a:p>
          <a:p>
            <a:pPr lvl="1"/>
            <a:r>
              <a:rPr lang="en-US" dirty="0" smtClean="0"/>
              <a:t>Focus on asset management industry</a:t>
            </a:r>
          </a:p>
          <a:p>
            <a:pPr lvl="1"/>
            <a:r>
              <a:rPr lang="en-US" dirty="0" smtClean="0"/>
              <a:t>Functional fit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Ease of implementation</a:t>
            </a:r>
          </a:p>
          <a:p>
            <a:pPr lvl="1"/>
            <a:r>
              <a:rPr lang="en-US" dirty="0" smtClean="0"/>
              <a:t>Corporate status and current market</a:t>
            </a:r>
            <a:br>
              <a:rPr lang="en-US" dirty="0" smtClean="0"/>
            </a:br>
            <a:r>
              <a:rPr lang="en-US" dirty="0" smtClean="0"/>
              <a:t>reputation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38" y="4365104"/>
            <a:ext cx="507074" cy="59971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1504" t="19539" r="77442" b="67856"/>
          <a:stretch/>
        </p:blipFill>
        <p:spPr>
          <a:xfrm>
            <a:off x="3389728" y="5243649"/>
            <a:ext cx="1331627" cy="23500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36" y="4896136"/>
            <a:ext cx="725925" cy="18937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155" y="4857988"/>
            <a:ext cx="761687" cy="22795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033" y="4956259"/>
            <a:ext cx="619671" cy="23295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7"/>
          <a:srcRect l="48360" t="25463" b="25890"/>
          <a:stretch/>
        </p:blipFill>
        <p:spPr>
          <a:xfrm>
            <a:off x="7837418" y="4258796"/>
            <a:ext cx="591562" cy="27554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8"/>
          <a:srcRect r="10832"/>
          <a:stretch/>
        </p:blipFill>
        <p:spPr>
          <a:xfrm>
            <a:off x="5376156" y="5651077"/>
            <a:ext cx="705424" cy="21975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941" y="5536566"/>
            <a:ext cx="1086515" cy="22438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588" y="4176134"/>
            <a:ext cx="622822" cy="440874"/>
          </a:xfrm>
          <a:prstGeom prst="rect">
            <a:avLst/>
          </a:prstGeom>
        </p:spPr>
      </p:pic>
      <p:pic>
        <p:nvPicPr>
          <p:cNvPr id="113" name="Picture 112" descr="Screenshot_5_19_13_8_12_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76" y="6024280"/>
            <a:ext cx="1273348" cy="18120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8022" y="5474101"/>
            <a:ext cx="353952" cy="3539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2304" y="4149080"/>
            <a:ext cx="935880" cy="551501"/>
          </a:xfrm>
          <a:prstGeom prst="rect">
            <a:avLst/>
          </a:prstGeom>
        </p:spPr>
      </p:pic>
      <p:pic>
        <p:nvPicPr>
          <p:cNvPr id="54" name="Picture 53" descr="Screenshot_5_19_13_7_58_P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02" y="5949280"/>
            <a:ext cx="919878" cy="26332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5856" y="3789040"/>
            <a:ext cx="1584176" cy="2658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574865" y="3872081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Short list</a:t>
            </a:r>
            <a:endParaRPr lang="en-GB" sz="1200" dirty="0"/>
          </a:p>
        </p:txBody>
      </p:sp>
      <p:pic>
        <p:nvPicPr>
          <p:cNvPr id="55" name="Picture 54" descr="Screenshot_5_19_13_8_29_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33" y="6023325"/>
            <a:ext cx="800409" cy="182162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076056" y="3789040"/>
            <a:ext cx="3747544" cy="2658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22627" y="3861048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Cut from long list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8693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solutions vs. enhancing current Data 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pro’s and con’s with both options that will be considered in the analysis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(Slide for reference only – we will not review this in detail during the meeting)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52945"/>
              </p:ext>
            </p:extLst>
          </p:nvPr>
        </p:nvGraphicFramePr>
        <p:xfrm>
          <a:off x="324000" y="1373088"/>
          <a:ext cx="84996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0"/>
                <a:gridCol w="3209636"/>
                <a:gridCol w="3581814"/>
              </a:tblGrid>
              <a:tr h="23527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Pro’s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Con’s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54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Enhance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Data Hub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 for Investment data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disruption/down-time required to enhance DH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license/maintenance fees required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Tailor made</a:t>
                      </a:r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person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dependency 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[Sorry:</a:t>
                      </a:r>
                      <a:r>
                        <a:rPr lang="en-US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is this the same company that just hired a superstar FM? Why having potentially a superstar developer bad?]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Currently not being used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a single data source for the whole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 </a:t>
                      </a:r>
                      <a:r>
                        <a:rPr lang="en-US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[Not a Con’s of the </a:t>
                      </a:r>
                      <a:r>
                        <a:rPr lang="en-US" sz="11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dataHub</a:t>
                      </a:r>
                      <a:r>
                        <a:rPr lang="en-US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This happens because we are using it the wrong way]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Adding data checks and business rules require coding and database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</a:t>
                      </a:r>
                      <a:r>
                        <a:rPr lang="en-US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[while we accept blindly what a black box will give us. They are always correct, aren’t they?]</a:t>
                      </a:r>
                      <a:endParaRPr lang="en-US" sz="11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changes hard to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lang="en-US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[only because of poor coding. By definition if you own the data you can change them; easily]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Vendor Solution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Built with inherent flexibility and </a:t>
                      </a:r>
                      <a:r>
                        <a:rPr lang="en-US" sz="900" baseline="0" dirty="0" smtClean="0"/>
                        <a:t>adaptability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[This is a joke]</a:t>
                      </a:r>
                      <a:endParaRPr lang="en-US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Skilled</a:t>
                      </a:r>
                      <a:r>
                        <a:rPr lang="en-US" sz="900" baseline="0" dirty="0" smtClean="0"/>
                        <a:t> and fungible resources available in the </a:t>
                      </a:r>
                      <a:r>
                        <a:rPr lang="en-US" sz="900" baseline="0" dirty="0" smtClean="0"/>
                        <a:t>marketplace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[a at very high level, where we don’t need them]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Contain standard facilities to expose data views to end-users for data consumption, review and </a:t>
                      </a:r>
                      <a:r>
                        <a:rPr lang="en-US" sz="900" baseline="0" dirty="0" smtClean="0"/>
                        <a:t>workflow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[i.e. this is the dumb bit. Not the useful one]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Come with off the shelf adapters to data vendors (and often to common vendor applications</a:t>
                      </a:r>
                      <a:r>
                        <a:rPr lang="en-US" sz="900" baseline="0" dirty="0" smtClean="0"/>
                        <a:t>)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[dream on]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Documented (e.g. user community wiki</a:t>
                      </a:r>
                      <a:r>
                        <a:rPr lang="en-US" sz="900" baseline="0" dirty="0" smtClean="0"/>
                        <a:t>)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[true: but what’s wrong in documenting our own code?]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Proven scalability at many other (also much larger) asset </a:t>
                      </a:r>
                      <a:r>
                        <a:rPr lang="en-US" sz="900" baseline="0" dirty="0" smtClean="0"/>
                        <a:t>managers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[again: dream on]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Data checks and business</a:t>
                      </a:r>
                      <a:r>
                        <a:rPr lang="en-US" sz="900" baseline="0" dirty="0" smtClean="0"/>
                        <a:t> rules can be configured (no </a:t>
                      </a:r>
                      <a:r>
                        <a:rPr lang="en-US" sz="900" baseline="0" dirty="0" err="1" smtClean="0"/>
                        <a:t>db</a:t>
                      </a:r>
                      <a:r>
                        <a:rPr lang="en-US" sz="900" baseline="0" dirty="0" smtClean="0"/>
                        <a:t> changes required</a:t>
                      </a:r>
                      <a:r>
                        <a:rPr lang="en-US" sz="900" baseline="0" dirty="0" smtClean="0"/>
                        <a:t>)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[are we sure that configuring is so much better than coding? Is a configuration more documentable than a code?]</a:t>
                      </a:r>
                      <a:endParaRPr lang="en-US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Data overrides part of workflow and </a:t>
                      </a:r>
                      <a:r>
                        <a:rPr lang="en-US" sz="900" baseline="0" dirty="0" smtClean="0"/>
                        <a:t>audited 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[RDBMS system are easily auditable]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License/maintenance fees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Learning curve</a:t>
                      </a:r>
                      <a:r>
                        <a:rPr lang="en-US" sz="1100" baseline="0" dirty="0" smtClean="0"/>
                        <a:t> for IT and data management teams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Potential vendor lock </a:t>
                      </a:r>
                      <a:r>
                        <a:rPr lang="en-US" sz="1100" baseline="0" dirty="0" smtClean="0"/>
                        <a:t>in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[like it’s a small thing!]</a:t>
                      </a:r>
                      <a:endParaRPr lang="en-US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Reliance on release cycle of the vendor for new </a:t>
                      </a:r>
                      <a:r>
                        <a:rPr lang="en-US" sz="1100" baseline="0" dirty="0" smtClean="0"/>
                        <a:t>functionality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[I thought we had flexibility and adaptability in the pro’s]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 Timelines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TPA Update &amp; Timeline:</a:t>
            </a:r>
          </a:p>
          <a:p>
            <a:pPr lvl="1"/>
            <a:r>
              <a:rPr lang="en-GB" b="1" dirty="0" smtClean="0"/>
              <a:t>May 20:  </a:t>
            </a:r>
            <a:r>
              <a:rPr lang="en-GB" dirty="0" smtClean="0"/>
              <a:t>RFI Issued to State Street, RBC and Citi.</a:t>
            </a:r>
          </a:p>
          <a:p>
            <a:pPr lvl="1"/>
            <a:r>
              <a:rPr lang="en-GB" b="1" dirty="0" smtClean="0"/>
              <a:t>May 21 – 31  </a:t>
            </a:r>
            <a:r>
              <a:rPr lang="en-GB" dirty="0" smtClean="0"/>
              <a:t>Q&amp;A sessions </a:t>
            </a:r>
          </a:p>
          <a:p>
            <a:pPr lvl="1"/>
            <a:r>
              <a:rPr lang="en-GB" b="1" dirty="0" smtClean="0"/>
              <a:t>June 3 – June 7</a:t>
            </a:r>
            <a:r>
              <a:rPr lang="en-GB" dirty="0" smtClean="0"/>
              <a:t>: TPA Response preparation</a:t>
            </a:r>
            <a:r>
              <a:rPr lang="en-GB" dirty="0"/>
              <a:t> </a:t>
            </a:r>
            <a:r>
              <a:rPr lang="en-GB" dirty="0" smtClean="0"/>
              <a:t>&amp; feedback from Project Team if requested.</a:t>
            </a:r>
          </a:p>
          <a:p>
            <a:pPr lvl="1"/>
            <a:r>
              <a:rPr lang="en-GB" b="1" dirty="0" smtClean="0"/>
              <a:t>June </a:t>
            </a:r>
            <a:r>
              <a:rPr lang="en-GB" b="1" dirty="0"/>
              <a:t>7</a:t>
            </a:r>
            <a:r>
              <a:rPr lang="en-GB" b="1" dirty="0" smtClean="0"/>
              <a:t>: </a:t>
            </a:r>
            <a:r>
              <a:rPr lang="en-GB" dirty="0" smtClean="0"/>
              <a:t>TPA submissions due</a:t>
            </a:r>
          </a:p>
          <a:p>
            <a:pPr lvl="1"/>
            <a:r>
              <a:rPr lang="en-GB" b="1" dirty="0" smtClean="0"/>
              <a:t>June 10 – 14</a:t>
            </a:r>
            <a:r>
              <a:rPr lang="en-GB" dirty="0" smtClean="0"/>
              <a:t>: Workshops to be scheduled for TPAs to present their proposals</a:t>
            </a:r>
          </a:p>
          <a:p>
            <a:pPr lvl="1"/>
            <a:r>
              <a:rPr lang="en-GB" b="1" dirty="0" smtClean="0"/>
              <a:t>June 17 – 28</a:t>
            </a:r>
            <a:r>
              <a:rPr lang="en-GB" dirty="0" smtClean="0"/>
              <a:t>: Analysis of responses &amp; Alpha Final Report &amp; recommendations by the end of June on TOM (TPA &amp; Data Hub)</a:t>
            </a:r>
          </a:p>
          <a:p>
            <a:pPr lvl="1"/>
            <a:endParaRPr lang="en-GB" dirty="0"/>
          </a:p>
          <a:p>
            <a:pPr marL="0" lvl="1" indent="0">
              <a:buNone/>
            </a:pPr>
            <a:r>
              <a:rPr lang="en-GB" sz="1500" dirty="0" smtClean="0">
                <a:solidFill>
                  <a:srgbClr val="2370A5"/>
                </a:solidFill>
              </a:rPr>
              <a:t>Data Hub/Vendor Update &amp; Timeline:</a:t>
            </a:r>
          </a:p>
          <a:p>
            <a:pPr lvl="1"/>
            <a:r>
              <a:rPr lang="en-GB" dirty="0"/>
              <a:t>Will be one week behind the TPA timeline with Vendor presentations the week-beginning the 17th June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Two of the shortlisted companies will be invited to the workshops, based on their responses</a:t>
            </a:r>
            <a:endParaRPr lang="en-GB" sz="1500" dirty="0">
              <a:solidFill>
                <a:srgbClr val="2370A5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2460240" y="1515848"/>
            <a:ext cx="28803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5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Areas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TPA Scope:</a:t>
            </a:r>
          </a:p>
          <a:p>
            <a:pPr lvl="1"/>
            <a:r>
              <a:rPr lang="en-GB" dirty="0" smtClean="0"/>
              <a:t>TPA configuration:</a:t>
            </a:r>
          </a:p>
          <a:p>
            <a:pPr lvl="2"/>
            <a:r>
              <a:rPr lang="en-GB" dirty="0" smtClean="0"/>
              <a:t>Even if a single provider is able to support the full scope, is this an ideal solution?</a:t>
            </a:r>
          </a:p>
          <a:p>
            <a:pPr lvl="2"/>
            <a:r>
              <a:rPr lang="en-GB" dirty="0" smtClean="0"/>
              <a:t>If so, in your experience which TPA do you think is best suite to fill this role</a:t>
            </a:r>
          </a:p>
          <a:p>
            <a:pPr lvl="1"/>
            <a:r>
              <a:rPr lang="en-GB" dirty="0" smtClean="0"/>
              <a:t>“Additional” outsourcing areas – do you believe that the TPA can provide the required service level for Institutional Client Reporting, Risk and Performance &amp; Attribution</a:t>
            </a:r>
          </a:p>
          <a:p>
            <a:pPr lvl="1"/>
            <a:r>
              <a:rPr lang="en-GB" dirty="0" smtClean="0"/>
              <a:t>Hedge fund services are currently seen as a secondary scope – should it be part of the core?</a:t>
            </a:r>
          </a:p>
          <a:p>
            <a:r>
              <a:rPr lang="en-GB" dirty="0" smtClean="0"/>
              <a:t>Data solutions:</a:t>
            </a:r>
          </a:p>
          <a:p>
            <a:pPr lvl="1"/>
            <a:r>
              <a:rPr lang="en-GB" dirty="0" smtClean="0"/>
              <a:t>What are your views on external vendor solutions vs. enhancing the current data-hub</a:t>
            </a:r>
          </a:p>
          <a:p>
            <a:r>
              <a:rPr lang="en-GB" dirty="0" smtClean="0"/>
              <a:t>Timing:</a:t>
            </a:r>
          </a:p>
          <a:p>
            <a:pPr lvl="1"/>
            <a:r>
              <a:rPr lang="en-GB" dirty="0" smtClean="0"/>
              <a:t>Changes to the operating model will have to be managed in the broader OMGI change context, e.g. fit in with product updates. What other key dependencies do you see?</a:t>
            </a:r>
          </a:p>
          <a:p>
            <a:pPr lvl="1"/>
            <a:r>
              <a:rPr lang="en-GB" dirty="0" smtClean="0"/>
              <a:t>Should any TPA consolidation wait until the new data solution is in place or can they happen in parallel?</a:t>
            </a:r>
          </a:p>
          <a:p>
            <a:r>
              <a:rPr lang="en-GB" dirty="0" smtClean="0"/>
              <a:t>Other Feedback…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would like to use this session to get some broader feedback from the Operations Management Team on different areas related to the Target Operating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718329"/>
      </p:ext>
    </p:extLst>
  </p:cSld>
  <p:clrMapOvr>
    <a:masterClrMapping/>
  </p:clrMapOvr>
</p:sld>
</file>

<file path=ppt/theme/theme1.xml><?xml version="1.0" encoding="utf-8"?>
<a:theme xmlns:a="http://schemas.openxmlformats.org/drawingml/2006/main" name="Alpha FMC Design 2012">
  <a:themeElements>
    <a:clrScheme name="Alpha Design 2012">
      <a:dk1>
        <a:srgbClr val="404040"/>
      </a:dk1>
      <a:lt1>
        <a:sysClr val="window" lastClr="FFFFFF"/>
      </a:lt1>
      <a:dk2>
        <a:srgbClr val="2370A5"/>
      </a:dk2>
      <a:lt2>
        <a:srgbClr val="FFFFFF"/>
      </a:lt2>
      <a:accent1>
        <a:srgbClr val="4A9ED8"/>
      </a:accent1>
      <a:accent2>
        <a:srgbClr val="C0504D"/>
      </a:accent2>
      <a:accent3>
        <a:srgbClr val="009999"/>
      </a:accent3>
      <a:accent4>
        <a:srgbClr val="B2A2C7"/>
      </a:accent4>
      <a:accent5>
        <a:srgbClr val="7FB9E3"/>
      </a:accent5>
      <a:accent6>
        <a:srgbClr val="FF9966"/>
      </a:accent6>
      <a:hlink>
        <a:srgbClr val="2370A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C:\Data\Clients\Gartmore\Phase 2\Workstreams\Asset accumulation\Meeting profiles\Meeting walkthrough Group 2 v2.0.ppt</Template>
  <TotalTime>76378</TotalTime>
  <Words>1249</Words>
  <Application>Microsoft Office PowerPoint</Application>
  <PresentationFormat>On-screen Show (4:3)</PresentationFormat>
  <Paragraphs>162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Alpha FMC Design 2012</vt:lpstr>
      <vt:lpstr>Target Operating Model –Project Update </vt:lpstr>
      <vt:lpstr> Agenda</vt:lpstr>
      <vt:lpstr>Project Scope</vt:lpstr>
      <vt:lpstr>TPA Configuration Options</vt:lpstr>
      <vt:lpstr>Data management solution scope</vt:lpstr>
      <vt:lpstr>Data management solutions</vt:lpstr>
      <vt:lpstr>Vendor solutions vs. enhancing current Data Hub</vt:lpstr>
      <vt:lpstr>Project  Timelines</vt:lpstr>
      <vt:lpstr>Feedback Areas</vt:lpstr>
    </vt:vector>
  </TitlesOfParts>
  <Company>Alpha Financial Markets Consulting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 Outsourcing Methodology</dc:title>
  <dc:creator>Andrew Diprose</dc:creator>
  <cp:lastModifiedBy>Castagna Matteo</cp:lastModifiedBy>
  <cp:revision>4085</cp:revision>
  <cp:lastPrinted>2013-05-31T13:51:40Z</cp:lastPrinted>
  <dcterms:created xsi:type="dcterms:W3CDTF">2001-01-16T16:34:15Z</dcterms:created>
  <dcterms:modified xsi:type="dcterms:W3CDTF">2013-05-31T13:52:06Z</dcterms:modified>
</cp:coreProperties>
</file>