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2.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56" r:id="rId1"/>
  </p:sldMasterIdLst>
  <p:notesMasterIdLst>
    <p:notesMasterId r:id="rId21"/>
  </p:notesMasterIdLst>
  <p:sldIdLst>
    <p:sldId id="258" r:id="rId2"/>
    <p:sldId id="261" r:id="rId3"/>
    <p:sldId id="264"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Lst>
  <p:sldSz cx="9906000" cy="6858000" type="A4"/>
  <p:notesSz cx="6858000" cy="9144000"/>
  <p:defaultText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8D67279-2B00-4962-BD32-D1F6E482A61C}" styleName="48d67279-2b00-4962-bd32-d1f6e482a61c">
    <a:tblBg>
      <a:fill>
        <a:noFill/>
      </a:fill>
    </a:tblBg>
    <a:wholeTbl>
      <a:tcStyle>
        <a:tcBdr>
          <a:left>
            <a:ln>
              <a:noFill/>
            </a:ln>
          </a:left>
          <a:right>
            <a:ln>
              <a:noFill/>
            </a:ln>
          </a:right>
          <a:top>
            <a:ln>
              <a:noFill/>
            </a:ln>
          </a:top>
          <a:bottom>
            <a:ln>
              <a:noFill/>
            </a:ln>
          </a:bottom>
          <a:insideH>
            <a:ln>
              <a:noFill/>
            </a:ln>
          </a:insideH>
          <a:insideV>
            <a:ln>
              <a:noFill/>
            </a:ln>
          </a:insideV>
        </a:tcBdr>
        <a:fill>
          <a:noFill/>
        </a:fill>
      </a:tcStyle>
    </a:wholeTbl>
    <a:band2H>
      <a:tcStyle>
        <a:tcBdr/>
      </a:tcStyle>
    </a:band2H>
    <a:lastCol>
      <a:tcStyle>
        <a:tcBdr/>
      </a:tcStyle>
    </a:lastCol>
    <a:firstCol>
      <a:tcStyle>
        <a:tcBdr/>
      </a:tcStyle>
    </a:firstCol>
    <a:lastRow>
      <a:tcStyle>
        <a:tcBdr>
          <a:top>
            <a:ln w="19050" cmpd="sng">
              <a:solidFill>
                <a:srgbClr val="99C465"/>
              </a:solidFill>
            </a:ln>
          </a:top>
          <a:bottom>
            <a:ln w="6350" cmpd="sng">
              <a:solidFill>
                <a:srgbClr val="B2B2B2"/>
              </a:solidFill>
            </a:ln>
          </a:bottom>
        </a:tcBdr>
      </a:tcStyle>
    </a:lastRow>
    <a:seCell>
      <a:tcStyle>
        <a:tcBdr/>
        <a:fill>
          <a:noFill/>
        </a:fill>
      </a:tcStyle>
    </a:seCell>
    <a:swCell>
      <a:tcStyle>
        <a:tcBdr/>
        <a:fill>
          <a:noFill/>
        </a:fill>
      </a:tcStyle>
    </a:swCell>
    <a:firstRow>
      <a:tcStyle>
        <a:tcBdr>
          <a:insideV>
            <a:ln w="3175" cmpd="sng">
              <a:solidFill>
                <a:srgbClr val="FFFFFF"/>
              </a:solidFill>
            </a:ln>
          </a:insideV>
        </a:tcBdr>
        <a:fill>
          <a:solidFill>
            <a:srgbClr val="99C465"/>
          </a:solidFill>
        </a:fill>
      </a:tcStyle>
    </a:firstRow>
    <a:neCell>
      <a:tcStyle>
        <a:tcBdr>
          <a:left>
            <a:ln w="3175" cmpd="sng">
              <a:solidFill>
                <a:srgbClr val="FFFFFF"/>
              </a:solidFill>
            </a:ln>
          </a:left>
          <a:insideV>
            <a:ln>
              <a:noFill/>
            </a:ln>
          </a:insideV>
        </a:tcBdr>
        <a:fill>
          <a:solidFill>
            <a:srgbClr val="99C465"/>
          </a:solidFill>
        </a:fill>
      </a:tcStyle>
    </a:neCell>
    <a:nwCell>
      <a:tcStyle>
        <a:tcBdr>
          <a:right>
            <a:ln w="3175" cmpd="sng">
              <a:solidFill>
                <a:srgbClr val="FFFFFF"/>
              </a:solidFill>
            </a:ln>
          </a:right>
          <a:insideV>
            <a:ln>
              <a:noFill/>
            </a:ln>
          </a:insideV>
        </a:tcBdr>
        <a:fill>
          <a:solidFill>
            <a:srgbClr val="99C465"/>
          </a:solidFill>
        </a:fill>
      </a:tcStyle>
    </a:nwCell>
  </a:tblStyle>
  <a:tblStyle styleId="{5EE8D95F-1F49-474E-9952-8F29B79CE23C}" styleName="5ee8d95f-1f49-474e-9952-8f29b79ce23c">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D3E5BD"/>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D3E5BD"/>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046CD875-EF1E-4921-9188-D8E3CEB82CB8}" styleName="046cd875-ef1e-4921-9188-d8e3ceb82cb8">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fill>
          <a:solidFill>
            <a:srgbClr val="B6D591"/>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B6D591"/>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CA79AAD6-7DD2-4523-B6B7-C0A64C55368E}" styleName="ca79aad6-7dd2-4523-b6b7-c0a64c55368e">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B6D591"/>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B6D591"/>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1631468A-CD3F-42FC-906D-ADD509C45573}" styleName="1631468a-cd3f-42fc-906d-add509c45573">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top>
            <a:ln w="6350" cmpd="sng">
              <a:solidFill>
                <a:srgbClr val="B2B2B2"/>
              </a:solidFill>
            </a:ln>
          </a:top>
          <a:bottom>
            <a:ln w="6350" cmpd="sng">
              <a:solidFill>
                <a:srgbClr val="B2B2B2"/>
              </a:solidFill>
            </a:ln>
          </a:bottom>
          <a:insideH>
            <a:ln>
              <a:noFill/>
            </a:ln>
          </a:insideH>
        </a:tcBdr>
      </a:tcStyle>
    </a:firstRow>
    <a:neCell>
      <a:tcStyle>
        <a:tcBdr/>
        <a:fill>
          <a:noFill/>
        </a:fill>
      </a:tcStyle>
    </a:neCell>
    <a:nwCell>
      <a:tcStyle>
        <a:tcBdr/>
        <a:fill>
          <a:noFill/>
        </a:fill>
      </a:tcStyle>
    </a:nwCell>
  </a:tblStyle>
  <a:tblStyle styleId="{32CAC15E-6F5E-4671-ADE3-A9251A99EA1B}" styleName="32cac15e-6f5e-4671-ade3-a9251a99ea1b">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fill>
          <a:solidFill>
            <a:srgbClr val="D3E5BD"/>
          </a:solidFill>
        </a:fill>
      </a:tcStyle>
    </a:firstCol>
    <a:lastRow>
      <a:tcStyle>
        <a:tcBdr>
          <a:top>
            <a:ln w="6350" cmpd="sng">
              <a:solidFill>
                <a:srgbClr val="6EAB24"/>
              </a:solidFill>
            </a:ln>
          </a:top>
          <a:bottom>
            <a:ln w="6350" cmpd="sng">
              <a:solidFill>
                <a:srgbClr val="6EAB24"/>
              </a:solidFill>
            </a:ln>
          </a:bottom>
          <a:insideH>
            <a:ln>
              <a:noFill/>
            </a:ln>
          </a:insideH>
        </a:tcBdr>
      </a:tcStyle>
    </a:lastRow>
    <a:seCell>
      <a:tcStyle>
        <a:tcBdr/>
        <a:fill>
          <a:noFill/>
        </a:fill>
      </a:tcStyle>
    </a:seCell>
    <a:swCell>
      <a:tcStyle>
        <a:tcBdr/>
        <a:fill>
          <a:solidFill>
            <a:srgbClr val="D3E5BD"/>
          </a:solid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19BD8760-2F5D-4058-8CAB-A06430C7EB49}" styleName="19bd8760-2f5d-4058-8cab-a06430c7eb49">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D3E5BD"/>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D3E5BD"/>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9695CB05-56A1-414A-AB05-100EB248BB44}" styleName="9695cb05-56a1-414a-ab05-100eb248bb44">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D3E5BD"/>
          </a:solidFill>
        </a:fill>
      </a:tcStyle>
    </a:lastCol>
    <a:firstCol>
      <a:tcStyle>
        <a:tcBdr/>
      </a:tcStyle>
    </a:firstCol>
    <a:lastRow>
      <a:tcStyle>
        <a:tcBdr>
          <a:top>
            <a:ln w="6350" cmpd="sng">
              <a:solidFill>
                <a:srgbClr val="6EAB24"/>
              </a:solidFill>
            </a:ln>
          </a:top>
          <a:bottom>
            <a:ln w="6350" cmpd="sng">
              <a:solidFill>
                <a:srgbClr val="6EAB24"/>
              </a:solidFill>
            </a:ln>
          </a:bottom>
          <a:insideH>
            <a:ln>
              <a:noFill/>
            </a:ln>
          </a:insideH>
        </a:tcBdr>
      </a:tcStyle>
    </a:lastRow>
    <a:seCell>
      <a:tcStyle>
        <a:tcBdr/>
        <a:fill>
          <a:solidFill>
            <a:srgbClr val="D3E5BD"/>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5FDDD2BC-4259-40A9-B19F-90B8EA07B607}" styleName="5fddd2bc-4259-40a9-b19f-90b8ea07b607">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957334FF-9139-451F-BFF5-B9877C0B1B1C}" styleName="957334ff-9139-451f-bff5-b9877c0b1b1c">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tcStyle>
    </a:lastCol>
    <a:firstCol>
      <a:tcStyle>
        <a:tcBdr/>
      </a:tcStyle>
    </a:firstCol>
    <a:lastRow>
      <a:tcStyle>
        <a:tcBdr>
          <a:top>
            <a:ln w="6350" cmpd="sng">
              <a:solidFill>
                <a:srgbClr val="6EAB24"/>
              </a:solidFill>
            </a:ln>
          </a:top>
          <a:bottom>
            <a:ln w="6350" cmpd="sng">
              <a:solidFill>
                <a:srgbClr val="6EAB24"/>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0B040AF2-3E86-4B87-819D-8560B3382813}" styleName="0b040af2-3e86-4b87-819d-8560b3382813">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fill>
          <a:solidFill>
            <a:srgbClr val="B6D591"/>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B6D591"/>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E1ABBFAE-BAA4-4B38-B36E-63CCD0EEED85}" styleName="e1abbfae-baa4-4b38-b36e-63ccd0eeed85">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fill>
          <a:solidFill>
            <a:srgbClr val="B6D591"/>
          </a:solidFill>
        </a:fill>
      </a:tcStyle>
    </a:lastCol>
    <a:firstCol>
      <a:tcStyle>
        <a:tcBdr/>
      </a:tcStyle>
    </a:firstCol>
    <a:lastRow>
      <a:tcStyle>
        <a:tcBdr>
          <a:top>
            <a:ln w="6350" cmpd="sng">
              <a:solidFill>
                <a:srgbClr val="6EAB24"/>
              </a:solidFill>
            </a:ln>
          </a:top>
          <a:bottom>
            <a:ln w="6350" cmpd="sng">
              <a:solidFill>
                <a:srgbClr val="6EAB24"/>
              </a:solidFill>
            </a:ln>
          </a:bottom>
          <a:insideH>
            <a:ln>
              <a:noFill/>
            </a:ln>
          </a:insideH>
        </a:tcBdr>
      </a:tcStyle>
    </a:lastRow>
    <a:seCell>
      <a:tcStyle>
        <a:tcBdr/>
        <a:fill>
          <a:solidFill>
            <a:srgbClr val="B6D591"/>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A0F9BCEF-6E80-476F-9298-F3BE5ACC6255}" styleName="a0f9bcef-6e80-476f-9298-f3be5acc6255">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B89093FC-9E6C-4E29-9EFD-915885198825}" styleName="b89093fc-9e6c-4e29-9efd-915885198825">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insideH>
            <a:ln w="3175" cmpd="sng">
              <a:solidFill>
                <a:srgbClr val="FFFFFF"/>
              </a:solidFill>
            </a:ln>
          </a:insideH>
        </a:tcBdr>
        <a:fill>
          <a:solidFill>
            <a:srgbClr val="6EAB24"/>
          </a:solidFill>
        </a:fill>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top>
            <a:ln w="3175" cmpd="sng">
              <a:solidFill>
                <a:srgbClr val="FFFFFF"/>
              </a:solidFill>
            </a:ln>
          </a:top>
          <a:bottom>
            <a:ln>
              <a:noFill/>
            </a:ln>
          </a:bottom>
        </a:tcBdr>
        <a:fill>
          <a:solidFill>
            <a:srgbClr val="6EAB24"/>
          </a:solid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noFill/>
        </a:fill>
      </a:tcStyle>
    </a:nwCell>
  </a:tblStyle>
  <a:tblStyle styleId="{D5038369-0218-400E-9F3B-F17CB1ADB83C}" styleName="d5038369-0218-400e-9f3b-f17cb1adb83c">
    <a:tblBg>
      <a:fill>
        <a:noFill/>
      </a:fill>
    </a:tblBg>
    <a:wholeTbl>
      <a:tcStyle>
        <a:tcBdr>
          <a:left>
            <a:ln>
              <a:noFill/>
            </a:ln>
          </a:left>
          <a:right>
            <a:ln>
              <a:noFill/>
            </a:ln>
          </a:right>
          <a:top>
            <a:ln>
              <a:noFill/>
            </a:ln>
          </a:top>
          <a:bottom>
            <a:ln>
              <a:noFill/>
            </a:ln>
          </a:bottom>
          <a:insideH>
            <a:ln w="6350" cmpd="sng">
              <a:solidFill>
                <a:srgbClr val="B2B2B2"/>
              </a:solidFill>
            </a:ln>
          </a:insideH>
          <a:insideV>
            <a:ln w="6350" cmpd="sng">
              <a:solidFill>
                <a:srgbClr val="B2B2B2"/>
              </a:solidFill>
            </a:ln>
          </a:insideV>
        </a:tcBdr>
        <a:fill>
          <a:noFill/>
        </a:fill>
      </a:tcStyle>
    </a:wholeTbl>
    <a:band2H>
      <a:tcStyle>
        <a:tcBdr/>
      </a:tcStyle>
    </a:band2H>
    <a:lastCol>
      <a:tcStyle>
        <a:tcBdr>
          <a:left>
            <a:ln w="6350" cmpd="sng">
              <a:solidFill>
                <a:srgbClr val="B2B2B2"/>
              </a:solidFill>
            </a:ln>
          </a:left>
          <a:right>
            <a:ln w="6350" cmpd="sng">
              <a:solidFill>
                <a:srgbClr val="B2B2B2"/>
              </a:solidFill>
            </a:ln>
          </a:right>
          <a:insideV>
            <a:ln>
              <a:noFill/>
            </a:ln>
          </a:insideV>
        </a:tcBdr>
      </a:tcStyle>
    </a:lastCol>
    <a:firstCol>
      <a:tcStyle>
        <a:tcBdr>
          <a:insideH>
            <a:ln w="3175" cmpd="sng">
              <a:solidFill>
                <a:srgbClr val="FFFFFF"/>
              </a:solidFill>
            </a:ln>
          </a:insideH>
          <a:insideV>
            <a:ln>
              <a:noFill/>
            </a:ln>
          </a:insideV>
        </a:tcBdr>
        <a:fill>
          <a:solidFill>
            <a:srgbClr val="6EAB24"/>
          </a:solidFill>
        </a:fill>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top>
            <a:ln w="3175" cmpd="sng">
              <a:solidFill>
                <a:srgbClr val="FFFFFF"/>
              </a:solidFill>
            </a:ln>
          </a:top>
          <a:bottom>
            <a:ln w="6350" cmpd="sng">
              <a:solidFill>
                <a:srgbClr val="99C465"/>
              </a:solidFill>
            </a:ln>
          </a:bottom>
        </a:tcBdr>
        <a:fill>
          <a:solidFill>
            <a:srgbClr val="6EAB24"/>
          </a:solidFill>
        </a:fill>
      </a:tcStyle>
    </a:swCell>
    <a:firstRow>
      <a:tcStyle>
        <a:tcBdr>
          <a:insideH>
            <a:ln>
              <a:noFill/>
            </a:ln>
          </a:insideH>
          <a:insideV>
            <a:ln w="6350" cmpd="sng">
              <a:solidFill>
                <a:srgbClr val="FFFFFF"/>
              </a:solidFill>
            </a:ln>
          </a:insideV>
        </a:tcBdr>
        <a:fill>
          <a:solidFill>
            <a:srgbClr val="6EAB24"/>
          </a:solidFill>
        </a:fill>
      </a:tcStyle>
    </a:firstRow>
    <a:neCell>
      <a:tcStyle>
        <a:tcBdr>
          <a:left>
            <a:ln w="3175" cmpd="sng">
              <a:solidFill>
                <a:srgbClr val="FFFFFF"/>
              </a:solidFill>
            </a:ln>
          </a:left>
          <a:right>
            <a:ln w="6350" cmpd="sng">
              <a:solidFill>
                <a:srgbClr val="99C465"/>
              </a:solidFill>
            </a:ln>
          </a:right>
          <a:insideV>
            <a:ln>
              <a:noFill/>
            </a:ln>
          </a:insideV>
        </a:tcBdr>
        <a:fill>
          <a:solidFill>
            <a:srgbClr val="6EAB24"/>
          </a:solidFill>
        </a:fill>
      </a:tcStyle>
    </a:neCell>
    <a:nwCell>
      <a:tcStyle>
        <a:tcBdr>
          <a:insideV>
            <a:ln>
              <a:noFill/>
            </a:ln>
          </a:insideV>
        </a:tcBdr>
        <a:fill>
          <a:noFill/>
        </a:fill>
      </a:tcStyle>
    </a:nwCell>
  </a:tblStyle>
  <a:tblStyle styleId="{3FA0AEF6-1F19-48F5-A606-32C224954216}" styleName="3fa0aef6-1f19-48f5-a606-32c224954216">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D3E5BD"/>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bottom>
            <a:ln>
              <a:noFill/>
            </a:ln>
          </a:bottom>
        </a:tcBdr>
        <a:fill>
          <a:solidFill>
            <a:srgbClr val="D3E5BD"/>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8C46642C-A6A4-4C87-9D6B-92364FD30583}" styleName="8c46642c-a6a4-4c87-9d6b-92364fd30583">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D3E5BD"/>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D3E5BD"/>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15FA80A8-900A-448B-8D36-7157D25A62C9}" styleName="15fa80a8-900a-448b-8d36-7157d25a62c9">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1396EBDA-1786-44E6-AC3C-8B83604602D0}" styleName="1396ebda-1786-44e6-ac3c-8b83604602d0">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fill>
          <a:solidFill>
            <a:srgbClr val="B6D591"/>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B6D591"/>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55B91ABA-B561-45AA-BD24-AEB3E77F290B}" styleName="55b91aba-b561-45aa-bd24-aeb3e77f290b">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fill>
          <a:solidFill>
            <a:srgbClr val="B6D591"/>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B6D591"/>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82E74F9B-A9CB-406F-8C53-D18F4CEC7237}" styleName="82e74f9b-a9cb-406f-8c53-d18f4cec7237">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top>
            <a:ln w="6350" cmpd="sng">
              <a:solidFill>
                <a:srgbClr val="B2B2B2"/>
              </a:solidFill>
            </a:ln>
          </a:top>
          <a:bottom>
            <a:ln w="6350" cmpd="sng">
              <a:solidFill>
                <a:srgbClr val="B2B2B2"/>
              </a:solidFill>
            </a:ln>
          </a:bottom>
          <a:insideH>
            <a:ln>
              <a:noFill/>
            </a:ln>
          </a:insideH>
        </a:tcBdr>
        <a:fill>
          <a:solidFill>
            <a:srgbClr val="D3E5BD"/>
          </a:solidFill>
        </a:fill>
      </a:tcStyle>
    </a:firstRow>
    <a:neCell>
      <a:tcStyle>
        <a:tcBdr/>
        <a:fill>
          <a:solidFill>
            <a:srgbClr val="D3E5BD"/>
          </a:solidFill>
        </a:fill>
      </a:tcStyle>
    </a:neCell>
    <a:nwCell>
      <a:tcStyle>
        <a:tcBdr/>
        <a:fill>
          <a:solidFill>
            <a:srgbClr val="D3E5BD"/>
          </a:solidFill>
        </a:fill>
      </a:tcStyle>
    </a:nwCell>
  </a:tblStyle>
  <a:tblStyle styleId="{E7EBF551-226B-4298-B4FF-3AF63137A6A7}" styleName="e7ebf551-226b-4298-b4ff-3af63137a6a7">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307A9201-6F04-48FA-9899-2405152F4F3A}" styleName="307a9201-6f04-48fa-9899-2405152f4f3a">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fill>
          <a:solidFill>
            <a:srgbClr val="D3E5BD"/>
          </a:solidFill>
        </a:fill>
      </a:tcStyle>
    </a:band2H>
    <a:lastCol>
      <a:tcStyle>
        <a:tcBdr/>
        <a:fill>
          <a:solidFill>
            <a:srgbClr val="B6D591"/>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B6D591"/>
          </a:solid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981DE1CB-28DC-4B0E-AA9B-9F780457CCC1}" styleName="981de1cb-28dc-4b0e-aa9b-9f780457ccc1">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6EAB24"/>
          </a:solidFill>
        </a:fill>
      </a:tcStyle>
    </a:firstRow>
    <a:neCell>
      <a:tcStyle>
        <a:tcBdr/>
        <a:fill>
          <a:solidFill>
            <a:srgbClr val="6EAB24"/>
          </a:solidFill>
        </a:fill>
      </a:tcStyle>
    </a:neCell>
    <a:nwCell>
      <a:tcStyle>
        <a:tcBdr/>
        <a:fill>
          <a:solidFill>
            <a:srgbClr val="6EAB24"/>
          </a:solidFill>
        </a:fill>
      </a:tcStyle>
    </a:nwCell>
  </a:tblStyle>
  <a:tblStyle styleId="{A2158F59-2E61-4D6C-A0E8-730121F7F807}" styleName="a2158f59-2e61-4d6c-a0e8-730121f7f807">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bottom>
            <a:ln w="6350" cmpd="sng">
              <a:solidFill>
                <a:srgbClr val="006150"/>
              </a:solidFill>
            </a:ln>
          </a:bottom>
          <a:insideH>
            <a:ln>
              <a:noFill/>
            </a:ln>
          </a:insideH>
        </a:tcBdr>
      </a:tcStyle>
    </a:firstRow>
    <a:neCell>
      <a:tcStyle>
        <a:tcBdr/>
        <a:fill>
          <a:noFill/>
        </a:fill>
      </a:tcStyle>
    </a:neCell>
    <a:nwCell>
      <a:tcStyle>
        <a:tcBdr/>
        <a:fill>
          <a:noFill/>
        </a:fill>
      </a:tcStyle>
    </a:nwCell>
  </a:tblStyle>
  <a:tblStyle styleId="{8BF447F6-B5DA-4985-B002-B512BE71FB15}" styleName="8bf447f6-b5da-4985-b002-b512be71fb15">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006150"/>
              </a:solidFill>
            </a:ln>
          </a:top>
          <a:bottom>
            <a:ln w="6350" cmpd="sng">
              <a:solidFill>
                <a:srgbClr val="006150"/>
              </a:solidFill>
            </a:ln>
          </a:bottom>
          <a:insideH>
            <a:ln>
              <a:noFill/>
            </a:ln>
          </a:insideH>
        </a:tcBdr>
      </a:tcStyle>
    </a:lastRow>
    <a:seCell>
      <a:tcStyle>
        <a:tcBdr/>
        <a:fill>
          <a:noFill/>
        </a:fill>
      </a:tcStyle>
    </a:seCell>
    <a:swCell>
      <a:tcStyle>
        <a:tcBdr/>
        <a:fill>
          <a:noFill/>
        </a:fill>
      </a:tcStyle>
    </a:swCell>
    <a:firstRow>
      <a:tcStyle>
        <a:tcBdr>
          <a:bottom>
            <a:ln w="6350" cmpd="sng">
              <a:solidFill>
                <a:srgbClr val="006150"/>
              </a:solidFill>
            </a:ln>
          </a:bottom>
          <a:insideH>
            <a:ln>
              <a:noFill/>
            </a:ln>
          </a:insideH>
        </a:tcBdr>
      </a:tcStyle>
    </a:firstRow>
    <a:neCell>
      <a:tcStyle>
        <a:tcBdr/>
        <a:fill>
          <a:noFill/>
        </a:fill>
      </a:tcStyle>
    </a:neCell>
    <a:nwCell>
      <a:tcStyle>
        <a:tcBdr/>
        <a:fill>
          <a:noFill/>
        </a:fill>
      </a:tcStyle>
    </a:nwCell>
  </a:tblStyle>
  <a:tblStyle styleId="{177996B0-41C1-4BF9-86D7-5FA728A593AB}" styleName="177996b0-41c1-4bf9-86d7-5fa728a593ab">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E7384B8A-25E7-43F5-BFD6-EA31B7BA8AC3}" styleName="e7384b8a-25e7-43f5-bfd6-ea31b7ba8ac3">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006150"/>
              </a:solidFill>
            </a:ln>
          </a:top>
          <a:bottom>
            <a:ln w="6350" cmpd="sng">
              <a:solidFill>
                <a:srgbClr val="006150"/>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D10C8D59-B88C-4BDA-B828-E57A308BAC44}" styleName="d10c8d59-b88c-4bda-b828-e57a308bac44">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bottom>
            <a:ln w="6350" cmpd="sng">
              <a:solidFill>
                <a:srgbClr val="006150"/>
              </a:solidFill>
            </a:ln>
          </a:bottom>
          <a:insideH>
            <a:ln>
              <a:noFill/>
            </a:ln>
          </a:insideH>
        </a:tcBdr>
      </a:tcStyle>
    </a:firstRow>
    <a:neCell>
      <a:tcStyle>
        <a:tcBdr/>
        <a:fill>
          <a:noFill/>
        </a:fill>
      </a:tcStyle>
    </a:neCell>
    <a:nwCell>
      <a:tcStyle>
        <a:tcBdr/>
        <a:fill>
          <a:noFill/>
        </a:fill>
      </a:tcStyle>
    </a:nwCell>
  </a:tblStyle>
  <a:tblStyle styleId="{ED4C9C9D-C456-4FDA-A10E-4CC23BBD3FE2}" styleName="ed4c9c9d-c456-4fda-a10e-4cc23bbd3fe2">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006150"/>
              </a:solidFill>
            </a:ln>
          </a:top>
          <a:bottom>
            <a:ln w="6350" cmpd="sng">
              <a:solidFill>
                <a:srgbClr val="006150"/>
              </a:solidFill>
            </a:ln>
          </a:bottom>
          <a:insideH>
            <a:ln>
              <a:noFill/>
            </a:ln>
          </a:insideH>
        </a:tcBdr>
      </a:tcStyle>
    </a:lastRow>
    <a:seCell>
      <a:tcStyle>
        <a:tcBdr/>
        <a:fill>
          <a:noFill/>
        </a:fill>
      </a:tcStyle>
    </a:seCell>
    <a:swCell>
      <a:tcStyle>
        <a:tcBdr/>
        <a:fill>
          <a:noFill/>
        </a:fill>
      </a:tcStyle>
    </a:swCell>
    <a:firstRow>
      <a:tcStyle>
        <a:tcBdr>
          <a:bottom>
            <a:ln w="6350" cmpd="sng">
              <a:solidFill>
                <a:srgbClr val="006150"/>
              </a:solidFill>
            </a:ln>
          </a:bottom>
          <a:insideH>
            <a:ln>
              <a:noFill/>
            </a:ln>
          </a:insideH>
        </a:tcBdr>
      </a:tcStyle>
    </a:firstRow>
    <a:neCell>
      <a:tcStyle>
        <a:tcBdr/>
        <a:fill>
          <a:noFill/>
        </a:fill>
      </a:tcStyle>
    </a:neCell>
    <a:nwCell>
      <a:tcStyle>
        <a:tcBdr/>
        <a:fill>
          <a:noFill/>
        </a:fill>
      </a:tcStyle>
    </a:nwCell>
  </a:tblStyle>
  <a:tblStyle styleId="{5B32AB48-7D90-4D45-BB37-7D9CE0E1FE47}" styleName="5b32ab48-7d90-4d45-bb37-7d9ce0e1fe47">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fill>
          <a:solidFill>
            <a:srgbClr val="D3E5BD"/>
          </a:solidFill>
        </a:fill>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solidFill>
            <a:srgbClr val="D3E5BD"/>
          </a:solid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F2BAA635-2050-45FF-BAD8-D3302DACF1E0}" styleName="f2baa635-2050-45ff-bad8-d3302dacf1e0">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fill>
          <a:solidFill>
            <a:srgbClr val="D3E5BD"/>
          </a:solidFill>
        </a:fill>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solidFill>
            <a:srgbClr val="D3E5BD"/>
          </a:solidFill>
        </a:fill>
      </a:tcStyle>
    </a:swCell>
    <a:firstRow>
      <a:tcStyle>
        <a:tcBdr>
          <a:top>
            <a:ln w="6350" cmpd="sng">
              <a:solidFill>
                <a:srgbClr val="B2B2B2"/>
              </a:solidFill>
            </a:ln>
          </a:top>
          <a:bottom>
            <a:ln w="6350" cmpd="sng">
              <a:solidFill>
                <a:srgbClr val="B2B2B2"/>
              </a:solidFill>
            </a:ln>
          </a:bottom>
          <a:insideH>
            <a:ln>
              <a:noFill/>
            </a:ln>
          </a:insideH>
        </a:tcBdr>
      </a:tcStyle>
    </a:firstRow>
    <a:neCell>
      <a:tcStyle>
        <a:tcBdr/>
        <a:fill>
          <a:noFill/>
        </a:fill>
      </a:tcStyle>
    </a:neCell>
    <a:nwCell>
      <a:tcStyle>
        <a:tcBdr/>
        <a:fill>
          <a:solidFill>
            <a:srgbClr val="D3E5BD"/>
          </a:solidFill>
        </a:fill>
      </a:tcStyle>
    </a:nwCell>
  </a:tblStyle>
  <a:tblStyle styleId="{2886109B-0AA6-4BE9-8B07-E8B5FC267056}" styleName="2886109b-0aa6-4be9-8b07-e8b5fc267056">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D3E5BD"/>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D3E5BD"/>
          </a:solid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AA32B0F5-F8D2-4C64-BB15-E0FC176A5FB2}" styleName="aa32b0f5-f8d2-4c64-bb15-e0fc176a5fb2">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F8D4BD"/>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F8D4BD"/>
          </a:solid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EA7125"/>
          </a:solidFill>
        </a:fill>
      </a:tcStyle>
    </a:neCell>
    <a:nwCell>
      <a:tcStyle>
        <a:tcBdr/>
        <a:fill>
          <a:solidFill>
            <a:srgbClr val="006150"/>
          </a:solidFill>
        </a:fill>
      </a:tcStyle>
    </a:nwCell>
  </a:tblStyle>
  <a:tblStyle styleId="{EB692EF2-C658-4D1D-9282-E157A91329E5}" styleName="eb692ef2-c658-4d1d-9282-e157a91329e5">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D3E5BD"/>
          </a:solidFill>
        </a:fill>
      </a:tcStyle>
    </a:lastCol>
    <a:firstCol>
      <a:tcStyle>
        <a:tcBdr/>
      </a:tcStyle>
    </a:firstCol>
    <a:lastRow>
      <a:tcStyle>
        <a:tcBdr>
          <a:top>
            <a:ln w="6350" cmpd="sng">
              <a:solidFill>
                <a:srgbClr val="006150"/>
              </a:solidFill>
            </a:ln>
          </a:top>
          <a:bottom>
            <a:ln w="6350" cmpd="sng">
              <a:solidFill>
                <a:srgbClr val="006150"/>
              </a:solidFill>
            </a:ln>
          </a:bottom>
          <a:insideH>
            <a:ln>
              <a:noFill/>
            </a:ln>
          </a:insideH>
        </a:tcBdr>
      </a:tcStyle>
    </a:lastRow>
    <a:seCell>
      <a:tcStyle>
        <a:tcBdr/>
        <a:fill>
          <a:solidFill>
            <a:srgbClr val="D3E5BD"/>
          </a:solid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B6867362-A259-497F-9199-443D7E1A3A3F}" styleName="b6867362-a259-497f-9199-443d7e1a3a3f">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F8D4BD"/>
          </a:solidFill>
        </a:fill>
      </a:tcStyle>
    </a:lastCol>
    <a:firstCol>
      <a:tcStyle>
        <a:tcBdr/>
      </a:tcStyle>
    </a:firstCol>
    <a:lastRow>
      <a:tcStyle>
        <a:tcBdr>
          <a:top>
            <a:ln w="6350" cmpd="sng">
              <a:solidFill>
                <a:srgbClr val="006150"/>
              </a:solidFill>
            </a:ln>
          </a:top>
          <a:bottom>
            <a:ln w="6350" cmpd="sng">
              <a:solidFill>
                <a:srgbClr val="006150"/>
              </a:solidFill>
            </a:ln>
          </a:bottom>
          <a:insideH>
            <a:ln>
              <a:noFill/>
            </a:ln>
          </a:insideH>
        </a:tcBdr>
      </a:tcStyle>
    </a:lastRow>
    <a:seCell>
      <a:tcStyle>
        <a:tcBdr/>
        <a:fill>
          <a:solidFill>
            <a:srgbClr val="F8D4BD"/>
          </a:solid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EA7125"/>
          </a:solidFill>
        </a:fill>
      </a:tcStyle>
    </a:neCell>
    <a:nwCell>
      <a:tcStyle>
        <a:tcBdr/>
        <a:fill>
          <a:solidFill>
            <a:srgbClr val="006150"/>
          </a:solidFill>
        </a:fill>
      </a:tcStyle>
    </a:nwCell>
  </a:tblStyle>
  <a:tblStyle styleId="{54B40275-1B23-47EF-92FE-AFAF66926256}" styleName="54b40275-1b23-47ef-92fe-afaf66926256">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insideH>
            <a:ln w="3175" cmpd="sng">
              <a:solidFill>
                <a:srgbClr val="FFFFFF"/>
              </a:solidFill>
            </a:ln>
          </a:insideH>
        </a:tcBdr>
        <a:fill>
          <a:solidFill>
            <a:srgbClr val="006150"/>
          </a:solidFill>
        </a:fill>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top>
            <a:ln w="3175" cmpd="sng">
              <a:solidFill>
                <a:srgbClr val="FFFFFF"/>
              </a:solidFill>
            </a:ln>
          </a:top>
          <a:bottom>
            <a:ln>
              <a:noFill/>
            </a:ln>
          </a:bottom>
        </a:tcBdr>
        <a:fill>
          <a:solidFill>
            <a:srgbClr val="006150"/>
          </a:solidFill>
        </a:fill>
      </a:tcStyle>
    </a:swCell>
    <a:firstRow>
      <a:tcStyle>
        <a:tcBdr>
          <a:top>
            <a:ln w="6350" cmpd="sng">
              <a:solidFill>
                <a:srgbClr val="B2B2B2"/>
              </a:solidFill>
            </a:ln>
          </a:top>
          <a:bottom>
            <a:ln w="6350" cmpd="sng">
              <a:solidFill>
                <a:srgbClr val="B2B2B2"/>
              </a:solidFill>
            </a:ln>
          </a:bottom>
          <a:insideH>
            <a:ln>
              <a:noFill/>
            </a:ln>
          </a:insideH>
        </a:tcBdr>
      </a:tcStyle>
    </a:firstRow>
    <a:neCell>
      <a:tcStyle>
        <a:tcBdr/>
        <a:fill>
          <a:noFill/>
        </a:fill>
      </a:tcStyle>
    </a:neCell>
    <a:nwCell>
      <a:tcStyle>
        <a:tcBdr>
          <a:top>
            <a:ln>
              <a:noFill/>
            </a:ln>
          </a:top>
          <a:bottom>
            <a:ln w="3175" cmpd="sng">
              <a:solidFill>
                <a:srgbClr val="FFFFFF"/>
              </a:solidFill>
            </a:ln>
          </a:bottom>
        </a:tcBdr>
        <a:fill>
          <a:solidFill>
            <a:srgbClr val="006150"/>
          </a:solidFill>
        </a:fill>
      </a:tcStyle>
    </a:nwCell>
  </a:tblStyle>
  <a:tblStyle styleId="{CCFD3705-C7F1-4DB5-AFC7-EE4A15A608CC}" styleName="ccfd3705-c7f1-4db5-afc7-ee4a15a608cc">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71ECC41E-73CC-429A-B4E6-7920E2087F1B}" styleName="71ecc41e-73cc-429a-b4e6-7920e2087f1b">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fill>
          <a:solidFill>
            <a:srgbClr val="D3E5BD"/>
          </a:solidFill>
        </a:fill>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solidFill>
            <a:srgbClr val="D3E5BD"/>
          </a:solid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CE300CAF-9DC8-4F22-A48F-8CA0A0926DB4}" styleName="ce300caf-9dc8-4f22-a48f-8ca0a0926db4">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D3E5BD"/>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D3E5BD"/>
          </a:solid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4977A1EB-8E2D-42AC-8B7D-7A4E0DC2551D}" styleName="4977a1eb-8e2d-42ac-8b7d-7a4e0dc2551d">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bottom>
            <a:ln w="6350" cmpd="sng">
              <a:solidFill>
                <a:srgbClr val="006150"/>
              </a:solidFill>
            </a:ln>
          </a:bottom>
          <a:insideH>
            <a:ln>
              <a:noFill/>
            </a:ln>
          </a:insideH>
        </a:tcBdr>
      </a:tcStyle>
    </a:firstRow>
    <a:neCell>
      <a:tcStyle>
        <a:tcBdr/>
        <a:fill>
          <a:noFill/>
        </a:fill>
      </a:tcStyle>
    </a:neCell>
    <a:nwCell>
      <a:tcStyle>
        <a:tcBdr/>
        <a:fill>
          <a:noFill/>
        </a:fill>
      </a:tcStyle>
    </a:nwCell>
  </a:tblStyle>
  <a:tblStyle styleId="{FE8790DC-FA39-40F2-8255-FDC393E144D7}" styleName="fe8790dc-fa39-40f2-8255-fdc393e144d7">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insideH>
            <a:ln w="3175" cmpd="sng">
              <a:solidFill>
                <a:srgbClr val="FFFFFF"/>
              </a:solidFill>
            </a:ln>
          </a:insideH>
        </a:tcBdr>
        <a:fill>
          <a:solidFill>
            <a:srgbClr val="006150"/>
          </a:solidFill>
        </a:fill>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top>
            <a:ln w="3175" cmpd="sng">
              <a:solidFill>
                <a:srgbClr val="FFFFFF"/>
              </a:solidFill>
            </a:ln>
          </a:top>
          <a:bottom>
            <a:ln>
              <a:noFill/>
            </a:ln>
          </a:bottom>
        </a:tcBdr>
        <a:fill>
          <a:solidFill>
            <a:srgbClr val="006150"/>
          </a:solidFill>
        </a:fill>
      </a:tcStyle>
    </a:swCell>
    <a:firstRow>
      <a:tcStyle>
        <a:tcBdr>
          <a:top>
            <a:ln w="6350" cmpd="sng">
              <a:solidFill>
                <a:srgbClr val="B2B2B2"/>
              </a:solidFill>
            </a:ln>
          </a:top>
          <a:bottom>
            <a:ln w="6350" cmpd="sng">
              <a:solidFill>
                <a:srgbClr val="B2B2B2"/>
              </a:solidFill>
            </a:ln>
          </a:bottom>
          <a:insideH>
            <a:ln>
              <a:noFill/>
            </a:ln>
          </a:insideH>
        </a:tcBdr>
      </a:tcStyle>
    </a:firstRow>
    <a:neCell>
      <a:tcStyle>
        <a:tcBdr/>
        <a:fill>
          <a:noFill/>
        </a:fill>
      </a:tcStyle>
    </a:neCell>
    <a:nwCell>
      <a:tcStyle>
        <a:tcBdr>
          <a:top>
            <a:ln>
              <a:noFill/>
            </a:ln>
          </a:top>
          <a:bottom>
            <a:ln w="3175" cmpd="sng">
              <a:solidFill>
                <a:srgbClr val="FFFFFF"/>
              </a:solidFill>
            </a:ln>
          </a:bottom>
        </a:tcBdr>
        <a:fill>
          <a:solidFill>
            <a:srgbClr val="006150"/>
          </a:solidFill>
        </a:fill>
      </a:tcStyle>
    </a:nwCell>
  </a:tblStyle>
  <a:tblStyle styleId="{AF23F85B-1D77-44AC-A2F6-2C7511BBCD58}" styleName="af23f85b-1d77-44ac-a2f6-2c7511bbcd58">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top>
            <a:ln w="6350" cmpd="sng">
              <a:solidFill>
                <a:srgbClr val="B2B2B2"/>
              </a:solidFill>
            </a:ln>
          </a:top>
          <a:bottom>
            <a:ln w="6350" cmpd="sng">
              <a:solidFill>
                <a:srgbClr val="B2B2B2"/>
              </a:solidFill>
            </a:ln>
          </a:bottom>
          <a:insideH>
            <a:ln>
              <a:noFill/>
            </a:ln>
          </a:insideH>
        </a:tcBdr>
      </a:tcStyle>
    </a:firstRow>
    <a:neCell>
      <a:tcStyle>
        <a:tcBdr/>
        <a:fill>
          <a:noFill/>
        </a:fill>
      </a:tcStyle>
    </a:neCell>
    <a:nwCell>
      <a:tcStyle>
        <a:tcBdr/>
        <a:fill>
          <a:noFill/>
        </a:fill>
      </a:tcStyle>
    </a:nwCell>
  </a:tblStyle>
  <a:tblStyle styleId="{241EA154-52C1-4653-B5B8-4009F06E722B}" styleName="241ea154-52c1-4653-b5b8-4009f06e722b">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17808E6B-6D1C-461E-9E62-B05CAF67F831}" styleName="17808e6b-6d1c-461e-9e62-b05caf67f831">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fill>
          <a:solidFill>
            <a:srgbClr val="D3E5BD"/>
          </a:solidFill>
        </a:fill>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solidFill>
            <a:srgbClr val="D3E5BD"/>
          </a:solid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F40EB36B-7268-462E-9F81-EA5A79989BBA}" styleName="f40eb36b-7268-462e-9f81-ea5a79989bba">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fill>
          <a:solidFill>
            <a:srgbClr val="D3E5BD"/>
          </a:solidFill>
        </a:fill>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solidFill>
            <a:srgbClr val="D3E5BD"/>
          </a:solid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 styleId="{2815C748-289F-4B6B-A58B-7DE33A6CEDDB}" styleName="2815c748-289f-4b6b-a58b-7de33a6ceddb">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insideH>
            <a:ln w="3175" cmpd="sng">
              <a:solidFill>
                <a:srgbClr val="FFFFFF"/>
              </a:solidFill>
            </a:ln>
          </a:insideH>
        </a:tcBdr>
        <a:fill>
          <a:solidFill>
            <a:srgbClr val="006150"/>
          </a:solidFill>
        </a:fill>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top>
            <a:ln w="3175" cmpd="sng">
              <a:solidFill>
                <a:srgbClr val="FFFFFF"/>
              </a:solidFill>
            </a:ln>
          </a:top>
          <a:bottom>
            <a:ln>
              <a:noFill/>
            </a:ln>
          </a:bottom>
        </a:tcBdr>
        <a:fill>
          <a:solidFill>
            <a:srgbClr val="006150"/>
          </a:solidFill>
        </a:fill>
      </a:tcStyle>
    </a:swCell>
    <a:firstRow>
      <a:tcStyle>
        <a:tcBdr>
          <a:top>
            <a:ln w="6350" cmpd="sng">
              <a:solidFill>
                <a:srgbClr val="B2B2B2"/>
              </a:solidFill>
            </a:ln>
          </a:top>
          <a:bottom>
            <a:ln w="6350" cmpd="sng">
              <a:solidFill>
                <a:srgbClr val="B2B2B2"/>
              </a:solidFill>
            </a:ln>
          </a:bottom>
          <a:insideH>
            <a:ln>
              <a:noFill/>
            </a:ln>
          </a:insideH>
        </a:tcBdr>
      </a:tcStyle>
    </a:firstRow>
    <a:neCell>
      <a:tcStyle>
        <a:tcBdr/>
        <a:fill>
          <a:noFill/>
        </a:fill>
      </a:tcStyle>
    </a:neCell>
    <a:nwCell>
      <a:tcStyle>
        <a:tcBdr>
          <a:top>
            <a:ln>
              <a:noFill/>
            </a:ln>
          </a:top>
          <a:bottom>
            <a:ln w="3175" cmpd="sng">
              <a:solidFill>
                <a:srgbClr val="FFFFFF"/>
              </a:solidFill>
            </a:ln>
          </a:bottom>
        </a:tcBdr>
        <a:fill>
          <a:solidFill>
            <a:srgbClr val="006150"/>
          </a:solidFill>
        </a:fill>
      </a:tcStyle>
    </a:nwCell>
  </a:tblStyle>
  <a:tblStyle styleId="{FB5D3D61-D68A-427A-867F-3DEC66E0EB09}" styleName="fb5d3d61-d68a-427a-867f-3dec66e0eb09">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top>
            <a:ln w="6350" cmpd="sng">
              <a:solidFill>
                <a:srgbClr val="B2B2B2"/>
              </a:solidFill>
            </a:ln>
          </a:top>
          <a:bottom>
            <a:ln w="6350" cmpd="sng">
              <a:solidFill>
                <a:srgbClr val="B2B2B2"/>
              </a:solidFill>
            </a:ln>
          </a:bottom>
          <a:insideH>
            <a:ln>
              <a:noFill/>
            </a:ln>
          </a:insideH>
        </a:tcBdr>
      </a:tcStyle>
    </a:firstRow>
    <a:neCell>
      <a:tcStyle>
        <a:tcBdr/>
        <a:fill>
          <a:noFill/>
        </a:fill>
      </a:tcStyle>
    </a:neCell>
    <a:nwCell>
      <a:tcStyle>
        <a:tcBdr/>
        <a:fill>
          <a:noFill/>
        </a:fill>
      </a:tcStyle>
    </a:nwCell>
  </a:tblStyle>
  <a:tblStyle styleId="{12CCB36D-C3C7-4068-B86D-7A754B08995D}" styleName="12ccb36d-c3c7-4068-b86d-7a754b08995d">
    <a:tblBg>
      <a:fill>
        <a:noFill/>
      </a:fill>
    </a:tblBg>
    <a:wholeTbl>
      <a:tcStyle>
        <a:tcBdr>
          <a:left>
            <a:ln>
              <a:noFill/>
            </a:ln>
          </a:left>
          <a:right>
            <a:ln>
              <a:noFill/>
            </a:ln>
          </a:right>
          <a:top>
            <a:ln>
              <a:noFill/>
            </a:ln>
          </a:top>
          <a:bottom>
            <a:ln>
              <a:noFill/>
            </a:ln>
          </a:bottom>
          <a:insideH>
            <a:ln w="6350" cmpd="sng">
              <a:solidFill>
                <a:srgbClr val="B2B2B2"/>
              </a:solidFill>
            </a:ln>
          </a:insideH>
          <a:insideV>
            <a:ln>
              <a:noFill/>
            </a:ln>
          </a:insideV>
        </a:tcBdr>
        <a:fill>
          <a:noFill/>
        </a:fill>
      </a:tcStyle>
    </a:wholeTbl>
    <a:band2H>
      <a:tcStyle>
        <a:tcBdr/>
      </a:tcStyle>
    </a:band2H>
    <a:lastCol>
      <a:tcStyle>
        <a:tcBdr/>
      </a:tcStyle>
    </a:lastCol>
    <a:firstCol>
      <a:tcStyle>
        <a:tcBdr/>
      </a:tcStyle>
    </a:firstCol>
    <a:lastRow>
      <a:tcStyle>
        <a:tcBdr>
          <a:top>
            <a:ln w="6350" cmpd="sng">
              <a:solidFill>
                <a:srgbClr val="B2B2B2"/>
              </a:solidFill>
            </a:ln>
          </a:top>
          <a:bottom>
            <a:ln w="6350" cmpd="sng">
              <a:solidFill>
                <a:srgbClr val="B2B2B2"/>
              </a:solidFill>
            </a:ln>
          </a:bottom>
          <a:insideH>
            <a:ln>
              <a:noFill/>
            </a:ln>
          </a:insideH>
        </a:tcBdr>
      </a:tcStyle>
    </a:lastRow>
    <a:seCell>
      <a:tcStyle>
        <a:tcBdr/>
        <a:fill>
          <a:noFill/>
        </a:fill>
      </a:tcStyle>
    </a:seCell>
    <a:swCell>
      <a:tcStyle>
        <a:tcBdr/>
        <a:fill>
          <a:noFill/>
        </a:fill>
      </a:tcStyle>
    </a:swCell>
    <a:firstRow>
      <a:tcStyle>
        <a:tcBdr>
          <a:insideH>
            <a:ln>
              <a:noFill/>
            </a:ln>
          </a:insideH>
        </a:tcBdr>
        <a:fill>
          <a:solidFill>
            <a:srgbClr val="006150"/>
          </a:solidFill>
        </a:fill>
      </a:tcStyle>
    </a:firstRow>
    <a:neCell>
      <a:tcStyle>
        <a:tcBdr/>
        <a:fill>
          <a:solidFill>
            <a:srgbClr val="006150"/>
          </a:solidFill>
        </a:fill>
      </a:tcStyle>
    </a:neCell>
    <a:nwCell>
      <a:tcStyle>
        <a:tcBdr/>
        <a:fill>
          <a:solidFill>
            <a:srgbClr val="006150"/>
          </a:solidFill>
        </a:fill>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74" autoAdjust="0"/>
    <p:restoredTop sz="99650" autoAdjust="0"/>
  </p:normalViewPr>
  <p:slideViewPr>
    <p:cSldViewPr snapToGrid="0">
      <p:cViewPr>
        <p:scale>
          <a:sx n="77" d="100"/>
          <a:sy n="77" d="100"/>
        </p:scale>
        <p:origin x="-1002" y="-900"/>
      </p:cViewPr>
      <p:guideLst>
        <p:guide orient="horz" pos="3572"/>
        <p:guide orient="horz" pos="911"/>
        <p:guide pos="228"/>
        <p:guide pos="6001"/>
        <p:guide pos="2020"/>
        <p:guide pos="2229"/>
        <p:guide pos="4010"/>
        <p:guide pos="4219"/>
        <p:guide pos="3015"/>
      </p:guideLst>
    </p:cSldViewPr>
  </p:slideViewPr>
  <p:notesTextViewPr>
    <p:cViewPr>
      <p:scale>
        <a:sx n="1" d="1"/>
        <a:sy n="1" d="1"/>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4B294-90A5-43D3-AA05-30DA43B8D1C2}" type="datetimeFigureOut">
              <a:rPr smtClean="0"/>
              <a:pPr/>
              <a:t>09/09/2011</a:t>
            </a:fld>
            <a:endParaRPr/>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B576D-7168-47E3-BCB3-98A193A3E45A}" type="slidenum">
              <a:rPr smtClean="0"/>
              <a:pPr/>
              <a:t>‹#›</a:t>
            </a:fld>
            <a:endParaRPr/>
          </a:p>
        </p:txBody>
      </p:sp>
    </p:spTree>
    <p:extLst>
      <p:ext uri="{BB962C8B-B14F-4D97-AF65-F5344CB8AC3E}">
        <p14:creationId xmlns:p14="http://schemas.microsoft.com/office/powerpoint/2010/main" val="350267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9" Type="http://schemas.openxmlformats.org/officeDocument/2006/relationships/tags" Target="../tags/tag41.xml"/><Relationship Id="rId3" Type="http://schemas.openxmlformats.org/officeDocument/2006/relationships/tags" Target="../tags/tag5.xml"/><Relationship Id="rId21" Type="http://schemas.openxmlformats.org/officeDocument/2006/relationships/tags" Target="../tags/tag23.xml"/><Relationship Id="rId34" Type="http://schemas.openxmlformats.org/officeDocument/2006/relationships/tags" Target="../tags/tag36.xml"/><Relationship Id="rId42" Type="http://schemas.openxmlformats.org/officeDocument/2006/relationships/tags" Target="../tags/tag44.xml"/><Relationship Id="rId47" Type="http://schemas.openxmlformats.org/officeDocument/2006/relationships/image" Target="../media/image19.png"/><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slideMaster" Target="../slideMasters/slideMaster1.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tags" Target="../tags/tag31.xml"/><Relationship Id="rId41" Type="http://schemas.openxmlformats.org/officeDocument/2006/relationships/tags" Target="../tags/tag43.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10" Type="http://schemas.openxmlformats.org/officeDocument/2006/relationships/tags" Target="../tags/tag12.xml"/><Relationship Id="rId19" Type="http://schemas.openxmlformats.org/officeDocument/2006/relationships/tags" Target="../tags/tag21.xml"/><Relationship Id="rId31" Type="http://schemas.openxmlformats.org/officeDocument/2006/relationships/tags" Target="../tags/tag33.xml"/><Relationship Id="rId44" Type="http://schemas.openxmlformats.org/officeDocument/2006/relationships/tags" Target="../tags/tag46.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0000" y="756000"/>
            <a:ext cx="6026400" cy="892800"/>
          </a:xfrm>
        </p:spPr>
        <p:txBody>
          <a:bodyPr vert="horz" wrap="square" lIns="0" tIns="0" rIns="0" bIns="0" rtlCol="0" anchor="b" anchorCtr="0">
            <a:noAutofit/>
          </a:bodyPr>
          <a:lstStyle>
            <a:lvl1pPr>
              <a:defRPr lang="en-GB" sz="3200" dirty="0">
                <a:latin typeface="+mj-lt"/>
              </a:defRPr>
            </a:lvl1pPr>
          </a:lstStyle>
          <a:p>
            <a:pPr lvl="0"/>
            <a:r>
              <a:rPr lang="en-US" dirty="0" smtClean="0"/>
              <a:t>Click to edit Master title style</a:t>
            </a:r>
            <a:endParaRPr lang="en-GB" dirty="0"/>
          </a:p>
        </p:txBody>
      </p:sp>
      <p:cxnSp>
        <p:nvCxnSpPr>
          <p:cNvPr id="7" name="Footer Border"/>
          <p:cNvCxnSpPr/>
          <p:nvPr userDrawn="1"/>
        </p:nvCxnSpPr>
        <p:spPr>
          <a:xfrm>
            <a:off x="363002" y="5770737"/>
            <a:ext cx="916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Address"/>
          <p:cNvSpPr/>
          <p:nvPr userDrawn="1"/>
        </p:nvSpPr>
        <p:spPr>
          <a:xfrm>
            <a:off x="361952" y="6149579"/>
            <a:ext cx="3387088" cy="307777"/>
          </a:xfrm>
          <a:prstGeom prst="rect">
            <a:avLst/>
          </a:prstGeom>
        </p:spPr>
        <p:txBody>
          <a:bodyPr wrap="square" lIns="0" tIns="0" rIns="0" bIns="0">
            <a:spAutoFit/>
          </a:bodyPr>
          <a:lstStyle/>
          <a:p>
            <a:pPr algn="l">
              <a:spcAft>
                <a:spcPts val="0"/>
              </a:spcAft>
            </a:pPr>
            <a:r>
              <a:rPr lang="en-GB" sz="1000" cap="all" dirty="0" smtClean="0">
                <a:solidFill>
                  <a:srgbClr val="6E6E70"/>
                </a:solidFill>
              </a:rPr>
              <a:t>Old Mutual Global</a:t>
            </a:r>
            <a:r>
              <a:rPr lang="en-GB" sz="1000" cap="all" baseline="0" dirty="0" smtClean="0">
                <a:solidFill>
                  <a:srgbClr val="6E6E70"/>
                </a:solidFill>
              </a:rPr>
              <a:t> </a:t>
            </a:r>
            <a:r>
              <a:rPr lang="en-GB" sz="1000" cap="all" dirty="0" smtClean="0">
                <a:solidFill>
                  <a:srgbClr val="6E6E70"/>
                </a:solidFill>
              </a:rPr>
              <a:t>Investors</a:t>
            </a:r>
            <a:r>
              <a:rPr lang="en-GB" sz="1000" cap="all" baseline="0" dirty="0" smtClean="0">
                <a:solidFill>
                  <a:srgbClr val="6E6E70"/>
                </a:solidFill>
              </a:rPr>
              <a:t> </a:t>
            </a:r>
            <a:r>
              <a:rPr lang="en-GB" sz="1000" cap="all" dirty="0" smtClean="0">
                <a:solidFill>
                  <a:srgbClr val="6E6E70"/>
                </a:solidFill>
              </a:rPr>
              <a:t>(UK)</a:t>
            </a:r>
            <a:r>
              <a:rPr lang="en-GB" sz="1000" cap="all" baseline="0" dirty="0" smtClean="0">
                <a:solidFill>
                  <a:srgbClr val="6E6E70"/>
                </a:solidFill>
              </a:rPr>
              <a:t> </a:t>
            </a:r>
            <a:r>
              <a:rPr lang="en-GB" sz="1000" cap="all" dirty="0" smtClean="0">
                <a:solidFill>
                  <a:srgbClr val="6E6E70"/>
                </a:solidFill>
              </a:rPr>
              <a:t>Limited</a:t>
            </a:r>
          </a:p>
          <a:p>
            <a:pPr algn="l">
              <a:spcAft>
                <a:spcPts val="0"/>
              </a:spcAft>
            </a:pPr>
            <a:r>
              <a:rPr lang="en-GB" sz="1000" cap="all" dirty="0" smtClean="0">
                <a:solidFill>
                  <a:srgbClr val="6E6E70"/>
                </a:solidFill>
              </a:rPr>
              <a:t>+44</a:t>
            </a:r>
            <a:r>
              <a:rPr lang="en-GB" sz="1000" cap="all" baseline="0" dirty="0" smtClean="0">
                <a:solidFill>
                  <a:srgbClr val="6E6E70"/>
                </a:solidFill>
              </a:rPr>
              <a:t> (0)</a:t>
            </a:r>
            <a:r>
              <a:rPr lang="en-GB" sz="1000" cap="all" dirty="0" smtClean="0">
                <a:solidFill>
                  <a:srgbClr val="6E6E70"/>
                </a:solidFill>
              </a:rPr>
              <a:t>20 7332 7500  omglobalinvestors.com</a:t>
            </a:r>
          </a:p>
        </p:txBody>
      </p:sp>
      <p:sp>
        <p:nvSpPr>
          <p:cNvPr id="9" name="Tagline"/>
          <p:cNvSpPr txBox="1"/>
          <p:nvPr userDrawn="1"/>
        </p:nvSpPr>
        <p:spPr>
          <a:xfrm>
            <a:off x="4296472" y="6214177"/>
            <a:ext cx="2449054" cy="178581"/>
          </a:xfrm>
          <a:prstGeom prst="rect">
            <a:avLst/>
          </a:prstGeom>
          <a:noFill/>
        </p:spPr>
        <p:txBody>
          <a:bodyPr wrap="square" lIns="0" tIns="0" rIns="0" bIns="0" rtlCol="0">
            <a:noAutofit/>
          </a:bodyPr>
          <a:lstStyle/>
          <a:p>
            <a:pPr algn="r"/>
            <a:r>
              <a:rPr lang="en-GB" sz="1500" dirty="0" smtClean="0">
                <a:solidFill>
                  <a:srgbClr val="6EAB24"/>
                </a:solidFill>
              </a:rPr>
              <a:t>Building better</a:t>
            </a:r>
            <a:r>
              <a:rPr lang="en-GB" sz="1500" baseline="0" dirty="0" smtClean="0">
                <a:solidFill>
                  <a:srgbClr val="6EAB24"/>
                </a:solidFill>
              </a:rPr>
              <a:t> </a:t>
            </a:r>
            <a:r>
              <a:rPr lang="en-GB" sz="1500" dirty="0" smtClean="0">
                <a:solidFill>
                  <a:srgbClr val="6EAB24"/>
                </a:solidFill>
              </a:rPr>
              <a:t>solutions</a:t>
            </a:r>
            <a:endParaRPr lang="en-US" sz="1500" dirty="0" smtClean="0">
              <a:solidFill>
                <a:srgbClr val="6EAB24"/>
              </a:solidFill>
            </a:endParaRPr>
          </a:p>
        </p:txBody>
      </p:sp>
      <p:pic>
        <p:nvPicPr>
          <p:cNvPr id="10" name="OMAM Logo"/>
          <p:cNvPicPr>
            <a:picLocks noChangeAspect="1"/>
          </p:cNvPicPr>
          <p:nvPr userDrawn="1"/>
        </p:nvPicPr>
        <p:blipFill>
          <a:blip r:embed="rId2"/>
          <a:stretch>
            <a:fillRect/>
          </a:stretch>
        </p:blipFill>
        <p:spPr>
          <a:xfrm>
            <a:off x="6950464" y="6009092"/>
            <a:ext cx="2591998" cy="588750"/>
          </a:xfrm>
          <a:prstGeom prst="rect">
            <a:avLst/>
          </a:prstGeom>
        </p:spPr>
      </p:pic>
      <p:sp>
        <p:nvSpPr>
          <p:cNvPr id="11" name="Cover Block"/>
          <p:cNvSpPr>
            <a:spLocks noChangeArrowheads="1"/>
          </p:cNvSpPr>
          <p:nvPr userDrawn="1"/>
        </p:nvSpPr>
        <p:spPr bwMode="auto">
          <a:xfrm>
            <a:off x="361950" y="566738"/>
            <a:ext cx="9162000" cy="114300"/>
          </a:xfrm>
          <a:prstGeom prst="rect">
            <a:avLst/>
          </a:prstGeom>
          <a:gradFill>
            <a:gsLst>
              <a:gs pos="0">
                <a:srgbClr val="6EAB24"/>
              </a:gs>
              <a:gs pos="100000">
                <a:srgbClr val="006150"/>
              </a:gs>
            </a:gsLst>
            <a:lin ang="0" scaled="0"/>
          </a:gradFill>
          <a:ln w="9525">
            <a:noFill/>
            <a:miter lim="800000"/>
            <a:headEnd/>
            <a:tailEnd/>
          </a:ln>
          <a:effectLst/>
        </p:spPr>
        <p:txBody>
          <a:bodyPr wrap="none" anchor="ctr"/>
          <a:lstStyle/>
          <a:p>
            <a:endParaRPr lang="en-GB" b="1" dirty="0"/>
          </a:p>
        </p:txBody>
      </p:sp>
      <p:sp>
        <p:nvSpPr>
          <p:cNvPr id="12" name="Subtitle 2"/>
          <p:cNvSpPr>
            <a:spLocks noGrp="1"/>
          </p:cNvSpPr>
          <p:nvPr>
            <p:ph type="subTitle" idx="1"/>
          </p:nvPr>
        </p:nvSpPr>
        <p:spPr>
          <a:xfrm>
            <a:off x="360000" y="1638000"/>
            <a:ext cx="6026400" cy="837152"/>
          </a:xfrm>
        </p:spPr>
        <p:txBody>
          <a:bodyPr wrap="square">
            <a:spAutoFit/>
          </a:bodyPr>
          <a:lstStyle>
            <a:lvl1pPr marL="0" indent="0" algn="l">
              <a:lnSpc>
                <a:spcPct val="85000"/>
              </a:lnSpc>
              <a:buNone/>
              <a:defRPr sz="32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197596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53B1AA1-E973-46F3-A048-CC0D877343A8}" type="slidenum">
              <a:rPr lang="en-GB" smtClean="0"/>
              <a:pPr/>
              <a:t>‹#›</a:t>
            </a:fld>
            <a:endParaRPr lang="en-GB" dirty="0"/>
          </a:p>
        </p:txBody>
      </p:sp>
      <p:sp>
        <p:nvSpPr>
          <p:cNvPr id="4" name="Title 3"/>
          <p:cNvSpPr>
            <a:spLocks noGrp="1"/>
          </p:cNvSpPr>
          <p:nvPr>
            <p:ph type="title"/>
          </p:nvPr>
        </p:nvSpPr>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33907055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0075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p>
            <a:fld id="{B53B1AA1-E973-46F3-A048-CC0D877343A8}"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60000" y="1440000"/>
            <a:ext cx="4417200" cy="241980"/>
          </a:xfrm>
          <a:blipFill dpi="0" rotWithShape="1">
            <a:blip r:embed="rId2"/>
            <a:srcRect/>
            <a:tile tx="0" ty="0" sx="100000" sy="100000" flip="none" algn="t"/>
          </a:blipFill>
        </p:spPr>
        <p:txBody>
          <a:bodyPr vert="horz" lIns="0" tIns="72000" rIns="0" bIns="0" rtlCol="0" anchor="t" anchorCtr="0">
            <a:spAutoFit/>
          </a:bodyPr>
          <a:lstStyle>
            <a:lvl1pPr marL="0" indent="0" algn="l" rtl="0" eaLnBrk="1" latinLnBrk="0" hangingPunct="1">
              <a:lnSpc>
                <a:spcPts val="1300"/>
              </a:lnSpc>
              <a:spcBef>
                <a:spcPts val="0"/>
              </a:spcBef>
              <a:spcAft>
                <a:spcPts val="0"/>
              </a:spcAft>
              <a:buFontTx/>
              <a:buNone/>
              <a:defRPr lang="en-US" sz="1100" b="1" kern="1200" cap="all" baseline="0" dirty="0" smtClean="0">
                <a:solidFill>
                  <a:schemeClr val="tx2"/>
                </a:solidFill>
                <a:latin typeface="+mn-lt"/>
                <a:ea typeface="+mn-ea"/>
                <a:cs typeface="+mn-cs"/>
              </a:defRPr>
            </a:lvl1pPr>
          </a:lstStyle>
          <a:p>
            <a:pPr marR="0" lvl="0" defTabSz="1001855" fontAlgn="auto">
              <a:lnSpc>
                <a:spcPct val="100000"/>
              </a:lnSpc>
              <a:spcBef>
                <a:spcPct val="20000"/>
              </a:spcBef>
              <a:buClrTx/>
              <a:buSzPct val="150000"/>
              <a:tabLst/>
            </a:pPr>
            <a:r>
              <a:rPr lang="en-US" dirty="0" smtClean="0"/>
              <a:t>Click to edit Master text styles</a:t>
            </a:r>
          </a:p>
        </p:txBody>
      </p:sp>
      <p:sp>
        <p:nvSpPr>
          <p:cNvPr id="4" name="Content Placeholder 3"/>
          <p:cNvSpPr>
            <a:spLocks noGrp="1"/>
          </p:cNvSpPr>
          <p:nvPr>
            <p:ph sz="half" idx="2"/>
          </p:nvPr>
        </p:nvSpPr>
        <p:spPr>
          <a:xfrm>
            <a:off x="360000" y="1771200"/>
            <a:ext cx="4417200" cy="38844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GB"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5104800" y="1440000"/>
            <a:ext cx="4417200" cy="241980"/>
          </a:xfrm>
          <a:blipFill dpi="0" rotWithShape="1">
            <a:blip r:embed="rId2"/>
            <a:srcRect/>
            <a:tile tx="0" ty="0" sx="100000" sy="100000" flip="none" algn="t"/>
          </a:blipFill>
        </p:spPr>
        <p:txBody>
          <a:bodyPr vert="horz" lIns="0" tIns="72000" rIns="0" bIns="0" rtlCol="0" anchor="t" anchorCtr="0">
            <a:spAutoFit/>
          </a:bodyPr>
          <a:lstStyle>
            <a:lvl1pPr marL="0" indent="0" algn="l" rtl="0" eaLnBrk="1" latinLnBrk="0" hangingPunct="1">
              <a:lnSpc>
                <a:spcPts val="1300"/>
              </a:lnSpc>
              <a:spcBef>
                <a:spcPts val="0"/>
              </a:spcBef>
              <a:spcAft>
                <a:spcPts val="0"/>
              </a:spcAft>
              <a:buFontTx/>
              <a:buNone/>
              <a:defRPr lang="en-US" sz="1100" b="1" kern="1200" cap="all" baseline="0" dirty="0" smtClean="0">
                <a:solidFill>
                  <a:schemeClr val="tx2"/>
                </a:solidFill>
                <a:latin typeface="+mn-lt"/>
                <a:ea typeface="+mn-ea"/>
                <a:cs typeface="+mn-cs"/>
              </a:defRPr>
            </a:lvl1pPr>
          </a:lstStyle>
          <a:p>
            <a:pPr marR="0" lvl="0" defTabSz="1001855" fontAlgn="auto">
              <a:lnSpc>
                <a:spcPct val="100000"/>
              </a:lnSpc>
              <a:spcBef>
                <a:spcPct val="20000"/>
              </a:spcBef>
              <a:buClrTx/>
              <a:buSzPct val="150000"/>
              <a:tabLst/>
            </a:pPr>
            <a:r>
              <a:rPr lang="en-US" dirty="0" smtClean="0"/>
              <a:t>Click to edit Master text styles</a:t>
            </a:r>
          </a:p>
        </p:txBody>
      </p:sp>
      <p:sp>
        <p:nvSpPr>
          <p:cNvPr id="6" name="Content Placeholder 5"/>
          <p:cNvSpPr>
            <a:spLocks noGrp="1"/>
          </p:cNvSpPr>
          <p:nvPr>
            <p:ph sz="quarter" idx="4"/>
          </p:nvPr>
        </p:nvSpPr>
        <p:spPr>
          <a:xfrm>
            <a:off x="5104800" y="1771200"/>
            <a:ext cx="4417200" cy="3884400"/>
          </a:xfrm>
        </p:spPr>
        <p:txBody>
          <a:bodyPr vert="horz" lIns="0" tIns="0" rIns="0" bIns="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Slide Number Placeholder 9"/>
          <p:cNvSpPr>
            <a:spLocks noGrp="1"/>
          </p:cNvSpPr>
          <p:nvPr>
            <p:ph type="sldNum" sz="quarter" idx="10"/>
          </p:nvPr>
        </p:nvSpPr>
        <p:spPr/>
        <p:txBody>
          <a:bodyPr/>
          <a:lstStyle/>
          <a:p>
            <a:fld id="{B53B1AA1-E973-46F3-A048-CC0D877343A8}" type="slidenum">
              <a:rPr lang="en-GB" smtClean="0"/>
              <a:pPr/>
              <a:t>‹#›</a:t>
            </a:fld>
            <a:endParaRPr lang="en-GB" dirty="0"/>
          </a:p>
        </p:txBody>
      </p:sp>
    </p:spTree>
    <p:extLst>
      <p:ext uri="{BB962C8B-B14F-4D97-AF65-F5344CB8AC3E}">
        <p14:creationId xmlns:p14="http://schemas.microsoft.com/office/powerpoint/2010/main" val="1817285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364762" y="1449524"/>
            <a:ext cx="4420800" cy="4174989"/>
          </a:xfrm>
        </p:spPr>
        <p:txBody>
          <a:bodyPr vert="horz" lIns="0" tIns="0" rIns="0" bIns="0" rtlCol="0">
            <a:noAutofit/>
          </a:bodyPr>
          <a:lstStyle>
            <a:lvl1pPr>
              <a:lnSpc>
                <a:spcPct val="110000"/>
              </a:lnSpc>
              <a:defRPr lang="en-US" sz="1100" dirty="0" smtClean="0"/>
            </a:lvl1pPr>
            <a:lvl2pPr>
              <a:defRPr lang="en-US" dirty="0" smtClean="0"/>
            </a:lvl2pPr>
            <a:lvl3pPr>
              <a:defRPr lang="en-US" dirty="0" smtClean="0"/>
            </a:lvl3pPr>
            <a:lvl4pPr>
              <a:defRPr lang="en-US" dirty="0" smtClean="0"/>
            </a:lvl4pPr>
            <a:lvl5pPr>
              <a:defRPr lang="en-GB"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5120677" y="1449525"/>
            <a:ext cx="4420800" cy="4176000"/>
          </a:xfrm>
        </p:spPr>
        <p:txBody>
          <a:bodyPr vert="horz" lIns="0" tIns="0" rIns="0" bIns="0" rtlCol="0">
            <a:noAutofit/>
          </a:bodyPr>
          <a:lstStyle>
            <a:lvl1pPr>
              <a:defRPr lang="en-US" smtClean="0"/>
            </a:lvl1pPr>
            <a:lvl2pPr>
              <a:defRPr lang="en-US" smtClean="0"/>
            </a:lvl2pPr>
            <a:lvl3pPr>
              <a:defRPr lang="en-US" smtClean="0"/>
            </a:lvl3pPr>
            <a:lvl4pPr>
              <a:defRPr lang="en-US" smtClean="0"/>
            </a:lvl4pPr>
            <a:lvl5pPr>
              <a:defRPr lang="en-GB"/>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10"/>
          </p:nvPr>
        </p:nvSpPr>
        <p:spPr/>
        <p:txBody>
          <a:bodyPr/>
          <a:lstStyle/>
          <a:p>
            <a:fld id="{B53B1AA1-E973-46F3-A048-CC0D877343A8}" type="slidenum">
              <a:rPr lang="en-GB" smtClean="0"/>
              <a:pPr/>
              <a:t>‹#›</a:t>
            </a:fld>
            <a:endParaRPr lang="en-GB" dirty="0"/>
          </a:p>
        </p:txBody>
      </p:sp>
    </p:spTree>
    <p:extLst>
      <p:ext uri="{BB962C8B-B14F-4D97-AF65-F5344CB8AC3E}">
        <p14:creationId xmlns:p14="http://schemas.microsoft.com/office/powerpoint/2010/main" val="9425038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Ratings Logo">
    <p:spTree>
      <p:nvGrpSpPr>
        <p:cNvPr id="1" name=""/>
        <p:cNvGrpSpPr/>
        <p:nvPr/>
      </p:nvGrpSpPr>
      <p:grpSpPr>
        <a:xfrm>
          <a:off x="0" y="0"/>
          <a:ext cx="0" cy="0"/>
          <a:chOff x="0" y="0"/>
          <a:chExt cx="0" cy="0"/>
        </a:xfrm>
      </p:grpSpPr>
      <p:sp>
        <p:nvSpPr>
          <p:cNvPr id="2" name="Title 1"/>
          <p:cNvSpPr>
            <a:spLocks noGrp="1"/>
          </p:cNvSpPr>
          <p:nvPr>
            <p:ph type="ctrTitle"/>
          </p:nvPr>
        </p:nvSpPr>
        <p:spPr>
          <a:xfrm>
            <a:off x="360000" y="756000"/>
            <a:ext cx="6026400" cy="892800"/>
          </a:xfrm>
        </p:spPr>
        <p:txBody>
          <a:bodyPr vert="horz" wrap="square" lIns="0" tIns="0" rIns="0" bIns="0" rtlCol="0" anchor="b" anchorCtr="0">
            <a:noAutofit/>
          </a:bodyPr>
          <a:lstStyle>
            <a:lvl1pPr>
              <a:defRPr lang="en-GB" sz="3200" dirty="0">
                <a:latin typeface="+mj-lt"/>
              </a:defRPr>
            </a:lvl1pPr>
          </a:lstStyle>
          <a:p>
            <a:pPr lvl="0"/>
            <a:r>
              <a:rPr lang="en-US" dirty="0" smtClean="0"/>
              <a:t>Click to edit Master title style</a:t>
            </a:r>
            <a:endParaRPr lang="en-GB" dirty="0"/>
          </a:p>
        </p:txBody>
      </p:sp>
      <p:cxnSp>
        <p:nvCxnSpPr>
          <p:cNvPr id="7" name="Footer Border"/>
          <p:cNvCxnSpPr/>
          <p:nvPr userDrawn="1"/>
        </p:nvCxnSpPr>
        <p:spPr>
          <a:xfrm>
            <a:off x="363002" y="5770737"/>
            <a:ext cx="916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Address"/>
          <p:cNvSpPr/>
          <p:nvPr userDrawn="1"/>
        </p:nvSpPr>
        <p:spPr>
          <a:xfrm>
            <a:off x="361952" y="6149579"/>
            <a:ext cx="3387088" cy="307777"/>
          </a:xfrm>
          <a:prstGeom prst="rect">
            <a:avLst/>
          </a:prstGeom>
        </p:spPr>
        <p:txBody>
          <a:bodyPr wrap="square" lIns="0" tIns="0" rIns="0" bIns="0">
            <a:spAutoFit/>
          </a:bodyPr>
          <a:lstStyle/>
          <a:p>
            <a:pPr algn="l">
              <a:spcAft>
                <a:spcPts val="0"/>
              </a:spcAft>
            </a:pPr>
            <a:r>
              <a:rPr lang="en-GB" sz="1000" cap="all" dirty="0" smtClean="0">
                <a:solidFill>
                  <a:srgbClr val="6E6E70"/>
                </a:solidFill>
              </a:rPr>
              <a:t>Old Mutual Global</a:t>
            </a:r>
            <a:r>
              <a:rPr lang="en-GB" sz="1000" cap="all" baseline="0" dirty="0" smtClean="0">
                <a:solidFill>
                  <a:srgbClr val="6E6E70"/>
                </a:solidFill>
              </a:rPr>
              <a:t> </a:t>
            </a:r>
            <a:r>
              <a:rPr lang="en-GB" sz="1000" cap="all" dirty="0" smtClean="0">
                <a:solidFill>
                  <a:srgbClr val="6E6E70"/>
                </a:solidFill>
              </a:rPr>
              <a:t>Investors</a:t>
            </a:r>
            <a:r>
              <a:rPr lang="en-GB" sz="1000" cap="all" baseline="0" dirty="0" smtClean="0">
                <a:solidFill>
                  <a:srgbClr val="6E6E70"/>
                </a:solidFill>
              </a:rPr>
              <a:t> </a:t>
            </a:r>
            <a:r>
              <a:rPr lang="en-GB" sz="1000" cap="all" dirty="0" smtClean="0">
                <a:solidFill>
                  <a:srgbClr val="6E6E70"/>
                </a:solidFill>
              </a:rPr>
              <a:t>(UK)</a:t>
            </a:r>
            <a:r>
              <a:rPr lang="en-GB" sz="1000" cap="all" baseline="0" dirty="0" smtClean="0">
                <a:solidFill>
                  <a:srgbClr val="6E6E70"/>
                </a:solidFill>
              </a:rPr>
              <a:t> </a:t>
            </a:r>
            <a:r>
              <a:rPr lang="en-GB" sz="1000" cap="all" dirty="0" smtClean="0">
                <a:solidFill>
                  <a:srgbClr val="6E6E70"/>
                </a:solidFill>
              </a:rPr>
              <a:t>Limited</a:t>
            </a:r>
          </a:p>
          <a:p>
            <a:pPr algn="l">
              <a:spcAft>
                <a:spcPts val="0"/>
              </a:spcAft>
            </a:pPr>
            <a:r>
              <a:rPr lang="en-GB" sz="1000" cap="all" dirty="0" smtClean="0">
                <a:solidFill>
                  <a:srgbClr val="6E6E70"/>
                </a:solidFill>
              </a:rPr>
              <a:t>+44</a:t>
            </a:r>
            <a:r>
              <a:rPr lang="en-GB" sz="1000" cap="all" baseline="0" dirty="0" smtClean="0">
                <a:solidFill>
                  <a:srgbClr val="6E6E70"/>
                </a:solidFill>
              </a:rPr>
              <a:t> (0)</a:t>
            </a:r>
            <a:r>
              <a:rPr lang="en-GB" sz="1000" cap="all" dirty="0" smtClean="0">
                <a:solidFill>
                  <a:srgbClr val="6E6E70"/>
                </a:solidFill>
              </a:rPr>
              <a:t>20 7332 7500  omglobalinvestors.com</a:t>
            </a:r>
          </a:p>
        </p:txBody>
      </p:sp>
      <p:sp>
        <p:nvSpPr>
          <p:cNvPr id="9" name="Tagline"/>
          <p:cNvSpPr txBox="1"/>
          <p:nvPr userDrawn="1"/>
        </p:nvSpPr>
        <p:spPr>
          <a:xfrm>
            <a:off x="4296472" y="6214177"/>
            <a:ext cx="2449054" cy="178581"/>
          </a:xfrm>
          <a:prstGeom prst="rect">
            <a:avLst/>
          </a:prstGeom>
          <a:noFill/>
        </p:spPr>
        <p:txBody>
          <a:bodyPr wrap="square" lIns="0" tIns="0" rIns="0" bIns="0" rtlCol="0">
            <a:noAutofit/>
          </a:bodyPr>
          <a:lstStyle/>
          <a:p>
            <a:pPr algn="r"/>
            <a:r>
              <a:rPr lang="en-GB" sz="1500" dirty="0" smtClean="0">
                <a:solidFill>
                  <a:srgbClr val="6EAB24"/>
                </a:solidFill>
              </a:rPr>
              <a:t>Building better</a:t>
            </a:r>
            <a:r>
              <a:rPr lang="en-GB" sz="1500" baseline="0" dirty="0" smtClean="0">
                <a:solidFill>
                  <a:srgbClr val="6EAB24"/>
                </a:solidFill>
              </a:rPr>
              <a:t> </a:t>
            </a:r>
            <a:r>
              <a:rPr lang="en-GB" sz="1500" dirty="0" smtClean="0">
                <a:solidFill>
                  <a:srgbClr val="6EAB24"/>
                </a:solidFill>
              </a:rPr>
              <a:t>solutions</a:t>
            </a:r>
            <a:endParaRPr lang="en-US" sz="1500" dirty="0" smtClean="0">
              <a:solidFill>
                <a:srgbClr val="6EAB24"/>
              </a:solidFill>
            </a:endParaRPr>
          </a:p>
        </p:txBody>
      </p:sp>
      <p:pic>
        <p:nvPicPr>
          <p:cNvPr id="10" name="OMAM Logo"/>
          <p:cNvPicPr>
            <a:picLocks noChangeAspect="1"/>
          </p:cNvPicPr>
          <p:nvPr userDrawn="1"/>
        </p:nvPicPr>
        <p:blipFill>
          <a:blip r:embed="rId2"/>
          <a:stretch>
            <a:fillRect/>
          </a:stretch>
        </p:blipFill>
        <p:spPr>
          <a:xfrm>
            <a:off x="6950464" y="6009092"/>
            <a:ext cx="2591998" cy="588750"/>
          </a:xfrm>
          <a:prstGeom prst="rect">
            <a:avLst/>
          </a:prstGeom>
        </p:spPr>
      </p:pic>
      <p:sp>
        <p:nvSpPr>
          <p:cNvPr id="11" name="Cover Block"/>
          <p:cNvSpPr>
            <a:spLocks noChangeArrowheads="1"/>
          </p:cNvSpPr>
          <p:nvPr userDrawn="1"/>
        </p:nvSpPr>
        <p:spPr bwMode="auto">
          <a:xfrm>
            <a:off x="361950" y="566738"/>
            <a:ext cx="9162000" cy="114300"/>
          </a:xfrm>
          <a:prstGeom prst="rect">
            <a:avLst/>
          </a:prstGeom>
          <a:gradFill>
            <a:gsLst>
              <a:gs pos="0">
                <a:srgbClr val="6EAB24"/>
              </a:gs>
              <a:gs pos="100000">
                <a:srgbClr val="006150"/>
              </a:gs>
            </a:gsLst>
            <a:lin ang="0" scaled="0"/>
          </a:gradFill>
          <a:ln w="9525">
            <a:noFill/>
            <a:miter lim="800000"/>
            <a:headEnd/>
            <a:tailEnd/>
          </a:ln>
          <a:effectLst/>
        </p:spPr>
        <p:txBody>
          <a:bodyPr wrap="none" anchor="ctr"/>
          <a:lstStyle/>
          <a:p>
            <a:endParaRPr lang="en-GB" b="1" dirty="0"/>
          </a:p>
        </p:txBody>
      </p:sp>
      <p:pic>
        <p:nvPicPr>
          <p:cNvPr id="12" name="Picture 13" descr="N:\PSL\Client\Old Mutual Asset Management\Design\2013\Logos and Images\Ratings logos\Medium RGB.jpg"/>
          <p:cNvPicPr>
            <a:picLocks noChangeAspect="1" noChangeArrowheads="1"/>
          </p:cNvPicPr>
          <p:nvPr userDrawn="1"/>
        </p:nvPicPr>
        <p:blipFill>
          <a:blip r:embed="rId3"/>
          <a:srcRect/>
          <a:stretch>
            <a:fillRect/>
          </a:stretch>
        </p:blipFill>
        <p:spPr bwMode="auto">
          <a:xfrm>
            <a:off x="2511854" y="5197187"/>
            <a:ext cx="460930" cy="460930"/>
          </a:xfrm>
          <a:prstGeom prst="rect">
            <a:avLst/>
          </a:prstGeom>
          <a:noFill/>
        </p:spPr>
      </p:pic>
      <p:pic>
        <p:nvPicPr>
          <p:cNvPr id="13" name="Picture 2" descr="N:\PSL\Client\Old Mutual Asset Management\Design\Design Guidelines\Revised Designs 24-2-12\A_small.jpg"/>
          <p:cNvPicPr>
            <a:picLocks noChangeAspect="1" noChangeArrowheads="1"/>
          </p:cNvPicPr>
          <p:nvPr userDrawn="1"/>
        </p:nvPicPr>
        <p:blipFill>
          <a:blip r:embed="rId4"/>
          <a:stretch>
            <a:fillRect/>
          </a:stretch>
        </p:blipFill>
        <p:spPr bwMode="auto">
          <a:xfrm>
            <a:off x="4577622" y="5376622"/>
            <a:ext cx="732759" cy="288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N:\PSL\Client\Old Mutual Asset Management\Design\2013\Logos and Images\Ratings logos\S&amp;P_Grading logos\S&amp;P_Grading_5 year.jpg"/>
          <p:cNvPicPr>
            <a:picLocks noChangeAspect="1" noChangeArrowheads="1"/>
          </p:cNvPicPr>
          <p:nvPr userDrawn="1"/>
        </p:nvPicPr>
        <p:blipFill>
          <a:blip r:embed="rId5"/>
          <a:stretch>
            <a:fillRect/>
          </a:stretch>
        </p:blipFill>
        <p:spPr bwMode="auto">
          <a:xfrm>
            <a:off x="-2291557" y="4610785"/>
            <a:ext cx="1176073" cy="287918"/>
          </a:xfrm>
          <a:prstGeom prst="rect">
            <a:avLst/>
          </a:prstGeom>
          <a:noFill/>
        </p:spPr>
      </p:pic>
      <p:pic>
        <p:nvPicPr>
          <p:cNvPr id="15" name="Picture 7" descr="N:\PSL\Client\Old Mutual Asset Management\Design\2013\Logos and Images\Ratings logos\MstarOBSRPositiveJune5Yr.jpg"/>
          <p:cNvPicPr>
            <a:picLocks noChangeAspect="1" noChangeArrowheads="1"/>
          </p:cNvPicPr>
          <p:nvPr userDrawn="1"/>
        </p:nvPicPr>
        <p:blipFill>
          <a:blip r:embed="rId6"/>
          <a:stretch>
            <a:fillRect/>
          </a:stretch>
        </p:blipFill>
        <p:spPr bwMode="auto">
          <a:xfrm>
            <a:off x="1843794" y="5214410"/>
            <a:ext cx="453676" cy="479000"/>
          </a:xfrm>
          <a:prstGeom prst="rect">
            <a:avLst/>
          </a:prstGeom>
          <a:noFill/>
        </p:spPr>
      </p:pic>
      <p:pic>
        <p:nvPicPr>
          <p:cNvPr id="16" name="Picture 2" descr="N:\PSL\Client\Old Mutual Asset Management\Design\2013\Logos and Images\Ratings logos\S&amp;P_Grading logos\S&amp;P_Grading_Silver.jpg"/>
          <p:cNvPicPr>
            <a:picLocks noChangeAspect="1" noChangeArrowheads="1"/>
          </p:cNvPicPr>
          <p:nvPr userDrawn="1"/>
        </p:nvPicPr>
        <p:blipFill>
          <a:blip r:embed="rId5"/>
          <a:stretch>
            <a:fillRect/>
          </a:stretch>
        </p:blipFill>
        <p:spPr bwMode="auto">
          <a:xfrm>
            <a:off x="3187168" y="5376622"/>
            <a:ext cx="1176070" cy="287917"/>
          </a:xfrm>
          <a:prstGeom prst="rect">
            <a:avLst/>
          </a:prstGeom>
          <a:noFill/>
        </p:spPr>
      </p:pic>
      <p:pic>
        <p:nvPicPr>
          <p:cNvPr id="17" name="Picture 3" descr="N:\PSL\Client\Old Mutual Asset Management\Design\2013\Logos and Images\Ratings logos\S&amp;P_Grading logos\S&amp;P_Grading_5 year.jpg"/>
          <p:cNvPicPr>
            <a:picLocks noChangeAspect="1" noChangeArrowheads="1"/>
          </p:cNvPicPr>
          <p:nvPr userDrawn="1"/>
        </p:nvPicPr>
        <p:blipFill>
          <a:blip r:embed="rId7"/>
          <a:stretch>
            <a:fillRect/>
          </a:stretch>
        </p:blipFill>
        <p:spPr bwMode="auto">
          <a:xfrm>
            <a:off x="-2291558" y="3838937"/>
            <a:ext cx="1176070" cy="287917"/>
          </a:xfrm>
          <a:prstGeom prst="rect">
            <a:avLst/>
          </a:prstGeom>
          <a:noFill/>
        </p:spPr>
      </p:pic>
      <p:pic>
        <p:nvPicPr>
          <p:cNvPr id="18" name="Picture 4" descr="N:\PSL\Client\Old Mutual Asset Management\Design\2013\Logos and Images\Ratings logos\S&amp;P_Grading logos\S&amp;P_Grading_Bronze.jpg"/>
          <p:cNvPicPr>
            <a:picLocks noChangeAspect="1" noChangeArrowheads="1"/>
          </p:cNvPicPr>
          <p:nvPr userDrawn="1"/>
        </p:nvPicPr>
        <p:blipFill>
          <a:blip r:embed="rId8"/>
          <a:stretch>
            <a:fillRect/>
          </a:stretch>
        </p:blipFill>
        <p:spPr bwMode="auto">
          <a:xfrm>
            <a:off x="-2291557" y="4224861"/>
            <a:ext cx="1176070" cy="287917"/>
          </a:xfrm>
          <a:prstGeom prst="rect">
            <a:avLst/>
          </a:prstGeom>
          <a:noFill/>
        </p:spPr>
      </p:pic>
      <p:pic>
        <p:nvPicPr>
          <p:cNvPr id="19" name="Picture 5" descr="N:\PSL\Client\Old Mutual Asset Management\Design\2013\Logos and Images\Ratings logos\S&amp;P_Grading logos\S&amp;P_Grading_Gold.jpg"/>
          <p:cNvPicPr>
            <a:picLocks noChangeAspect="1" noChangeArrowheads="1"/>
          </p:cNvPicPr>
          <p:nvPr userDrawn="1"/>
        </p:nvPicPr>
        <p:blipFill>
          <a:blip r:embed="rId9"/>
          <a:stretch>
            <a:fillRect/>
          </a:stretch>
        </p:blipFill>
        <p:spPr bwMode="auto">
          <a:xfrm>
            <a:off x="-2291558" y="4996710"/>
            <a:ext cx="1176070" cy="287917"/>
          </a:xfrm>
          <a:prstGeom prst="rect">
            <a:avLst/>
          </a:prstGeom>
          <a:noFill/>
        </p:spPr>
      </p:pic>
      <p:pic>
        <p:nvPicPr>
          <p:cNvPr id="20" name="Picture 6" descr="N:\PSL\Client\Old Mutual Asset Management\Design\2013\Logos and Images\Ratings logos\S&amp;P_Grading logos\S&amp;P_Grading_Platinum.jpg"/>
          <p:cNvPicPr>
            <a:picLocks noChangeAspect="1" noChangeArrowheads="1"/>
          </p:cNvPicPr>
          <p:nvPr userDrawn="1"/>
        </p:nvPicPr>
        <p:blipFill>
          <a:blip r:embed="rId10"/>
          <a:stretch>
            <a:fillRect/>
          </a:stretch>
        </p:blipFill>
        <p:spPr bwMode="auto">
          <a:xfrm>
            <a:off x="-2291558" y="5382633"/>
            <a:ext cx="1176070" cy="287917"/>
          </a:xfrm>
          <a:prstGeom prst="rect">
            <a:avLst/>
          </a:prstGeom>
          <a:noFill/>
        </p:spPr>
      </p:pic>
      <p:pic>
        <p:nvPicPr>
          <p:cNvPr id="21" name="Picture 7" descr="N:\PSL\Client\Old Mutual Asset Management\Design\2013\Logos and Images\Ratings logos\MstarOBSRPositiveJune5Yr.jpg"/>
          <p:cNvPicPr>
            <a:picLocks noChangeAspect="1" noChangeArrowheads="1"/>
          </p:cNvPicPr>
          <p:nvPr userDrawn="1"/>
        </p:nvPicPr>
        <p:blipFill>
          <a:blip r:embed="rId6"/>
          <a:stretch>
            <a:fillRect/>
          </a:stretch>
        </p:blipFill>
        <p:spPr bwMode="auto">
          <a:xfrm>
            <a:off x="-953963" y="3381084"/>
            <a:ext cx="464185" cy="490093"/>
          </a:xfrm>
          <a:prstGeom prst="rect">
            <a:avLst/>
          </a:prstGeom>
          <a:noFill/>
        </p:spPr>
      </p:pic>
      <p:pic>
        <p:nvPicPr>
          <p:cNvPr id="22" name="Picture 2" descr="N:\PSL\Client\Old Mutual Asset Management\Design\Design Guidelines\Revised Designs 24-2-12\A_small.jpg"/>
          <p:cNvPicPr>
            <a:picLocks noChangeAspect="1" noChangeArrowheads="1"/>
          </p:cNvPicPr>
          <p:nvPr userDrawn="1"/>
        </p:nvPicPr>
        <p:blipFill>
          <a:blip r:embed="rId4"/>
          <a:stretch>
            <a:fillRect/>
          </a:stretch>
        </p:blipFill>
        <p:spPr bwMode="auto">
          <a:xfrm>
            <a:off x="-980388" y="4668175"/>
            <a:ext cx="732759" cy="288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N:\PSL\Client\Old Mutual Asset Management\Design\Design Guidelines\Revised Designs 24-2-12\AA_small.jpg"/>
          <p:cNvPicPr>
            <a:picLocks noChangeAspect="1" noChangeArrowheads="1"/>
          </p:cNvPicPr>
          <p:nvPr userDrawn="1"/>
        </p:nvPicPr>
        <p:blipFill>
          <a:blip r:embed="rId11"/>
          <a:stretch>
            <a:fillRect/>
          </a:stretch>
        </p:blipFill>
        <p:spPr bwMode="auto">
          <a:xfrm>
            <a:off x="-980388" y="5024029"/>
            <a:ext cx="732759" cy="288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N:\PSL\Client\Old Mutual Asset Management\Design\Design Guidelines\Revised Designs 24-2-12\AAA_small.jpg"/>
          <p:cNvPicPr>
            <a:picLocks noChangeAspect="1" noChangeArrowheads="1"/>
          </p:cNvPicPr>
          <p:nvPr userDrawn="1"/>
        </p:nvPicPr>
        <p:blipFill>
          <a:blip r:embed="rId12"/>
          <a:stretch>
            <a:fillRect/>
          </a:stretch>
        </p:blipFill>
        <p:spPr bwMode="auto">
          <a:xfrm>
            <a:off x="-980388" y="5382550"/>
            <a:ext cx="732759" cy="288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 descr="N:\PSL\Client\Old Mutual Asset Management\Design\2013\Logos and Images\Ratings logos\Medium RGB.jpg"/>
          <p:cNvPicPr>
            <a:picLocks noChangeAspect="1" noChangeArrowheads="1"/>
          </p:cNvPicPr>
          <p:nvPr userDrawn="1"/>
        </p:nvPicPr>
        <p:blipFill>
          <a:blip r:embed="rId3"/>
          <a:srcRect/>
          <a:stretch>
            <a:fillRect/>
          </a:stretch>
        </p:blipFill>
        <p:spPr bwMode="auto">
          <a:xfrm>
            <a:off x="-946597" y="4061497"/>
            <a:ext cx="456819" cy="456819"/>
          </a:xfrm>
          <a:prstGeom prst="rect">
            <a:avLst/>
          </a:prstGeom>
          <a:noFill/>
        </p:spPr>
      </p:pic>
      <p:pic>
        <p:nvPicPr>
          <p:cNvPr id="26" name="Picture 4" descr="N:\PSL\Client\Old Mutual Asset Management\Design\2013\Logos and Images\Ratings logos\Ratings logos_resized\c_gold_mstarobsrlogo_standard.jpg"/>
          <p:cNvPicPr>
            <a:picLocks noChangeAspect="1" noChangeArrowheads="1"/>
          </p:cNvPicPr>
          <p:nvPr userDrawn="1"/>
        </p:nvPicPr>
        <p:blipFill>
          <a:blip r:embed="rId13"/>
          <a:srcRect/>
          <a:stretch>
            <a:fillRect/>
          </a:stretch>
        </p:blipFill>
        <p:spPr bwMode="auto">
          <a:xfrm>
            <a:off x="-2275683" y="3251347"/>
            <a:ext cx="1189695" cy="509869"/>
          </a:xfrm>
          <a:prstGeom prst="rect">
            <a:avLst/>
          </a:prstGeom>
          <a:noFill/>
        </p:spPr>
      </p:pic>
      <p:pic>
        <p:nvPicPr>
          <p:cNvPr id="27" name="Picture 5" descr="N:\PSL\Client\Old Mutual Asset Management\Design\2013\Logos and Images\Ratings logos\Ratings logos_resized\c_silver_mstarobsrlogo_standard.jpg"/>
          <p:cNvPicPr>
            <a:picLocks noChangeAspect="1" noChangeArrowheads="1"/>
          </p:cNvPicPr>
          <p:nvPr userDrawn="1"/>
        </p:nvPicPr>
        <p:blipFill>
          <a:blip r:embed="rId14"/>
          <a:srcRect/>
          <a:stretch>
            <a:fillRect/>
          </a:stretch>
        </p:blipFill>
        <p:spPr bwMode="auto">
          <a:xfrm>
            <a:off x="-2272507" y="2674580"/>
            <a:ext cx="1260165" cy="509869"/>
          </a:xfrm>
          <a:prstGeom prst="rect">
            <a:avLst/>
          </a:prstGeom>
          <a:noFill/>
        </p:spPr>
      </p:pic>
      <p:pic>
        <p:nvPicPr>
          <p:cNvPr id="28" name="Picture 5" descr="N:\PSL\Client\Old Mutual Asset Management\Design\2013\Logos and Images\Ratings logos\Ratings logos_resized\c_silver_mstarobsrlogo_standard.jpg"/>
          <p:cNvPicPr>
            <a:picLocks noChangeAspect="1" noChangeArrowheads="1"/>
          </p:cNvPicPr>
          <p:nvPr userDrawn="1"/>
        </p:nvPicPr>
        <p:blipFill>
          <a:blip r:embed="rId14"/>
          <a:srcRect/>
          <a:stretch>
            <a:fillRect/>
          </a:stretch>
        </p:blipFill>
        <p:spPr bwMode="auto">
          <a:xfrm>
            <a:off x="363538" y="5197187"/>
            <a:ext cx="1265872" cy="511990"/>
          </a:xfrm>
          <a:prstGeom prst="rect">
            <a:avLst/>
          </a:prstGeom>
          <a:noFill/>
        </p:spPr>
      </p:pic>
      <p:sp>
        <p:nvSpPr>
          <p:cNvPr id="29" name="Subtitle 2"/>
          <p:cNvSpPr>
            <a:spLocks noGrp="1"/>
          </p:cNvSpPr>
          <p:nvPr>
            <p:ph type="subTitle" idx="1"/>
          </p:nvPr>
        </p:nvSpPr>
        <p:spPr>
          <a:xfrm>
            <a:off x="360000" y="1638000"/>
            <a:ext cx="6026400" cy="837152"/>
          </a:xfrm>
        </p:spPr>
        <p:txBody>
          <a:bodyPr wrap="square">
            <a:spAutoFit/>
          </a:bodyPr>
          <a:lstStyle>
            <a:lvl1pPr marL="0" indent="0" algn="l">
              <a:lnSpc>
                <a:spcPct val="85000"/>
              </a:lnSpc>
              <a:buNone/>
              <a:defRPr sz="32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113709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General">
    <p:spTree>
      <p:nvGrpSpPr>
        <p:cNvPr id="1" name=""/>
        <p:cNvGrpSpPr/>
        <p:nvPr/>
      </p:nvGrpSpPr>
      <p:grpSpPr>
        <a:xfrm>
          <a:off x="0" y="0"/>
          <a:ext cx="0" cy="0"/>
          <a:chOff x="0" y="0"/>
          <a:chExt cx="0" cy="0"/>
        </a:xfrm>
      </p:grpSpPr>
      <p:pic>
        <p:nvPicPr>
          <p:cNvPr id="13" name="Picture 12" descr="Powerpoint_FP_TEMPLATES_GENERAL_254x190.jpg"/>
          <p:cNvPicPr>
            <a:picLocks/>
          </p:cNvPicPr>
          <p:nvPr userDrawn="1"/>
        </p:nvPicPr>
        <p:blipFill>
          <a:blip r:embed="rId2"/>
          <a:srcRect b="423"/>
          <a:stretch>
            <a:fillRect/>
          </a:stretch>
        </p:blipFill>
        <p:spPr>
          <a:xfrm>
            <a:off x="346960" y="29029"/>
            <a:ext cx="9558000" cy="6828971"/>
          </a:xfrm>
          <a:prstGeom prst="rect">
            <a:avLst/>
          </a:prstGeom>
        </p:spPr>
      </p:pic>
      <p:sp>
        <p:nvSpPr>
          <p:cNvPr id="2" name="Title 1"/>
          <p:cNvSpPr>
            <a:spLocks noGrp="1"/>
          </p:cNvSpPr>
          <p:nvPr>
            <p:ph type="ctrTitle"/>
          </p:nvPr>
        </p:nvSpPr>
        <p:spPr>
          <a:xfrm>
            <a:off x="360000" y="756000"/>
            <a:ext cx="6026400" cy="892800"/>
          </a:xfrm>
        </p:spPr>
        <p:txBody>
          <a:bodyPr vert="horz" wrap="square" lIns="0" tIns="0" rIns="0" bIns="0" rtlCol="0" anchor="b" anchorCtr="0">
            <a:noAutofit/>
          </a:bodyPr>
          <a:lstStyle>
            <a:lvl1pPr>
              <a:defRPr lang="en-GB" sz="3200" dirty="0">
                <a:latin typeface="+mj-lt"/>
              </a:defRPr>
            </a:lvl1pPr>
          </a:lstStyle>
          <a:p>
            <a:pPr lvl="0"/>
            <a:r>
              <a:rPr lang="en-US" dirty="0" smtClean="0"/>
              <a:t>Click to edit Master title style</a:t>
            </a:r>
            <a:endParaRPr lang="en-GB" dirty="0"/>
          </a:p>
        </p:txBody>
      </p:sp>
      <p:cxnSp>
        <p:nvCxnSpPr>
          <p:cNvPr id="7" name="Footer Border"/>
          <p:cNvCxnSpPr/>
          <p:nvPr userDrawn="1"/>
        </p:nvCxnSpPr>
        <p:spPr>
          <a:xfrm>
            <a:off x="363002" y="5770737"/>
            <a:ext cx="916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Address"/>
          <p:cNvSpPr/>
          <p:nvPr userDrawn="1"/>
        </p:nvSpPr>
        <p:spPr>
          <a:xfrm>
            <a:off x="361952" y="6149579"/>
            <a:ext cx="3387088" cy="307777"/>
          </a:xfrm>
          <a:prstGeom prst="rect">
            <a:avLst/>
          </a:prstGeom>
        </p:spPr>
        <p:txBody>
          <a:bodyPr wrap="square" lIns="0" tIns="0" rIns="0" bIns="0">
            <a:spAutoFit/>
          </a:bodyPr>
          <a:lstStyle/>
          <a:p>
            <a:pPr algn="l">
              <a:spcAft>
                <a:spcPts val="0"/>
              </a:spcAft>
            </a:pPr>
            <a:r>
              <a:rPr lang="en-GB" sz="1000" cap="all" dirty="0" smtClean="0">
                <a:solidFill>
                  <a:srgbClr val="6E6E70"/>
                </a:solidFill>
              </a:rPr>
              <a:t>Old Mutual Global</a:t>
            </a:r>
            <a:r>
              <a:rPr lang="en-GB" sz="1000" cap="all" baseline="0" dirty="0" smtClean="0">
                <a:solidFill>
                  <a:srgbClr val="6E6E70"/>
                </a:solidFill>
              </a:rPr>
              <a:t> </a:t>
            </a:r>
            <a:r>
              <a:rPr lang="en-GB" sz="1000" cap="all" dirty="0" smtClean="0">
                <a:solidFill>
                  <a:srgbClr val="6E6E70"/>
                </a:solidFill>
              </a:rPr>
              <a:t>Investors</a:t>
            </a:r>
            <a:r>
              <a:rPr lang="en-GB" sz="1000" cap="all" baseline="0" dirty="0" smtClean="0">
                <a:solidFill>
                  <a:srgbClr val="6E6E70"/>
                </a:solidFill>
              </a:rPr>
              <a:t> </a:t>
            </a:r>
            <a:r>
              <a:rPr lang="en-GB" sz="1000" cap="all" dirty="0" smtClean="0">
                <a:solidFill>
                  <a:srgbClr val="6E6E70"/>
                </a:solidFill>
              </a:rPr>
              <a:t>(UK)</a:t>
            </a:r>
            <a:r>
              <a:rPr lang="en-GB" sz="1000" cap="all" baseline="0" dirty="0" smtClean="0">
                <a:solidFill>
                  <a:srgbClr val="6E6E70"/>
                </a:solidFill>
              </a:rPr>
              <a:t> </a:t>
            </a:r>
            <a:r>
              <a:rPr lang="en-GB" sz="1000" cap="all" dirty="0" smtClean="0">
                <a:solidFill>
                  <a:srgbClr val="6E6E70"/>
                </a:solidFill>
              </a:rPr>
              <a:t>Limited</a:t>
            </a:r>
          </a:p>
          <a:p>
            <a:pPr algn="l">
              <a:spcAft>
                <a:spcPts val="0"/>
              </a:spcAft>
            </a:pPr>
            <a:r>
              <a:rPr lang="en-GB" sz="1000" cap="all" dirty="0" smtClean="0">
                <a:solidFill>
                  <a:srgbClr val="6E6E70"/>
                </a:solidFill>
              </a:rPr>
              <a:t>+44</a:t>
            </a:r>
            <a:r>
              <a:rPr lang="en-GB" sz="1000" cap="all" baseline="0" dirty="0" smtClean="0">
                <a:solidFill>
                  <a:srgbClr val="6E6E70"/>
                </a:solidFill>
              </a:rPr>
              <a:t> (0)</a:t>
            </a:r>
            <a:r>
              <a:rPr lang="en-GB" sz="1000" cap="all" dirty="0" smtClean="0">
                <a:solidFill>
                  <a:srgbClr val="6E6E70"/>
                </a:solidFill>
              </a:rPr>
              <a:t>20 7332 7500  omglobalinvestors.com</a:t>
            </a:r>
          </a:p>
        </p:txBody>
      </p:sp>
      <p:sp>
        <p:nvSpPr>
          <p:cNvPr id="9" name="Tagline"/>
          <p:cNvSpPr txBox="1"/>
          <p:nvPr userDrawn="1"/>
        </p:nvSpPr>
        <p:spPr>
          <a:xfrm>
            <a:off x="4296472" y="6214177"/>
            <a:ext cx="2449054" cy="178581"/>
          </a:xfrm>
          <a:prstGeom prst="rect">
            <a:avLst/>
          </a:prstGeom>
          <a:noFill/>
        </p:spPr>
        <p:txBody>
          <a:bodyPr wrap="square" lIns="0" tIns="0" rIns="0" bIns="0" rtlCol="0">
            <a:noAutofit/>
          </a:bodyPr>
          <a:lstStyle/>
          <a:p>
            <a:pPr algn="r"/>
            <a:r>
              <a:rPr lang="en-GB" sz="1500" dirty="0" smtClean="0">
                <a:solidFill>
                  <a:srgbClr val="6EAB24"/>
                </a:solidFill>
              </a:rPr>
              <a:t>Building better</a:t>
            </a:r>
            <a:r>
              <a:rPr lang="en-GB" sz="1500" baseline="0" dirty="0" smtClean="0">
                <a:solidFill>
                  <a:srgbClr val="6EAB24"/>
                </a:solidFill>
              </a:rPr>
              <a:t> </a:t>
            </a:r>
            <a:r>
              <a:rPr lang="en-GB" sz="1500" dirty="0" smtClean="0">
                <a:solidFill>
                  <a:srgbClr val="6EAB24"/>
                </a:solidFill>
              </a:rPr>
              <a:t>solutions</a:t>
            </a:r>
            <a:endParaRPr lang="en-US" sz="1500" dirty="0" smtClean="0">
              <a:solidFill>
                <a:srgbClr val="6EAB24"/>
              </a:solidFill>
            </a:endParaRPr>
          </a:p>
        </p:txBody>
      </p:sp>
      <p:pic>
        <p:nvPicPr>
          <p:cNvPr id="10" name="OMAM Logo"/>
          <p:cNvPicPr>
            <a:picLocks noChangeAspect="1"/>
          </p:cNvPicPr>
          <p:nvPr userDrawn="1"/>
        </p:nvPicPr>
        <p:blipFill>
          <a:blip r:embed="rId3"/>
          <a:stretch>
            <a:fillRect/>
          </a:stretch>
        </p:blipFill>
        <p:spPr>
          <a:xfrm>
            <a:off x="6950464" y="6009092"/>
            <a:ext cx="2591998" cy="588750"/>
          </a:xfrm>
          <a:prstGeom prst="rect">
            <a:avLst/>
          </a:prstGeom>
        </p:spPr>
      </p:pic>
      <p:sp>
        <p:nvSpPr>
          <p:cNvPr id="12" name="Subtitle 2"/>
          <p:cNvSpPr>
            <a:spLocks noGrp="1"/>
          </p:cNvSpPr>
          <p:nvPr>
            <p:ph type="subTitle" idx="1"/>
          </p:nvPr>
        </p:nvSpPr>
        <p:spPr>
          <a:xfrm>
            <a:off x="360000" y="1638000"/>
            <a:ext cx="6026400" cy="837152"/>
          </a:xfrm>
        </p:spPr>
        <p:txBody>
          <a:bodyPr wrap="square">
            <a:spAutoFit/>
          </a:bodyPr>
          <a:lstStyle>
            <a:lvl1pPr marL="0" indent="0" algn="l">
              <a:lnSpc>
                <a:spcPct val="85000"/>
              </a:lnSpc>
              <a:buNone/>
              <a:defRPr sz="32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4839613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Alternatives">
    <p:spTree>
      <p:nvGrpSpPr>
        <p:cNvPr id="1" name=""/>
        <p:cNvGrpSpPr/>
        <p:nvPr/>
      </p:nvGrpSpPr>
      <p:grpSpPr>
        <a:xfrm>
          <a:off x="0" y="0"/>
          <a:ext cx="0" cy="0"/>
          <a:chOff x="0" y="0"/>
          <a:chExt cx="0" cy="0"/>
        </a:xfrm>
      </p:grpSpPr>
      <p:pic>
        <p:nvPicPr>
          <p:cNvPr id="11" name="Geomag_Alternatives" descr="Powerpoint_FP_TEMPLATES_ALTERNATIVES_254x190.jpg"/>
          <p:cNvPicPr>
            <a:picLocks/>
          </p:cNvPicPr>
          <p:nvPr userDrawn="1"/>
        </p:nvPicPr>
        <p:blipFill>
          <a:blip r:embed="rId2"/>
          <a:srcRect t="137"/>
          <a:stretch>
            <a:fillRect/>
          </a:stretch>
        </p:blipFill>
        <p:spPr>
          <a:xfrm>
            <a:off x="352425" y="0"/>
            <a:ext cx="9558000" cy="6848313"/>
          </a:xfrm>
          <a:prstGeom prst="rect">
            <a:avLst/>
          </a:prstGeom>
        </p:spPr>
      </p:pic>
      <p:sp>
        <p:nvSpPr>
          <p:cNvPr id="2" name="Title 1"/>
          <p:cNvSpPr>
            <a:spLocks noGrp="1"/>
          </p:cNvSpPr>
          <p:nvPr>
            <p:ph type="ctrTitle"/>
          </p:nvPr>
        </p:nvSpPr>
        <p:spPr>
          <a:xfrm>
            <a:off x="360000" y="756000"/>
            <a:ext cx="6026400" cy="892800"/>
          </a:xfrm>
        </p:spPr>
        <p:txBody>
          <a:bodyPr vert="horz" wrap="square" lIns="0" tIns="0" rIns="0" bIns="0" rtlCol="0" anchor="b" anchorCtr="0">
            <a:noAutofit/>
          </a:bodyPr>
          <a:lstStyle>
            <a:lvl1pPr>
              <a:defRPr lang="en-GB" sz="3200" dirty="0">
                <a:latin typeface="+mj-lt"/>
              </a:defRPr>
            </a:lvl1pPr>
          </a:lstStyle>
          <a:p>
            <a:pPr lvl="0"/>
            <a:r>
              <a:rPr lang="en-US" dirty="0" smtClean="0"/>
              <a:t>Click to edit Master title style</a:t>
            </a:r>
            <a:endParaRPr lang="en-GB" dirty="0"/>
          </a:p>
        </p:txBody>
      </p:sp>
      <p:cxnSp>
        <p:nvCxnSpPr>
          <p:cNvPr id="7" name="Footer Border"/>
          <p:cNvCxnSpPr/>
          <p:nvPr userDrawn="1"/>
        </p:nvCxnSpPr>
        <p:spPr>
          <a:xfrm>
            <a:off x="363002" y="5770737"/>
            <a:ext cx="916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Address"/>
          <p:cNvSpPr/>
          <p:nvPr userDrawn="1"/>
        </p:nvSpPr>
        <p:spPr>
          <a:xfrm>
            <a:off x="361952" y="6149579"/>
            <a:ext cx="3387088" cy="307777"/>
          </a:xfrm>
          <a:prstGeom prst="rect">
            <a:avLst/>
          </a:prstGeom>
        </p:spPr>
        <p:txBody>
          <a:bodyPr wrap="square" lIns="0" tIns="0" rIns="0" bIns="0">
            <a:spAutoFit/>
          </a:bodyPr>
          <a:lstStyle/>
          <a:p>
            <a:pPr algn="l">
              <a:spcAft>
                <a:spcPts val="0"/>
              </a:spcAft>
            </a:pPr>
            <a:r>
              <a:rPr lang="en-GB" sz="1000" cap="all" dirty="0" smtClean="0">
                <a:solidFill>
                  <a:srgbClr val="6E6E70"/>
                </a:solidFill>
              </a:rPr>
              <a:t>Old Mutual Global</a:t>
            </a:r>
            <a:r>
              <a:rPr lang="en-GB" sz="1000" cap="all" baseline="0" dirty="0" smtClean="0">
                <a:solidFill>
                  <a:srgbClr val="6E6E70"/>
                </a:solidFill>
              </a:rPr>
              <a:t> </a:t>
            </a:r>
            <a:r>
              <a:rPr lang="en-GB" sz="1000" cap="all" dirty="0" smtClean="0">
                <a:solidFill>
                  <a:srgbClr val="6E6E70"/>
                </a:solidFill>
              </a:rPr>
              <a:t>Investors</a:t>
            </a:r>
            <a:r>
              <a:rPr lang="en-GB" sz="1000" cap="all" baseline="0" dirty="0" smtClean="0">
                <a:solidFill>
                  <a:srgbClr val="6E6E70"/>
                </a:solidFill>
              </a:rPr>
              <a:t> </a:t>
            </a:r>
            <a:r>
              <a:rPr lang="en-GB" sz="1000" cap="all" dirty="0" smtClean="0">
                <a:solidFill>
                  <a:srgbClr val="6E6E70"/>
                </a:solidFill>
              </a:rPr>
              <a:t>(UK)</a:t>
            </a:r>
            <a:r>
              <a:rPr lang="en-GB" sz="1000" cap="all" baseline="0" dirty="0" smtClean="0">
                <a:solidFill>
                  <a:srgbClr val="6E6E70"/>
                </a:solidFill>
              </a:rPr>
              <a:t> </a:t>
            </a:r>
            <a:r>
              <a:rPr lang="en-GB" sz="1000" cap="all" dirty="0" smtClean="0">
                <a:solidFill>
                  <a:srgbClr val="6E6E70"/>
                </a:solidFill>
              </a:rPr>
              <a:t>Limited</a:t>
            </a:r>
          </a:p>
          <a:p>
            <a:pPr algn="l">
              <a:spcAft>
                <a:spcPts val="0"/>
              </a:spcAft>
            </a:pPr>
            <a:r>
              <a:rPr lang="en-GB" sz="1000" cap="all" dirty="0" smtClean="0">
                <a:solidFill>
                  <a:srgbClr val="6E6E70"/>
                </a:solidFill>
              </a:rPr>
              <a:t>+44</a:t>
            </a:r>
            <a:r>
              <a:rPr lang="en-GB" sz="1000" cap="all" baseline="0" dirty="0" smtClean="0">
                <a:solidFill>
                  <a:srgbClr val="6E6E70"/>
                </a:solidFill>
              </a:rPr>
              <a:t> (0)</a:t>
            </a:r>
            <a:r>
              <a:rPr lang="en-GB" sz="1000" cap="all" dirty="0" smtClean="0">
                <a:solidFill>
                  <a:srgbClr val="6E6E70"/>
                </a:solidFill>
              </a:rPr>
              <a:t>20 7332 7500  omglobalinvestors.com</a:t>
            </a:r>
          </a:p>
        </p:txBody>
      </p:sp>
      <p:sp>
        <p:nvSpPr>
          <p:cNvPr id="9" name="Tagline"/>
          <p:cNvSpPr txBox="1"/>
          <p:nvPr userDrawn="1"/>
        </p:nvSpPr>
        <p:spPr>
          <a:xfrm>
            <a:off x="4296472" y="6214177"/>
            <a:ext cx="2449054" cy="178581"/>
          </a:xfrm>
          <a:prstGeom prst="rect">
            <a:avLst/>
          </a:prstGeom>
          <a:noFill/>
        </p:spPr>
        <p:txBody>
          <a:bodyPr wrap="square" lIns="0" tIns="0" rIns="0" bIns="0" rtlCol="0">
            <a:noAutofit/>
          </a:bodyPr>
          <a:lstStyle/>
          <a:p>
            <a:pPr algn="r"/>
            <a:r>
              <a:rPr lang="en-GB" sz="1500" dirty="0" smtClean="0">
                <a:solidFill>
                  <a:srgbClr val="6EAB24"/>
                </a:solidFill>
              </a:rPr>
              <a:t>Building better</a:t>
            </a:r>
            <a:r>
              <a:rPr lang="en-GB" sz="1500" baseline="0" dirty="0" smtClean="0">
                <a:solidFill>
                  <a:srgbClr val="6EAB24"/>
                </a:solidFill>
              </a:rPr>
              <a:t> </a:t>
            </a:r>
            <a:r>
              <a:rPr lang="en-GB" sz="1500" dirty="0" smtClean="0">
                <a:solidFill>
                  <a:srgbClr val="6EAB24"/>
                </a:solidFill>
              </a:rPr>
              <a:t>solutions</a:t>
            </a:r>
            <a:endParaRPr lang="en-US" sz="1500" dirty="0" smtClean="0">
              <a:solidFill>
                <a:srgbClr val="6EAB24"/>
              </a:solidFill>
            </a:endParaRPr>
          </a:p>
        </p:txBody>
      </p:sp>
      <p:pic>
        <p:nvPicPr>
          <p:cNvPr id="10" name="OMAM Logo"/>
          <p:cNvPicPr>
            <a:picLocks noChangeAspect="1"/>
          </p:cNvPicPr>
          <p:nvPr userDrawn="1"/>
        </p:nvPicPr>
        <p:blipFill>
          <a:blip r:embed="rId3"/>
          <a:stretch>
            <a:fillRect/>
          </a:stretch>
        </p:blipFill>
        <p:spPr>
          <a:xfrm>
            <a:off x="6950464" y="6009092"/>
            <a:ext cx="2591998" cy="588750"/>
          </a:xfrm>
          <a:prstGeom prst="rect">
            <a:avLst/>
          </a:prstGeom>
        </p:spPr>
      </p:pic>
      <p:sp>
        <p:nvSpPr>
          <p:cNvPr id="12" name="Subtitle 2"/>
          <p:cNvSpPr>
            <a:spLocks noGrp="1"/>
          </p:cNvSpPr>
          <p:nvPr>
            <p:ph type="subTitle" idx="1"/>
          </p:nvPr>
        </p:nvSpPr>
        <p:spPr>
          <a:xfrm>
            <a:off x="360000" y="1638000"/>
            <a:ext cx="6026400" cy="837152"/>
          </a:xfrm>
        </p:spPr>
        <p:txBody>
          <a:bodyPr wrap="square">
            <a:spAutoFit/>
          </a:bodyPr>
          <a:lstStyle>
            <a:lvl1pPr marL="0" indent="0" algn="l">
              <a:lnSpc>
                <a:spcPct val="85000"/>
              </a:lnSpc>
              <a:buNone/>
              <a:defRPr sz="32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276046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Equities">
    <p:spTree>
      <p:nvGrpSpPr>
        <p:cNvPr id="1" name=""/>
        <p:cNvGrpSpPr/>
        <p:nvPr/>
      </p:nvGrpSpPr>
      <p:grpSpPr>
        <a:xfrm>
          <a:off x="0" y="0"/>
          <a:ext cx="0" cy="0"/>
          <a:chOff x="0" y="0"/>
          <a:chExt cx="0" cy="0"/>
        </a:xfrm>
      </p:grpSpPr>
      <p:pic>
        <p:nvPicPr>
          <p:cNvPr id="11" name="Geomag_Equities" descr="Powerpoint_FP_TEMPLATES_ALTERNATIVES_254x190.jpg"/>
          <p:cNvPicPr>
            <a:picLocks/>
          </p:cNvPicPr>
          <p:nvPr userDrawn="1"/>
        </p:nvPicPr>
        <p:blipFill>
          <a:blip r:embed="rId2"/>
          <a:srcRect l="557" b="4508"/>
          <a:stretch>
            <a:fillRect/>
          </a:stretch>
        </p:blipFill>
        <p:spPr>
          <a:xfrm>
            <a:off x="361950" y="0"/>
            <a:ext cx="9540000" cy="6858000"/>
          </a:xfrm>
          <a:prstGeom prst="rect">
            <a:avLst/>
          </a:prstGeom>
        </p:spPr>
      </p:pic>
      <p:sp>
        <p:nvSpPr>
          <p:cNvPr id="2" name="Title 1"/>
          <p:cNvSpPr>
            <a:spLocks noGrp="1"/>
          </p:cNvSpPr>
          <p:nvPr>
            <p:ph type="ctrTitle"/>
          </p:nvPr>
        </p:nvSpPr>
        <p:spPr>
          <a:xfrm>
            <a:off x="360000" y="756000"/>
            <a:ext cx="6026400" cy="892800"/>
          </a:xfrm>
        </p:spPr>
        <p:txBody>
          <a:bodyPr vert="horz" wrap="square" lIns="0" tIns="0" rIns="0" bIns="0" rtlCol="0" anchor="b" anchorCtr="0">
            <a:noAutofit/>
          </a:bodyPr>
          <a:lstStyle>
            <a:lvl1pPr>
              <a:defRPr lang="en-GB" sz="3200" dirty="0">
                <a:latin typeface="+mj-lt"/>
              </a:defRPr>
            </a:lvl1pPr>
          </a:lstStyle>
          <a:p>
            <a:pPr lvl="0"/>
            <a:r>
              <a:rPr lang="en-US" dirty="0" smtClean="0"/>
              <a:t>Click to edit Master title style</a:t>
            </a:r>
            <a:endParaRPr lang="en-GB" dirty="0"/>
          </a:p>
        </p:txBody>
      </p:sp>
      <p:cxnSp>
        <p:nvCxnSpPr>
          <p:cNvPr id="7" name="Footer Border"/>
          <p:cNvCxnSpPr/>
          <p:nvPr userDrawn="1"/>
        </p:nvCxnSpPr>
        <p:spPr>
          <a:xfrm>
            <a:off x="363002" y="5770737"/>
            <a:ext cx="916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Address"/>
          <p:cNvSpPr/>
          <p:nvPr userDrawn="1"/>
        </p:nvSpPr>
        <p:spPr>
          <a:xfrm>
            <a:off x="361952" y="6149579"/>
            <a:ext cx="3387088" cy="307777"/>
          </a:xfrm>
          <a:prstGeom prst="rect">
            <a:avLst/>
          </a:prstGeom>
        </p:spPr>
        <p:txBody>
          <a:bodyPr wrap="square" lIns="0" tIns="0" rIns="0" bIns="0">
            <a:spAutoFit/>
          </a:bodyPr>
          <a:lstStyle/>
          <a:p>
            <a:pPr algn="l">
              <a:spcAft>
                <a:spcPts val="0"/>
              </a:spcAft>
            </a:pPr>
            <a:r>
              <a:rPr lang="en-GB" sz="1000" cap="all" dirty="0" smtClean="0">
                <a:solidFill>
                  <a:srgbClr val="6E6E70"/>
                </a:solidFill>
              </a:rPr>
              <a:t>Old Mutual Global</a:t>
            </a:r>
            <a:r>
              <a:rPr lang="en-GB" sz="1000" cap="all" baseline="0" dirty="0" smtClean="0">
                <a:solidFill>
                  <a:srgbClr val="6E6E70"/>
                </a:solidFill>
              </a:rPr>
              <a:t> </a:t>
            </a:r>
            <a:r>
              <a:rPr lang="en-GB" sz="1000" cap="all" dirty="0" smtClean="0">
                <a:solidFill>
                  <a:srgbClr val="6E6E70"/>
                </a:solidFill>
              </a:rPr>
              <a:t>Investors</a:t>
            </a:r>
            <a:r>
              <a:rPr lang="en-GB" sz="1000" cap="all" baseline="0" dirty="0" smtClean="0">
                <a:solidFill>
                  <a:srgbClr val="6E6E70"/>
                </a:solidFill>
              </a:rPr>
              <a:t> </a:t>
            </a:r>
            <a:r>
              <a:rPr lang="en-GB" sz="1000" cap="all" dirty="0" smtClean="0">
                <a:solidFill>
                  <a:srgbClr val="6E6E70"/>
                </a:solidFill>
              </a:rPr>
              <a:t>(UK)</a:t>
            </a:r>
            <a:r>
              <a:rPr lang="en-GB" sz="1000" cap="all" baseline="0" dirty="0" smtClean="0">
                <a:solidFill>
                  <a:srgbClr val="6E6E70"/>
                </a:solidFill>
              </a:rPr>
              <a:t> </a:t>
            </a:r>
            <a:r>
              <a:rPr lang="en-GB" sz="1000" cap="all" dirty="0" smtClean="0">
                <a:solidFill>
                  <a:srgbClr val="6E6E70"/>
                </a:solidFill>
              </a:rPr>
              <a:t>Limited</a:t>
            </a:r>
          </a:p>
          <a:p>
            <a:pPr algn="l">
              <a:spcAft>
                <a:spcPts val="0"/>
              </a:spcAft>
            </a:pPr>
            <a:r>
              <a:rPr lang="en-GB" sz="1000" cap="all" dirty="0" smtClean="0">
                <a:solidFill>
                  <a:srgbClr val="6E6E70"/>
                </a:solidFill>
              </a:rPr>
              <a:t>+44</a:t>
            </a:r>
            <a:r>
              <a:rPr lang="en-GB" sz="1000" cap="all" baseline="0" dirty="0" smtClean="0">
                <a:solidFill>
                  <a:srgbClr val="6E6E70"/>
                </a:solidFill>
              </a:rPr>
              <a:t> (0)</a:t>
            </a:r>
            <a:r>
              <a:rPr lang="en-GB" sz="1000" cap="all" dirty="0" smtClean="0">
                <a:solidFill>
                  <a:srgbClr val="6E6E70"/>
                </a:solidFill>
              </a:rPr>
              <a:t>20 7332 7500  omglobalinvestors.com</a:t>
            </a:r>
          </a:p>
        </p:txBody>
      </p:sp>
      <p:sp>
        <p:nvSpPr>
          <p:cNvPr id="9" name="Tagline"/>
          <p:cNvSpPr txBox="1"/>
          <p:nvPr userDrawn="1"/>
        </p:nvSpPr>
        <p:spPr>
          <a:xfrm>
            <a:off x="4296472" y="6214177"/>
            <a:ext cx="2449054" cy="178581"/>
          </a:xfrm>
          <a:prstGeom prst="rect">
            <a:avLst/>
          </a:prstGeom>
          <a:noFill/>
        </p:spPr>
        <p:txBody>
          <a:bodyPr wrap="square" lIns="0" tIns="0" rIns="0" bIns="0" rtlCol="0">
            <a:noAutofit/>
          </a:bodyPr>
          <a:lstStyle/>
          <a:p>
            <a:pPr algn="r"/>
            <a:r>
              <a:rPr lang="en-GB" sz="1500" dirty="0" smtClean="0">
                <a:solidFill>
                  <a:srgbClr val="6EAB24"/>
                </a:solidFill>
              </a:rPr>
              <a:t>Building better</a:t>
            </a:r>
            <a:r>
              <a:rPr lang="en-GB" sz="1500" baseline="0" dirty="0" smtClean="0">
                <a:solidFill>
                  <a:srgbClr val="6EAB24"/>
                </a:solidFill>
              </a:rPr>
              <a:t> </a:t>
            </a:r>
            <a:r>
              <a:rPr lang="en-GB" sz="1500" dirty="0" smtClean="0">
                <a:solidFill>
                  <a:srgbClr val="6EAB24"/>
                </a:solidFill>
              </a:rPr>
              <a:t>solutions</a:t>
            </a:r>
            <a:endParaRPr lang="en-US" sz="1500" dirty="0" smtClean="0">
              <a:solidFill>
                <a:srgbClr val="6EAB24"/>
              </a:solidFill>
            </a:endParaRPr>
          </a:p>
        </p:txBody>
      </p:sp>
      <p:pic>
        <p:nvPicPr>
          <p:cNvPr id="10" name="OMAM Logo"/>
          <p:cNvPicPr>
            <a:picLocks noChangeAspect="1"/>
          </p:cNvPicPr>
          <p:nvPr userDrawn="1"/>
        </p:nvPicPr>
        <p:blipFill>
          <a:blip r:embed="rId3"/>
          <a:stretch>
            <a:fillRect/>
          </a:stretch>
        </p:blipFill>
        <p:spPr>
          <a:xfrm>
            <a:off x="6950464" y="6009092"/>
            <a:ext cx="2591998" cy="588750"/>
          </a:xfrm>
          <a:prstGeom prst="rect">
            <a:avLst/>
          </a:prstGeom>
        </p:spPr>
      </p:pic>
      <p:sp>
        <p:nvSpPr>
          <p:cNvPr id="12" name="Subtitle 2"/>
          <p:cNvSpPr>
            <a:spLocks noGrp="1"/>
          </p:cNvSpPr>
          <p:nvPr>
            <p:ph type="subTitle" idx="1"/>
          </p:nvPr>
        </p:nvSpPr>
        <p:spPr>
          <a:xfrm>
            <a:off x="360000" y="1638000"/>
            <a:ext cx="6026400" cy="837152"/>
          </a:xfrm>
        </p:spPr>
        <p:txBody>
          <a:bodyPr wrap="square">
            <a:spAutoFit/>
          </a:bodyPr>
          <a:lstStyle>
            <a:lvl1pPr marL="0" indent="0" algn="l">
              <a:lnSpc>
                <a:spcPct val="85000"/>
              </a:lnSpc>
              <a:buNone/>
              <a:defRPr sz="32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00474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Fixed Income">
    <p:spTree>
      <p:nvGrpSpPr>
        <p:cNvPr id="1" name=""/>
        <p:cNvGrpSpPr/>
        <p:nvPr/>
      </p:nvGrpSpPr>
      <p:grpSpPr>
        <a:xfrm>
          <a:off x="0" y="0"/>
          <a:ext cx="0" cy="0"/>
          <a:chOff x="0" y="0"/>
          <a:chExt cx="0" cy="0"/>
        </a:xfrm>
      </p:grpSpPr>
      <p:pic>
        <p:nvPicPr>
          <p:cNvPr id="11" name="Geomag_Fixed Income" descr="Powerpoint_FP_TEMPLATES_FIXEDINCOME_254x190.jpg"/>
          <p:cNvPicPr>
            <a:picLocks noChangeAspect="1"/>
          </p:cNvPicPr>
          <p:nvPr userDrawn="1"/>
        </p:nvPicPr>
        <p:blipFill>
          <a:blip r:embed="rId2"/>
          <a:stretch>
            <a:fillRect/>
          </a:stretch>
        </p:blipFill>
        <p:spPr>
          <a:xfrm>
            <a:off x="346961" y="1"/>
            <a:ext cx="9558000" cy="6869813"/>
          </a:xfrm>
          <a:prstGeom prst="rect">
            <a:avLst/>
          </a:prstGeom>
        </p:spPr>
      </p:pic>
      <p:sp>
        <p:nvSpPr>
          <p:cNvPr id="2" name="Title 1"/>
          <p:cNvSpPr>
            <a:spLocks noGrp="1"/>
          </p:cNvSpPr>
          <p:nvPr>
            <p:ph type="ctrTitle"/>
          </p:nvPr>
        </p:nvSpPr>
        <p:spPr>
          <a:xfrm>
            <a:off x="360000" y="756000"/>
            <a:ext cx="6026400" cy="892800"/>
          </a:xfrm>
        </p:spPr>
        <p:txBody>
          <a:bodyPr vert="horz" wrap="square" lIns="0" tIns="0" rIns="0" bIns="0" rtlCol="0" anchor="b" anchorCtr="0">
            <a:noAutofit/>
          </a:bodyPr>
          <a:lstStyle>
            <a:lvl1pPr>
              <a:defRPr lang="en-GB" sz="3200" dirty="0">
                <a:latin typeface="+mj-lt"/>
              </a:defRPr>
            </a:lvl1pPr>
          </a:lstStyle>
          <a:p>
            <a:pPr lvl="0"/>
            <a:r>
              <a:rPr lang="en-US" dirty="0" smtClean="0"/>
              <a:t>Click to edit Master title style</a:t>
            </a:r>
            <a:endParaRPr lang="en-GB" dirty="0"/>
          </a:p>
        </p:txBody>
      </p:sp>
      <p:cxnSp>
        <p:nvCxnSpPr>
          <p:cNvPr id="7" name="Footer Border"/>
          <p:cNvCxnSpPr/>
          <p:nvPr userDrawn="1"/>
        </p:nvCxnSpPr>
        <p:spPr>
          <a:xfrm>
            <a:off x="363002" y="5770737"/>
            <a:ext cx="916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Address"/>
          <p:cNvSpPr/>
          <p:nvPr userDrawn="1"/>
        </p:nvSpPr>
        <p:spPr>
          <a:xfrm>
            <a:off x="361952" y="6149579"/>
            <a:ext cx="3387088" cy="307777"/>
          </a:xfrm>
          <a:prstGeom prst="rect">
            <a:avLst/>
          </a:prstGeom>
        </p:spPr>
        <p:txBody>
          <a:bodyPr wrap="square" lIns="0" tIns="0" rIns="0" bIns="0">
            <a:spAutoFit/>
          </a:bodyPr>
          <a:lstStyle/>
          <a:p>
            <a:pPr algn="l">
              <a:spcAft>
                <a:spcPts val="0"/>
              </a:spcAft>
            </a:pPr>
            <a:r>
              <a:rPr lang="en-GB" sz="1000" cap="all" dirty="0" smtClean="0">
                <a:solidFill>
                  <a:srgbClr val="6E6E70"/>
                </a:solidFill>
              </a:rPr>
              <a:t>Old Mutual Global</a:t>
            </a:r>
            <a:r>
              <a:rPr lang="en-GB" sz="1000" cap="all" baseline="0" dirty="0" smtClean="0">
                <a:solidFill>
                  <a:srgbClr val="6E6E70"/>
                </a:solidFill>
              </a:rPr>
              <a:t> </a:t>
            </a:r>
            <a:r>
              <a:rPr lang="en-GB" sz="1000" cap="all" dirty="0" smtClean="0">
                <a:solidFill>
                  <a:srgbClr val="6E6E70"/>
                </a:solidFill>
              </a:rPr>
              <a:t>Investors</a:t>
            </a:r>
            <a:r>
              <a:rPr lang="en-GB" sz="1000" cap="all" baseline="0" dirty="0" smtClean="0">
                <a:solidFill>
                  <a:srgbClr val="6E6E70"/>
                </a:solidFill>
              </a:rPr>
              <a:t> </a:t>
            </a:r>
            <a:r>
              <a:rPr lang="en-GB" sz="1000" cap="all" dirty="0" smtClean="0">
                <a:solidFill>
                  <a:srgbClr val="6E6E70"/>
                </a:solidFill>
              </a:rPr>
              <a:t>(UK)</a:t>
            </a:r>
            <a:r>
              <a:rPr lang="en-GB" sz="1000" cap="all" baseline="0" dirty="0" smtClean="0">
                <a:solidFill>
                  <a:srgbClr val="6E6E70"/>
                </a:solidFill>
              </a:rPr>
              <a:t> </a:t>
            </a:r>
            <a:r>
              <a:rPr lang="en-GB" sz="1000" cap="all" dirty="0" smtClean="0">
                <a:solidFill>
                  <a:srgbClr val="6E6E70"/>
                </a:solidFill>
              </a:rPr>
              <a:t>Limited</a:t>
            </a:r>
          </a:p>
          <a:p>
            <a:pPr algn="l">
              <a:spcAft>
                <a:spcPts val="0"/>
              </a:spcAft>
            </a:pPr>
            <a:r>
              <a:rPr lang="en-GB" sz="1000" cap="all" dirty="0" smtClean="0">
                <a:solidFill>
                  <a:srgbClr val="6E6E70"/>
                </a:solidFill>
              </a:rPr>
              <a:t>+44</a:t>
            </a:r>
            <a:r>
              <a:rPr lang="en-GB" sz="1000" cap="all" baseline="0" dirty="0" smtClean="0">
                <a:solidFill>
                  <a:srgbClr val="6E6E70"/>
                </a:solidFill>
              </a:rPr>
              <a:t> (0)</a:t>
            </a:r>
            <a:r>
              <a:rPr lang="en-GB" sz="1000" cap="all" dirty="0" smtClean="0">
                <a:solidFill>
                  <a:srgbClr val="6E6E70"/>
                </a:solidFill>
              </a:rPr>
              <a:t>20 7332 7500  omglobalinvestors.com</a:t>
            </a:r>
          </a:p>
        </p:txBody>
      </p:sp>
      <p:sp>
        <p:nvSpPr>
          <p:cNvPr id="9" name="Tagline"/>
          <p:cNvSpPr txBox="1"/>
          <p:nvPr userDrawn="1"/>
        </p:nvSpPr>
        <p:spPr>
          <a:xfrm>
            <a:off x="4296472" y="6214177"/>
            <a:ext cx="2449054" cy="178581"/>
          </a:xfrm>
          <a:prstGeom prst="rect">
            <a:avLst/>
          </a:prstGeom>
          <a:noFill/>
        </p:spPr>
        <p:txBody>
          <a:bodyPr wrap="square" lIns="0" tIns="0" rIns="0" bIns="0" rtlCol="0">
            <a:noAutofit/>
          </a:bodyPr>
          <a:lstStyle/>
          <a:p>
            <a:pPr algn="r"/>
            <a:r>
              <a:rPr lang="en-GB" sz="1500" dirty="0" smtClean="0">
                <a:solidFill>
                  <a:srgbClr val="6EAB24"/>
                </a:solidFill>
              </a:rPr>
              <a:t>Building better</a:t>
            </a:r>
            <a:r>
              <a:rPr lang="en-GB" sz="1500" baseline="0" dirty="0" smtClean="0">
                <a:solidFill>
                  <a:srgbClr val="6EAB24"/>
                </a:solidFill>
              </a:rPr>
              <a:t> </a:t>
            </a:r>
            <a:r>
              <a:rPr lang="en-GB" sz="1500" dirty="0" smtClean="0">
                <a:solidFill>
                  <a:srgbClr val="6EAB24"/>
                </a:solidFill>
              </a:rPr>
              <a:t>solutions</a:t>
            </a:r>
            <a:endParaRPr lang="en-US" sz="1500" dirty="0" smtClean="0">
              <a:solidFill>
                <a:srgbClr val="6EAB24"/>
              </a:solidFill>
            </a:endParaRPr>
          </a:p>
        </p:txBody>
      </p:sp>
      <p:pic>
        <p:nvPicPr>
          <p:cNvPr id="10" name="OMAM Logo"/>
          <p:cNvPicPr>
            <a:picLocks noChangeAspect="1"/>
          </p:cNvPicPr>
          <p:nvPr userDrawn="1"/>
        </p:nvPicPr>
        <p:blipFill>
          <a:blip r:embed="rId3"/>
          <a:stretch>
            <a:fillRect/>
          </a:stretch>
        </p:blipFill>
        <p:spPr>
          <a:xfrm>
            <a:off x="6950464" y="6009092"/>
            <a:ext cx="2591998" cy="588750"/>
          </a:xfrm>
          <a:prstGeom prst="rect">
            <a:avLst/>
          </a:prstGeom>
        </p:spPr>
      </p:pic>
      <p:sp>
        <p:nvSpPr>
          <p:cNvPr id="12" name="Subtitle 2"/>
          <p:cNvSpPr>
            <a:spLocks noGrp="1"/>
          </p:cNvSpPr>
          <p:nvPr>
            <p:ph type="subTitle" idx="1"/>
          </p:nvPr>
        </p:nvSpPr>
        <p:spPr>
          <a:xfrm>
            <a:off x="360000" y="1638000"/>
            <a:ext cx="6026400" cy="837152"/>
          </a:xfrm>
        </p:spPr>
        <p:txBody>
          <a:bodyPr wrap="square">
            <a:spAutoFit/>
          </a:bodyPr>
          <a:lstStyle>
            <a:lvl1pPr marL="0" indent="0" algn="l">
              <a:lnSpc>
                <a:spcPct val="85000"/>
              </a:lnSpc>
              <a:buNone/>
              <a:defRPr sz="32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34717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Multi-Asset">
    <p:spTree>
      <p:nvGrpSpPr>
        <p:cNvPr id="1" name=""/>
        <p:cNvGrpSpPr/>
        <p:nvPr/>
      </p:nvGrpSpPr>
      <p:grpSpPr>
        <a:xfrm>
          <a:off x="0" y="0"/>
          <a:ext cx="0" cy="0"/>
          <a:chOff x="0" y="0"/>
          <a:chExt cx="0" cy="0"/>
        </a:xfrm>
      </p:grpSpPr>
      <p:pic>
        <p:nvPicPr>
          <p:cNvPr id="11" name="Geomag_Multi-Asset" descr="Powerpoint_FP_TEMPLATES_FIXEDINCOME_254x190.jpg"/>
          <p:cNvPicPr>
            <a:picLocks noChangeAspect="1"/>
          </p:cNvPicPr>
          <p:nvPr userDrawn="1"/>
        </p:nvPicPr>
        <p:blipFill>
          <a:blip r:embed="rId2"/>
          <a:stretch>
            <a:fillRect/>
          </a:stretch>
        </p:blipFill>
        <p:spPr>
          <a:xfrm>
            <a:off x="346961" y="1"/>
            <a:ext cx="9558000" cy="6869813"/>
          </a:xfrm>
          <a:prstGeom prst="rect">
            <a:avLst/>
          </a:prstGeom>
        </p:spPr>
      </p:pic>
      <p:sp>
        <p:nvSpPr>
          <p:cNvPr id="2" name="Title 1"/>
          <p:cNvSpPr>
            <a:spLocks noGrp="1"/>
          </p:cNvSpPr>
          <p:nvPr>
            <p:ph type="ctrTitle"/>
          </p:nvPr>
        </p:nvSpPr>
        <p:spPr>
          <a:xfrm>
            <a:off x="360000" y="756000"/>
            <a:ext cx="6026400" cy="892800"/>
          </a:xfrm>
        </p:spPr>
        <p:txBody>
          <a:bodyPr vert="horz" wrap="square" lIns="0" tIns="0" rIns="0" bIns="0" rtlCol="0" anchor="b" anchorCtr="0">
            <a:noAutofit/>
          </a:bodyPr>
          <a:lstStyle>
            <a:lvl1pPr>
              <a:defRPr lang="en-GB" sz="3200" dirty="0">
                <a:latin typeface="+mj-lt"/>
              </a:defRPr>
            </a:lvl1pPr>
          </a:lstStyle>
          <a:p>
            <a:pPr lvl="0"/>
            <a:r>
              <a:rPr lang="en-US" dirty="0" smtClean="0"/>
              <a:t>Click to edit Master title style</a:t>
            </a:r>
            <a:endParaRPr lang="en-GB" dirty="0"/>
          </a:p>
        </p:txBody>
      </p:sp>
      <p:cxnSp>
        <p:nvCxnSpPr>
          <p:cNvPr id="7" name="Footer Border"/>
          <p:cNvCxnSpPr/>
          <p:nvPr userDrawn="1"/>
        </p:nvCxnSpPr>
        <p:spPr>
          <a:xfrm>
            <a:off x="363002" y="5770737"/>
            <a:ext cx="91620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Address"/>
          <p:cNvSpPr/>
          <p:nvPr userDrawn="1"/>
        </p:nvSpPr>
        <p:spPr>
          <a:xfrm>
            <a:off x="361952" y="6149579"/>
            <a:ext cx="3387088" cy="307777"/>
          </a:xfrm>
          <a:prstGeom prst="rect">
            <a:avLst/>
          </a:prstGeom>
        </p:spPr>
        <p:txBody>
          <a:bodyPr wrap="square" lIns="0" tIns="0" rIns="0" bIns="0">
            <a:spAutoFit/>
          </a:bodyPr>
          <a:lstStyle/>
          <a:p>
            <a:pPr algn="l">
              <a:spcAft>
                <a:spcPts val="0"/>
              </a:spcAft>
            </a:pPr>
            <a:r>
              <a:rPr lang="en-GB" sz="1000" cap="all" dirty="0" smtClean="0">
                <a:solidFill>
                  <a:srgbClr val="6E6E70"/>
                </a:solidFill>
              </a:rPr>
              <a:t>Old Mutual Global</a:t>
            </a:r>
            <a:r>
              <a:rPr lang="en-GB" sz="1000" cap="all" baseline="0" dirty="0" smtClean="0">
                <a:solidFill>
                  <a:srgbClr val="6E6E70"/>
                </a:solidFill>
              </a:rPr>
              <a:t> </a:t>
            </a:r>
            <a:r>
              <a:rPr lang="en-GB" sz="1000" cap="all" dirty="0" smtClean="0">
                <a:solidFill>
                  <a:srgbClr val="6E6E70"/>
                </a:solidFill>
              </a:rPr>
              <a:t>Investors</a:t>
            </a:r>
            <a:r>
              <a:rPr lang="en-GB" sz="1000" cap="all" baseline="0" dirty="0" smtClean="0">
                <a:solidFill>
                  <a:srgbClr val="6E6E70"/>
                </a:solidFill>
              </a:rPr>
              <a:t> </a:t>
            </a:r>
            <a:r>
              <a:rPr lang="en-GB" sz="1000" cap="all" dirty="0" smtClean="0">
                <a:solidFill>
                  <a:srgbClr val="6E6E70"/>
                </a:solidFill>
              </a:rPr>
              <a:t>(UK)</a:t>
            </a:r>
            <a:r>
              <a:rPr lang="en-GB" sz="1000" cap="all" baseline="0" dirty="0" smtClean="0">
                <a:solidFill>
                  <a:srgbClr val="6E6E70"/>
                </a:solidFill>
              </a:rPr>
              <a:t> </a:t>
            </a:r>
            <a:r>
              <a:rPr lang="en-GB" sz="1000" cap="all" dirty="0" smtClean="0">
                <a:solidFill>
                  <a:srgbClr val="6E6E70"/>
                </a:solidFill>
              </a:rPr>
              <a:t>Limited</a:t>
            </a:r>
          </a:p>
          <a:p>
            <a:pPr algn="l">
              <a:spcAft>
                <a:spcPts val="0"/>
              </a:spcAft>
            </a:pPr>
            <a:r>
              <a:rPr lang="en-GB" sz="1000" cap="all" dirty="0" smtClean="0">
                <a:solidFill>
                  <a:srgbClr val="6E6E70"/>
                </a:solidFill>
              </a:rPr>
              <a:t>+44</a:t>
            </a:r>
            <a:r>
              <a:rPr lang="en-GB" sz="1000" cap="all" baseline="0" dirty="0" smtClean="0">
                <a:solidFill>
                  <a:srgbClr val="6E6E70"/>
                </a:solidFill>
              </a:rPr>
              <a:t> (0)</a:t>
            </a:r>
            <a:r>
              <a:rPr lang="en-GB" sz="1000" cap="all" dirty="0" smtClean="0">
                <a:solidFill>
                  <a:srgbClr val="6E6E70"/>
                </a:solidFill>
              </a:rPr>
              <a:t>20 7332 7500  omglobalinvestors.com</a:t>
            </a:r>
          </a:p>
        </p:txBody>
      </p:sp>
      <p:sp>
        <p:nvSpPr>
          <p:cNvPr id="9" name="Tagline"/>
          <p:cNvSpPr txBox="1"/>
          <p:nvPr userDrawn="1"/>
        </p:nvSpPr>
        <p:spPr>
          <a:xfrm>
            <a:off x="4296472" y="6214177"/>
            <a:ext cx="2449054" cy="178581"/>
          </a:xfrm>
          <a:prstGeom prst="rect">
            <a:avLst/>
          </a:prstGeom>
          <a:noFill/>
        </p:spPr>
        <p:txBody>
          <a:bodyPr wrap="square" lIns="0" tIns="0" rIns="0" bIns="0" rtlCol="0">
            <a:noAutofit/>
          </a:bodyPr>
          <a:lstStyle/>
          <a:p>
            <a:pPr algn="r"/>
            <a:r>
              <a:rPr lang="en-GB" sz="1500" dirty="0" smtClean="0">
                <a:solidFill>
                  <a:srgbClr val="6EAB24"/>
                </a:solidFill>
              </a:rPr>
              <a:t>Building better</a:t>
            </a:r>
            <a:r>
              <a:rPr lang="en-GB" sz="1500" baseline="0" dirty="0" smtClean="0">
                <a:solidFill>
                  <a:srgbClr val="6EAB24"/>
                </a:solidFill>
              </a:rPr>
              <a:t> </a:t>
            </a:r>
            <a:r>
              <a:rPr lang="en-GB" sz="1500" dirty="0" smtClean="0">
                <a:solidFill>
                  <a:srgbClr val="6EAB24"/>
                </a:solidFill>
              </a:rPr>
              <a:t>solutions</a:t>
            </a:r>
            <a:endParaRPr lang="en-US" sz="1500" dirty="0" smtClean="0">
              <a:solidFill>
                <a:srgbClr val="6EAB24"/>
              </a:solidFill>
            </a:endParaRPr>
          </a:p>
        </p:txBody>
      </p:sp>
      <p:pic>
        <p:nvPicPr>
          <p:cNvPr id="10" name="OMAM Logo"/>
          <p:cNvPicPr>
            <a:picLocks noChangeAspect="1"/>
          </p:cNvPicPr>
          <p:nvPr userDrawn="1"/>
        </p:nvPicPr>
        <p:blipFill>
          <a:blip r:embed="rId3"/>
          <a:stretch>
            <a:fillRect/>
          </a:stretch>
        </p:blipFill>
        <p:spPr>
          <a:xfrm>
            <a:off x="6950464" y="6009092"/>
            <a:ext cx="2591998" cy="588750"/>
          </a:xfrm>
          <a:prstGeom prst="rect">
            <a:avLst/>
          </a:prstGeom>
        </p:spPr>
      </p:pic>
      <p:sp>
        <p:nvSpPr>
          <p:cNvPr id="12" name="Subtitle 2"/>
          <p:cNvSpPr>
            <a:spLocks noGrp="1"/>
          </p:cNvSpPr>
          <p:nvPr>
            <p:ph type="subTitle" idx="1"/>
          </p:nvPr>
        </p:nvSpPr>
        <p:spPr>
          <a:xfrm>
            <a:off x="360000" y="1638000"/>
            <a:ext cx="6026400" cy="837152"/>
          </a:xfrm>
        </p:spPr>
        <p:txBody>
          <a:bodyPr wrap="square">
            <a:spAutoFit/>
          </a:bodyPr>
          <a:lstStyle>
            <a:lvl1pPr marL="0" indent="0" algn="l">
              <a:lnSpc>
                <a:spcPct val="85000"/>
              </a:lnSpc>
              <a:buNone/>
              <a:defRPr sz="32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110872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360000" y="3877200"/>
            <a:ext cx="6516000" cy="156966"/>
          </a:xfrm>
        </p:spPr>
        <p:txBody>
          <a:bodyPr vert="horz" wrap="square" lIns="0" tIns="0" rIns="0" bIns="0" rtlCol="0" anchor="t" anchorCtr="0">
            <a:spAutoFit/>
          </a:bodyPr>
          <a:lstStyle>
            <a:lvl1pPr>
              <a:defRPr lang="en-GB" sz="1200" b="0" cap="none">
                <a:solidFill>
                  <a:schemeClr val="tx1"/>
                </a:solidFill>
                <a:latin typeface="+mj-lt"/>
              </a:defRPr>
            </a:lvl1pPr>
          </a:lstStyle>
          <a:p>
            <a:pPr marL="0" lvl="0" indent="0">
              <a:spcAft>
                <a:spcPts val="0"/>
              </a:spcAft>
              <a:buClr>
                <a:schemeClr val="accent1"/>
              </a:buClr>
              <a:buFontTx/>
            </a:pPr>
            <a:r>
              <a:rPr lang="en-US" smtClean="0"/>
              <a:t>Click to edit Master title style</a:t>
            </a:r>
            <a:endParaRPr lang="en-GB"/>
          </a:p>
        </p:txBody>
      </p:sp>
      <p:sp>
        <p:nvSpPr>
          <p:cNvPr id="3" name="Text Placeholder 2"/>
          <p:cNvSpPr>
            <a:spLocks noGrp="1"/>
          </p:cNvSpPr>
          <p:nvPr>
            <p:ph type="body" idx="1"/>
          </p:nvPr>
        </p:nvSpPr>
        <p:spPr>
          <a:xfrm>
            <a:off x="360000" y="3600000"/>
            <a:ext cx="6516000" cy="209288"/>
          </a:xfrm>
        </p:spPr>
        <p:txBody>
          <a:bodyPr vert="horz" wrap="square" lIns="0" tIns="0" rIns="0" bIns="0" rtlCol="0" anchor="b" anchorCtr="0">
            <a:spAutoFit/>
          </a:bodyPr>
          <a:lstStyle>
            <a:lvl1pPr>
              <a:defRPr lang="en-US" sz="1600" b="0" smtClean="0">
                <a:solidFill>
                  <a:schemeClr val="accent1"/>
                </a:solidFill>
                <a:latin typeface="+mj-lt"/>
                <a:ea typeface="+mj-ea"/>
              </a:defRPr>
            </a:lvl1pPr>
          </a:lstStyle>
          <a:p>
            <a:pPr lvl="0">
              <a:lnSpc>
                <a:spcPct val="85000"/>
              </a:lnSpc>
              <a:spcBef>
                <a:spcPct val="0"/>
              </a:spcBef>
            </a:pPr>
            <a:r>
              <a:rPr lang="en-US" dirty="0" smtClean="0"/>
              <a:t>Click to edit Master text styles</a:t>
            </a:r>
          </a:p>
        </p:txBody>
      </p:sp>
      <p:sp>
        <p:nvSpPr>
          <p:cNvPr id="7" name="Cover Block"/>
          <p:cNvSpPr>
            <a:spLocks noChangeArrowheads="1"/>
          </p:cNvSpPr>
          <p:nvPr userDrawn="1"/>
        </p:nvSpPr>
        <p:spPr bwMode="auto">
          <a:xfrm>
            <a:off x="361950" y="3366000"/>
            <a:ext cx="6516000" cy="114300"/>
          </a:xfrm>
          <a:prstGeom prst="rect">
            <a:avLst/>
          </a:prstGeom>
          <a:gradFill>
            <a:gsLst>
              <a:gs pos="0">
                <a:srgbClr val="6EAB24"/>
              </a:gs>
              <a:gs pos="100000">
                <a:srgbClr val="006150"/>
              </a:gs>
            </a:gsLst>
            <a:lin ang="0" scaled="0"/>
          </a:gradFill>
          <a:ln w="9525">
            <a:noFill/>
            <a:miter lim="800000"/>
            <a:headEnd/>
            <a:tailEnd/>
          </a:ln>
          <a:effectLst/>
        </p:spPr>
        <p:txBody>
          <a:bodyPr wrap="none" anchor="ctr"/>
          <a:lstStyle/>
          <a:p>
            <a:endParaRPr lang="en-GB"/>
          </a:p>
        </p:txBody>
      </p:sp>
      <p:pic>
        <p:nvPicPr>
          <p:cNvPr id="8" name="OMAM Logo"/>
          <p:cNvPicPr>
            <a:picLocks noChangeAspect="1"/>
          </p:cNvPicPr>
          <p:nvPr userDrawn="1"/>
        </p:nvPicPr>
        <p:blipFill>
          <a:blip r:embed="rId2"/>
          <a:stretch>
            <a:fillRect/>
          </a:stretch>
        </p:blipFill>
        <p:spPr>
          <a:xfrm>
            <a:off x="6950464" y="6009092"/>
            <a:ext cx="2591998" cy="588750"/>
          </a:xfrm>
          <a:prstGeom prst="rect">
            <a:avLst/>
          </a:prstGeom>
        </p:spPr>
      </p:pic>
    </p:spTree>
    <p:extLst>
      <p:ext uri="{BB962C8B-B14F-4D97-AF65-F5344CB8AC3E}">
        <p14:creationId xmlns:p14="http://schemas.microsoft.com/office/powerpoint/2010/main" val="319961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eate Layout 1">
    <p:spTree>
      <p:nvGrpSpPr>
        <p:cNvPr id="1" name=""/>
        <p:cNvGrpSpPr/>
        <p:nvPr/>
      </p:nvGrpSpPr>
      <p:grpSpPr>
        <a:xfrm>
          <a:off x="0" y="0"/>
          <a:ext cx="0" cy="0"/>
          <a:chOff x="0" y="0"/>
          <a:chExt cx="0" cy="0"/>
        </a:xfrm>
      </p:grpSpPr>
      <p:sp>
        <p:nvSpPr>
          <p:cNvPr id="26" name="Content Placeholder 1" hidden="1"/>
          <p:cNvSpPr>
            <a:spLocks noGrp="1"/>
          </p:cNvSpPr>
          <p:nvPr>
            <p:ph sz="quarter" idx="31"/>
            <p:custDataLst>
              <p:tags r:id="rId1"/>
            </p:custDataLst>
          </p:nvPr>
        </p:nvSpPr>
        <p:spPr>
          <a:xfrm>
            <a:off x="10077450" y="411163"/>
            <a:ext cx="582083" cy="528637"/>
          </a:xfrm>
        </p:spPr>
        <p:txBody>
          <a:bodyPr/>
          <a:lstStyle/>
          <a:p>
            <a:pPr lvl="0"/>
            <a:r>
              <a:rPr dirty="0" smtClean="0"/>
              <a:t>Click to edit Master text styles</a:t>
            </a:r>
          </a:p>
          <a:p>
            <a:pPr lvl="1"/>
            <a:r>
              <a:rPr dirty="0" smtClean="0"/>
              <a:t>Second level</a:t>
            </a:r>
          </a:p>
          <a:p>
            <a:pPr lvl="2"/>
            <a:r>
              <a:rPr dirty="0" smtClean="0"/>
              <a:t>Third level</a:t>
            </a:r>
          </a:p>
          <a:p>
            <a:pPr lvl="3"/>
            <a:r>
              <a:rPr dirty="0" smtClean="0"/>
              <a:t>Fourth level</a:t>
            </a:r>
          </a:p>
          <a:p>
            <a:pPr lvl="4"/>
            <a:r>
              <a:rPr dirty="0" smtClean="0"/>
              <a:t>Fifth level</a:t>
            </a:r>
            <a:endParaRPr dirty="0"/>
          </a:p>
        </p:txBody>
      </p:sp>
      <p:sp>
        <p:nvSpPr>
          <p:cNvPr id="27" name="Content Placeholder 2" hidden="1"/>
          <p:cNvSpPr>
            <a:spLocks noGrp="1"/>
          </p:cNvSpPr>
          <p:nvPr>
            <p:ph sz="quarter" idx="32"/>
            <p:custDataLst>
              <p:tags r:id="rId2"/>
            </p:custDataLst>
          </p:nvPr>
        </p:nvSpPr>
        <p:spPr>
          <a:xfrm>
            <a:off x="10131557" y="411163"/>
            <a:ext cx="582083" cy="528637"/>
          </a:xfrm>
        </p:spPr>
        <p:txBody>
          <a:bodyPr/>
          <a:lstStyle/>
          <a:p>
            <a:pPr lvl="0"/>
            <a:r>
              <a:rPr dirty="0" smtClean="0"/>
              <a:t>Click to edit Master text styles</a:t>
            </a:r>
          </a:p>
          <a:p>
            <a:pPr lvl="1"/>
            <a:r>
              <a:rPr dirty="0" smtClean="0"/>
              <a:t>Second level</a:t>
            </a:r>
          </a:p>
          <a:p>
            <a:pPr lvl="2"/>
            <a:r>
              <a:rPr dirty="0" smtClean="0"/>
              <a:t>Third level</a:t>
            </a:r>
          </a:p>
          <a:p>
            <a:pPr lvl="3"/>
            <a:r>
              <a:rPr dirty="0" smtClean="0"/>
              <a:t>Fourth level</a:t>
            </a:r>
          </a:p>
          <a:p>
            <a:pPr lvl="4"/>
            <a:r>
              <a:rPr dirty="0" smtClean="0"/>
              <a:t>Fifth level</a:t>
            </a:r>
            <a:endParaRPr dirty="0"/>
          </a:p>
        </p:txBody>
      </p:sp>
      <p:sp>
        <p:nvSpPr>
          <p:cNvPr id="28" name="Content Placeholder 3" hidden="1"/>
          <p:cNvSpPr>
            <a:spLocks noGrp="1"/>
          </p:cNvSpPr>
          <p:nvPr>
            <p:ph sz="quarter" idx="33"/>
            <p:custDataLst>
              <p:tags r:id="rId3"/>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29" name="Content Placeholder 4" hidden="1"/>
          <p:cNvSpPr>
            <a:spLocks noGrp="1"/>
          </p:cNvSpPr>
          <p:nvPr>
            <p:ph sz="quarter" idx="34"/>
            <p:custDataLst>
              <p:tags r:id="rId4"/>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30" name="Content Placeholder 5" hidden="1"/>
          <p:cNvSpPr>
            <a:spLocks noGrp="1"/>
          </p:cNvSpPr>
          <p:nvPr>
            <p:ph sz="quarter" idx="35"/>
            <p:custDataLst>
              <p:tags r:id="rId5"/>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31" name="Content Placeholder 6" hidden="1"/>
          <p:cNvSpPr>
            <a:spLocks noGrp="1"/>
          </p:cNvSpPr>
          <p:nvPr>
            <p:ph sz="quarter" idx="36"/>
            <p:custDataLst>
              <p:tags r:id="rId6"/>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32" name="Content Placeholder 7" hidden="1"/>
          <p:cNvSpPr>
            <a:spLocks noGrp="1"/>
          </p:cNvSpPr>
          <p:nvPr>
            <p:ph sz="quarter" idx="37"/>
            <p:custDataLst>
              <p:tags r:id="rId7"/>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33" name="Content Placeholder 8" hidden="1"/>
          <p:cNvSpPr>
            <a:spLocks noGrp="1"/>
          </p:cNvSpPr>
          <p:nvPr>
            <p:ph sz="quarter" idx="38"/>
            <p:custDataLst>
              <p:tags r:id="rId8"/>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34" name="Content Placeholder 9" hidden="1"/>
          <p:cNvSpPr>
            <a:spLocks noGrp="1"/>
          </p:cNvSpPr>
          <p:nvPr>
            <p:ph sz="quarter" idx="39"/>
            <p:custDataLst>
              <p:tags r:id="rId9"/>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35" name="Content Placeholder 10" hidden="1"/>
          <p:cNvSpPr>
            <a:spLocks noGrp="1"/>
          </p:cNvSpPr>
          <p:nvPr>
            <p:ph sz="quarter" idx="40"/>
            <p:custDataLst>
              <p:tags r:id="rId10"/>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36" name="Content Placeholder 11" hidden="1"/>
          <p:cNvSpPr>
            <a:spLocks noGrp="1"/>
          </p:cNvSpPr>
          <p:nvPr>
            <p:ph sz="quarter" idx="41"/>
            <p:custDataLst>
              <p:tags r:id="rId11"/>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37" name="Content Placeholder 12" hidden="1"/>
          <p:cNvSpPr>
            <a:spLocks noGrp="1"/>
          </p:cNvSpPr>
          <p:nvPr>
            <p:ph sz="quarter" idx="42"/>
            <p:custDataLst>
              <p:tags r:id="rId12"/>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38" name="Content Placeholder 13" hidden="1"/>
          <p:cNvSpPr>
            <a:spLocks noGrp="1"/>
          </p:cNvSpPr>
          <p:nvPr>
            <p:ph sz="quarter" idx="43"/>
            <p:custDataLst>
              <p:tags r:id="rId13"/>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39" name="Content Placeholder 14" hidden="1"/>
          <p:cNvSpPr>
            <a:spLocks noGrp="1"/>
          </p:cNvSpPr>
          <p:nvPr>
            <p:ph sz="quarter" idx="44"/>
            <p:custDataLst>
              <p:tags r:id="rId14"/>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40" name="Content Placeholder 15" hidden="1"/>
          <p:cNvSpPr>
            <a:spLocks noGrp="1"/>
          </p:cNvSpPr>
          <p:nvPr>
            <p:ph sz="quarter" idx="45"/>
            <p:custDataLst>
              <p:tags r:id="rId15"/>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41" name="Content Placeholder 16" hidden="1"/>
          <p:cNvSpPr>
            <a:spLocks noGrp="1"/>
          </p:cNvSpPr>
          <p:nvPr>
            <p:ph sz="quarter" idx="46"/>
            <p:custDataLst>
              <p:tags r:id="rId16"/>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42" name="Content Placeholder 17" hidden="1"/>
          <p:cNvSpPr>
            <a:spLocks noGrp="1"/>
          </p:cNvSpPr>
          <p:nvPr>
            <p:ph sz="quarter" idx="47"/>
            <p:custDataLst>
              <p:tags r:id="rId17"/>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43" name="Content Placeholder 18" hidden="1"/>
          <p:cNvSpPr>
            <a:spLocks noGrp="1"/>
          </p:cNvSpPr>
          <p:nvPr>
            <p:ph sz="quarter" idx="48"/>
            <p:custDataLst>
              <p:tags r:id="rId18"/>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44" name="Content Placeholder 19" hidden="1"/>
          <p:cNvSpPr>
            <a:spLocks noGrp="1"/>
          </p:cNvSpPr>
          <p:nvPr>
            <p:ph sz="quarter" idx="49"/>
            <p:custDataLst>
              <p:tags r:id="rId19"/>
            </p:custDataLst>
          </p:nvPr>
        </p:nvSpPr>
        <p:spPr>
          <a:xfrm>
            <a:off x="10077450" y="411163"/>
            <a:ext cx="582083" cy="528637"/>
          </a:xfrm>
        </p:spPr>
        <p:txBody>
          <a:bodyPr/>
          <a:lstStyle/>
          <a:p>
            <a:pPr lvl="0"/>
            <a:r>
              <a:rPr smtClean="0"/>
              <a:t>Click to edit Master text styles</a:t>
            </a:r>
          </a:p>
          <a:p>
            <a:pPr lvl="1"/>
            <a:r>
              <a:rPr smtClean="0"/>
              <a:t>Second level</a:t>
            </a:r>
          </a:p>
          <a:p>
            <a:pPr lvl="2"/>
            <a:r>
              <a:rPr smtClean="0"/>
              <a:t>Third level</a:t>
            </a:r>
          </a:p>
          <a:p>
            <a:pPr lvl="3"/>
            <a:r>
              <a:rPr smtClean="0"/>
              <a:t>Fourth level</a:t>
            </a:r>
          </a:p>
          <a:p>
            <a:pPr lvl="4"/>
            <a:r>
              <a:rPr smtClean="0"/>
              <a:t>Fifth level</a:t>
            </a:r>
            <a:endParaRPr dirty="0"/>
          </a:p>
        </p:txBody>
      </p:sp>
      <p:sp>
        <p:nvSpPr>
          <p:cNvPr id="45" name="Content Placeholder 20" hidden="1"/>
          <p:cNvSpPr>
            <a:spLocks noGrp="1"/>
          </p:cNvSpPr>
          <p:nvPr>
            <p:ph sz="quarter" idx="50"/>
            <p:custDataLst>
              <p:tags r:id="rId20"/>
            </p:custDataLst>
          </p:nvPr>
        </p:nvSpPr>
        <p:spPr>
          <a:xfrm>
            <a:off x="10077450" y="411163"/>
            <a:ext cx="582083" cy="528637"/>
          </a:xfrm>
        </p:spPr>
        <p:txBody>
          <a:bodyPr/>
          <a:lstStyle/>
          <a:p>
            <a:pPr lvl="0"/>
            <a:r>
              <a:rPr dirty="0" smtClean="0"/>
              <a:t>Click to edit Master text styles</a:t>
            </a:r>
          </a:p>
          <a:p>
            <a:pPr lvl="1"/>
            <a:r>
              <a:rPr dirty="0" smtClean="0"/>
              <a:t>Second level</a:t>
            </a:r>
          </a:p>
          <a:p>
            <a:pPr lvl="2"/>
            <a:r>
              <a:rPr dirty="0" smtClean="0"/>
              <a:t>Third level</a:t>
            </a:r>
          </a:p>
          <a:p>
            <a:pPr lvl="3"/>
            <a:r>
              <a:rPr dirty="0" smtClean="0"/>
              <a:t>Fourth level</a:t>
            </a:r>
          </a:p>
          <a:p>
            <a:pPr lvl="4"/>
            <a:r>
              <a:rPr dirty="0" smtClean="0"/>
              <a:t>Fifth level</a:t>
            </a:r>
            <a:endParaRPr dirty="0"/>
          </a:p>
        </p:txBody>
      </p:sp>
      <p:grpSp>
        <p:nvGrpSpPr>
          <p:cNvPr id="2" name="Section Tracker" hidden="1"/>
          <p:cNvGrpSpPr/>
          <p:nvPr userDrawn="1"/>
        </p:nvGrpSpPr>
        <p:grpSpPr>
          <a:xfrm>
            <a:off x="8534921" y="434926"/>
            <a:ext cx="936104" cy="696855"/>
            <a:chOff x="7700400" y="270000"/>
            <a:chExt cx="864096" cy="696855"/>
          </a:xfrm>
        </p:grpSpPr>
        <p:sp>
          <p:nvSpPr>
            <p:cNvPr id="53" name="TextBox 52" hidden="1"/>
            <p:cNvSpPr txBox="1"/>
            <p:nvPr userDrawn="1"/>
          </p:nvSpPr>
          <p:spPr>
            <a:xfrm>
              <a:off x="7700400" y="270000"/>
              <a:ext cx="864096" cy="200055"/>
            </a:xfrm>
            <a:prstGeom prst="rect">
              <a:avLst/>
            </a:prstGeom>
            <a:solidFill>
              <a:srgbClr val="6EAB24"/>
            </a:solidFill>
            <a:ln>
              <a:solidFill>
                <a:srgbClr val="6EAB24"/>
              </a:solidFill>
            </a:ln>
          </p:spPr>
          <p:txBody>
            <a:bodyPr wrap="square" lIns="54000" tIns="36000" rIns="54000" bIns="36000" rtlCol="0" anchor="ctr" anchorCtr="0">
              <a:noAutofit/>
            </a:bodyPr>
            <a:lstStyle/>
            <a:p>
              <a:r>
                <a:rPr sz="700" b="0" dirty="0" smtClean="0">
                  <a:solidFill>
                    <a:schemeClr val="bg1"/>
                  </a:solidFill>
                  <a:latin typeface="+mn-lt"/>
                  <a:cs typeface="Arial" pitchFamily="34" charset="0"/>
                </a:rPr>
                <a:t>Content</a:t>
              </a:r>
              <a:endParaRPr sz="700" b="0" dirty="0">
                <a:solidFill>
                  <a:schemeClr val="bg1"/>
                </a:solidFill>
                <a:latin typeface="+mn-lt"/>
                <a:cs typeface="Arial" pitchFamily="34" charset="0"/>
              </a:endParaRPr>
            </a:p>
          </p:txBody>
        </p:sp>
        <p:sp>
          <p:nvSpPr>
            <p:cNvPr id="54" name="TextBox 53" hidden="1"/>
            <p:cNvSpPr txBox="1"/>
            <p:nvPr userDrawn="1"/>
          </p:nvSpPr>
          <p:spPr>
            <a:xfrm>
              <a:off x="7700400" y="518400"/>
              <a:ext cx="864096" cy="200055"/>
            </a:xfrm>
            <a:prstGeom prst="rect">
              <a:avLst/>
            </a:prstGeom>
            <a:solidFill>
              <a:schemeClr val="bg1">
                <a:lumMod val="85000"/>
              </a:schemeClr>
            </a:solidFill>
            <a:ln>
              <a:noFill/>
            </a:ln>
          </p:spPr>
          <p:txBody>
            <a:bodyPr wrap="square" lIns="54000" tIns="36000" rIns="54000" bIns="36000" rtlCol="0" anchor="ctr" anchorCtr="0">
              <a:noAutofit/>
            </a:bodyPr>
            <a:lstStyle/>
            <a:p>
              <a:r>
                <a:rPr sz="700" b="0" dirty="0" smtClean="0">
                  <a:solidFill>
                    <a:schemeClr val="tx1"/>
                  </a:solidFill>
                  <a:latin typeface="+mn-lt"/>
                  <a:cs typeface="Arial" pitchFamily="34" charset="0"/>
                </a:rPr>
                <a:t>Content</a:t>
              </a:r>
              <a:endParaRPr sz="700" b="0" dirty="0">
                <a:solidFill>
                  <a:schemeClr val="tx1"/>
                </a:solidFill>
                <a:latin typeface="+mn-lt"/>
                <a:cs typeface="Arial" pitchFamily="34" charset="0"/>
              </a:endParaRPr>
            </a:p>
          </p:txBody>
        </p:sp>
        <p:sp>
          <p:nvSpPr>
            <p:cNvPr id="55" name="TextBox 54" hidden="1"/>
            <p:cNvSpPr txBox="1"/>
            <p:nvPr userDrawn="1"/>
          </p:nvSpPr>
          <p:spPr>
            <a:xfrm>
              <a:off x="7700400" y="766800"/>
              <a:ext cx="864096" cy="200055"/>
            </a:xfrm>
            <a:prstGeom prst="rect">
              <a:avLst/>
            </a:prstGeom>
            <a:solidFill>
              <a:schemeClr val="bg1">
                <a:lumMod val="85000"/>
              </a:schemeClr>
            </a:solidFill>
            <a:ln>
              <a:noFill/>
            </a:ln>
          </p:spPr>
          <p:txBody>
            <a:bodyPr wrap="square" lIns="54000" tIns="36000" rIns="54000" bIns="36000" rtlCol="0" anchor="ctr" anchorCtr="0">
              <a:noAutofit/>
            </a:bodyPr>
            <a:lstStyle/>
            <a:p>
              <a:r>
                <a:rPr sz="700" b="0" dirty="0" smtClean="0">
                  <a:solidFill>
                    <a:schemeClr val="tx1"/>
                  </a:solidFill>
                  <a:latin typeface="+mn-lt"/>
                  <a:cs typeface="Arial" pitchFamily="34" charset="0"/>
                </a:rPr>
                <a:t>Content</a:t>
              </a:r>
              <a:endParaRPr sz="700" b="0" dirty="0">
                <a:solidFill>
                  <a:schemeClr val="tx1"/>
                </a:solidFill>
                <a:latin typeface="+mn-lt"/>
                <a:cs typeface="Arial" pitchFamily="34" charset="0"/>
              </a:endParaRPr>
            </a:p>
          </p:txBody>
        </p:sp>
      </p:grpSp>
      <p:sp>
        <p:nvSpPr>
          <p:cNvPr id="48" name="BulletedTextBox" hidden="1"/>
          <p:cNvSpPr>
            <a:spLocks noGrp="1"/>
          </p:cNvSpPr>
          <p:nvPr>
            <p:ph sz="quarter" idx="52"/>
            <p:custDataLst>
              <p:tags r:id="rId21"/>
            </p:custDataLst>
          </p:nvPr>
        </p:nvSpPr>
        <p:spPr>
          <a:xfrm>
            <a:off x="10052582" y="4054475"/>
            <a:ext cx="674688" cy="475192"/>
          </a:xfrm>
          <a:solidFill>
            <a:schemeClr val="bg1">
              <a:lumMod val="85000"/>
            </a:schemeClr>
          </a:solidFill>
        </p:spPr>
        <p:txBody>
          <a:bodyPr vert="horz" wrap="square" lIns="180000" tIns="180000" rIns="180000" bIns="180000" rtlCol="0">
            <a:noAutofit/>
          </a:bodyPr>
          <a:lstStyle>
            <a:lvl1pPr>
              <a:defRPr sz="1400" b="1" i="0" dirty="0" smtClean="0">
                <a:latin typeface="+mj-lt"/>
              </a:defRPr>
            </a:lvl1pPr>
            <a:lvl2pPr>
              <a:defRPr b="0" i="0" dirty="0" smtClean="0"/>
            </a:lvl2pPr>
            <a:lvl3pPr>
              <a:defRPr b="0" i="0" dirty="0" smtClean="0"/>
            </a:lvl3pPr>
            <a:lvl4pPr>
              <a:defRPr b="0" i="0" dirty="0" smtClean="0"/>
            </a:lvl4pPr>
            <a:lvl5pPr>
              <a:defRPr b="0" i="0" dirty="0" smtClean="0"/>
            </a:lvl5pPr>
            <a:lvl6pPr>
              <a:defRPr b="0" dirty="0" smtClean="0"/>
            </a:lvl6pPr>
            <a:lvl7pPr>
              <a:defRPr b="0" baseline="0" dirty="0" smtClean="0"/>
            </a:lvl7pPr>
            <a:lvl8pPr>
              <a:defRPr b="0" dirty="0" smtClean="0"/>
            </a:lvl8pPr>
            <a:lvl9pPr>
              <a:defRPr b="0" dirty="0"/>
            </a:lvl9pPr>
          </a:lstStyle>
          <a:p>
            <a:pPr lvl="0">
              <a:spcAft>
                <a:spcPts val="1200"/>
              </a:spcAft>
            </a:pPr>
            <a:r>
              <a:rPr dirty="0" smtClean="0"/>
              <a:t>Click to edit Master text styles</a:t>
            </a:r>
          </a:p>
          <a:p>
            <a:pPr lvl="1"/>
            <a:r>
              <a:rPr dirty="0" smtClean="0"/>
              <a:t>Second level</a:t>
            </a:r>
          </a:p>
          <a:p>
            <a:pPr lvl="2"/>
            <a:r>
              <a:rPr dirty="0" smtClean="0"/>
              <a:t>Third level</a:t>
            </a:r>
          </a:p>
          <a:p>
            <a:pPr lvl="3"/>
            <a:r>
              <a:rPr dirty="0" smtClean="0"/>
              <a:t>Fourth level</a:t>
            </a:r>
          </a:p>
          <a:p>
            <a:pPr lvl="4"/>
            <a:r>
              <a:rPr dirty="0" smtClean="0"/>
              <a:t>Fifth level</a:t>
            </a:r>
          </a:p>
          <a:p>
            <a:pPr lvl="5"/>
            <a:r>
              <a:rPr dirty="0" smtClean="0"/>
              <a:t>Sixth level</a:t>
            </a:r>
          </a:p>
          <a:p>
            <a:pPr lvl="6"/>
            <a:r>
              <a:rPr dirty="0" smtClean="0"/>
              <a:t>Seventh level</a:t>
            </a:r>
          </a:p>
          <a:p>
            <a:pPr lvl="7"/>
            <a:r>
              <a:rPr dirty="0" smtClean="0"/>
              <a:t>Eighth level</a:t>
            </a:r>
          </a:p>
          <a:p>
            <a:pPr lvl="8"/>
            <a:r>
              <a:rPr dirty="0" smtClean="0"/>
              <a:t>Ninth level</a:t>
            </a:r>
            <a:endParaRPr dirty="0"/>
          </a:p>
        </p:txBody>
      </p:sp>
      <p:sp>
        <p:nvSpPr>
          <p:cNvPr id="65" name="Callout Light Green" hidden="1"/>
          <p:cNvSpPr>
            <a:spLocks noGrp="1"/>
          </p:cNvSpPr>
          <p:nvPr>
            <p:ph sz="quarter" idx="55"/>
            <p:custDataLst>
              <p:tags r:id="rId22"/>
            </p:custDataLst>
          </p:nvPr>
        </p:nvSpPr>
        <p:spPr>
          <a:xfrm>
            <a:off x="10043585" y="2226209"/>
            <a:ext cx="809625" cy="575733"/>
          </a:xfrm>
          <a:solidFill>
            <a:schemeClr val="accent1"/>
          </a:solidFill>
          <a:ln>
            <a:solidFill>
              <a:schemeClr val="accent1"/>
            </a:solidFill>
          </a:ln>
        </p:spPr>
        <p:txBody>
          <a:bodyPr wrap="square" lIns="180000" tIns="180000" rIns="180000" bIns="180000"/>
          <a:lstStyle>
            <a:lvl1pPr>
              <a:spcAft>
                <a:spcPts val="1200"/>
              </a:spcAft>
              <a:defRPr sz="1400" b="1" i="0">
                <a:solidFill>
                  <a:schemeClr val="bg1"/>
                </a:solidFill>
                <a:latin typeface="+mj-lt"/>
              </a:defRPr>
            </a:lvl1pPr>
            <a:lvl2pPr>
              <a:buClr>
                <a:schemeClr val="bg1"/>
              </a:buClr>
              <a:defRPr sz="1200" b="0" i="0">
                <a:solidFill>
                  <a:schemeClr val="bg1"/>
                </a:solidFill>
                <a:latin typeface="+mn-lt"/>
              </a:defRPr>
            </a:lvl2pPr>
            <a:lvl3pPr>
              <a:buClr>
                <a:schemeClr val="bg1"/>
              </a:buClr>
              <a:defRPr sz="1200" b="0" i="0">
                <a:solidFill>
                  <a:schemeClr val="bg1"/>
                </a:solidFill>
                <a:latin typeface="+mn-lt"/>
              </a:defRPr>
            </a:lvl3pPr>
            <a:lvl4pPr>
              <a:buClr>
                <a:schemeClr val="bg1"/>
              </a:buClr>
              <a:defRPr sz="1200" b="0" i="0">
                <a:solidFill>
                  <a:schemeClr val="bg1"/>
                </a:solidFill>
                <a:latin typeface="+mn-lt"/>
              </a:defRPr>
            </a:lvl4pPr>
            <a:lvl5pPr>
              <a:buClr>
                <a:schemeClr val="bg1"/>
              </a:buClr>
              <a:defRPr sz="1200" b="0" i="0">
                <a:solidFill>
                  <a:schemeClr val="bg1"/>
                </a:solidFill>
                <a:latin typeface="+mn-lt"/>
              </a:defRPr>
            </a:lvl5pPr>
            <a:lvl6pPr>
              <a:buClr>
                <a:schemeClr val="bg1"/>
              </a:buClr>
              <a:defRPr sz="1200" b="0">
                <a:solidFill>
                  <a:schemeClr val="bg1"/>
                </a:solidFill>
                <a:latin typeface="+mn-lt"/>
              </a:defRPr>
            </a:lvl6pPr>
            <a:lvl7pPr>
              <a:buClr>
                <a:schemeClr val="bg1"/>
              </a:buClr>
              <a:defRPr sz="1200" b="0" baseline="0">
                <a:solidFill>
                  <a:schemeClr val="bg1"/>
                </a:solidFill>
                <a:latin typeface="+mn-lt"/>
              </a:defRPr>
            </a:lvl7pPr>
            <a:lvl8pPr>
              <a:buClr>
                <a:schemeClr val="bg1"/>
              </a:buClr>
              <a:defRPr sz="1200" b="0">
                <a:solidFill>
                  <a:schemeClr val="bg1"/>
                </a:solidFill>
                <a:latin typeface="+mn-lt"/>
              </a:defRPr>
            </a:lvl8pPr>
            <a:lvl9pPr>
              <a:buClr>
                <a:schemeClr val="bg1"/>
              </a:buClr>
              <a:defRPr sz="1200" b="0">
                <a:solidFill>
                  <a:schemeClr val="bg1"/>
                </a:solidFill>
                <a:latin typeface="+mn-lt"/>
              </a:defRPr>
            </a:lvl9pPr>
          </a:lstStyle>
          <a:p>
            <a:pPr lvl="0"/>
            <a:r>
              <a:rPr dirty="0" smtClean="0"/>
              <a:t>Click to edit Master text styles</a:t>
            </a:r>
          </a:p>
          <a:p>
            <a:pPr lvl="1"/>
            <a:r>
              <a:rPr dirty="0" smtClean="0"/>
              <a:t>Second level</a:t>
            </a:r>
          </a:p>
          <a:p>
            <a:pPr lvl="2"/>
            <a:r>
              <a:rPr dirty="0" smtClean="0"/>
              <a:t>Third level</a:t>
            </a:r>
          </a:p>
          <a:p>
            <a:pPr lvl="3"/>
            <a:r>
              <a:rPr dirty="0" smtClean="0"/>
              <a:t>Fourth level</a:t>
            </a:r>
          </a:p>
          <a:p>
            <a:pPr lvl="4"/>
            <a:r>
              <a:rPr dirty="0" smtClean="0"/>
              <a:t>Fifth level</a:t>
            </a:r>
          </a:p>
          <a:p>
            <a:pPr lvl="5"/>
            <a:r>
              <a:rPr dirty="0" smtClean="0"/>
              <a:t>Sixth level</a:t>
            </a:r>
          </a:p>
          <a:p>
            <a:pPr lvl="6"/>
            <a:r>
              <a:rPr dirty="0" smtClean="0"/>
              <a:t>Seventh level</a:t>
            </a:r>
          </a:p>
          <a:p>
            <a:pPr lvl="7"/>
            <a:r>
              <a:rPr dirty="0" smtClean="0"/>
              <a:t>Eighth level</a:t>
            </a:r>
          </a:p>
          <a:p>
            <a:pPr lvl="8"/>
            <a:r>
              <a:rPr dirty="0" smtClean="0"/>
              <a:t>Ninth level</a:t>
            </a:r>
            <a:endParaRPr dirty="0"/>
          </a:p>
        </p:txBody>
      </p:sp>
      <p:sp>
        <p:nvSpPr>
          <p:cNvPr id="57" name="Callout Green" hidden="1"/>
          <p:cNvSpPr>
            <a:spLocks noGrp="1"/>
          </p:cNvSpPr>
          <p:nvPr>
            <p:ph sz="quarter" idx="54"/>
            <p:custDataLst>
              <p:tags r:id="rId23"/>
            </p:custDataLst>
          </p:nvPr>
        </p:nvSpPr>
        <p:spPr>
          <a:xfrm>
            <a:off x="10061578" y="2345801"/>
            <a:ext cx="809625" cy="575733"/>
          </a:xfrm>
          <a:solidFill>
            <a:schemeClr val="tx2"/>
          </a:solidFill>
          <a:ln>
            <a:solidFill>
              <a:schemeClr val="tx2"/>
            </a:solidFill>
          </a:ln>
        </p:spPr>
        <p:txBody>
          <a:bodyPr wrap="square" lIns="180000" tIns="180000" rIns="180000" bIns="180000"/>
          <a:lstStyle>
            <a:lvl1pPr>
              <a:spcAft>
                <a:spcPts val="1200"/>
              </a:spcAft>
              <a:defRPr sz="1400" b="1" i="0">
                <a:solidFill>
                  <a:schemeClr val="bg1"/>
                </a:solidFill>
                <a:latin typeface="+mj-lt"/>
              </a:defRPr>
            </a:lvl1pPr>
            <a:lvl2pPr>
              <a:defRPr sz="1200" b="0" i="0">
                <a:solidFill>
                  <a:schemeClr val="bg1"/>
                </a:solidFill>
                <a:latin typeface="+mn-lt"/>
              </a:defRPr>
            </a:lvl2pPr>
            <a:lvl3pPr>
              <a:buClr>
                <a:schemeClr val="bg1"/>
              </a:buClr>
              <a:defRPr sz="1200" b="0" i="0">
                <a:solidFill>
                  <a:schemeClr val="bg1"/>
                </a:solidFill>
                <a:latin typeface="+mn-lt"/>
              </a:defRPr>
            </a:lvl3pPr>
            <a:lvl4pPr>
              <a:buClr>
                <a:schemeClr val="bg1"/>
              </a:buClr>
              <a:defRPr sz="1200" b="0" i="0">
                <a:solidFill>
                  <a:schemeClr val="bg1"/>
                </a:solidFill>
                <a:latin typeface="+mn-lt"/>
              </a:defRPr>
            </a:lvl4pPr>
            <a:lvl5pPr>
              <a:buClr>
                <a:schemeClr val="bg1"/>
              </a:buClr>
              <a:defRPr sz="1200" b="0" i="0">
                <a:solidFill>
                  <a:schemeClr val="bg1"/>
                </a:solidFill>
                <a:latin typeface="+mn-lt"/>
              </a:defRPr>
            </a:lvl5pPr>
            <a:lvl6pPr>
              <a:buClr>
                <a:schemeClr val="bg1"/>
              </a:buClr>
              <a:defRPr sz="1200" b="0">
                <a:solidFill>
                  <a:schemeClr val="bg1"/>
                </a:solidFill>
                <a:latin typeface="+mn-lt"/>
              </a:defRPr>
            </a:lvl6pPr>
            <a:lvl7pPr>
              <a:buClr>
                <a:schemeClr val="bg1"/>
              </a:buClr>
              <a:defRPr sz="1200" b="0" baseline="0">
                <a:solidFill>
                  <a:schemeClr val="bg1"/>
                </a:solidFill>
                <a:latin typeface="+mn-lt"/>
              </a:defRPr>
            </a:lvl7pPr>
            <a:lvl8pPr>
              <a:buClr>
                <a:schemeClr val="bg1"/>
              </a:buClr>
              <a:defRPr sz="1200" b="0">
                <a:solidFill>
                  <a:schemeClr val="bg1"/>
                </a:solidFill>
                <a:latin typeface="+mn-lt"/>
              </a:defRPr>
            </a:lvl8pPr>
            <a:lvl9pPr>
              <a:defRPr sz="1200" b="0">
                <a:solidFill>
                  <a:schemeClr val="bg1"/>
                </a:solidFill>
                <a:latin typeface="+mn-lt"/>
              </a:defRPr>
            </a:lvl9pPr>
          </a:lstStyle>
          <a:p>
            <a:pPr lvl="0"/>
            <a:r>
              <a:rPr dirty="0" smtClean="0"/>
              <a:t>Click to edit Master text styles</a:t>
            </a:r>
          </a:p>
          <a:p>
            <a:pPr lvl="1"/>
            <a:r>
              <a:rPr dirty="0" smtClean="0"/>
              <a:t>Second level</a:t>
            </a:r>
          </a:p>
          <a:p>
            <a:pPr lvl="2"/>
            <a:r>
              <a:rPr dirty="0" smtClean="0"/>
              <a:t>Third level</a:t>
            </a:r>
          </a:p>
          <a:p>
            <a:pPr lvl="3"/>
            <a:r>
              <a:rPr dirty="0" smtClean="0"/>
              <a:t>Fourth level</a:t>
            </a:r>
          </a:p>
          <a:p>
            <a:pPr lvl="4"/>
            <a:r>
              <a:rPr dirty="0" smtClean="0"/>
              <a:t>Fifth level</a:t>
            </a:r>
          </a:p>
          <a:p>
            <a:pPr lvl="5"/>
            <a:r>
              <a:rPr dirty="0" smtClean="0"/>
              <a:t>Sixth level</a:t>
            </a:r>
          </a:p>
          <a:p>
            <a:pPr lvl="6"/>
            <a:r>
              <a:rPr dirty="0" smtClean="0"/>
              <a:t>Seventh level</a:t>
            </a:r>
          </a:p>
          <a:p>
            <a:pPr lvl="7"/>
            <a:r>
              <a:rPr dirty="0" smtClean="0"/>
              <a:t>Eighth level</a:t>
            </a:r>
          </a:p>
          <a:p>
            <a:pPr lvl="8"/>
            <a:r>
              <a:rPr dirty="0" smtClean="0"/>
              <a:t>Ninth level</a:t>
            </a:r>
            <a:endParaRPr dirty="0"/>
          </a:p>
        </p:txBody>
      </p:sp>
      <p:sp>
        <p:nvSpPr>
          <p:cNvPr id="47" name="Callout" hidden="1"/>
          <p:cNvSpPr>
            <a:spLocks noGrp="1"/>
          </p:cNvSpPr>
          <p:nvPr>
            <p:ph sz="quarter" idx="51"/>
            <p:custDataLst>
              <p:tags r:id="rId24"/>
            </p:custDataLst>
          </p:nvPr>
        </p:nvSpPr>
        <p:spPr>
          <a:xfrm>
            <a:off x="10044645" y="2226738"/>
            <a:ext cx="809625" cy="575733"/>
          </a:xfrm>
          <a:solidFill>
            <a:schemeClr val="bg1">
              <a:lumMod val="85000"/>
            </a:schemeClr>
          </a:solidFill>
        </p:spPr>
        <p:txBody>
          <a:bodyPr wrap="square" lIns="180000" tIns="180000" rIns="180000" bIns="180000"/>
          <a:lstStyle>
            <a:lvl1pPr>
              <a:spcAft>
                <a:spcPts val="1200"/>
              </a:spcAft>
              <a:defRPr sz="1400" b="1" i="0">
                <a:solidFill>
                  <a:schemeClr val="tx1"/>
                </a:solidFill>
                <a:latin typeface="+mj-lt"/>
              </a:defRPr>
            </a:lvl1pPr>
            <a:lvl2pPr>
              <a:defRPr sz="1200" b="0" i="0">
                <a:solidFill>
                  <a:schemeClr val="tx1"/>
                </a:solidFill>
                <a:latin typeface="+mn-lt"/>
              </a:defRPr>
            </a:lvl2pPr>
            <a:lvl3pPr>
              <a:defRPr sz="1200" b="0" i="0">
                <a:solidFill>
                  <a:schemeClr val="tx1"/>
                </a:solidFill>
                <a:latin typeface="+mn-lt"/>
              </a:defRPr>
            </a:lvl3pPr>
            <a:lvl4pPr>
              <a:defRPr sz="1200" b="0" i="0">
                <a:solidFill>
                  <a:schemeClr val="tx1"/>
                </a:solidFill>
                <a:latin typeface="+mn-lt"/>
              </a:defRPr>
            </a:lvl4pPr>
            <a:lvl5pPr>
              <a:defRPr sz="1200" b="0" i="0">
                <a:solidFill>
                  <a:schemeClr val="tx1"/>
                </a:solidFill>
                <a:latin typeface="+mn-lt"/>
              </a:defRPr>
            </a:lvl5pPr>
            <a:lvl6pPr>
              <a:defRPr sz="1200" b="0">
                <a:latin typeface="+mn-lt"/>
              </a:defRPr>
            </a:lvl6pPr>
            <a:lvl7pPr>
              <a:defRPr sz="1200" b="0" baseline="0">
                <a:latin typeface="+mn-lt"/>
              </a:defRPr>
            </a:lvl7pPr>
            <a:lvl8pPr>
              <a:defRPr sz="1200" b="0">
                <a:latin typeface="+mn-lt"/>
              </a:defRPr>
            </a:lvl8pPr>
            <a:lvl9pPr>
              <a:defRPr sz="1200" b="0">
                <a:latin typeface="+mn-lt"/>
              </a:defRPr>
            </a:lvl9pPr>
          </a:lstStyle>
          <a:p>
            <a:pPr lvl="0"/>
            <a:r>
              <a:rPr dirty="0" smtClean="0"/>
              <a:t>Click to edit Master text styles</a:t>
            </a:r>
          </a:p>
          <a:p>
            <a:pPr lvl="1"/>
            <a:r>
              <a:rPr dirty="0" smtClean="0"/>
              <a:t>Second level</a:t>
            </a:r>
          </a:p>
          <a:p>
            <a:pPr lvl="2"/>
            <a:r>
              <a:rPr dirty="0" smtClean="0"/>
              <a:t>Third level</a:t>
            </a:r>
          </a:p>
          <a:p>
            <a:pPr lvl="3"/>
            <a:r>
              <a:rPr dirty="0" smtClean="0"/>
              <a:t>Fourth level</a:t>
            </a:r>
          </a:p>
          <a:p>
            <a:pPr lvl="4"/>
            <a:r>
              <a:rPr dirty="0" smtClean="0"/>
              <a:t>Fifth level</a:t>
            </a:r>
          </a:p>
          <a:p>
            <a:pPr lvl="5"/>
            <a:r>
              <a:rPr dirty="0" smtClean="0"/>
              <a:t>Sixth level</a:t>
            </a:r>
          </a:p>
          <a:p>
            <a:pPr lvl="6"/>
            <a:r>
              <a:rPr dirty="0" smtClean="0"/>
              <a:t>Seventh level</a:t>
            </a:r>
          </a:p>
          <a:p>
            <a:pPr lvl="7"/>
            <a:r>
              <a:rPr dirty="0" smtClean="0"/>
              <a:t>Eighth level</a:t>
            </a:r>
          </a:p>
          <a:p>
            <a:pPr lvl="8"/>
            <a:r>
              <a:rPr dirty="0" smtClean="0"/>
              <a:t>Ninth level</a:t>
            </a:r>
            <a:endParaRPr dirty="0"/>
          </a:p>
        </p:txBody>
      </p:sp>
      <p:sp>
        <p:nvSpPr>
          <p:cNvPr id="70" name="Message Box Small Centred" hidden="1"/>
          <p:cNvSpPr txBox="1"/>
          <p:nvPr userDrawn="1"/>
        </p:nvSpPr>
        <p:spPr>
          <a:xfrm>
            <a:off x="373063" y="5680150"/>
            <a:ext cx="6503987" cy="291600"/>
          </a:xfrm>
          <a:prstGeom prst="rect">
            <a:avLst/>
          </a:prstGeom>
          <a:gradFill>
            <a:gsLst>
              <a:gs pos="0">
                <a:schemeClr val="accent1"/>
              </a:gs>
              <a:gs pos="100000">
                <a:schemeClr val="tx2"/>
              </a:gs>
            </a:gsLst>
            <a:lin ang="0" scaled="0"/>
          </a:gradFill>
        </p:spPr>
        <p:txBody>
          <a:bodyPr wrap="square" lIns="0" tIns="0" rIns="0" bIns="0" rtlCol="0" anchor="ctr" anchorCtr="1">
            <a:noAutofit/>
          </a:bodyPr>
          <a:lstStyle>
            <a:defPPr>
              <a:defRPr/>
            </a:defPPr>
            <a:lvl1pPr lvl="0">
              <a:defRPr sz="1200" b="1">
                <a:solidFill>
                  <a:srgbClr val="FFFFFF"/>
                </a:solidFill>
                <a:latin typeface="+mj-lt"/>
                <a:cs typeface="Arial" pitchFamily="34" charset="0"/>
              </a:defRPr>
            </a:lvl1pPr>
          </a:lstStyle>
          <a:p>
            <a:pPr lvl="0"/>
            <a:r>
              <a:rPr sz="1400" dirty="0" smtClean="0"/>
              <a:t>Content</a:t>
            </a:r>
            <a:endParaRPr sz="1400" dirty="0"/>
          </a:p>
        </p:txBody>
      </p:sp>
      <p:sp>
        <p:nvSpPr>
          <p:cNvPr id="67" name="Message Box Right Half" hidden="1"/>
          <p:cNvSpPr txBox="1"/>
          <p:nvPr userDrawn="1"/>
        </p:nvSpPr>
        <p:spPr>
          <a:xfrm>
            <a:off x="4953000" y="5680150"/>
            <a:ext cx="4578328" cy="291600"/>
          </a:xfrm>
          <a:prstGeom prst="rect">
            <a:avLst/>
          </a:prstGeom>
          <a:gradFill>
            <a:gsLst>
              <a:gs pos="0">
                <a:schemeClr val="accent1"/>
              </a:gs>
              <a:gs pos="100000">
                <a:schemeClr val="tx2"/>
              </a:gs>
            </a:gsLst>
            <a:lin ang="0" scaled="0"/>
          </a:gradFill>
        </p:spPr>
        <p:txBody>
          <a:bodyPr wrap="square" lIns="0" tIns="0" rIns="0" bIns="0" rtlCol="0" anchor="ctr" anchorCtr="1">
            <a:noAutofit/>
          </a:bodyPr>
          <a:lstStyle>
            <a:defPPr>
              <a:defRPr/>
            </a:defPPr>
            <a:lvl1pPr lvl="0">
              <a:defRPr sz="1200" b="1">
                <a:solidFill>
                  <a:srgbClr val="FFFFFF"/>
                </a:solidFill>
                <a:latin typeface="+mj-lt"/>
                <a:cs typeface="Arial" pitchFamily="34" charset="0"/>
              </a:defRPr>
            </a:lvl1pPr>
          </a:lstStyle>
          <a:p>
            <a:pPr lvl="0"/>
            <a:r>
              <a:rPr sz="1400" dirty="0" smtClean="0"/>
              <a:t>Content</a:t>
            </a:r>
            <a:endParaRPr sz="1400" dirty="0"/>
          </a:p>
        </p:txBody>
      </p:sp>
      <p:sp>
        <p:nvSpPr>
          <p:cNvPr id="64" name="Message Box Left Half" hidden="1"/>
          <p:cNvSpPr txBox="1"/>
          <p:nvPr userDrawn="1"/>
        </p:nvSpPr>
        <p:spPr>
          <a:xfrm>
            <a:off x="373063" y="5680150"/>
            <a:ext cx="4579937" cy="291600"/>
          </a:xfrm>
          <a:prstGeom prst="rect">
            <a:avLst/>
          </a:prstGeom>
          <a:gradFill>
            <a:gsLst>
              <a:gs pos="0">
                <a:schemeClr val="accent1"/>
              </a:gs>
              <a:gs pos="100000">
                <a:schemeClr val="tx2"/>
              </a:gs>
            </a:gsLst>
            <a:lin ang="0" scaled="0"/>
          </a:gradFill>
        </p:spPr>
        <p:txBody>
          <a:bodyPr wrap="square" lIns="0" tIns="0" rIns="0" bIns="0" rtlCol="0" anchor="ctr" anchorCtr="1">
            <a:noAutofit/>
          </a:bodyPr>
          <a:lstStyle>
            <a:defPPr>
              <a:defRPr/>
            </a:defPPr>
            <a:lvl1pPr lvl="0">
              <a:defRPr sz="1200" b="1">
                <a:solidFill>
                  <a:srgbClr val="FFFFFF"/>
                </a:solidFill>
                <a:latin typeface="+mj-lt"/>
                <a:cs typeface="Arial" pitchFamily="34" charset="0"/>
              </a:defRPr>
            </a:lvl1pPr>
          </a:lstStyle>
          <a:p>
            <a:pPr lvl="0"/>
            <a:r>
              <a:rPr sz="1400" dirty="0" smtClean="0"/>
              <a:t>Content</a:t>
            </a:r>
            <a:endParaRPr sz="1400" dirty="0"/>
          </a:p>
        </p:txBody>
      </p:sp>
      <p:sp>
        <p:nvSpPr>
          <p:cNvPr id="69" name="Message Box" hidden="1"/>
          <p:cNvSpPr txBox="1"/>
          <p:nvPr userDrawn="1"/>
        </p:nvSpPr>
        <p:spPr>
          <a:xfrm>
            <a:off x="373063" y="5680150"/>
            <a:ext cx="9161462" cy="288000"/>
          </a:xfrm>
          <a:prstGeom prst="rect">
            <a:avLst/>
          </a:prstGeom>
          <a:gradFill>
            <a:gsLst>
              <a:gs pos="0">
                <a:schemeClr val="accent1"/>
              </a:gs>
              <a:gs pos="100000">
                <a:schemeClr val="tx2"/>
              </a:gs>
            </a:gsLst>
            <a:lin ang="0" scaled="0"/>
          </a:gradFill>
        </p:spPr>
        <p:txBody>
          <a:bodyPr wrap="square" lIns="0" tIns="0" rIns="0" bIns="0" rtlCol="0" anchor="ctr" anchorCtr="1">
            <a:noAutofit/>
          </a:bodyPr>
          <a:lstStyle>
            <a:defPPr>
              <a:defRPr/>
            </a:defPPr>
            <a:lvl1pPr>
              <a:defRPr sz="1400" b="1">
                <a:solidFill>
                  <a:schemeClr val="tx2"/>
                </a:solidFill>
                <a:latin typeface="Arial" pitchFamily="34" charset="0"/>
                <a:cs typeface="Arial" pitchFamily="34" charset="0"/>
              </a:defRPr>
            </a:lvl1pPr>
          </a:lstStyle>
          <a:p>
            <a:pPr lvl="0"/>
            <a:r>
              <a:rPr sz="1400" dirty="0" smtClean="0">
                <a:solidFill>
                  <a:srgbClr val="FFFFFF"/>
                </a:solidFill>
                <a:latin typeface="+mj-lt"/>
              </a:rPr>
              <a:t>Content</a:t>
            </a:r>
            <a:endParaRPr sz="1400" dirty="0">
              <a:solidFill>
                <a:srgbClr val="FFFFFF"/>
              </a:solidFill>
              <a:latin typeface="+mj-lt"/>
            </a:endParaRPr>
          </a:p>
        </p:txBody>
      </p:sp>
      <p:sp>
        <p:nvSpPr>
          <p:cNvPr id="4" name="Slide Number Placeholder 3"/>
          <p:cNvSpPr>
            <a:spLocks noGrp="1"/>
          </p:cNvSpPr>
          <p:nvPr>
            <p:ph type="sldNum" sz="quarter" idx="56"/>
          </p:nvPr>
        </p:nvSpPr>
        <p:spPr/>
        <p:txBody>
          <a:bodyPr/>
          <a:lstStyle/>
          <a:p>
            <a:fld id="{B53B1AA1-E973-46F3-A048-CC0D877343A8}" type="slidenum">
              <a:rPr lang="en-GB" smtClean="0"/>
              <a:pPr/>
              <a:t>‹#›</a:t>
            </a:fld>
            <a:endParaRPr lang="en-GB"/>
          </a:p>
        </p:txBody>
      </p:sp>
      <p:sp>
        <p:nvSpPr>
          <p:cNvPr id="3" name="Page_Title"/>
          <p:cNvSpPr>
            <a:spLocks noGrp="1"/>
          </p:cNvSpPr>
          <p:nvPr>
            <p:ph type="title"/>
            <p:custDataLst>
              <p:tags r:id="rId25"/>
            </p:custDataLst>
          </p:nvPr>
        </p:nvSpPr>
        <p:spPr/>
        <p:txBody>
          <a:bodyPr/>
          <a:lstStyle/>
          <a:p>
            <a:r>
              <a:rPr lang="en-US" dirty="0" smtClean="0"/>
              <a:t>Click to edit Master title style</a:t>
            </a:r>
            <a:endParaRPr lang="en-GB" dirty="0"/>
          </a:p>
        </p:txBody>
      </p:sp>
      <p:sp>
        <p:nvSpPr>
          <p:cNvPr id="66" name="Page subtitle" hidden="1"/>
          <p:cNvSpPr txBox="1"/>
          <p:nvPr userDrawn="1"/>
        </p:nvSpPr>
        <p:spPr>
          <a:xfrm>
            <a:off x="360000" y="723735"/>
            <a:ext cx="9036000" cy="244800"/>
          </a:xfrm>
          <a:prstGeom prst="rect">
            <a:avLst/>
          </a:prstGeom>
          <a:noFill/>
        </p:spPr>
        <p:txBody>
          <a:bodyPr wrap="square" lIns="0" tIns="0" rIns="0" bIns="0" rtlCol="0" anchor="b">
            <a:noAutofit/>
          </a:bodyPr>
          <a:lstStyle/>
          <a:p>
            <a:r>
              <a:rPr lang="en-GB" sz="1600" b="0" cap="none" dirty="0" smtClean="0">
                <a:solidFill>
                  <a:srgbClr val="6EAB24"/>
                </a:solidFill>
              </a:rPr>
              <a:t>Click to edit Master Subtitle</a:t>
            </a:r>
            <a:r>
              <a:rPr lang="en-GB" sz="1600" b="0" cap="none" baseline="0" dirty="0" smtClean="0">
                <a:solidFill>
                  <a:srgbClr val="6EAB24"/>
                </a:solidFill>
              </a:rPr>
              <a:t> Style</a:t>
            </a:r>
            <a:endParaRPr lang="en-GB" sz="1600" b="0" cap="none" dirty="0" smtClean="0">
              <a:solidFill>
                <a:srgbClr val="6EAB24"/>
              </a:solidFill>
            </a:endParaRPr>
          </a:p>
        </p:txBody>
      </p:sp>
      <p:sp>
        <p:nvSpPr>
          <p:cNvPr id="25" name="Placeholder Title 1" hidden="1"/>
          <p:cNvSpPr txBox="1"/>
          <p:nvPr userDrawn="1">
            <p:custDataLst>
              <p:tags r:id="rId26"/>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71" name="Placeholder Title 2" hidden="1"/>
          <p:cNvSpPr txBox="1"/>
          <p:nvPr userDrawn="1">
            <p:custDataLst>
              <p:tags r:id="rId27"/>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72" name="Placeholder Title 3" hidden="1"/>
          <p:cNvSpPr txBox="1"/>
          <p:nvPr userDrawn="1">
            <p:custDataLst>
              <p:tags r:id="rId28"/>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73" name="Placeholder Title 4" hidden="1"/>
          <p:cNvSpPr txBox="1"/>
          <p:nvPr userDrawn="1">
            <p:custDataLst>
              <p:tags r:id="rId29"/>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74" name="Placeholder Title 5" hidden="1"/>
          <p:cNvSpPr txBox="1"/>
          <p:nvPr userDrawn="1">
            <p:custDataLst>
              <p:tags r:id="rId30"/>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87" name="Placeholder Title 6" hidden="1"/>
          <p:cNvSpPr txBox="1"/>
          <p:nvPr userDrawn="1">
            <p:custDataLst>
              <p:tags r:id="rId31"/>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88" name="Placeholder Title 7" hidden="1"/>
          <p:cNvSpPr txBox="1"/>
          <p:nvPr userDrawn="1">
            <p:custDataLst>
              <p:tags r:id="rId32"/>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89" name="Placeholder Title 8" hidden="1"/>
          <p:cNvSpPr txBox="1"/>
          <p:nvPr userDrawn="1">
            <p:custDataLst>
              <p:tags r:id="rId33"/>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90" name="Placeholder Title 9" hidden="1"/>
          <p:cNvSpPr txBox="1"/>
          <p:nvPr userDrawn="1">
            <p:custDataLst>
              <p:tags r:id="rId34"/>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91" name="Placeholder Title 10" hidden="1"/>
          <p:cNvSpPr txBox="1"/>
          <p:nvPr userDrawn="1">
            <p:custDataLst>
              <p:tags r:id="rId35"/>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92" name="Placeholder Title 11" hidden="1"/>
          <p:cNvSpPr txBox="1"/>
          <p:nvPr userDrawn="1">
            <p:custDataLst>
              <p:tags r:id="rId36"/>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93" name="Placeholder Title 12" hidden="1"/>
          <p:cNvSpPr txBox="1"/>
          <p:nvPr userDrawn="1">
            <p:custDataLst>
              <p:tags r:id="rId37"/>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94" name="Placeholder Title 13" hidden="1"/>
          <p:cNvSpPr txBox="1"/>
          <p:nvPr userDrawn="1">
            <p:custDataLst>
              <p:tags r:id="rId38"/>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95" name="Placeholder Title 14" hidden="1"/>
          <p:cNvSpPr txBox="1"/>
          <p:nvPr userDrawn="1">
            <p:custDataLst>
              <p:tags r:id="rId39"/>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96" name="Placeholder Title 15" hidden="1"/>
          <p:cNvSpPr txBox="1"/>
          <p:nvPr userDrawn="1">
            <p:custDataLst>
              <p:tags r:id="rId40"/>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97" name="Placeholder Title 16" hidden="1"/>
          <p:cNvSpPr txBox="1"/>
          <p:nvPr userDrawn="1">
            <p:custDataLst>
              <p:tags r:id="rId41"/>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98" name="Placeholder Title 17" hidden="1"/>
          <p:cNvSpPr txBox="1"/>
          <p:nvPr userDrawn="1">
            <p:custDataLst>
              <p:tags r:id="rId42"/>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99" name="Placeholder Title 18" hidden="1"/>
          <p:cNvSpPr txBox="1"/>
          <p:nvPr userDrawn="1">
            <p:custDataLst>
              <p:tags r:id="rId43"/>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100" name="Placeholder Title 19" hidden="1"/>
          <p:cNvSpPr txBox="1"/>
          <p:nvPr userDrawn="1">
            <p:custDataLst>
              <p:tags r:id="rId44"/>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
        <p:nvSpPr>
          <p:cNvPr id="101" name="Placeholder Title 20" hidden="1"/>
          <p:cNvSpPr txBox="1"/>
          <p:nvPr userDrawn="1">
            <p:custDataLst>
              <p:tags r:id="rId45"/>
            </p:custDataLst>
          </p:nvPr>
        </p:nvSpPr>
        <p:spPr>
          <a:xfrm>
            <a:off x="10280624" y="0"/>
            <a:ext cx="4680000" cy="383044"/>
          </a:xfrm>
          <a:prstGeom prst="rect">
            <a:avLst/>
          </a:prstGeom>
          <a:blipFill dpi="0" rotWithShape="1">
            <a:blip r:embed="rId47"/>
            <a:srcRect/>
            <a:tile tx="0" ty="0" sx="100000" sy="100000" flip="none" algn="tl"/>
          </a:blipFill>
        </p:spPr>
        <p:txBody>
          <a:bodyPr vert="horz" lIns="0" tIns="72000" rIns="0" bIns="0" rtlCol="0" anchor="t" anchorCtr="0">
            <a:spAutoFit/>
          </a:bodyPr>
          <a:lstStyle>
            <a:lvl1pPr marR="0" lvl="0" indent="0" defTabSz="1001855" fontAlgn="auto">
              <a:lnSpc>
                <a:spcPct val="100000"/>
              </a:lnSpc>
              <a:spcBef>
                <a:spcPct val="20000"/>
              </a:spcBef>
              <a:spcAft>
                <a:spcPts val="0"/>
              </a:spcAft>
              <a:buClrTx/>
              <a:buSzPct val="150000"/>
              <a:buFontTx/>
              <a:buNone/>
              <a:tabLst/>
              <a:defRPr sz="1100" b="1" cap="all" baseline="0">
                <a:solidFill>
                  <a:schemeClr val="tx2"/>
                </a:solidFill>
              </a:defRPr>
            </a:lvl1pPr>
            <a:lvl2pPr marL="0" lvl="1" indent="0">
              <a:lnSpc>
                <a:spcPts val="1100"/>
              </a:lnSpc>
              <a:spcBef>
                <a:spcPts val="0"/>
              </a:spcBef>
              <a:spcAft>
                <a:spcPts val="0"/>
              </a:spcAft>
              <a:buClr>
                <a:schemeClr val="bg2"/>
              </a:buClr>
              <a:buFontTx/>
              <a:buNone/>
              <a:defRPr sz="900" b="1" cap="all" baseline="0">
                <a:solidFill>
                  <a:schemeClr val="accent1"/>
                </a:solidFill>
                <a:cs typeface="Arial" pitchFamily="34" charset="0"/>
              </a:defRPr>
            </a:lvl2pPr>
            <a:lvl3pPr marL="0" indent="-180000">
              <a:lnSpc>
                <a:spcPct val="110000"/>
              </a:lnSpc>
              <a:spcBef>
                <a:spcPts val="600"/>
              </a:spcBef>
              <a:spcAft>
                <a:spcPts val="0"/>
              </a:spcAft>
              <a:buClr>
                <a:schemeClr val="accent1"/>
              </a:buClr>
              <a:buFont typeface="Wingdings 2" pitchFamily="18" charset="2"/>
              <a:buChar char=""/>
              <a:defRPr sz="1100">
                <a:cs typeface="Arial" pitchFamily="34" charset="0"/>
              </a:defRPr>
            </a:lvl3pPr>
            <a:lvl4pPr marL="360000" indent="-180000">
              <a:lnSpc>
                <a:spcPct val="110000"/>
              </a:lnSpc>
              <a:spcBef>
                <a:spcPct val="20000"/>
              </a:spcBef>
              <a:spcAft>
                <a:spcPts val="0"/>
              </a:spcAft>
              <a:buClr>
                <a:schemeClr val="tx1"/>
              </a:buClr>
              <a:buFont typeface="Symbol" pitchFamily="18" charset="2"/>
              <a:buChar char=""/>
              <a:defRPr sz="1100">
                <a:cs typeface="Arial" pitchFamily="34" charset="0"/>
              </a:defRPr>
            </a:lvl4pPr>
            <a:lvl5pPr marL="540000" indent="-180000">
              <a:lnSpc>
                <a:spcPct val="110000"/>
              </a:lnSpc>
              <a:spcBef>
                <a:spcPct val="20000"/>
              </a:spcBef>
              <a:spcAft>
                <a:spcPts val="0"/>
              </a:spcAft>
              <a:buClr>
                <a:schemeClr val="tx1"/>
              </a:buClr>
              <a:buFont typeface="Symbol" pitchFamily="18" charset="2"/>
              <a:buChar char=""/>
              <a:defRPr sz="1100">
                <a:cs typeface="Arial" pitchFamily="34" charset="0"/>
              </a:defRPr>
            </a:lvl5pPr>
            <a:lvl6pPr marL="720000" indent="-180000">
              <a:lnSpc>
                <a:spcPct val="110000"/>
              </a:lnSpc>
              <a:spcBef>
                <a:spcPct val="20000"/>
              </a:spcBef>
              <a:spcAft>
                <a:spcPts val="0"/>
              </a:spcAft>
              <a:buClr>
                <a:schemeClr val="tx1"/>
              </a:buClr>
              <a:buFont typeface="Symbol" pitchFamily="18" charset="2"/>
              <a:buChar char=""/>
              <a:defRPr sz="1100">
                <a:cs typeface="Arial" pitchFamily="34" charset="0"/>
              </a:defRPr>
            </a:lvl6pPr>
            <a:lvl7pPr marL="900000" indent="-180000">
              <a:lnSpc>
                <a:spcPct val="110000"/>
              </a:lnSpc>
              <a:spcBef>
                <a:spcPct val="20000"/>
              </a:spcBef>
              <a:spcAft>
                <a:spcPts val="0"/>
              </a:spcAft>
              <a:buClr>
                <a:schemeClr val="tx1"/>
              </a:buClr>
              <a:buFont typeface="Symbol" pitchFamily="18" charset="2"/>
              <a:buChar char=""/>
              <a:defRPr sz="1100">
                <a:cs typeface="Arial" pitchFamily="34" charset="0"/>
              </a:defRPr>
            </a:lvl7pPr>
            <a:lvl8pPr marL="1080000" indent="-180000">
              <a:lnSpc>
                <a:spcPct val="110000"/>
              </a:lnSpc>
              <a:spcBef>
                <a:spcPct val="20000"/>
              </a:spcBef>
              <a:spcAft>
                <a:spcPts val="0"/>
              </a:spcAft>
              <a:buClr>
                <a:schemeClr val="tx1"/>
              </a:buClr>
              <a:buFont typeface="Symbol" pitchFamily="18" charset="2"/>
              <a:buChar char=""/>
              <a:defRPr sz="1100">
                <a:cs typeface="Arial" pitchFamily="34" charset="0"/>
              </a:defRPr>
            </a:lvl8pPr>
            <a:lvl9pPr marL="1260000" indent="-180000">
              <a:lnSpc>
                <a:spcPct val="110000"/>
              </a:lnSpc>
              <a:spcBef>
                <a:spcPct val="20000"/>
              </a:spcBef>
              <a:spcAft>
                <a:spcPts val="0"/>
              </a:spcAft>
              <a:buClr>
                <a:schemeClr val="tx1"/>
              </a:buClr>
              <a:buFont typeface="Symbol" pitchFamily="18" charset="2"/>
              <a:buChar char=""/>
              <a:defRPr sz="1100">
                <a:cs typeface="Arial" pitchFamily="34" charset="0"/>
              </a:defRPr>
            </a:lvl9pPr>
          </a:lstStyle>
          <a:p>
            <a:pPr lvl="0">
              <a:lnSpc>
                <a:spcPts val="1300"/>
              </a:lnSpc>
              <a:spcBef>
                <a:spcPts val="0"/>
              </a:spcBef>
            </a:pPr>
            <a:r>
              <a:rPr baseline="0" dirty="0" smtClean="0"/>
              <a:t>Heading</a:t>
            </a:r>
            <a:endParaRPr lang="en-GB" baseline="0" dirty="0" smtClean="0"/>
          </a:p>
          <a:p>
            <a:pPr lvl="0">
              <a:lnSpc>
                <a:spcPts val="1100"/>
              </a:lnSpc>
              <a:spcBef>
                <a:spcPts val="0"/>
              </a:spcBef>
            </a:pPr>
            <a:r>
              <a:rPr lang="en-GB" sz="900" baseline="0" dirty="0" smtClean="0">
                <a:solidFill>
                  <a:schemeClr val="accent1"/>
                </a:solidFill>
              </a:rPr>
              <a:t>Subtitle</a:t>
            </a:r>
            <a:endParaRPr sz="900" baseline="0" dirty="0">
              <a:solidFill>
                <a:schemeClr val="accent1"/>
              </a:solidFill>
            </a:endParaRPr>
          </a:p>
        </p:txBody>
      </p:sp>
    </p:spTree>
    <p:extLst>
      <p:ext uri="{BB962C8B-B14F-4D97-AF65-F5344CB8AC3E}">
        <p14:creationId xmlns:p14="http://schemas.microsoft.com/office/powerpoint/2010/main" val="31478227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age_Title"/>
          <p:cNvSpPr>
            <a:spLocks noGrp="1"/>
          </p:cNvSpPr>
          <p:nvPr>
            <p:ph type="title"/>
            <p:custDataLst>
              <p:tags r:id="rId16"/>
            </p:custDataLst>
          </p:nvPr>
        </p:nvSpPr>
        <p:spPr>
          <a:xfrm>
            <a:off x="360002" y="360000"/>
            <a:ext cx="9162000" cy="324000"/>
          </a:xfrm>
          <a:prstGeom prst="rect">
            <a:avLst/>
          </a:prstGeom>
        </p:spPr>
        <p:txBody>
          <a:bodyPr vert="horz" lIns="0" tIns="0" rIns="0" bIns="0" rtlCol="0" anchor="t" anchorCtr="0">
            <a:noAutofit/>
          </a:bodyPr>
          <a:lstStyle/>
          <a:p>
            <a:r>
              <a:rPr lang="en-GB" dirty="0" smtClean="0"/>
              <a:t>Click to edit master title style</a:t>
            </a:r>
            <a:endParaRPr lang="en-GB" dirty="0"/>
          </a:p>
        </p:txBody>
      </p:sp>
      <p:sp>
        <p:nvSpPr>
          <p:cNvPr id="3" name="Body master placeholder"/>
          <p:cNvSpPr>
            <a:spLocks noGrp="1"/>
          </p:cNvSpPr>
          <p:nvPr>
            <p:ph type="body" idx="1"/>
            <p:custDataLst>
              <p:tags r:id="rId17"/>
            </p:custDataLst>
          </p:nvPr>
        </p:nvSpPr>
        <p:spPr>
          <a:xfrm>
            <a:off x="360002" y="1439999"/>
            <a:ext cx="9162000" cy="4215998"/>
          </a:xfrm>
          <a:prstGeom prst="rect">
            <a:avLst/>
          </a:prstGeom>
        </p:spPr>
        <p:txBody>
          <a:bodyPr vert="horz" lIns="0" tIns="0" rIns="0" bIns="0" rtlCol="0">
            <a:noAutofit/>
          </a:bodyPr>
          <a:lstStyle/>
          <a:p>
            <a:pPr lvl="0"/>
            <a:r>
              <a:rPr dirty="0" smtClean="0"/>
              <a:t>Click to edit Master text styles</a:t>
            </a:r>
          </a:p>
          <a:p>
            <a:pPr lvl="1"/>
            <a:r>
              <a:rPr dirty="0" smtClean="0"/>
              <a:t>Second level</a:t>
            </a:r>
          </a:p>
          <a:p>
            <a:pPr lvl="2"/>
            <a:r>
              <a:rPr dirty="0" smtClean="0"/>
              <a:t>Third level</a:t>
            </a:r>
          </a:p>
          <a:p>
            <a:pPr lvl="3"/>
            <a:r>
              <a:rPr dirty="0" smtClean="0"/>
              <a:t>Fourth level</a:t>
            </a:r>
          </a:p>
          <a:p>
            <a:pPr lvl="4"/>
            <a:r>
              <a:rPr dirty="0" smtClean="0"/>
              <a:t>Fifth level</a:t>
            </a:r>
          </a:p>
          <a:p>
            <a:pPr lvl="5"/>
            <a:r>
              <a:rPr dirty="0" smtClean="0"/>
              <a:t>Sixth level</a:t>
            </a:r>
          </a:p>
          <a:p>
            <a:pPr lvl="6"/>
            <a:r>
              <a:rPr dirty="0" smtClean="0"/>
              <a:t>Seventh level</a:t>
            </a:r>
          </a:p>
          <a:p>
            <a:pPr lvl="7"/>
            <a:r>
              <a:rPr dirty="0" smtClean="0"/>
              <a:t>Eight level</a:t>
            </a:r>
          </a:p>
          <a:p>
            <a:pPr lvl="8"/>
            <a:r>
              <a:rPr dirty="0" smtClean="0"/>
              <a:t>Ninth level</a:t>
            </a:r>
          </a:p>
        </p:txBody>
      </p:sp>
      <p:sp>
        <p:nvSpPr>
          <p:cNvPr id="26" name="Draft" hidden="1"/>
          <p:cNvSpPr txBox="1"/>
          <p:nvPr/>
        </p:nvSpPr>
        <p:spPr>
          <a:xfrm>
            <a:off x="360002" y="0"/>
            <a:ext cx="1518563" cy="153888"/>
          </a:xfrm>
          <a:prstGeom prst="rect">
            <a:avLst/>
          </a:prstGeom>
          <a:noFill/>
        </p:spPr>
        <p:txBody>
          <a:bodyPr wrap="square" lIns="0" tIns="0" rIns="0" bIns="0" rtlCol="0">
            <a:noAutofit/>
          </a:bodyPr>
          <a:lstStyle/>
          <a:p>
            <a:pPr algn="l"/>
            <a:r>
              <a:rPr sz="1000" dirty="0" smtClean="0">
                <a:solidFill>
                  <a:srgbClr val="777777"/>
                </a:solidFill>
                <a:latin typeface="+mn-lt"/>
                <a:cs typeface="Arial" pitchFamily="34" charset="0"/>
              </a:rPr>
              <a:t>DRAFT</a:t>
            </a:r>
            <a:endParaRPr sz="1000" dirty="0">
              <a:solidFill>
                <a:srgbClr val="777777"/>
              </a:solidFill>
              <a:latin typeface="+mn-lt"/>
              <a:cs typeface="Arial" pitchFamily="34" charset="0"/>
            </a:endParaRPr>
          </a:p>
        </p:txBody>
      </p:sp>
      <p:sp>
        <p:nvSpPr>
          <p:cNvPr id="7" name="Slide Number Placeholder 6"/>
          <p:cNvSpPr>
            <a:spLocks noGrp="1"/>
          </p:cNvSpPr>
          <p:nvPr>
            <p:ph type="sldNum" sz="quarter" idx="4"/>
          </p:nvPr>
        </p:nvSpPr>
        <p:spPr>
          <a:xfrm>
            <a:off x="360000" y="6420906"/>
            <a:ext cx="468000" cy="184666"/>
          </a:xfrm>
          <a:prstGeom prst="rect">
            <a:avLst/>
          </a:prstGeom>
        </p:spPr>
        <p:txBody>
          <a:bodyPr vert="horz" lIns="0" tIns="0" rIns="0" bIns="0" rtlCol="0" anchor="ctr">
            <a:noAutofit/>
          </a:bodyPr>
          <a:lstStyle>
            <a:lvl1pPr algn="l">
              <a:defRPr sz="1200" b="1">
                <a:solidFill>
                  <a:srgbClr val="99C465"/>
                </a:solidFill>
              </a:defRPr>
            </a:lvl1pPr>
          </a:lstStyle>
          <a:p>
            <a:fld id="{B53B1AA1-E973-46F3-A048-CC0D877343A8}" type="slidenum">
              <a:rPr lang="en-GB" smtClean="0"/>
              <a:pPr/>
              <a:t>‹#›</a:t>
            </a:fld>
            <a:endParaRPr lang="en-GB" dirty="0"/>
          </a:p>
        </p:txBody>
      </p:sp>
      <p:cxnSp>
        <p:nvCxnSpPr>
          <p:cNvPr id="6" name="Footer Border"/>
          <p:cNvCxnSpPr/>
          <p:nvPr/>
        </p:nvCxnSpPr>
        <p:spPr>
          <a:xfrm>
            <a:off x="361952" y="6314069"/>
            <a:ext cx="9162000" cy="0"/>
          </a:xfrm>
          <a:prstGeom prst="line">
            <a:avLst/>
          </a:prstGeom>
          <a:ln w="254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MAM Logo"/>
          <p:cNvPicPr>
            <a:picLocks noChangeAspect="1"/>
          </p:cNvPicPr>
          <p:nvPr/>
        </p:nvPicPr>
        <p:blipFill>
          <a:blip r:embed="rId18"/>
          <a:stretch>
            <a:fillRect/>
          </a:stretch>
        </p:blipFill>
        <p:spPr>
          <a:xfrm>
            <a:off x="8238542" y="6436327"/>
            <a:ext cx="1295999" cy="294375"/>
          </a:xfrm>
          <a:prstGeom prst="rect">
            <a:avLst/>
          </a:prstGeom>
        </p:spPr>
      </p:pic>
      <p:sp>
        <p:nvSpPr>
          <p:cNvPr id="14" name="Filename" hidden="1"/>
          <p:cNvSpPr txBox="1"/>
          <p:nvPr/>
        </p:nvSpPr>
        <p:spPr>
          <a:xfrm>
            <a:off x="360000" y="6672267"/>
            <a:ext cx="7410000" cy="147637"/>
          </a:xfrm>
          <a:prstGeom prst="rect">
            <a:avLst/>
          </a:prstGeom>
          <a:noFill/>
        </p:spPr>
        <p:txBody>
          <a:bodyPr wrap="square" lIns="0" tIns="0" rIns="0" bIns="0" rtlCol="0" anchor="b" anchorCtr="0">
            <a:noAutofit/>
          </a:bodyPr>
          <a:lstStyle/>
          <a:p>
            <a:r>
              <a:rPr lang="en-GB" sz="500" noProof="1" smtClean="0">
                <a:solidFill>
                  <a:schemeClr val="tx1"/>
                </a:solidFill>
                <a:latin typeface="+mn-lt"/>
                <a:cs typeface="Arial" pitchFamily="34" charset="0"/>
              </a:rPr>
              <a:t>T:\GUIDELINES\OMGI artwork\Powerpoint\OMGI_blank PPT_A4 template.pptx</a:t>
            </a:r>
            <a:endParaRPr sz="500" noProof="1">
              <a:solidFill>
                <a:schemeClr val="tx1"/>
              </a:solidFill>
              <a:latin typeface="+mn-lt"/>
              <a:cs typeface="Arial" pitchFamily="34" charset="0"/>
            </a:endParaRPr>
          </a:p>
        </p:txBody>
      </p:sp>
    </p:spTree>
    <p:extLst>
      <p:ext uri="{BB962C8B-B14F-4D97-AF65-F5344CB8AC3E}">
        <p14:creationId xmlns:p14="http://schemas.microsoft.com/office/powerpoint/2010/main" val="4045996753"/>
      </p:ext>
    </p:extLst>
  </p:cSld>
  <p:clrMap bg1="lt1" tx1="dk1" bg2="lt2" tx2="dk2" accent1="accent1" accent2="accent2" accent3="accent3" accent4="accent4" accent5="accent5" accent6="accent6" hlink="hlink" folHlink="folHlink"/>
  <p:sldLayoutIdLst>
    <p:sldLayoutId id="2147483773" r:id="rId1"/>
    <p:sldLayoutId id="2147483782" r:id="rId2"/>
    <p:sldLayoutId id="2147483774" r:id="rId3"/>
    <p:sldLayoutId id="2147483775" r:id="rId4"/>
    <p:sldLayoutId id="2147483776" r:id="rId5"/>
    <p:sldLayoutId id="2147483777" r:id="rId6"/>
    <p:sldLayoutId id="2147483778" r:id="rId7"/>
    <p:sldLayoutId id="2147483783" r:id="rId8"/>
    <p:sldLayoutId id="2147483765" r:id="rId9"/>
    <p:sldLayoutId id="2147483766" r:id="rId10"/>
    <p:sldLayoutId id="2147483767" r:id="rId11"/>
    <p:sldLayoutId id="2147483768" r:id="rId12"/>
    <p:sldLayoutId id="2147483769" r:id="rId13"/>
    <p:sldLayoutId id="2147483771" r:id="rId14"/>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2800" b="1" kern="1200" cap="all" baseline="0">
          <a:solidFill>
            <a:schemeClr val="tx2"/>
          </a:solidFill>
          <a:latin typeface="+mn-lt"/>
          <a:ea typeface="+mj-ea"/>
          <a:cs typeface="Arial" pitchFamily="34" charset="0"/>
        </a:defRPr>
      </a:lvl1pPr>
    </p:titleStyle>
    <p:bodyStyle>
      <a:lvl1pPr marL="0" indent="0" algn="l" defTabSz="914400" rtl="0" eaLnBrk="1" latinLnBrk="0" hangingPunct="1">
        <a:lnSpc>
          <a:spcPct val="110000"/>
        </a:lnSpc>
        <a:spcBef>
          <a:spcPts val="0"/>
        </a:spcBef>
        <a:spcAft>
          <a:spcPts val="0"/>
        </a:spcAft>
        <a:buClr>
          <a:schemeClr val="accent1"/>
        </a:buClr>
        <a:buFontTx/>
        <a:buNone/>
        <a:defRPr sz="1100" b="1" kern="1200" cap="all" baseline="0">
          <a:solidFill>
            <a:schemeClr val="tx2"/>
          </a:solidFill>
          <a:latin typeface="+mn-lt"/>
          <a:ea typeface="+mn-ea"/>
          <a:cs typeface="Arial" pitchFamily="34" charset="0"/>
        </a:defRPr>
      </a:lvl1pPr>
      <a:lvl2pPr marL="0" indent="0" algn="l" defTabSz="914400" rtl="0" eaLnBrk="1" latinLnBrk="0" hangingPunct="1">
        <a:lnSpc>
          <a:spcPct val="110000"/>
        </a:lnSpc>
        <a:spcBef>
          <a:spcPts val="0"/>
        </a:spcBef>
        <a:spcAft>
          <a:spcPts val="0"/>
        </a:spcAft>
        <a:buClr>
          <a:schemeClr val="bg2"/>
        </a:buClr>
        <a:buFontTx/>
        <a:buNone/>
        <a:defRPr sz="1100" b="1" kern="1200" cap="all" baseline="0">
          <a:solidFill>
            <a:schemeClr val="accent1"/>
          </a:solidFill>
          <a:latin typeface="+mn-lt"/>
          <a:ea typeface="+mn-ea"/>
          <a:cs typeface="Arial" pitchFamily="34" charset="0"/>
        </a:defRPr>
      </a:lvl2pPr>
      <a:lvl3pPr marL="0" indent="0" algn="l" defTabSz="914400" rtl="0" eaLnBrk="1" latinLnBrk="0" hangingPunct="1">
        <a:lnSpc>
          <a:spcPct val="110000"/>
        </a:lnSpc>
        <a:spcBef>
          <a:spcPts val="0"/>
        </a:spcBef>
        <a:spcAft>
          <a:spcPts val="0"/>
        </a:spcAft>
        <a:buClr>
          <a:schemeClr val="accent1"/>
        </a:buClr>
        <a:buFontTx/>
        <a:buNone/>
        <a:defRPr sz="1100" kern="1200">
          <a:solidFill>
            <a:schemeClr val="tx1"/>
          </a:solidFill>
          <a:latin typeface="+mn-lt"/>
          <a:ea typeface="+mn-ea"/>
          <a:cs typeface="Arial" pitchFamily="34" charset="0"/>
        </a:defRPr>
      </a:lvl3pPr>
      <a:lvl4pPr marL="180000" indent="-180000" algn="l" defTabSz="914400" rtl="0" eaLnBrk="1" latinLnBrk="0" hangingPunct="1">
        <a:lnSpc>
          <a:spcPct val="110000"/>
        </a:lnSpc>
        <a:spcBef>
          <a:spcPct val="20000"/>
        </a:spcBef>
        <a:spcAft>
          <a:spcPts val="0"/>
        </a:spcAft>
        <a:buClr>
          <a:schemeClr val="accent1"/>
        </a:buClr>
        <a:buFont typeface="Wingdings 2" pitchFamily="18" charset="2"/>
        <a:buChar char=""/>
        <a:defRPr sz="1100" kern="1200">
          <a:solidFill>
            <a:schemeClr val="tx1"/>
          </a:solidFill>
          <a:latin typeface="+mn-lt"/>
          <a:ea typeface="+mn-ea"/>
          <a:cs typeface="Arial" pitchFamily="34" charset="0"/>
        </a:defRPr>
      </a:lvl4pPr>
      <a:lvl5pPr marL="360000" indent="-180000" algn="l" defTabSz="914400" rtl="0" eaLnBrk="1" latinLnBrk="0" hangingPunct="1">
        <a:lnSpc>
          <a:spcPct val="110000"/>
        </a:lnSpc>
        <a:spcBef>
          <a:spcPct val="20000"/>
        </a:spcBef>
        <a:spcAft>
          <a:spcPts val="0"/>
        </a:spcAft>
        <a:buClr>
          <a:schemeClr val="tx1"/>
        </a:buClr>
        <a:buFont typeface="Symbol" pitchFamily="18" charset="2"/>
        <a:buChar char=""/>
        <a:defRPr sz="1100" kern="1200">
          <a:solidFill>
            <a:schemeClr val="tx1"/>
          </a:solidFill>
          <a:latin typeface="+mn-lt"/>
          <a:ea typeface="+mn-ea"/>
          <a:cs typeface="Arial" pitchFamily="34" charset="0"/>
        </a:defRPr>
      </a:lvl5pPr>
      <a:lvl6pPr marL="540000" indent="-180000" algn="l" defTabSz="914400" rtl="0" eaLnBrk="1" latinLnBrk="0" hangingPunct="1">
        <a:lnSpc>
          <a:spcPct val="110000"/>
        </a:lnSpc>
        <a:spcBef>
          <a:spcPct val="20000"/>
        </a:spcBef>
        <a:spcAft>
          <a:spcPts val="0"/>
        </a:spcAft>
        <a:buClr>
          <a:schemeClr val="tx1"/>
        </a:buClr>
        <a:buFont typeface="Symbol" pitchFamily="18" charset="2"/>
        <a:buChar char=""/>
        <a:defRPr sz="1100" kern="1200">
          <a:solidFill>
            <a:schemeClr val="tx1"/>
          </a:solidFill>
          <a:latin typeface="+mn-lt"/>
          <a:ea typeface="+mn-ea"/>
          <a:cs typeface="Arial" pitchFamily="34" charset="0"/>
        </a:defRPr>
      </a:lvl6pPr>
      <a:lvl7pPr marL="720000" indent="-180000" algn="l" defTabSz="914400" rtl="0" eaLnBrk="1" latinLnBrk="0" hangingPunct="1">
        <a:lnSpc>
          <a:spcPct val="110000"/>
        </a:lnSpc>
        <a:spcBef>
          <a:spcPct val="20000"/>
        </a:spcBef>
        <a:spcAft>
          <a:spcPts val="0"/>
        </a:spcAft>
        <a:buClr>
          <a:schemeClr val="tx1"/>
        </a:buClr>
        <a:buFont typeface="Symbol" pitchFamily="18" charset="2"/>
        <a:buChar char=""/>
        <a:defRPr sz="1100" kern="1200">
          <a:solidFill>
            <a:schemeClr val="tx1"/>
          </a:solidFill>
          <a:latin typeface="+mn-lt"/>
          <a:ea typeface="+mn-ea"/>
          <a:cs typeface="Arial" pitchFamily="34" charset="0"/>
        </a:defRPr>
      </a:lvl7pPr>
      <a:lvl8pPr marL="900000" indent="-180000" algn="l" defTabSz="914400" rtl="0" eaLnBrk="1" latinLnBrk="0" hangingPunct="1">
        <a:lnSpc>
          <a:spcPct val="110000"/>
        </a:lnSpc>
        <a:spcBef>
          <a:spcPct val="20000"/>
        </a:spcBef>
        <a:spcAft>
          <a:spcPts val="0"/>
        </a:spcAft>
        <a:buClr>
          <a:schemeClr val="tx1"/>
        </a:buClr>
        <a:buFont typeface="Symbol" pitchFamily="18" charset="2"/>
        <a:buChar char=""/>
        <a:defRPr sz="1100" kern="1200">
          <a:solidFill>
            <a:schemeClr val="tx1"/>
          </a:solidFill>
          <a:latin typeface="+mn-lt"/>
          <a:ea typeface="+mn-ea"/>
          <a:cs typeface="Arial" pitchFamily="34" charset="0"/>
        </a:defRPr>
      </a:lvl8pPr>
      <a:lvl9pPr marL="1080000" indent="-180000" algn="l" defTabSz="914400" rtl="0" eaLnBrk="1" latinLnBrk="0" hangingPunct="1">
        <a:lnSpc>
          <a:spcPct val="110000"/>
        </a:lnSpc>
        <a:spcBef>
          <a:spcPct val="20000"/>
        </a:spcBef>
        <a:spcAft>
          <a:spcPts val="0"/>
        </a:spcAft>
        <a:buClr>
          <a:schemeClr val="tx1"/>
        </a:buClr>
        <a:buFont typeface="Symbol" pitchFamily="18" charset="2"/>
        <a:buChar char=""/>
        <a:defRPr sz="1100" kern="1200">
          <a:solidFill>
            <a:schemeClr val="tx1"/>
          </a:solidFill>
          <a:latin typeface="+mn-lt"/>
          <a:ea typeface="+mn-ea"/>
          <a:cs typeface="Arial" pitchFamily="34" charset="0"/>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tags" Target="../tags/tag4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8.xml"/><Relationship Id="rId1" Type="http://schemas.openxmlformats.org/officeDocument/2006/relationships/tags" Target="../tags/tag6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0.xml"/><Relationship Id="rId1" Type="http://schemas.openxmlformats.org/officeDocument/2006/relationships/tags" Target="../tags/tag6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2.xml"/><Relationship Id="rId1" Type="http://schemas.openxmlformats.org/officeDocument/2006/relationships/tags" Target="../tags/tag7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hyperlink" Target="mailto:shaun.fennell@omglobalinvestors.com" TargetMode="Externa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hyperlink" Target="mailto:chris.packer@omam.co.uk" TargetMode="External"/><Relationship Id="rId5" Type="http://schemas.openxmlformats.org/officeDocument/2006/relationships/hyperlink" Target="mailto:stephane.dancygier@omam.co.uk" TargetMode="External"/><Relationship Id="rId4" Type="http://schemas.openxmlformats.org/officeDocument/2006/relationships/hyperlink" Target="mailto:matteo.castagna@omam.co.uk"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6.xml"/><Relationship Id="rId1" Type="http://schemas.openxmlformats.org/officeDocument/2006/relationships/tags" Target="../tags/tag7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78.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0.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4.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6.xml"/><Relationship Id="rId1" Type="http://schemas.openxmlformats.org/officeDocument/2006/relationships/tags" Target="../tags/tag8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4.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6.xml"/><Relationship Id="rId1" Type="http://schemas.openxmlformats.org/officeDocument/2006/relationships/tags" Target="../tags/tag5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8.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0.xml"/><Relationship Id="rId1" Type="http://schemas.openxmlformats.org/officeDocument/2006/relationships/tags" Target="../tags/tag5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2.xml"/><Relationship Id="rId1" Type="http://schemas.openxmlformats.org/officeDocument/2006/relationships/tags" Target="../tags/tag6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4.xml"/><Relationship Id="rId1" Type="http://schemas.openxmlformats.org/officeDocument/2006/relationships/tags" Target="../tags/tag6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18" name="Title"/>
          <p:cNvSpPr>
            <a:spLocks noGrp="1"/>
          </p:cNvSpPr>
          <p:nvPr>
            <p:ph type="ctrTitle"/>
          </p:nvPr>
        </p:nvSpPr>
        <p:spPr>
          <a:xfrm>
            <a:off x="359999" y="756000"/>
            <a:ext cx="6419491" cy="892800"/>
          </a:xfrm>
        </p:spPr>
        <p:txBody>
          <a:bodyPr/>
          <a:lstStyle/>
          <a:p>
            <a:r>
              <a:rPr lang="en-GB" dirty="0" smtClean="0"/>
              <a:t>Old mutual global investors</a:t>
            </a:r>
            <a:endParaRPr lang="en-GB" dirty="0"/>
          </a:p>
        </p:txBody>
      </p:sp>
      <p:sp>
        <p:nvSpPr>
          <p:cNvPr id="2" name="Subtitle 1"/>
          <p:cNvSpPr>
            <a:spLocks noGrp="1"/>
          </p:cNvSpPr>
          <p:nvPr>
            <p:ph type="subTitle" idx="1"/>
          </p:nvPr>
        </p:nvSpPr>
        <p:spPr>
          <a:xfrm>
            <a:off x="384713" y="2453546"/>
            <a:ext cx="7167429" cy="499719"/>
          </a:xfrm>
        </p:spPr>
        <p:txBody>
          <a:bodyPr/>
          <a:lstStyle/>
          <a:p>
            <a:r>
              <a:rPr lang="en-GB" dirty="0" smtClean="0"/>
              <a:t>Investment Risk &amp; Performance</a:t>
            </a:r>
          </a:p>
        </p:txBody>
      </p:sp>
      <p:sp>
        <p:nvSpPr>
          <p:cNvPr id="5" name="Date"/>
          <p:cNvSpPr txBox="1"/>
          <p:nvPr/>
        </p:nvSpPr>
        <p:spPr>
          <a:xfrm>
            <a:off x="5625928" y="5300820"/>
            <a:ext cx="3852428" cy="360040"/>
          </a:xfrm>
          <a:prstGeom prst="rect">
            <a:avLst/>
          </a:prstGeom>
          <a:noFill/>
        </p:spPr>
        <p:txBody>
          <a:bodyPr wrap="square" lIns="0" tIns="0" rIns="0" bIns="0" rtlCol="0">
            <a:noAutofit/>
          </a:bodyPr>
          <a:lstStyle/>
          <a:p>
            <a:pPr algn="r"/>
            <a:r>
              <a:rPr lang="en-GB" sz="2000" b="1" dirty="0" smtClean="0">
                <a:solidFill>
                  <a:srgbClr val="6EAB24"/>
                </a:solidFill>
              </a:rPr>
              <a:t>June </a:t>
            </a:r>
            <a:r>
              <a:rPr lang="en-GB" sz="2000" b="1" dirty="0" smtClean="0">
                <a:solidFill>
                  <a:srgbClr val="6EAB24"/>
                </a:solidFill>
              </a:rPr>
              <a:t>2013</a:t>
            </a:r>
            <a:endParaRPr lang="en-US" sz="2000" b="1" dirty="0" smtClean="0">
              <a:solidFill>
                <a:srgbClr val="6EAB24"/>
              </a:solidFill>
            </a:endParaRPr>
          </a:p>
        </p:txBody>
      </p:sp>
      <p:sp>
        <p:nvSpPr>
          <p:cNvPr id="6" name="Content Placeholder 1"/>
          <p:cNvSpPr txBox="1">
            <a:spLocks/>
          </p:cNvSpPr>
          <p:nvPr>
            <p:custDataLst>
              <p:tags r:id="rId2"/>
            </p:custDataLst>
          </p:nvPr>
        </p:nvSpPr>
        <p:spPr>
          <a:xfrm>
            <a:off x="360001" y="2922438"/>
            <a:ext cx="4415900" cy="883444"/>
          </a:xfrm>
          <a:prstGeom prst="rect">
            <a:avLst/>
          </a:prstGeom>
        </p:spPr>
        <p:txBody>
          <a:bodyPr/>
          <a:lstStyle>
            <a:lvl1pPr marL="0" indent="0" algn="l" defTabSz="914400" rtl="0" eaLnBrk="1" latinLnBrk="0" hangingPunct="1">
              <a:lnSpc>
                <a:spcPct val="110000"/>
              </a:lnSpc>
              <a:spcBef>
                <a:spcPts val="0"/>
              </a:spcBef>
              <a:spcAft>
                <a:spcPts val="0"/>
              </a:spcAft>
              <a:buClr>
                <a:schemeClr val="accent1"/>
              </a:buClr>
              <a:buFontTx/>
              <a:buNone/>
              <a:defRPr sz="1100" b="1" kern="1200" cap="all" baseline="0">
                <a:solidFill>
                  <a:schemeClr val="tx2"/>
                </a:solidFill>
                <a:latin typeface="+mn-lt"/>
                <a:ea typeface="+mn-ea"/>
                <a:cs typeface="Arial" pitchFamily="34" charset="0"/>
              </a:defRPr>
            </a:lvl1pPr>
            <a:lvl2pPr marL="0" indent="0" algn="l" defTabSz="914400" rtl="0" eaLnBrk="1" latinLnBrk="0" hangingPunct="1">
              <a:lnSpc>
                <a:spcPct val="110000"/>
              </a:lnSpc>
              <a:spcBef>
                <a:spcPts val="0"/>
              </a:spcBef>
              <a:spcAft>
                <a:spcPts val="0"/>
              </a:spcAft>
              <a:buClr>
                <a:schemeClr val="bg2"/>
              </a:buClr>
              <a:buFontTx/>
              <a:buNone/>
              <a:defRPr sz="1100" b="1" kern="1200" cap="all" baseline="0">
                <a:solidFill>
                  <a:schemeClr val="accent1"/>
                </a:solidFill>
                <a:latin typeface="+mn-lt"/>
                <a:ea typeface="+mn-ea"/>
                <a:cs typeface="Arial" pitchFamily="34" charset="0"/>
              </a:defRPr>
            </a:lvl2pPr>
            <a:lvl3pPr marL="0" indent="0" algn="l" defTabSz="914400" rtl="0" eaLnBrk="1" latinLnBrk="0" hangingPunct="1">
              <a:lnSpc>
                <a:spcPct val="110000"/>
              </a:lnSpc>
              <a:spcBef>
                <a:spcPts val="0"/>
              </a:spcBef>
              <a:spcAft>
                <a:spcPts val="0"/>
              </a:spcAft>
              <a:buClr>
                <a:schemeClr val="accent1"/>
              </a:buClr>
              <a:buFontTx/>
              <a:buNone/>
              <a:defRPr sz="1100" kern="1200">
                <a:solidFill>
                  <a:schemeClr val="tx1"/>
                </a:solidFill>
                <a:latin typeface="+mn-lt"/>
                <a:ea typeface="+mn-ea"/>
                <a:cs typeface="Arial" pitchFamily="34" charset="0"/>
              </a:defRPr>
            </a:lvl3pPr>
            <a:lvl4pPr marL="180000" indent="-180000" algn="l" defTabSz="914400" rtl="0" eaLnBrk="1" latinLnBrk="0" hangingPunct="1">
              <a:lnSpc>
                <a:spcPct val="110000"/>
              </a:lnSpc>
              <a:spcBef>
                <a:spcPct val="20000"/>
              </a:spcBef>
              <a:spcAft>
                <a:spcPts val="0"/>
              </a:spcAft>
              <a:buClr>
                <a:schemeClr val="accent1"/>
              </a:buClr>
              <a:buFont typeface="Wingdings 2" pitchFamily="18" charset="2"/>
              <a:buChar char=""/>
              <a:defRPr sz="1100" kern="1200">
                <a:solidFill>
                  <a:schemeClr val="tx1"/>
                </a:solidFill>
                <a:latin typeface="+mn-lt"/>
                <a:ea typeface="+mn-ea"/>
                <a:cs typeface="Arial" pitchFamily="34" charset="0"/>
              </a:defRPr>
            </a:lvl4pPr>
            <a:lvl5pPr marL="360000" indent="-180000" algn="l" defTabSz="914400" rtl="0" eaLnBrk="1" latinLnBrk="0" hangingPunct="1">
              <a:lnSpc>
                <a:spcPct val="110000"/>
              </a:lnSpc>
              <a:spcBef>
                <a:spcPct val="20000"/>
              </a:spcBef>
              <a:spcAft>
                <a:spcPts val="0"/>
              </a:spcAft>
              <a:buClr>
                <a:schemeClr val="tx1"/>
              </a:buClr>
              <a:buFont typeface="Symbol" pitchFamily="18" charset="2"/>
              <a:buChar char=""/>
              <a:defRPr sz="1100" kern="1200">
                <a:solidFill>
                  <a:schemeClr val="tx1"/>
                </a:solidFill>
                <a:latin typeface="+mn-lt"/>
                <a:ea typeface="+mn-ea"/>
                <a:cs typeface="Arial" pitchFamily="34" charset="0"/>
              </a:defRPr>
            </a:lvl5pPr>
            <a:lvl6pPr marL="540000" indent="-180000" algn="l" defTabSz="914400" rtl="0" eaLnBrk="1" latinLnBrk="0" hangingPunct="1">
              <a:lnSpc>
                <a:spcPct val="110000"/>
              </a:lnSpc>
              <a:spcBef>
                <a:spcPct val="20000"/>
              </a:spcBef>
              <a:spcAft>
                <a:spcPts val="0"/>
              </a:spcAft>
              <a:buClr>
                <a:schemeClr val="tx1"/>
              </a:buClr>
              <a:buFont typeface="Symbol" pitchFamily="18" charset="2"/>
              <a:buChar char=""/>
              <a:defRPr sz="1100" kern="1200">
                <a:solidFill>
                  <a:schemeClr val="tx1"/>
                </a:solidFill>
                <a:latin typeface="+mn-lt"/>
                <a:ea typeface="+mn-ea"/>
                <a:cs typeface="Arial" pitchFamily="34" charset="0"/>
              </a:defRPr>
            </a:lvl6pPr>
            <a:lvl7pPr marL="720000" indent="-180000" algn="l" defTabSz="914400" rtl="0" eaLnBrk="1" latinLnBrk="0" hangingPunct="1">
              <a:lnSpc>
                <a:spcPct val="110000"/>
              </a:lnSpc>
              <a:spcBef>
                <a:spcPct val="20000"/>
              </a:spcBef>
              <a:spcAft>
                <a:spcPts val="0"/>
              </a:spcAft>
              <a:buClr>
                <a:schemeClr val="tx1"/>
              </a:buClr>
              <a:buFont typeface="Symbol" pitchFamily="18" charset="2"/>
              <a:buChar char=""/>
              <a:defRPr sz="1100" kern="1200">
                <a:solidFill>
                  <a:schemeClr val="tx1"/>
                </a:solidFill>
                <a:latin typeface="+mn-lt"/>
                <a:ea typeface="+mn-ea"/>
                <a:cs typeface="Arial" pitchFamily="34" charset="0"/>
              </a:defRPr>
            </a:lvl7pPr>
            <a:lvl8pPr marL="900000" indent="-180000" algn="l" defTabSz="914400" rtl="0" eaLnBrk="1" latinLnBrk="0" hangingPunct="1">
              <a:lnSpc>
                <a:spcPct val="110000"/>
              </a:lnSpc>
              <a:spcBef>
                <a:spcPct val="20000"/>
              </a:spcBef>
              <a:spcAft>
                <a:spcPts val="0"/>
              </a:spcAft>
              <a:buClr>
                <a:schemeClr val="tx1"/>
              </a:buClr>
              <a:buFont typeface="Symbol" pitchFamily="18" charset="2"/>
              <a:buChar char=""/>
              <a:defRPr sz="1100" kern="1200">
                <a:solidFill>
                  <a:schemeClr val="tx1"/>
                </a:solidFill>
                <a:latin typeface="+mn-lt"/>
                <a:ea typeface="+mn-ea"/>
                <a:cs typeface="Arial" pitchFamily="34" charset="0"/>
              </a:defRPr>
            </a:lvl8pPr>
            <a:lvl9pPr marL="1080000" indent="-180000" algn="l" defTabSz="914400" rtl="0" eaLnBrk="1" latinLnBrk="0" hangingPunct="1">
              <a:lnSpc>
                <a:spcPct val="110000"/>
              </a:lnSpc>
              <a:spcBef>
                <a:spcPct val="20000"/>
              </a:spcBef>
              <a:spcAft>
                <a:spcPts val="0"/>
              </a:spcAft>
              <a:buClr>
                <a:schemeClr val="tx1"/>
              </a:buClr>
              <a:buFont typeface="Symbol" pitchFamily="18" charset="2"/>
              <a:buChar char=""/>
              <a:defRPr sz="1100" kern="1200">
                <a:solidFill>
                  <a:schemeClr val="tx1"/>
                </a:solidFill>
                <a:latin typeface="+mn-lt"/>
                <a:ea typeface="+mn-ea"/>
                <a:cs typeface="Arial" pitchFamily="34" charset="0"/>
              </a:defRPr>
            </a:lvl9pPr>
          </a:lstStyle>
          <a:p>
            <a:pPr lvl="3"/>
            <a:r>
              <a:rPr lang="en-GB" dirty="0" smtClean="0"/>
              <a:t>Independent oversight of client portfolios</a:t>
            </a:r>
          </a:p>
          <a:p>
            <a:pPr lvl="3"/>
            <a:r>
              <a:rPr lang="en-GB" dirty="0" smtClean="0"/>
              <a:t>Incisive portfolio and market analysis</a:t>
            </a:r>
          </a:p>
          <a:p>
            <a:pPr lvl="3"/>
            <a:r>
              <a:rPr lang="en-GB" dirty="0" smtClean="0"/>
              <a:t>Proactive advice at board level</a:t>
            </a:r>
          </a:p>
        </p:txBody>
      </p:sp>
    </p:spTree>
    <p:custDataLst>
      <p:tags r:id="rId1"/>
    </p:custDataLst>
    <p:extLst>
      <p:ext uri="{BB962C8B-B14F-4D97-AF65-F5344CB8AC3E}">
        <p14:creationId xmlns:p14="http://schemas.microsoft.com/office/powerpoint/2010/main" val="2234184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9</a:t>
            </a:fld>
            <a:endParaRPr lang="en-GB"/>
          </a:p>
        </p:txBody>
      </p:sp>
      <p:sp>
        <p:nvSpPr>
          <p:cNvPr id="27" name="Page_Title"/>
          <p:cNvSpPr>
            <a:spLocks noGrp="1"/>
          </p:cNvSpPr>
          <p:nvPr>
            <p:ph type="title"/>
            <p:custDataLst>
              <p:tags r:id="rId2"/>
            </p:custDataLst>
          </p:nvPr>
        </p:nvSpPr>
        <p:spPr/>
        <p:txBody>
          <a:bodyPr/>
          <a:lstStyle/>
          <a:p>
            <a:r>
              <a:rPr lang="en-GB" dirty="0" smtClean="0"/>
              <a:t>Risk measures and checks</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17" name="Rectangle 9"/>
          <p:cNvSpPr txBox="1">
            <a:spLocks noChangeArrowheads="1"/>
          </p:cNvSpPr>
          <p:nvPr/>
        </p:nvSpPr>
        <p:spPr bwMode="auto">
          <a:xfrm>
            <a:off x="496888" y="1222375"/>
            <a:ext cx="87312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VaR</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Portfolio VaR: Historical VaR is our preferred model (1y look-back, 1d holding period, 95% confidence interval used as default)</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Positions marginal VaR (contribution to overall risk) is considered: distribution of risk is one of our main concerns</a:t>
            </a:r>
          </a:p>
          <a:p>
            <a:pPr marL="1339850" marR="0" lvl="3" indent="0" algn="l" defTabSz="914400" rtl="0" eaLnBrk="0" fontAlgn="base" latinLnBrk="0" hangingPunct="0">
              <a:lnSpc>
                <a:spcPct val="90000"/>
              </a:lnSpc>
              <a:spcBef>
                <a:spcPct val="20000"/>
              </a:spcBef>
              <a:spcAft>
                <a:spcPct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rPr>
              <a:t>We are perfectly aware of all the weaknesses of VaR measures; we respect all the quantitative work but, honestly, we prefer most of the time answers provided by old fashioned portfolio analysis</a:t>
            </a: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Scenario analysis</a:t>
            </a:r>
          </a:p>
          <a:p>
            <a:pPr marL="1339850" marR="0" lvl="3" indent="0" algn="l" defTabSz="914400" rtl="0" eaLnBrk="0" fontAlgn="base" latinLnBrk="0" hangingPunct="0">
              <a:lnSpc>
                <a:spcPct val="90000"/>
              </a:lnSpc>
              <a:spcBef>
                <a:spcPct val="20000"/>
              </a:spcBef>
              <a:spcAft>
                <a:spcPct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rPr>
              <a:t>A standard set of scenarios is considered on a daily basis: frequency of worst scenarios and returns of each of them presented. Using portfolio sensitivity measures and exposures is always possible to provide answers to ad-hoc scenarios we might want to explore</a:t>
            </a: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Cross-sectional and time dimension</a:t>
            </a:r>
          </a:p>
          <a:p>
            <a:pPr marL="1339850" marR="0" lvl="3" indent="0" algn="l" defTabSz="914400" rtl="0" eaLnBrk="0" fontAlgn="base" latinLnBrk="0" hangingPunct="0">
              <a:lnSpc>
                <a:spcPct val="90000"/>
              </a:lnSpc>
              <a:spcBef>
                <a:spcPct val="20000"/>
              </a:spcBef>
              <a:spcAft>
                <a:spcPct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rPr>
              <a:t>All our risk and performance measures are considered cross-</a:t>
            </a:r>
            <a:r>
              <a:rPr kumimoji="0" lang="en-GB" sz="1200" b="0" i="0" u="none" strike="noStrike" kern="0" cap="none" spc="0" normalizeH="0" baseline="0" noProof="0" dirty="0" err="1" smtClean="0">
                <a:ln>
                  <a:noFill/>
                </a:ln>
                <a:solidFill>
                  <a:srgbClr val="000000"/>
                </a:solidFill>
                <a:effectLst/>
                <a:uLnTx/>
                <a:uFillTx/>
                <a:latin typeface="Arial"/>
              </a:rPr>
              <a:t>sectionally</a:t>
            </a:r>
            <a:r>
              <a:rPr kumimoji="0" lang="en-GB" sz="1200" b="0" i="0" u="none" strike="noStrike" kern="0" cap="none" spc="0" normalizeH="0" baseline="0" noProof="0" dirty="0" smtClean="0">
                <a:ln>
                  <a:noFill/>
                </a:ln>
                <a:solidFill>
                  <a:srgbClr val="000000"/>
                </a:solidFill>
                <a:effectLst/>
                <a:uLnTx/>
                <a:uFillTx/>
                <a:latin typeface="Arial"/>
              </a:rPr>
              <a:t>  (across OMGI products) and as time series</a:t>
            </a: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Sanity checks: back testing all our analysis is crucial.</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Raw data consistency: automation of data “scrubbing”</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Clean P&amp;L/VaR distribution: number of VaR events is not enough!</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Sensitivity - P&amp;L forecast vs. P&amp;L. If sensitivity measures are correct, applying them to market changes should lead to a good enough approximation of P&amp;L</a:t>
            </a:r>
          </a:p>
        </p:txBody>
      </p:sp>
    </p:spTree>
    <p:custDataLst>
      <p:tags r:id="rId1"/>
    </p:custDataLst>
    <p:extLst>
      <p:ext uri="{BB962C8B-B14F-4D97-AF65-F5344CB8AC3E}">
        <p14:creationId xmlns:p14="http://schemas.microsoft.com/office/powerpoint/2010/main" val="528337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10</a:t>
            </a:fld>
            <a:endParaRPr lang="en-GB"/>
          </a:p>
        </p:txBody>
      </p:sp>
      <p:sp>
        <p:nvSpPr>
          <p:cNvPr id="27" name="Page_Title"/>
          <p:cNvSpPr>
            <a:spLocks noGrp="1"/>
          </p:cNvSpPr>
          <p:nvPr>
            <p:ph type="title"/>
            <p:custDataLst>
              <p:tags r:id="rId2"/>
            </p:custDataLst>
          </p:nvPr>
        </p:nvSpPr>
        <p:spPr/>
        <p:txBody>
          <a:bodyPr/>
          <a:lstStyle/>
          <a:p>
            <a:r>
              <a:rPr lang="en-GB" dirty="0" smtClean="0"/>
              <a:t>COUNTERPARTY RISK MANAGEMENT</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12" name="Rectangle 3"/>
          <p:cNvSpPr txBox="1">
            <a:spLocks noChangeArrowheads="1"/>
          </p:cNvSpPr>
          <p:nvPr/>
        </p:nvSpPr>
        <p:spPr bwMode="auto">
          <a:xfrm>
            <a:off x="496888" y="1409700"/>
            <a:ext cx="8918575"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rPr>
              <a:t>The objective</a:t>
            </a:r>
            <a:r>
              <a:rPr lang="en-GB" sz="1600" kern="0" dirty="0" smtClean="0">
                <a:solidFill>
                  <a:srgbClr val="000000"/>
                </a:solidFill>
                <a:latin typeface="Arial" pitchFamily="34" charset="0"/>
                <a:cs typeface="Arial" pitchFamily="34" charset="0"/>
              </a:rPr>
              <a:t> is to have the best possible idea about who</a:t>
            </a:r>
            <a:r>
              <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rPr>
              <a:t> are we placing our </a:t>
            </a:r>
            <a:r>
              <a:rPr lang="en-GB" sz="1600" kern="0" noProof="0" dirty="0" smtClean="0">
                <a:solidFill>
                  <a:srgbClr val="000000"/>
                </a:solidFill>
                <a:latin typeface="Arial" pitchFamily="34" charset="0"/>
                <a:cs typeface="Arial" pitchFamily="34" charset="0"/>
              </a:rPr>
              <a:t>products’ </a:t>
            </a:r>
            <a:r>
              <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rPr>
              <a:t>cash with,</a:t>
            </a:r>
            <a:r>
              <a:rPr kumimoji="0" lang="en-GB" sz="1600" b="0" i="0" u="none" strike="noStrike" kern="0" cap="none" spc="0" normalizeH="0" noProof="0" dirty="0" smtClean="0">
                <a:ln>
                  <a:noFill/>
                </a:ln>
                <a:solidFill>
                  <a:srgbClr val="000000"/>
                </a:solidFill>
                <a:effectLst/>
                <a:uLnTx/>
                <a:uFillTx/>
                <a:latin typeface="Arial" pitchFamily="34" charset="0"/>
                <a:cs typeface="Arial" pitchFamily="34" charset="0"/>
              </a:rPr>
              <a:t> why, how and by how much.</a:t>
            </a: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lang="en-GB" sz="1600" kern="0" baseline="0" dirty="0" smtClean="0">
                <a:solidFill>
                  <a:srgbClr val="000000"/>
                </a:solidFill>
                <a:latin typeface="Arial" pitchFamily="34" charset="0"/>
                <a:cs typeface="Arial" pitchFamily="34" charset="0"/>
              </a:rPr>
              <a:t>Market perception about stressed financial conditions</a:t>
            </a:r>
            <a:r>
              <a:rPr lang="en-GB" sz="1600" kern="0" dirty="0" smtClean="0">
                <a:solidFill>
                  <a:srgbClr val="000000"/>
                </a:solidFill>
                <a:latin typeface="Arial" pitchFamily="34" charset="0"/>
                <a:cs typeface="Arial" pitchFamily="34" charset="0"/>
              </a:rPr>
              <a:t> or specific situations with individual names is reviewed alongside those numbers</a:t>
            </a:r>
            <a:endPar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endParaRP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rPr>
              <a:t>Regular counterparty risk analysis is performed daily. Written report produced weekly. </a:t>
            </a: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rPr>
              <a:t>IR&amp;P chairs the monthly CRC (counterparty risk committee meeting). Higher frequency might be triggered depending on market condition. </a:t>
            </a: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rPr>
              <a:t>The head of IR&amp;P</a:t>
            </a:r>
            <a:r>
              <a:rPr kumimoji="0" lang="en-GB" sz="1600" b="0" i="0" u="none" strike="noStrike" kern="0" cap="none" spc="0" normalizeH="0" noProof="0" dirty="0" smtClean="0">
                <a:ln>
                  <a:noFill/>
                </a:ln>
                <a:solidFill>
                  <a:srgbClr val="000000"/>
                </a:solidFill>
                <a:effectLst/>
                <a:uLnTx/>
                <a:uFillTx/>
                <a:latin typeface="Arial" pitchFamily="34" charset="0"/>
                <a:cs typeface="Arial" pitchFamily="34" charset="0"/>
              </a:rPr>
              <a:t> reports to R&amp;G (Risk &amp; Governance) about CRC findings and suggestions</a:t>
            </a: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lang="en-GB" sz="1600" kern="0" baseline="0" dirty="0" smtClean="0">
                <a:solidFill>
                  <a:srgbClr val="000000"/>
                </a:solidFill>
                <a:latin typeface="Arial" pitchFamily="34" charset="0"/>
                <a:cs typeface="Arial" pitchFamily="34" charset="0"/>
              </a:rPr>
              <a:t>CRC maintains the list of potential counterparties and PBs</a:t>
            </a:r>
            <a:r>
              <a:rPr lang="en-GB" sz="1600" kern="0" dirty="0" smtClean="0">
                <a:solidFill>
                  <a:srgbClr val="000000"/>
                </a:solidFill>
                <a:latin typeface="Arial" pitchFamily="34" charset="0"/>
                <a:cs typeface="Arial" pitchFamily="34" charset="0"/>
              </a:rPr>
              <a:t> which is selected on the basis of very restrictive criteria.</a:t>
            </a:r>
            <a:endPar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endParaRP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rPr>
              <a:t>Counterparty risk mitigation actions are considered</a:t>
            </a:r>
            <a:r>
              <a:rPr kumimoji="0" lang="en-GB" sz="1600" b="0" i="0" u="none" strike="noStrike" kern="0" cap="none" spc="0" normalizeH="0" noProof="0" dirty="0" smtClean="0">
                <a:ln>
                  <a:noFill/>
                </a:ln>
                <a:solidFill>
                  <a:srgbClr val="000000"/>
                </a:solidFill>
                <a:effectLst/>
                <a:uLnTx/>
                <a:uFillTx/>
                <a:latin typeface="Arial" pitchFamily="34" charset="0"/>
                <a:cs typeface="Arial" pitchFamily="34" charset="0"/>
              </a:rPr>
              <a:t> alongside option to enhance cash returns if the risk/reward is sensible enough</a:t>
            </a:r>
            <a:endPar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endParaRP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600" b="0" i="0" u="none" strike="noStrike" kern="0" cap="none" spc="0" normalizeH="0" baseline="0" noProof="0" dirty="0" smtClean="0">
                <a:ln>
                  <a:noFill/>
                </a:ln>
                <a:solidFill>
                  <a:srgbClr val="000000"/>
                </a:solidFill>
                <a:effectLst/>
                <a:uLnTx/>
                <a:uFillTx/>
                <a:latin typeface="Arial" pitchFamily="34" charset="0"/>
                <a:cs typeface="Arial" pitchFamily="34" charset="0"/>
              </a:rPr>
              <a:t>A contingency plan triggered by certain market developments (systemic or counterparty specific) is available.	</a:t>
            </a:r>
          </a:p>
        </p:txBody>
      </p:sp>
    </p:spTree>
    <p:custDataLst>
      <p:tags r:id="rId1"/>
    </p:custDataLst>
    <p:extLst>
      <p:ext uri="{BB962C8B-B14F-4D97-AF65-F5344CB8AC3E}">
        <p14:creationId xmlns:p14="http://schemas.microsoft.com/office/powerpoint/2010/main" val="4201609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11</a:t>
            </a:fld>
            <a:endParaRPr lang="en-GB"/>
          </a:p>
        </p:txBody>
      </p:sp>
      <p:sp>
        <p:nvSpPr>
          <p:cNvPr id="27" name="Page_Title"/>
          <p:cNvSpPr>
            <a:spLocks noGrp="1"/>
          </p:cNvSpPr>
          <p:nvPr>
            <p:ph type="title"/>
            <p:custDataLst>
              <p:tags r:id="rId2"/>
            </p:custDataLst>
          </p:nvPr>
        </p:nvSpPr>
        <p:spPr/>
        <p:txBody>
          <a:bodyPr/>
          <a:lstStyle/>
          <a:p>
            <a:r>
              <a:rPr lang="en-GB" dirty="0" smtClean="0"/>
              <a:t>Systems</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11" name="Rectangle 3"/>
          <p:cNvSpPr txBox="1">
            <a:spLocks noChangeArrowheads="1"/>
          </p:cNvSpPr>
          <p:nvPr/>
        </p:nvSpPr>
        <p:spPr bwMode="auto">
          <a:xfrm>
            <a:off x="496888" y="1409700"/>
            <a:ext cx="8662987"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err="1" smtClean="0">
                <a:ln>
                  <a:noFill/>
                </a:ln>
                <a:solidFill>
                  <a:srgbClr val="000000"/>
                </a:solidFill>
                <a:effectLst/>
                <a:uLnTx/>
                <a:uFillTx/>
                <a:latin typeface="Arial"/>
              </a:rPr>
              <a:t>Externa</a:t>
            </a:r>
            <a:r>
              <a:rPr lang="en-GB" sz="1700" kern="0" dirty="0" smtClean="0">
                <a:solidFill>
                  <a:srgbClr val="000000"/>
                </a:solidFill>
                <a:latin typeface="Arial"/>
              </a:rPr>
              <a:t>l systems</a:t>
            </a:r>
            <a:r>
              <a:rPr kumimoji="0" lang="en-GB" sz="1700" b="0" i="0" u="none" strike="noStrike" kern="0" cap="none" spc="0" normalizeH="0" baseline="0" noProof="0" dirty="0" smtClean="0">
                <a:ln>
                  <a:noFill/>
                </a:ln>
                <a:solidFill>
                  <a:srgbClr val="000000"/>
                </a:solidFill>
                <a:effectLst/>
                <a:uLnTx/>
                <a:uFillTx/>
                <a:latin typeface="Arial"/>
              </a:rPr>
              <a:t>	</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1" u="none" strike="noStrike" kern="0" cap="none" spc="0" normalizeH="0" baseline="0" noProof="0" dirty="0" err="1" smtClean="0">
                <a:ln>
                  <a:noFill/>
                </a:ln>
                <a:solidFill>
                  <a:srgbClr val="000000"/>
                </a:solidFill>
                <a:effectLst/>
                <a:uLnTx/>
                <a:uFillTx/>
                <a:latin typeface="Arial"/>
              </a:rPr>
              <a:t>Factset</a:t>
            </a:r>
            <a:r>
              <a:rPr kumimoji="0" lang="en-GB" sz="1500" b="0" i="0" u="none" strike="noStrike" kern="0" cap="none" spc="0" normalizeH="0" baseline="0" noProof="0" dirty="0" smtClean="0">
                <a:ln>
                  <a:noFill/>
                </a:ln>
                <a:solidFill>
                  <a:srgbClr val="000000"/>
                </a:solidFill>
                <a:effectLst/>
                <a:uLnTx/>
                <a:uFillTx/>
                <a:latin typeface="Arial"/>
              </a:rPr>
              <a:t> system of choice for performance attribution analysis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OMGI RM&amp;P is </a:t>
            </a:r>
            <a:r>
              <a:rPr kumimoji="0" lang="en-GB" sz="1500" b="0" i="1" u="none" strike="noStrike" kern="0" cap="none" spc="0" normalizeH="0" baseline="0" noProof="0" dirty="0" smtClean="0">
                <a:ln>
                  <a:noFill/>
                </a:ln>
                <a:solidFill>
                  <a:srgbClr val="000000"/>
                </a:solidFill>
                <a:effectLst/>
                <a:uLnTx/>
                <a:uFillTx/>
                <a:latin typeface="Arial"/>
              </a:rPr>
              <a:t>Bloomberg Enterprise</a:t>
            </a:r>
            <a:r>
              <a:rPr kumimoji="0" lang="en-GB" sz="1500" b="0" i="0" u="none" strike="noStrike" kern="0" cap="none" spc="0" normalizeH="0" baseline="0" noProof="0" dirty="0" smtClean="0">
                <a:ln>
                  <a:noFill/>
                </a:ln>
                <a:solidFill>
                  <a:srgbClr val="000000"/>
                </a:solidFill>
                <a:effectLst/>
                <a:uLnTx/>
                <a:uFillTx/>
                <a:latin typeface="Arial"/>
              </a:rPr>
              <a:t> user and beta tester for the new PORT functions</a:t>
            </a: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Proprietary developments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Targeting the highest possible degree of automation allowing routine tasks running in the background</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Maximising the amount of time available for </a:t>
            </a:r>
            <a:r>
              <a:rPr kumimoji="0" lang="en-GB" sz="1500" b="0" i="1" u="none" strike="noStrike" kern="0" cap="none" spc="0" normalizeH="0" baseline="0" noProof="0" dirty="0" smtClean="0">
                <a:ln>
                  <a:noFill/>
                </a:ln>
                <a:solidFill>
                  <a:srgbClr val="000000"/>
                </a:solidFill>
                <a:effectLst/>
                <a:uLnTx/>
                <a:uFillTx/>
                <a:latin typeface="Arial"/>
              </a:rPr>
              <a:t>ad hoc</a:t>
            </a:r>
            <a:r>
              <a:rPr kumimoji="0" lang="en-GB" sz="1500" b="0" i="0" u="none" strike="noStrike" kern="0" cap="none" spc="0" normalizeH="0" baseline="0" noProof="0" dirty="0" smtClean="0">
                <a:ln>
                  <a:noFill/>
                </a:ln>
                <a:solidFill>
                  <a:srgbClr val="000000"/>
                </a:solidFill>
                <a:effectLst/>
                <a:uLnTx/>
                <a:uFillTx/>
                <a:latin typeface="Arial"/>
              </a:rPr>
              <a:t> portfolio and market analysis and development</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1" u="none" strike="noStrike" kern="0" cap="none" spc="0" normalizeH="0" baseline="0" noProof="0" dirty="0" smtClean="0">
                <a:ln>
                  <a:noFill/>
                </a:ln>
                <a:solidFill>
                  <a:srgbClr val="000000"/>
                </a:solidFill>
                <a:effectLst/>
                <a:uLnTx/>
                <a:uFillTx/>
                <a:latin typeface="Arial"/>
              </a:rPr>
              <a:t>Bloomberg analytics</a:t>
            </a:r>
            <a:r>
              <a:rPr kumimoji="0" lang="en-GB" sz="1500" b="0" i="0" u="none" strike="noStrike" kern="0" cap="none" spc="0" normalizeH="0" baseline="0" noProof="0" dirty="0" smtClean="0">
                <a:ln>
                  <a:noFill/>
                </a:ln>
                <a:solidFill>
                  <a:srgbClr val="000000"/>
                </a:solidFill>
                <a:effectLst/>
                <a:uLnTx/>
                <a:uFillTx/>
                <a:latin typeface="Arial"/>
              </a:rPr>
              <a:t> integrated within OMGI IT hub to provide market data and risk analytics (VaR and Scenarios analysis)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Proprietary framework for risk reporting allowing the highest degree of customization</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All procedures properly documented and underlying algorithms properly explained on our internal </a:t>
            </a:r>
            <a:r>
              <a:rPr kumimoji="0" lang="en-GB" sz="1500" b="0" i="1" u="none" strike="noStrike" kern="0" cap="none" spc="0" normalizeH="0" baseline="0" noProof="0" dirty="0" smtClean="0">
                <a:ln>
                  <a:noFill/>
                </a:ln>
                <a:solidFill>
                  <a:srgbClr val="000000"/>
                </a:solidFill>
                <a:effectLst/>
                <a:uLnTx/>
                <a:uFillTx/>
                <a:latin typeface="Arial"/>
              </a:rPr>
              <a:t>Wiki</a:t>
            </a:r>
          </a:p>
        </p:txBody>
      </p:sp>
    </p:spTree>
    <p:custDataLst>
      <p:tags r:id="rId1"/>
    </p:custDataLst>
    <p:extLst>
      <p:ext uri="{BB962C8B-B14F-4D97-AF65-F5344CB8AC3E}">
        <p14:creationId xmlns:p14="http://schemas.microsoft.com/office/powerpoint/2010/main" val="1890382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12</a:t>
            </a:fld>
            <a:endParaRPr lang="en-GB"/>
          </a:p>
        </p:txBody>
      </p:sp>
      <p:sp>
        <p:nvSpPr>
          <p:cNvPr id="27" name="Page_Title"/>
          <p:cNvSpPr>
            <a:spLocks noGrp="1"/>
          </p:cNvSpPr>
          <p:nvPr>
            <p:ph type="title"/>
            <p:custDataLst>
              <p:tags r:id="rId2"/>
            </p:custDataLst>
          </p:nvPr>
        </p:nvSpPr>
        <p:spPr/>
        <p:txBody>
          <a:bodyPr/>
          <a:lstStyle/>
          <a:p>
            <a:r>
              <a:rPr lang="en-GB" dirty="0" smtClean="0"/>
              <a:t>TEAM</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12" name="Rectangle 5"/>
          <p:cNvSpPr txBox="1">
            <a:spLocks noChangeArrowheads="1"/>
          </p:cNvSpPr>
          <p:nvPr/>
        </p:nvSpPr>
        <p:spPr bwMode="auto">
          <a:xfrm>
            <a:off x="709613" y="1409700"/>
            <a:ext cx="8705850" cy="474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50000"/>
              </a:spcBef>
              <a:spcAft>
                <a:spcPct val="0"/>
              </a:spcAft>
              <a:buClr>
                <a:srgbClr val="000000"/>
              </a:buClr>
              <a:buSzTx/>
              <a:buFont typeface="Wingdings" pitchFamily="2" charset="2"/>
              <a:buNone/>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Matteo Castagna (</a:t>
            </a:r>
            <a:r>
              <a:rPr kumimoji="0" lang="en-GB" sz="1500" b="0" i="0" u="none" strike="noStrike" kern="0" cap="none" spc="0" normalizeH="0" baseline="0" noProof="0" dirty="0" smtClean="0">
                <a:ln>
                  <a:noFill/>
                </a:ln>
                <a:solidFill>
                  <a:srgbClr val="000000"/>
                </a:solidFill>
                <a:effectLst/>
                <a:uLnTx/>
                <a:uFillTx/>
                <a:latin typeface="Arial"/>
                <a:ea typeface="+mn-ea"/>
                <a:cs typeface="+mn-cs"/>
                <a:hlinkClick r:id="rId4"/>
              </a:rPr>
              <a:t>matteo.castagna@omglobalinvestors.com</a:t>
            </a:r>
            <a:r>
              <a:rPr kumimoji="0" lang="en-GB" sz="1500" b="0" i="0" u="none" strike="noStrike" kern="0" cap="none" spc="0" normalizeH="0" baseline="0" noProof="0" dirty="0" smtClean="0">
                <a:ln>
                  <a:noFill/>
                </a:ln>
                <a:solidFill>
                  <a:srgbClr val="000000"/>
                </a:solidFill>
                <a:effectLst/>
                <a:uLnTx/>
                <a:uFillTx/>
                <a:latin typeface="Arial"/>
                <a:ea typeface="+mn-ea"/>
                <a:cs typeface="+mn-cs"/>
              </a:rPr>
              <a:t>): </a:t>
            </a:r>
            <a:r>
              <a:rPr kumimoji="0" lang="en-GB" sz="1400" b="0" i="0" u="none" strike="noStrike" kern="0" cap="none" spc="0" normalizeH="0" baseline="0" noProof="0" dirty="0" smtClean="0">
                <a:ln>
                  <a:noFill/>
                </a:ln>
                <a:solidFill>
                  <a:srgbClr val="000000"/>
                </a:solidFill>
                <a:effectLst/>
                <a:uLnTx/>
                <a:uFillTx/>
                <a:latin typeface="Arial"/>
                <a:ea typeface="+mn-ea"/>
                <a:cs typeface="+mn-cs"/>
              </a:rPr>
              <a:t>Head of IR&amp;P</a:t>
            </a:r>
          </a:p>
          <a:p>
            <a:pPr marL="361950" marR="0" lvl="2" indent="0" algn="l" defTabSz="914400" rtl="0" eaLnBrk="0" fontAlgn="base" latinLnBrk="0" hangingPunct="0">
              <a:lnSpc>
                <a:spcPct val="100000"/>
              </a:lnSpc>
              <a:spcBef>
                <a:spcPts val="100"/>
              </a:spcBef>
              <a:spcAft>
                <a:spcPct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rPr>
              <a:t>Graduated from </a:t>
            </a:r>
            <a:r>
              <a:rPr kumimoji="0" lang="en-GB" sz="1200" b="0" i="1" u="none" strike="noStrike" kern="0" cap="none" spc="0" normalizeH="0" baseline="0" noProof="0" dirty="0" smtClean="0">
                <a:ln>
                  <a:noFill/>
                </a:ln>
                <a:solidFill>
                  <a:srgbClr val="000000"/>
                </a:solidFill>
                <a:effectLst/>
                <a:uLnTx/>
                <a:uFillTx/>
                <a:latin typeface="Arial"/>
              </a:rPr>
              <a:t>“</a:t>
            </a:r>
            <a:r>
              <a:rPr kumimoji="0" lang="en-GB" sz="1200" b="0" i="1" u="none" strike="noStrike" kern="0" cap="none" spc="0" normalizeH="0" baseline="0" noProof="0" dirty="0" err="1" smtClean="0">
                <a:ln>
                  <a:noFill/>
                </a:ln>
                <a:solidFill>
                  <a:srgbClr val="000000"/>
                </a:solidFill>
                <a:effectLst/>
                <a:uLnTx/>
                <a:uFillTx/>
                <a:latin typeface="Arial"/>
              </a:rPr>
              <a:t>L.Bocconi</a:t>
            </a:r>
            <a:r>
              <a:rPr kumimoji="0" lang="en-GB" sz="1200" b="0" i="1" u="none" strike="noStrike" kern="0" cap="none" spc="0" normalizeH="0" baseline="0" noProof="0" dirty="0" smtClean="0">
                <a:ln>
                  <a:noFill/>
                </a:ln>
                <a:solidFill>
                  <a:srgbClr val="000000"/>
                </a:solidFill>
                <a:effectLst/>
                <a:uLnTx/>
                <a:uFillTx/>
                <a:latin typeface="Arial"/>
              </a:rPr>
              <a:t>”</a:t>
            </a:r>
            <a:r>
              <a:rPr kumimoji="0" lang="en-GB" sz="1200" b="0" i="0" u="none" strike="noStrike" kern="0" cap="none" spc="0" normalizeH="0" baseline="0" noProof="0" dirty="0" smtClean="0">
                <a:ln>
                  <a:noFill/>
                </a:ln>
                <a:solidFill>
                  <a:srgbClr val="000000"/>
                </a:solidFill>
                <a:effectLst/>
                <a:uLnTx/>
                <a:uFillTx/>
                <a:latin typeface="Arial"/>
              </a:rPr>
              <a:t> University D.E.S course. Involved since 1990 in financial markets covering a wide range of duties. After an initial period as an analyst (3+ years)  worked for 10+ years as a trader (proprietary trading and fund management) for </a:t>
            </a:r>
            <a:r>
              <a:rPr kumimoji="0" lang="en-GB" sz="1200" b="0" i="1" u="none" strike="noStrike" kern="0" cap="none" spc="0" normalizeH="0" baseline="0" noProof="0" dirty="0" smtClean="0">
                <a:ln>
                  <a:noFill/>
                </a:ln>
                <a:solidFill>
                  <a:srgbClr val="000000"/>
                </a:solidFill>
                <a:effectLst/>
                <a:uLnTx/>
                <a:uFillTx/>
                <a:latin typeface="Arial"/>
              </a:rPr>
              <a:t>Bankers Trust</a:t>
            </a:r>
            <a:r>
              <a:rPr kumimoji="0" lang="en-GB" sz="1200" b="0" i="0" u="none" strike="noStrike" kern="0" cap="none" spc="0" normalizeH="0" baseline="0" noProof="0" dirty="0" smtClean="0">
                <a:ln>
                  <a:noFill/>
                </a:ln>
                <a:solidFill>
                  <a:srgbClr val="000000"/>
                </a:solidFill>
                <a:effectLst/>
                <a:uLnTx/>
                <a:uFillTx/>
                <a:latin typeface="Arial"/>
              </a:rPr>
              <a:t>, </a:t>
            </a:r>
            <a:r>
              <a:rPr kumimoji="0" lang="en-GB" sz="1200" b="0" i="1" u="none" strike="noStrike" kern="0" cap="none" spc="0" normalizeH="0" baseline="0" noProof="0" dirty="0" err="1" smtClean="0">
                <a:ln>
                  <a:noFill/>
                </a:ln>
                <a:solidFill>
                  <a:srgbClr val="000000"/>
                </a:solidFill>
                <a:effectLst/>
                <a:uLnTx/>
                <a:uFillTx/>
                <a:latin typeface="Arial"/>
              </a:rPr>
              <a:t>Banesto</a:t>
            </a:r>
            <a:r>
              <a:rPr kumimoji="0" lang="en-GB" sz="1200" b="0" i="0" u="none" strike="noStrike" kern="0" cap="none" spc="0" normalizeH="0" baseline="0" noProof="0" dirty="0" smtClean="0">
                <a:ln>
                  <a:noFill/>
                </a:ln>
                <a:solidFill>
                  <a:srgbClr val="000000"/>
                </a:solidFill>
                <a:effectLst/>
                <a:uLnTx/>
                <a:uFillTx/>
                <a:latin typeface="Arial"/>
              </a:rPr>
              <a:t>, </a:t>
            </a:r>
            <a:r>
              <a:rPr kumimoji="0" lang="en-GB" sz="1200" b="0" i="1" u="none" strike="noStrike" kern="0" cap="none" spc="0" normalizeH="0" baseline="0" noProof="0" dirty="0" err="1" smtClean="0">
                <a:ln>
                  <a:noFill/>
                </a:ln>
                <a:solidFill>
                  <a:srgbClr val="000000"/>
                </a:solidFill>
                <a:effectLst/>
                <a:uLnTx/>
                <a:uFillTx/>
                <a:latin typeface="Arial"/>
              </a:rPr>
              <a:t>Banco</a:t>
            </a:r>
            <a:r>
              <a:rPr kumimoji="0" lang="en-GB" sz="1200" b="0" i="1" u="none" strike="noStrike" kern="0" cap="none" spc="0" normalizeH="0" baseline="0" noProof="0" dirty="0" smtClean="0">
                <a:ln>
                  <a:noFill/>
                </a:ln>
                <a:solidFill>
                  <a:srgbClr val="000000"/>
                </a:solidFill>
                <a:effectLst/>
                <a:uLnTx/>
                <a:uFillTx/>
                <a:latin typeface="Arial"/>
              </a:rPr>
              <a:t> </a:t>
            </a:r>
            <a:r>
              <a:rPr kumimoji="0" lang="en-GB" sz="1200" b="0" i="1" u="none" strike="noStrike" kern="0" cap="none" spc="0" normalizeH="0" baseline="0" noProof="0" dirty="0" err="1" smtClean="0">
                <a:ln>
                  <a:noFill/>
                </a:ln>
                <a:solidFill>
                  <a:srgbClr val="000000"/>
                </a:solidFill>
                <a:effectLst/>
                <a:uLnTx/>
                <a:uFillTx/>
                <a:latin typeface="Arial"/>
              </a:rPr>
              <a:t>Zaragozano</a:t>
            </a:r>
            <a:r>
              <a:rPr kumimoji="0" lang="en-GB" sz="1200" b="0" i="0" u="none" strike="noStrike" kern="0" cap="none" spc="0" normalizeH="0" baseline="0" noProof="0" dirty="0" smtClean="0">
                <a:ln>
                  <a:noFill/>
                </a:ln>
                <a:solidFill>
                  <a:srgbClr val="000000"/>
                </a:solidFill>
                <a:effectLst/>
                <a:uLnTx/>
                <a:uFillTx/>
                <a:latin typeface="Arial"/>
              </a:rPr>
              <a:t> in London, Milan and Madrid. Since 2004 moved to support areas: initially joined </a:t>
            </a:r>
            <a:r>
              <a:rPr kumimoji="0" lang="en-GB" sz="1200" b="0" i="1" u="none" strike="noStrike" kern="0" cap="none" spc="0" normalizeH="0" baseline="0" noProof="0" dirty="0" smtClean="0">
                <a:ln>
                  <a:noFill/>
                </a:ln>
                <a:solidFill>
                  <a:srgbClr val="000000"/>
                </a:solidFill>
                <a:effectLst/>
                <a:uLnTx/>
                <a:uFillTx/>
                <a:latin typeface="Arial"/>
              </a:rPr>
              <a:t>Vega Asset Management</a:t>
            </a:r>
            <a:r>
              <a:rPr kumimoji="0" lang="en-GB" sz="1200" b="0" i="0" u="none" strike="noStrike" kern="0" cap="none" spc="0" normalizeH="0" baseline="0" noProof="0" dirty="0" smtClean="0">
                <a:ln>
                  <a:noFill/>
                </a:ln>
                <a:solidFill>
                  <a:srgbClr val="000000"/>
                </a:solidFill>
                <a:effectLst/>
                <a:uLnTx/>
                <a:uFillTx/>
                <a:latin typeface="Arial"/>
              </a:rPr>
              <a:t> middle office and then in 2006 become Executive Director </a:t>
            </a:r>
            <a:r>
              <a:rPr kumimoji="0" lang="en-GB" sz="1200" b="0" i="1" u="none" strike="noStrike" kern="0" cap="none" spc="0" normalizeH="0" baseline="0" noProof="0" dirty="0" smtClean="0">
                <a:ln>
                  <a:noFill/>
                </a:ln>
                <a:solidFill>
                  <a:srgbClr val="000000"/>
                </a:solidFill>
                <a:effectLst/>
                <a:uLnTx/>
                <a:uFillTx/>
                <a:latin typeface="Arial"/>
              </a:rPr>
              <a:t>Market Risk Management</a:t>
            </a:r>
            <a:r>
              <a:rPr kumimoji="0" lang="en-GB" sz="1200" b="0" i="0" u="none" strike="noStrike" kern="0" cap="none" spc="0" normalizeH="0" baseline="0" noProof="0" dirty="0" smtClean="0">
                <a:ln>
                  <a:noFill/>
                </a:ln>
                <a:solidFill>
                  <a:srgbClr val="000000"/>
                </a:solidFill>
                <a:effectLst/>
                <a:uLnTx/>
                <a:uFillTx/>
                <a:latin typeface="Arial"/>
              </a:rPr>
              <a:t> for </a:t>
            </a:r>
            <a:r>
              <a:rPr kumimoji="0" lang="en-GB" sz="1200" b="0" i="1" u="none" strike="noStrike" kern="0" cap="none" spc="0" normalizeH="0" baseline="0" noProof="0" dirty="0" err="1" smtClean="0">
                <a:ln>
                  <a:noFill/>
                </a:ln>
                <a:solidFill>
                  <a:srgbClr val="000000"/>
                </a:solidFill>
                <a:effectLst/>
                <a:uLnTx/>
                <a:uFillTx/>
                <a:latin typeface="Arial"/>
              </a:rPr>
              <a:t>Proxima</a:t>
            </a:r>
            <a:r>
              <a:rPr kumimoji="0" lang="en-GB" sz="1200" b="0" i="1" u="none" strike="noStrike" kern="0" cap="none" spc="0" normalizeH="0" baseline="0" noProof="0" dirty="0" smtClean="0">
                <a:ln>
                  <a:noFill/>
                </a:ln>
                <a:solidFill>
                  <a:srgbClr val="000000"/>
                </a:solidFill>
                <a:effectLst/>
                <a:uLnTx/>
                <a:uFillTx/>
                <a:latin typeface="Arial"/>
              </a:rPr>
              <a:t> Alfa Investment </a:t>
            </a:r>
            <a:r>
              <a:rPr kumimoji="0" lang="en-GB" sz="1200" b="0" i="0" u="none" strike="noStrike" kern="0" cap="none" spc="0" normalizeH="0" baseline="0" noProof="0" dirty="0" smtClean="0">
                <a:ln>
                  <a:noFill/>
                </a:ln>
                <a:solidFill>
                  <a:srgbClr val="000000"/>
                </a:solidFill>
                <a:effectLst/>
                <a:uLnTx/>
                <a:uFillTx/>
                <a:latin typeface="Arial"/>
              </a:rPr>
              <a:t>(JV between </a:t>
            </a:r>
            <a:r>
              <a:rPr kumimoji="0" lang="en-GB" sz="1200" b="0" i="1" u="none" strike="noStrike" kern="0" cap="none" spc="0" normalizeH="0" baseline="0" noProof="0" dirty="0" smtClean="0">
                <a:ln>
                  <a:noFill/>
                </a:ln>
                <a:solidFill>
                  <a:srgbClr val="000000"/>
                </a:solidFill>
                <a:effectLst/>
                <a:uLnTx/>
                <a:uFillTx/>
                <a:latin typeface="Arial"/>
              </a:rPr>
              <a:t>Vega A.M.</a:t>
            </a:r>
            <a:r>
              <a:rPr kumimoji="0" lang="en-GB" sz="1200" b="0" i="0" u="none" strike="noStrike" kern="0" cap="none" spc="0" normalizeH="0" baseline="0" noProof="0" dirty="0" smtClean="0">
                <a:ln>
                  <a:noFill/>
                </a:ln>
                <a:solidFill>
                  <a:srgbClr val="000000"/>
                </a:solidFill>
                <a:effectLst/>
                <a:uLnTx/>
                <a:uFillTx/>
                <a:latin typeface="Arial"/>
              </a:rPr>
              <a:t> and </a:t>
            </a:r>
            <a:r>
              <a:rPr kumimoji="0" lang="en-GB" sz="1200" b="0" i="1" u="none" strike="noStrike" kern="0" cap="none" spc="0" normalizeH="0" baseline="0" noProof="0" dirty="0" smtClean="0">
                <a:ln>
                  <a:noFill/>
                </a:ln>
                <a:solidFill>
                  <a:srgbClr val="000000"/>
                </a:solidFill>
                <a:effectLst/>
                <a:uLnTx/>
                <a:uFillTx/>
                <a:latin typeface="Arial"/>
              </a:rPr>
              <a:t>BBVA</a:t>
            </a:r>
            <a:r>
              <a:rPr kumimoji="0" lang="en-GB" sz="1200" b="0" i="0" u="none" strike="noStrike" kern="0" cap="none" spc="0" normalizeH="0" baseline="0" noProof="0" dirty="0" smtClean="0">
                <a:ln>
                  <a:noFill/>
                </a:ln>
                <a:solidFill>
                  <a:srgbClr val="000000"/>
                </a:solidFill>
                <a:effectLst/>
                <a:uLnTx/>
                <a:uFillTx/>
                <a:latin typeface="Arial"/>
              </a:rPr>
              <a:t>) reporting directly to the company COO. </a:t>
            </a:r>
          </a:p>
          <a:p>
            <a:pPr marL="0" lvl="0" indent="0">
              <a:buClr>
                <a:srgbClr val="000000"/>
              </a:buClr>
              <a:buNone/>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Stephane Dancygier FRM (</a:t>
            </a:r>
            <a:r>
              <a:rPr kumimoji="0" lang="en-GB" sz="1500" b="0" i="0" u="none" strike="noStrike" kern="0" cap="none" spc="0" normalizeH="0" baseline="0" noProof="0" dirty="0" err="1" smtClean="0">
                <a:ln>
                  <a:noFill/>
                </a:ln>
                <a:solidFill>
                  <a:srgbClr val="000000"/>
                </a:solidFill>
                <a:effectLst/>
                <a:uLnTx/>
                <a:uFillTx/>
                <a:latin typeface="Arial"/>
                <a:ea typeface="+mn-ea"/>
                <a:cs typeface="+mn-cs"/>
                <a:hlinkClick r:id="rId5"/>
              </a:rPr>
              <a:t>stephane.dancygier</a:t>
            </a:r>
            <a:r>
              <a:rPr kumimoji="0" lang="en-GB" sz="1500" b="0" i="0" u="none" strike="noStrike" kern="0" cap="none" spc="0" normalizeH="0" baseline="0" noProof="0" dirty="0" smtClean="0">
                <a:ln>
                  <a:noFill/>
                </a:ln>
                <a:solidFill>
                  <a:srgbClr val="000000"/>
                </a:solidFill>
                <a:effectLst/>
                <a:uLnTx/>
                <a:uFillTx/>
                <a:latin typeface="Arial"/>
                <a:ea typeface="+mn-ea"/>
                <a:cs typeface="+mn-cs"/>
                <a:hlinkClick r:id="rId5"/>
              </a:rPr>
              <a:t>@</a:t>
            </a:r>
            <a:r>
              <a:rPr lang="en-GB" kern="0" dirty="0">
                <a:solidFill>
                  <a:srgbClr val="000000"/>
                </a:solidFill>
                <a:latin typeface="Arial"/>
                <a:hlinkClick r:id="rId4"/>
              </a:rPr>
              <a:t>omglobalinvestors.com</a:t>
            </a:r>
            <a:r>
              <a:rPr kumimoji="0" lang="en-GB" sz="1500" b="0" i="0" u="none" strike="noStrike" kern="0" cap="none" spc="0" normalizeH="0" baseline="0" noProof="0" dirty="0" smtClean="0">
                <a:ln>
                  <a:noFill/>
                </a:ln>
                <a:solidFill>
                  <a:srgbClr val="000000"/>
                </a:solidFill>
                <a:effectLst/>
                <a:uLnTx/>
                <a:uFillTx/>
                <a:latin typeface="Arial"/>
                <a:ea typeface="+mn-ea"/>
                <a:cs typeface="+mn-cs"/>
              </a:rPr>
              <a:t>): </a:t>
            </a:r>
            <a:r>
              <a:rPr kumimoji="0" lang="en-GB" sz="1400" b="0" i="0" u="none" strike="noStrike" kern="0" cap="none" spc="0" normalizeH="0" baseline="0" noProof="0" dirty="0" smtClean="0">
                <a:ln>
                  <a:noFill/>
                </a:ln>
                <a:solidFill>
                  <a:srgbClr val="000000"/>
                </a:solidFill>
                <a:effectLst/>
                <a:uLnTx/>
                <a:uFillTx/>
                <a:latin typeface="Arial"/>
                <a:ea typeface="+mn-ea"/>
                <a:cs typeface="+mn-cs"/>
              </a:rPr>
              <a:t>Risk Management</a:t>
            </a:r>
            <a:r>
              <a:rPr kumimoji="0" lang="en-GB" sz="1500" b="0" i="0" u="none" strike="noStrike" kern="0" cap="none" spc="0" normalizeH="0" baseline="0" noProof="0" dirty="0" smtClean="0">
                <a:ln>
                  <a:noFill/>
                </a:ln>
                <a:solidFill>
                  <a:srgbClr val="000000"/>
                </a:solidFill>
                <a:effectLst/>
                <a:uLnTx/>
                <a:uFillTx/>
                <a:latin typeface="Arial"/>
                <a:ea typeface="+mn-ea"/>
                <a:cs typeface="+mn-cs"/>
              </a:rPr>
              <a:t> </a:t>
            </a:r>
          </a:p>
          <a:p>
            <a:pPr marL="361950" marR="0" lvl="2" indent="0" algn="l" defTabSz="914400" rtl="0" eaLnBrk="0" fontAlgn="base" latinLnBrk="0" hangingPunct="0">
              <a:lnSpc>
                <a:spcPct val="100000"/>
              </a:lnSpc>
              <a:spcBef>
                <a:spcPts val="100"/>
              </a:spcBef>
              <a:spcAft>
                <a:spcPct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rPr>
              <a:t>Graduated from the University of Birmingham with a </a:t>
            </a:r>
            <a:r>
              <a:rPr kumimoji="0" lang="en-GB" sz="1200" b="0" i="0" u="none" strike="noStrike" kern="0" cap="none" spc="0" normalizeH="0" baseline="0" noProof="0" dirty="0" err="1" smtClean="0">
                <a:ln>
                  <a:noFill/>
                </a:ln>
                <a:solidFill>
                  <a:srgbClr val="000000"/>
                </a:solidFill>
                <a:effectLst/>
                <a:uLnTx/>
                <a:uFillTx/>
                <a:latin typeface="Arial"/>
              </a:rPr>
              <a:t>B.Com</a:t>
            </a:r>
            <a:r>
              <a:rPr kumimoji="0" lang="en-GB" sz="1200" b="0" i="0" u="none" strike="noStrike" kern="0" cap="none" spc="0" normalizeH="0" baseline="0" noProof="0" dirty="0" smtClean="0">
                <a:ln>
                  <a:noFill/>
                </a:ln>
                <a:solidFill>
                  <a:srgbClr val="000000"/>
                </a:solidFill>
                <a:effectLst/>
                <a:uLnTx/>
                <a:uFillTx/>
                <a:latin typeface="Arial"/>
              </a:rPr>
              <a:t> in Accounting, Commerce and French. Went on to work for Deutsche Bank, Morgan Stanley and JP Morgan for a total of 10 years covering middle office roles in the collateral, Interest Rate Swaps, Credit Derivatives and Repo projects. Joined OMAM in 2007 in a project capacity and moved to the risk department in 2009. Obtained the FRM qualification as part of this current position.</a:t>
            </a:r>
          </a:p>
          <a:p>
            <a:pPr marL="0" lvl="0" indent="0">
              <a:buClr>
                <a:srgbClr val="000000"/>
              </a:buClr>
              <a:buNone/>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Chris Packer IAQ (</a:t>
            </a:r>
            <a:r>
              <a:rPr kumimoji="0" lang="en-GB" sz="1500" b="0" i="0" u="none" strike="noStrike" kern="0" cap="none" spc="0" normalizeH="0" baseline="0" noProof="0" dirty="0" err="1" smtClean="0">
                <a:ln>
                  <a:noFill/>
                </a:ln>
                <a:solidFill>
                  <a:srgbClr val="000000"/>
                </a:solidFill>
                <a:effectLst/>
                <a:uLnTx/>
                <a:uFillTx/>
                <a:latin typeface="Arial"/>
                <a:ea typeface="+mn-ea"/>
                <a:cs typeface="+mn-cs"/>
                <a:hlinkClick r:id="rId6"/>
              </a:rPr>
              <a:t>chris.packer</a:t>
            </a:r>
            <a:r>
              <a:rPr kumimoji="0" lang="en-GB" sz="1500" b="0" i="0" u="none" strike="noStrike" kern="0" cap="none" spc="0" normalizeH="0" baseline="0" noProof="0" dirty="0" smtClean="0">
                <a:ln>
                  <a:noFill/>
                </a:ln>
                <a:solidFill>
                  <a:srgbClr val="000000"/>
                </a:solidFill>
                <a:effectLst/>
                <a:uLnTx/>
                <a:uFillTx/>
                <a:latin typeface="Arial"/>
                <a:ea typeface="+mn-ea"/>
                <a:cs typeface="+mn-cs"/>
                <a:hlinkClick r:id="rId6"/>
              </a:rPr>
              <a:t>@</a:t>
            </a:r>
            <a:r>
              <a:rPr lang="en-GB" kern="0" dirty="0">
                <a:solidFill>
                  <a:srgbClr val="000000"/>
                </a:solidFill>
                <a:latin typeface="Arial"/>
                <a:hlinkClick r:id="rId4"/>
              </a:rPr>
              <a:t>omglobalinvestors.com</a:t>
            </a:r>
            <a:r>
              <a:rPr kumimoji="0" lang="en-GB" sz="1500" b="0" i="0" u="none" strike="noStrike" kern="0" cap="none" spc="0" normalizeH="0" baseline="0" noProof="0" dirty="0" smtClean="0">
                <a:ln>
                  <a:noFill/>
                </a:ln>
                <a:solidFill>
                  <a:srgbClr val="000000"/>
                </a:solidFill>
                <a:effectLst/>
                <a:uLnTx/>
                <a:uFillTx/>
                <a:latin typeface="Arial"/>
                <a:ea typeface="+mn-ea"/>
                <a:cs typeface="+mn-cs"/>
              </a:rPr>
              <a:t>): </a:t>
            </a:r>
            <a:r>
              <a:rPr kumimoji="0" lang="en-GB" sz="1400" b="0" i="0" u="none" strike="noStrike" kern="0" cap="none" spc="0" normalizeH="0" baseline="0" noProof="0" dirty="0" smtClean="0">
                <a:ln>
                  <a:noFill/>
                </a:ln>
                <a:solidFill>
                  <a:srgbClr val="000000"/>
                </a:solidFill>
                <a:effectLst/>
                <a:uLnTx/>
                <a:uFillTx/>
                <a:latin typeface="Arial"/>
                <a:ea typeface="+mn-ea"/>
                <a:cs typeface="+mn-cs"/>
              </a:rPr>
              <a:t>Peer Group Analysis and reporting</a:t>
            </a:r>
          </a:p>
          <a:p>
            <a:pPr marL="361950" marR="0" lvl="2" indent="0" algn="l" defTabSz="914400" rtl="0" eaLnBrk="0" fontAlgn="base" latinLnBrk="0" hangingPunct="0">
              <a:lnSpc>
                <a:spcPct val="100000"/>
              </a:lnSpc>
              <a:spcBef>
                <a:spcPts val="100"/>
              </a:spcBef>
              <a:spcAft>
                <a:spcPct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rPr>
              <a:t>Prior to joining OMAM Chris was with the secretarial/administrative team of Barclays Corporate Banking Sector in Hampstead, London (1991 to 1995). Chris originally joined Old Mutual via the merger of </a:t>
            </a:r>
            <a:r>
              <a:rPr kumimoji="0" lang="en-GB" sz="1200" b="0" i="1" u="none" strike="noStrike" kern="0" cap="none" spc="0" normalizeH="0" baseline="0" noProof="0" dirty="0" err="1" smtClean="0">
                <a:ln>
                  <a:noFill/>
                </a:ln>
                <a:solidFill>
                  <a:srgbClr val="000000"/>
                </a:solidFill>
                <a:effectLst/>
                <a:uLnTx/>
                <a:uFillTx/>
                <a:latin typeface="Arial"/>
              </a:rPr>
              <a:t>Capel</a:t>
            </a:r>
            <a:r>
              <a:rPr kumimoji="0" lang="en-GB" sz="1200" b="0" i="1" u="none" strike="noStrike" kern="0" cap="none" spc="0" normalizeH="0" baseline="0" noProof="0" dirty="0" smtClean="0">
                <a:ln>
                  <a:noFill/>
                </a:ln>
                <a:solidFill>
                  <a:srgbClr val="000000"/>
                </a:solidFill>
                <a:effectLst/>
                <a:uLnTx/>
                <a:uFillTx/>
                <a:latin typeface="Arial"/>
              </a:rPr>
              <a:t>-Cure Myers</a:t>
            </a:r>
            <a:r>
              <a:rPr kumimoji="0" lang="en-GB" sz="1200" b="0" i="0" u="none" strike="noStrike" kern="0" cap="none" spc="0" normalizeH="0" baseline="0" noProof="0" dirty="0" smtClean="0">
                <a:ln>
                  <a:noFill/>
                </a:ln>
                <a:solidFill>
                  <a:srgbClr val="000000"/>
                </a:solidFill>
                <a:effectLst/>
                <a:uLnTx/>
                <a:uFillTx/>
                <a:latin typeface="Arial"/>
              </a:rPr>
              <a:t> (CCM)/</a:t>
            </a:r>
            <a:r>
              <a:rPr kumimoji="0" lang="en-GB" sz="1200" b="0" i="1" u="none" strike="noStrike" kern="0" cap="none" spc="0" normalizeH="0" baseline="0" noProof="0" dirty="0" smtClean="0">
                <a:ln>
                  <a:noFill/>
                </a:ln>
                <a:solidFill>
                  <a:srgbClr val="000000"/>
                </a:solidFill>
                <a:effectLst/>
                <a:uLnTx/>
                <a:uFillTx/>
                <a:latin typeface="Arial"/>
              </a:rPr>
              <a:t>Sharp and </a:t>
            </a:r>
            <a:r>
              <a:rPr kumimoji="0" lang="en-GB" sz="1200" b="0" i="1" u="none" strike="noStrike" kern="0" cap="none" spc="0" normalizeH="0" baseline="0" noProof="0" dirty="0" err="1" smtClean="0">
                <a:ln>
                  <a:noFill/>
                </a:ln>
                <a:solidFill>
                  <a:srgbClr val="000000"/>
                </a:solidFill>
                <a:effectLst/>
                <a:uLnTx/>
                <a:uFillTx/>
                <a:latin typeface="Arial"/>
              </a:rPr>
              <a:t>Gerrard</a:t>
            </a:r>
            <a:r>
              <a:rPr kumimoji="0" lang="en-GB" sz="1200" b="0" i="0" u="none" strike="noStrike" kern="0" cap="none" spc="0" normalizeH="0" baseline="0" noProof="0" dirty="0" smtClean="0">
                <a:ln>
                  <a:noFill/>
                </a:ln>
                <a:solidFill>
                  <a:srgbClr val="000000"/>
                </a:solidFill>
                <a:effectLst/>
                <a:uLnTx/>
                <a:uFillTx/>
                <a:latin typeface="Arial"/>
              </a:rPr>
              <a:t> acquisitions where she was responsible for training administration and then transferring to Settlements where she held the position of PA to the Director of Settlements. In recent years Chris has held various positions in administration and support roles at OMAM.</a:t>
            </a:r>
            <a:endParaRPr kumimoji="0" lang="en-GB" sz="1300" b="0" i="0" u="none" strike="noStrike" kern="0" cap="none" spc="0" normalizeH="0" baseline="0" noProof="0" dirty="0" smtClean="0">
              <a:ln>
                <a:noFill/>
              </a:ln>
              <a:solidFill>
                <a:srgbClr val="000000"/>
              </a:solidFill>
              <a:effectLst/>
              <a:uLnTx/>
              <a:uFillTx/>
              <a:latin typeface="Arial"/>
            </a:endParaRPr>
          </a:p>
          <a:p>
            <a:pPr marL="0" marR="0" lvl="0" indent="0" algn="l" defTabSz="914400" rtl="0" eaLnBrk="0" fontAlgn="base" latinLnBrk="0" hangingPunct="0">
              <a:lnSpc>
                <a:spcPct val="100000"/>
              </a:lnSpc>
              <a:spcBef>
                <a:spcPct val="50000"/>
              </a:spcBef>
              <a:spcAft>
                <a:spcPct val="0"/>
              </a:spcAft>
              <a:buClr>
                <a:srgbClr val="000000"/>
              </a:buClr>
              <a:buSzTx/>
              <a:buFont typeface="Wingdings" pitchFamily="2" charset="2"/>
              <a:buNone/>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Shaun Fennell (</a:t>
            </a:r>
            <a:r>
              <a:rPr kumimoji="0" lang="en-GB" sz="1500" b="0" i="0" u="none" strike="noStrike" kern="0" cap="none" spc="0" normalizeH="0" baseline="0" noProof="0" dirty="0" smtClean="0">
                <a:ln>
                  <a:noFill/>
                </a:ln>
                <a:solidFill>
                  <a:srgbClr val="000000"/>
                </a:solidFill>
                <a:effectLst/>
                <a:uLnTx/>
                <a:uFillTx/>
                <a:latin typeface="Arial"/>
                <a:ea typeface="+mn-ea"/>
                <a:cs typeface="+mn-cs"/>
                <a:hlinkClick r:id="rId7"/>
              </a:rPr>
              <a:t>shaun.fennell@omglobalinvestors.com</a:t>
            </a:r>
            <a:r>
              <a:rPr kumimoji="0" lang="en-GB" sz="1500" b="0" i="0" u="none" strike="noStrike" kern="0" cap="none" spc="0" normalizeH="0" baseline="0" noProof="0" dirty="0" smtClean="0">
                <a:ln>
                  <a:noFill/>
                </a:ln>
                <a:solidFill>
                  <a:srgbClr val="000000"/>
                </a:solidFill>
                <a:effectLst/>
                <a:uLnTx/>
                <a:uFillTx/>
                <a:latin typeface="Arial"/>
                <a:ea typeface="+mn-ea"/>
                <a:cs typeface="+mn-cs"/>
              </a:rPr>
              <a:t>): </a:t>
            </a:r>
            <a:r>
              <a:rPr kumimoji="0" lang="en-GB" sz="1400" b="0" i="0" u="none" strike="noStrike" kern="0" cap="none" spc="0" normalizeH="0" baseline="0" noProof="0" dirty="0" smtClean="0">
                <a:ln>
                  <a:noFill/>
                </a:ln>
                <a:solidFill>
                  <a:srgbClr val="000000"/>
                </a:solidFill>
                <a:effectLst/>
                <a:uLnTx/>
                <a:uFillTx/>
                <a:latin typeface="Arial"/>
                <a:ea typeface="+mn-ea"/>
                <a:cs typeface="+mn-cs"/>
              </a:rPr>
              <a:t>Performance Analysis and Attribution</a:t>
            </a:r>
          </a:p>
          <a:p>
            <a:pPr marL="361950" lvl="2" indent="0">
              <a:spcBef>
                <a:spcPts val="100"/>
              </a:spcBef>
              <a:buSzTx/>
              <a:buNone/>
            </a:pPr>
            <a:r>
              <a:rPr lang="en-GB" sz="1200" kern="0" dirty="0" smtClean="0">
                <a:solidFill>
                  <a:srgbClr val="000000"/>
                </a:solidFill>
                <a:latin typeface="Arial"/>
              </a:rPr>
              <a:t>Masters </a:t>
            </a:r>
            <a:r>
              <a:rPr lang="en-GB" sz="1200" kern="0" dirty="0">
                <a:solidFill>
                  <a:srgbClr val="000000"/>
                </a:solidFill>
                <a:latin typeface="Arial"/>
              </a:rPr>
              <a:t>degree, majoring in investments, he is a part qualified actuary and a holder of the Investment Management Certificate (CFA UK) RDR compliant.  Working as a trainee actuary early in his career, he transitioned into asset management as an Investment Risk Analyst in </a:t>
            </a:r>
            <a:r>
              <a:rPr lang="en-GB" sz="1200" kern="0" dirty="0" smtClean="0">
                <a:solidFill>
                  <a:srgbClr val="000000"/>
                </a:solidFill>
                <a:latin typeface="Arial"/>
              </a:rPr>
              <a:t>Skandia </a:t>
            </a:r>
            <a:r>
              <a:rPr lang="en-GB" sz="1200" kern="0" dirty="0">
                <a:solidFill>
                  <a:srgbClr val="000000"/>
                </a:solidFill>
                <a:latin typeface="Arial"/>
              </a:rPr>
              <a:t>Investment Group.  Upon joining Old Mutual Global Investors in 2012, he is now specialising in the Investment Performance space within the Investment Risk and Performance function..</a:t>
            </a:r>
            <a:endParaRPr kumimoji="0" lang="en-GB" sz="1200" b="0" i="0" u="none" strike="noStrike" kern="0" cap="none" spc="0" normalizeH="0" baseline="0" noProof="0" dirty="0" smtClean="0">
              <a:ln>
                <a:noFill/>
              </a:ln>
              <a:solidFill>
                <a:srgbClr val="000000"/>
              </a:solidFill>
              <a:effectLst/>
              <a:uLnTx/>
              <a:uFillTx/>
              <a:latin typeface="Arial"/>
            </a:endParaRPr>
          </a:p>
          <a:p>
            <a:pPr marL="361950" marR="0" lvl="2" indent="0" algn="l" defTabSz="914400" rtl="0" eaLnBrk="0" fontAlgn="base" latinLnBrk="0" hangingPunct="0">
              <a:lnSpc>
                <a:spcPct val="100000"/>
              </a:lnSpc>
              <a:spcBef>
                <a:spcPts val="100"/>
              </a:spcBef>
              <a:spcAft>
                <a:spcPct val="0"/>
              </a:spcAft>
              <a:buClrTx/>
              <a:buSzTx/>
              <a:buFontTx/>
              <a:buNone/>
              <a:tabLst/>
              <a:defRPr/>
            </a:pPr>
            <a:endParaRPr kumimoji="0" lang="en-GB" sz="1200" b="0" i="0" u="none" strike="noStrike" kern="0" cap="none" spc="0" normalizeH="0" baseline="0" noProof="0" dirty="0" smtClean="0">
              <a:ln>
                <a:noFill/>
              </a:ln>
              <a:solidFill>
                <a:srgbClr val="000000"/>
              </a:solidFill>
              <a:effectLst/>
              <a:uLnTx/>
              <a:uFillTx/>
              <a:latin typeface="Arial"/>
            </a:endParaRPr>
          </a:p>
        </p:txBody>
      </p:sp>
    </p:spTree>
    <p:custDataLst>
      <p:tags r:id="rId1"/>
    </p:custDataLst>
    <p:extLst>
      <p:ext uri="{BB962C8B-B14F-4D97-AF65-F5344CB8AC3E}">
        <p14:creationId xmlns:p14="http://schemas.microsoft.com/office/powerpoint/2010/main" val="3453002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ction Title"/>
          <p:cNvSpPr>
            <a:spLocks noGrp="1"/>
          </p:cNvSpPr>
          <p:nvPr>
            <p:ph type="body" idx="1"/>
          </p:nvPr>
        </p:nvSpPr>
        <p:spPr>
          <a:xfrm>
            <a:off x="360000" y="3560630"/>
            <a:ext cx="6516000" cy="248658"/>
          </a:xfrm>
        </p:spPr>
        <p:txBody>
          <a:bodyPr/>
          <a:lstStyle/>
          <a:p>
            <a:r>
              <a:rPr lang="en-GB" dirty="0" smtClean="0"/>
              <a:t>Few more details</a:t>
            </a:r>
            <a:endParaRPr lang="en-GB" dirty="0"/>
          </a:p>
        </p:txBody>
      </p:sp>
      <p:sp>
        <p:nvSpPr>
          <p:cNvPr id="8" name="Text Box 11" hidden="1"/>
          <p:cNvSpPr txBox="1">
            <a:spLocks noChangeArrowheads="1"/>
          </p:cNvSpPr>
          <p:nvPr>
            <p:custDataLst>
              <p:tags r:id="rId2"/>
            </p:custDataLst>
          </p:nvPr>
        </p:nvSpPr>
        <p:spPr bwMode="auto">
          <a:xfrm>
            <a:off x="2137201" y="2928144"/>
            <a:ext cx="229230" cy="418576"/>
          </a:xfrm>
          <a:prstGeom prst="rect">
            <a:avLst/>
          </a:prstGeom>
          <a:extLst/>
        </p:spPr>
        <p:txBody>
          <a:bodyPr vert="horz" wrap="none" lIns="0" tIns="0" rIns="0" bIns="0" rtlCol="0" anchor="t" anchorCtr="0">
            <a:spAutoFit/>
          </a:bodyPr>
          <a:lstStyle>
            <a:lvl1pPr>
              <a:spcBef>
                <a:spcPct val="0"/>
              </a:spcBef>
              <a:buNone/>
              <a:defRPr sz="3200" b="0">
                <a:solidFill>
                  <a:schemeClr val="tx2"/>
                </a:solidFill>
                <a:ea typeface="+mj-ea"/>
                <a:cs typeface="Arial" pitchFamily="34" charset="0"/>
              </a:defRPr>
            </a:lvl1pPr>
          </a:lstStyle>
          <a:p>
            <a:pPr>
              <a:lnSpc>
                <a:spcPct val="85000"/>
              </a:lnSpc>
            </a:pPr>
            <a:r>
              <a:rPr lang="en-US" b="1" cap="all" dirty="0" smtClean="0">
                <a:latin typeface="+mj-lt"/>
              </a:rPr>
              <a:t>1</a:t>
            </a:r>
            <a:endParaRPr lang="en-US" b="1" cap="all" dirty="0">
              <a:latin typeface="+mj-lt"/>
            </a:endParaRPr>
          </a:p>
        </p:txBody>
      </p:sp>
      <p:sp>
        <p:nvSpPr>
          <p:cNvPr id="9" name="TextBox 8"/>
          <p:cNvSpPr txBox="1"/>
          <p:nvPr/>
        </p:nvSpPr>
        <p:spPr>
          <a:xfrm>
            <a:off x="352800" y="2855370"/>
            <a:ext cx="6126677" cy="430887"/>
          </a:xfrm>
          <a:prstGeom prst="rect">
            <a:avLst/>
          </a:prstGeom>
          <a:noFill/>
        </p:spPr>
        <p:txBody>
          <a:bodyPr wrap="none" lIns="0" tIns="0" rIns="0" bIns="0" rtlCol="0">
            <a:spAutoFit/>
          </a:bodyPr>
          <a:lstStyle/>
          <a:p>
            <a:r>
              <a:rPr lang="en-US" sz="2800" b="1" cap="all" dirty="0" smtClean="0">
                <a:solidFill>
                  <a:schemeClr val="tx2"/>
                </a:solidFill>
              </a:rPr>
              <a:t>2.0 </a:t>
            </a:r>
            <a:r>
              <a:rPr lang="en-US" sz="2800" b="1" cap="all" dirty="0" smtClean="0">
                <a:solidFill>
                  <a:schemeClr val="tx2"/>
                </a:solidFill>
              </a:rPr>
              <a:t>INVESTMENT RISK MANAGEMENT</a:t>
            </a:r>
            <a:endParaRPr lang="en-US" sz="2800" b="1" cap="all" dirty="0" smtClean="0">
              <a:solidFill>
                <a:schemeClr val="tx2"/>
              </a:solidFill>
            </a:endParaRPr>
          </a:p>
        </p:txBody>
      </p:sp>
    </p:spTree>
    <p:custDataLst>
      <p:tags r:id="rId1"/>
    </p:custDataLst>
    <p:extLst>
      <p:ext uri="{BB962C8B-B14F-4D97-AF65-F5344CB8AC3E}">
        <p14:creationId xmlns:p14="http://schemas.microsoft.com/office/powerpoint/2010/main" val="2338352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14</a:t>
            </a:fld>
            <a:endParaRPr lang="en-GB"/>
          </a:p>
        </p:txBody>
      </p:sp>
      <p:sp>
        <p:nvSpPr>
          <p:cNvPr id="27" name="Page_Title"/>
          <p:cNvSpPr>
            <a:spLocks noGrp="1"/>
          </p:cNvSpPr>
          <p:nvPr>
            <p:ph type="title"/>
            <p:custDataLst>
              <p:tags r:id="rId2"/>
            </p:custDataLst>
          </p:nvPr>
        </p:nvSpPr>
        <p:spPr/>
        <p:txBody>
          <a:bodyPr/>
          <a:lstStyle/>
          <a:p>
            <a:r>
              <a:rPr lang="en-GB" smtClean="0"/>
              <a:t>Relevant magnitudes</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38" name="Content Placeholder 2"/>
          <p:cNvSpPr>
            <a:spLocks noGrp="1"/>
          </p:cNvSpPr>
          <p:nvPr>
            <p:ph idx="4294967295"/>
          </p:nvPr>
        </p:nvSpPr>
        <p:spPr>
          <a:xfrm>
            <a:off x="482600" y="1219200"/>
            <a:ext cx="8537832" cy="5018088"/>
          </a:xfrm>
        </p:spPr>
        <p:txBody>
          <a:bodyPr lIns="91440" tIns="45720" rIns="91440" bIns="45720">
            <a:normAutofit/>
          </a:bodyPr>
          <a:lstStyle/>
          <a:p>
            <a:pPr lvl="3">
              <a:lnSpc>
                <a:spcPct val="90000"/>
              </a:lnSpc>
              <a:defRPr/>
            </a:pPr>
            <a:r>
              <a:rPr lang="en-GB" sz="1600" dirty="0" smtClean="0"/>
              <a:t>Ex ante risk: </a:t>
            </a:r>
            <a:r>
              <a:rPr lang="en-GB" sz="1600" dirty="0" smtClean="0"/>
              <a:t>part </a:t>
            </a:r>
            <a:r>
              <a:rPr lang="en-GB" sz="1600" dirty="0" smtClean="0"/>
              <a:t>of the definition of the product and accepted by the client. </a:t>
            </a:r>
          </a:p>
          <a:p>
            <a:pPr lvl="4">
              <a:lnSpc>
                <a:spcPct val="90000"/>
              </a:lnSpc>
              <a:defRPr/>
            </a:pPr>
            <a:r>
              <a:rPr lang="en-GB" sz="1600" dirty="0" smtClean="0"/>
              <a:t>Is the current portfolio fit to deliver that risk?</a:t>
            </a:r>
          </a:p>
          <a:p>
            <a:pPr lvl="4">
              <a:lnSpc>
                <a:spcPct val="90000"/>
              </a:lnSpc>
              <a:defRPr/>
            </a:pPr>
            <a:r>
              <a:rPr lang="en-GB" sz="1600" dirty="0" smtClean="0"/>
              <a:t>Is the current portfolio respectful of the strategy being marketed?</a:t>
            </a:r>
          </a:p>
          <a:p>
            <a:pPr lvl="3">
              <a:lnSpc>
                <a:spcPct val="90000"/>
              </a:lnSpc>
              <a:defRPr/>
            </a:pPr>
            <a:r>
              <a:rPr lang="en-GB" sz="1600" dirty="0" smtClean="0"/>
              <a:t>Ex post performance (absolute or vs. some indicator) delivered:  </a:t>
            </a:r>
          </a:p>
          <a:p>
            <a:pPr lvl="4">
              <a:lnSpc>
                <a:spcPct val="90000"/>
              </a:lnSpc>
              <a:defRPr/>
            </a:pPr>
            <a:r>
              <a:rPr lang="en-GB" sz="1600" dirty="0" smtClean="0"/>
              <a:t>is the ex-post performance in line with what the client expect?</a:t>
            </a:r>
          </a:p>
          <a:p>
            <a:pPr lvl="4">
              <a:lnSpc>
                <a:spcPct val="90000"/>
              </a:lnSpc>
              <a:defRPr/>
            </a:pPr>
            <a:r>
              <a:rPr lang="en-GB" sz="1600" dirty="0" smtClean="0"/>
              <a:t>how does it compare to the ex-ante measures?</a:t>
            </a:r>
          </a:p>
          <a:p>
            <a:pPr lvl="3">
              <a:lnSpc>
                <a:spcPct val="90000"/>
              </a:lnSpc>
              <a:defRPr/>
            </a:pPr>
            <a:r>
              <a:rPr lang="en-GB" sz="1600" dirty="0" smtClean="0"/>
              <a:t>Liquidity measures:</a:t>
            </a:r>
          </a:p>
          <a:p>
            <a:pPr lvl="4">
              <a:lnSpc>
                <a:spcPct val="90000"/>
              </a:lnSpc>
              <a:defRPr/>
            </a:pPr>
            <a:r>
              <a:rPr lang="en-GB" sz="1600" dirty="0" smtClean="0"/>
              <a:t>Measuring portfolio liquidity is crucial because this is where typically funds fail</a:t>
            </a:r>
          </a:p>
          <a:p>
            <a:pPr lvl="4">
              <a:lnSpc>
                <a:spcPct val="90000"/>
              </a:lnSpc>
              <a:defRPr/>
            </a:pPr>
            <a:r>
              <a:rPr lang="en-GB" sz="1600" dirty="0" smtClean="0"/>
              <a:t>Equity measure based on the estimate of ADV and hypothesis about how much we can trade of the ADV without affecting market price (default 10%-20%)</a:t>
            </a:r>
          </a:p>
          <a:p>
            <a:pPr lvl="4">
              <a:lnSpc>
                <a:spcPct val="90000"/>
              </a:lnSpc>
              <a:defRPr/>
            </a:pPr>
            <a:r>
              <a:rPr lang="en-GB" sz="1600" dirty="0" smtClean="0"/>
              <a:t>Fixed income measure based on factors using a proprietary model</a:t>
            </a:r>
          </a:p>
          <a:p>
            <a:pPr lvl="3">
              <a:lnSpc>
                <a:spcPct val="90000"/>
              </a:lnSpc>
              <a:defRPr/>
            </a:pPr>
            <a:r>
              <a:rPr lang="en-GB" sz="1600" dirty="0" smtClean="0"/>
              <a:t>Counterparty risk: </a:t>
            </a:r>
          </a:p>
          <a:p>
            <a:pPr lvl="4">
              <a:lnSpc>
                <a:spcPct val="90000"/>
              </a:lnSpc>
              <a:defRPr/>
            </a:pPr>
            <a:r>
              <a:rPr lang="en-GB" sz="1600" dirty="0" smtClean="0"/>
              <a:t>Making sure all the residual cash and collateral pledged are accounted for; set types and merge counterparties</a:t>
            </a:r>
          </a:p>
          <a:p>
            <a:pPr lvl="4">
              <a:lnSpc>
                <a:spcPct val="90000"/>
              </a:lnSpc>
              <a:defRPr/>
            </a:pPr>
            <a:r>
              <a:rPr lang="en-GB" sz="1600" dirty="0" smtClean="0"/>
              <a:t>Monitor markets via fairly standard indicators: CDS spread, equity, country, rating movements</a:t>
            </a:r>
          </a:p>
        </p:txBody>
      </p:sp>
    </p:spTree>
    <p:custDataLst>
      <p:tags r:id="rId1"/>
    </p:custDataLst>
    <p:extLst>
      <p:ext uri="{BB962C8B-B14F-4D97-AF65-F5344CB8AC3E}">
        <p14:creationId xmlns:p14="http://schemas.microsoft.com/office/powerpoint/2010/main" val="2002996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15</a:t>
            </a:fld>
            <a:endParaRPr lang="en-GB"/>
          </a:p>
        </p:txBody>
      </p:sp>
      <p:sp>
        <p:nvSpPr>
          <p:cNvPr id="27" name="Page_Title"/>
          <p:cNvSpPr>
            <a:spLocks noGrp="1"/>
          </p:cNvSpPr>
          <p:nvPr>
            <p:ph type="title"/>
            <p:custDataLst>
              <p:tags r:id="rId2"/>
            </p:custDataLst>
          </p:nvPr>
        </p:nvSpPr>
        <p:spPr/>
        <p:txBody>
          <a:bodyPr/>
          <a:lstStyle/>
          <a:p>
            <a:r>
              <a:rPr lang="en-GB" dirty="0" smtClean="0"/>
              <a:t>Ex-ante risk</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2"/>
          <p:cNvSpPr>
            <a:spLocks noGrp="1"/>
          </p:cNvSpPr>
          <p:nvPr>
            <p:ph idx="4294967295"/>
          </p:nvPr>
        </p:nvSpPr>
        <p:spPr>
          <a:xfrm>
            <a:off x="1335216" y="1355124"/>
            <a:ext cx="7099300" cy="4298950"/>
          </a:xfrm>
        </p:spPr>
        <p:txBody>
          <a:bodyPr lIns="91440" tIns="45720" rIns="91440" bIns="45720"/>
          <a:lstStyle/>
          <a:p>
            <a:pPr lvl="3">
              <a:lnSpc>
                <a:spcPct val="80000"/>
              </a:lnSpc>
            </a:pPr>
            <a:r>
              <a:rPr lang="en-GB" sz="1800" dirty="0" smtClean="0"/>
              <a:t>We accept it’s better to make 1$ risking 50p than making 1$ risking 75p</a:t>
            </a:r>
          </a:p>
          <a:p>
            <a:pPr lvl="3">
              <a:lnSpc>
                <a:spcPct val="80000"/>
              </a:lnSpc>
            </a:pPr>
            <a:r>
              <a:rPr lang="en-GB" sz="1800" dirty="0" smtClean="0"/>
              <a:t>The problem is measuring the ex-ante risk</a:t>
            </a:r>
          </a:p>
          <a:p>
            <a:pPr lvl="3">
              <a:lnSpc>
                <a:spcPct val="80000"/>
              </a:lnSpc>
            </a:pPr>
            <a:r>
              <a:rPr lang="en-GB" sz="1800" dirty="0" smtClean="0"/>
              <a:t>Measuring how much you stand to lose is plain difficult:</a:t>
            </a:r>
          </a:p>
          <a:p>
            <a:pPr lvl="4">
              <a:lnSpc>
                <a:spcPct val="80000"/>
              </a:lnSpc>
            </a:pPr>
            <a:r>
              <a:rPr lang="en-GB" sz="1800" dirty="0" smtClean="0"/>
              <a:t>VaR measures are pro-cyclical (you take more risk when you should take less, you take less risk when you should take more), normally late and always wrong when you mostly need them (i.e. when the really unexpected and the unheard of </a:t>
            </a:r>
            <a:r>
              <a:rPr lang="en-GB" sz="1800" dirty="0" smtClean="0"/>
              <a:t>happens)</a:t>
            </a:r>
            <a:endParaRPr lang="en-GB" sz="1800" dirty="0" smtClean="0"/>
          </a:p>
          <a:p>
            <a:pPr lvl="4">
              <a:lnSpc>
                <a:spcPct val="80000"/>
              </a:lnSpc>
            </a:pPr>
            <a:r>
              <a:rPr lang="en-GB" sz="1800" dirty="0" smtClean="0"/>
              <a:t>Scenarios don’t cover the unknown</a:t>
            </a:r>
          </a:p>
        </p:txBody>
      </p:sp>
    </p:spTree>
    <p:custDataLst>
      <p:tags r:id="rId1"/>
    </p:custDataLst>
    <p:extLst>
      <p:ext uri="{BB962C8B-B14F-4D97-AF65-F5344CB8AC3E}">
        <p14:creationId xmlns:p14="http://schemas.microsoft.com/office/powerpoint/2010/main" val="3382036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16</a:t>
            </a:fld>
            <a:endParaRPr lang="en-GB"/>
          </a:p>
        </p:txBody>
      </p:sp>
      <p:sp>
        <p:nvSpPr>
          <p:cNvPr id="27" name="Page_Title"/>
          <p:cNvSpPr>
            <a:spLocks noGrp="1"/>
          </p:cNvSpPr>
          <p:nvPr>
            <p:ph type="title"/>
            <p:custDataLst>
              <p:tags r:id="rId2"/>
            </p:custDataLst>
          </p:nvPr>
        </p:nvSpPr>
        <p:spPr/>
        <p:txBody>
          <a:bodyPr/>
          <a:lstStyle/>
          <a:p>
            <a:r>
              <a:rPr lang="en-GB" dirty="0" smtClean="0"/>
              <a:t>Measures of risk and test of those measures</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1" name="Content Placeholder 2"/>
          <p:cNvSpPr>
            <a:spLocks noGrp="1"/>
          </p:cNvSpPr>
          <p:nvPr>
            <p:ph idx="4294967295"/>
          </p:nvPr>
        </p:nvSpPr>
        <p:spPr>
          <a:xfrm>
            <a:off x="1545281" y="1738184"/>
            <a:ext cx="6931454" cy="4298950"/>
          </a:xfrm>
        </p:spPr>
        <p:txBody>
          <a:bodyPr lIns="91440" tIns="45720" rIns="91440" bIns="45720"/>
          <a:lstStyle/>
          <a:p>
            <a:pPr lvl="3"/>
            <a:r>
              <a:rPr lang="en-GB" sz="1800" dirty="0" smtClean="0"/>
              <a:t>Synthetic measures: VaR, Scenarios</a:t>
            </a:r>
          </a:p>
          <a:p>
            <a:pPr lvl="3"/>
            <a:r>
              <a:rPr lang="en-GB" sz="1800" dirty="0" smtClean="0"/>
              <a:t>Portfolio analysis: concentration, liquidity, sensitivity</a:t>
            </a:r>
          </a:p>
          <a:p>
            <a:pPr lvl="3"/>
            <a:r>
              <a:rPr lang="en-GB" sz="1800" dirty="0" smtClean="0"/>
              <a:t>Sanity checks of those measures:</a:t>
            </a:r>
          </a:p>
          <a:p>
            <a:pPr lvl="4"/>
            <a:r>
              <a:rPr lang="en-GB" sz="1800" dirty="0" smtClean="0"/>
              <a:t>Apply market changes to sensitivity measures and compare to P/L</a:t>
            </a:r>
          </a:p>
          <a:p>
            <a:pPr lvl="4"/>
            <a:r>
              <a:rPr lang="en-GB" sz="1800" dirty="0" smtClean="0"/>
              <a:t>Ex-ante measures with ex-post results</a:t>
            </a:r>
          </a:p>
        </p:txBody>
      </p:sp>
    </p:spTree>
    <p:custDataLst>
      <p:tags r:id="rId1"/>
    </p:custDataLst>
    <p:extLst>
      <p:ext uri="{BB962C8B-B14F-4D97-AF65-F5344CB8AC3E}">
        <p14:creationId xmlns:p14="http://schemas.microsoft.com/office/powerpoint/2010/main" val="1743214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17</a:t>
            </a:fld>
            <a:endParaRPr lang="en-GB"/>
          </a:p>
        </p:txBody>
      </p:sp>
      <p:sp>
        <p:nvSpPr>
          <p:cNvPr id="27" name="Page_Title"/>
          <p:cNvSpPr>
            <a:spLocks noGrp="1"/>
          </p:cNvSpPr>
          <p:nvPr>
            <p:ph type="title"/>
            <p:custDataLst>
              <p:tags r:id="rId2"/>
            </p:custDataLst>
          </p:nvPr>
        </p:nvSpPr>
        <p:spPr/>
        <p:txBody>
          <a:bodyPr/>
          <a:lstStyle/>
          <a:p>
            <a:r>
              <a:rPr lang="en-GB" dirty="0" smtClean="0"/>
              <a:t>Risk allocation and risk adjusted P&amp;L</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2"/>
          <p:cNvSpPr>
            <a:spLocks noGrp="1"/>
          </p:cNvSpPr>
          <p:nvPr>
            <p:ph idx="4294967295"/>
          </p:nvPr>
        </p:nvSpPr>
        <p:spPr>
          <a:xfrm>
            <a:off x="1298146" y="1453979"/>
            <a:ext cx="7099300" cy="4298950"/>
          </a:xfrm>
        </p:spPr>
        <p:txBody>
          <a:bodyPr lIns="91440" tIns="45720" rIns="91440" bIns="45720"/>
          <a:lstStyle/>
          <a:p>
            <a:pPr lvl="3">
              <a:lnSpc>
                <a:spcPct val="80000"/>
              </a:lnSpc>
            </a:pPr>
            <a:r>
              <a:rPr lang="en-GB" sz="1800" dirty="0" smtClean="0"/>
              <a:t>Marginal VaR: how much each position contributes to the overall risk</a:t>
            </a:r>
          </a:p>
          <a:p>
            <a:pPr lvl="3">
              <a:lnSpc>
                <a:spcPct val="80000"/>
              </a:lnSpc>
            </a:pPr>
            <a:r>
              <a:rPr lang="en-GB" sz="1800" dirty="0" smtClean="0"/>
              <a:t>It offers the sought for bridge between ex-ante and ex-post analysis</a:t>
            </a:r>
          </a:p>
          <a:p>
            <a:pPr lvl="3">
              <a:lnSpc>
                <a:spcPct val="80000"/>
              </a:lnSpc>
            </a:pPr>
            <a:r>
              <a:rPr lang="en-GB" sz="1800" dirty="0" smtClean="0"/>
              <a:t>We can compare ex-ante risk with portfolio weight and ex-post performance:</a:t>
            </a:r>
          </a:p>
          <a:p>
            <a:pPr lvl="4">
              <a:lnSpc>
                <a:spcPct val="80000"/>
              </a:lnSpc>
            </a:pPr>
            <a:r>
              <a:rPr lang="en-GB" sz="1800" dirty="0" smtClean="0"/>
              <a:t>We can weight the ex-post performance by the ex-ante risk: this will give you an idea about how good was a trading idea</a:t>
            </a:r>
          </a:p>
          <a:p>
            <a:pPr lvl="4">
              <a:lnSpc>
                <a:spcPct val="80000"/>
              </a:lnSpc>
            </a:pPr>
            <a:r>
              <a:rPr lang="en-GB" sz="1800" dirty="0" smtClean="0"/>
              <a:t>We can also compare risk distribution with portfolio weights distribution: if a trading idea adds a lot of risk compared with its portfolio weight, this is telling us how much the PM believes in that position</a:t>
            </a:r>
            <a:r>
              <a:rPr lang="en-GB" sz="1800" dirty="0" smtClean="0"/>
              <a:t>.</a:t>
            </a:r>
          </a:p>
          <a:p>
            <a:pPr lvl="4">
              <a:lnSpc>
                <a:spcPct val="80000"/>
              </a:lnSpc>
            </a:pPr>
            <a:r>
              <a:rPr lang="en-GB" sz="1800" dirty="0" smtClean="0"/>
              <a:t>Finally we can say something about how good was the performance of each portfolio item vs. the risk that was taken in the first place</a:t>
            </a:r>
            <a:endParaRPr lang="en-GB" sz="1800" dirty="0" smtClean="0"/>
          </a:p>
        </p:txBody>
      </p:sp>
    </p:spTree>
    <p:custDataLst>
      <p:tags r:id="rId1"/>
    </p:custDataLst>
    <p:extLst>
      <p:ext uri="{BB962C8B-B14F-4D97-AF65-F5344CB8AC3E}">
        <p14:creationId xmlns:p14="http://schemas.microsoft.com/office/powerpoint/2010/main" val="1198416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ction Title"/>
          <p:cNvSpPr>
            <a:spLocks noGrp="1"/>
          </p:cNvSpPr>
          <p:nvPr>
            <p:ph type="body" idx="1"/>
          </p:nvPr>
        </p:nvSpPr>
        <p:spPr>
          <a:xfrm>
            <a:off x="360000" y="3560630"/>
            <a:ext cx="6516000" cy="248658"/>
          </a:xfrm>
        </p:spPr>
        <p:txBody>
          <a:bodyPr/>
          <a:lstStyle/>
          <a:p>
            <a:endParaRPr lang="en-GB" dirty="0"/>
          </a:p>
        </p:txBody>
      </p:sp>
      <p:sp>
        <p:nvSpPr>
          <p:cNvPr id="8" name="Text Box 11" hidden="1"/>
          <p:cNvSpPr txBox="1">
            <a:spLocks noChangeArrowheads="1"/>
          </p:cNvSpPr>
          <p:nvPr>
            <p:custDataLst>
              <p:tags r:id="rId2"/>
            </p:custDataLst>
          </p:nvPr>
        </p:nvSpPr>
        <p:spPr bwMode="auto">
          <a:xfrm>
            <a:off x="2137201" y="2928144"/>
            <a:ext cx="229230" cy="418576"/>
          </a:xfrm>
          <a:prstGeom prst="rect">
            <a:avLst/>
          </a:prstGeom>
          <a:extLst/>
        </p:spPr>
        <p:txBody>
          <a:bodyPr vert="horz" wrap="none" lIns="0" tIns="0" rIns="0" bIns="0" rtlCol="0" anchor="t" anchorCtr="0">
            <a:spAutoFit/>
          </a:bodyPr>
          <a:lstStyle>
            <a:lvl1pPr>
              <a:spcBef>
                <a:spcPct val="0"/>
              </a:spcBef>
              <a:buNone/>
              <a:defRPr sz="3200" b="0">
                <a:solidFill>
                  <a:schemeClr val="tx2"/>
                </a:solidFill>
                <a:ea typeface="+mj-ea"/>
                <a:cs typeface="Arial" pitchFamily="34" charset="0"/>
              </a:defRPr>
            </a:lvl1pPr>
          </a:lstStyle>
          <a:p>
            <a:pPr>
              <a:lnSpc>
                <a:spcPct val="85000"/>
              </a:lnSpc>
            </a:pPr>
            <a:r>
              <a:rPr lang="en-US" b="1" cap="all" dirty="0" smtClean="0">
                <a:latin typeface="+mj-lt"/>
              </a:rPr>
              <a:t>1</a:t>
            </a:r>
            <a:endParaRPr lang="en-US" b="1" cap="all" dirty="0">
              <a:latin typeface="+mj-lt"/>
            </a:endParaRPr>
          </a:p>
        </p:txBody>
      </p:sp>
      <p:sp>
        <p:nvSpPr>
          <p:cNvPr id="9" name="TextBox 8"/>
          <p:cNvSpPr txBox="1"/>
          <p:nvPr/>
        </p:nvSpPr>
        <p:spPr>
          <a:xfrm>
            <a:off x="352800" y="2855370"/>
            <a:ext cx="3702937" cy="430887"/>
          </a:xfrm>
          <a:prstGeom prst="rect">
            <a:avLst/>
          </a:prstGeom>
          <a:noFill/>
        </p:spPr>
        <p:txBody>
          <a:bodyPr wrap="none" lIns="0" tIns="0" rIns="0" bIns="0" rtlCol="0">
            <a:spAutoFit/>
          </a:bodyPr>
          <a:lstStyle/>
          <a:p>
            <a:r>
              <a:rPr lang="en-US" sz="2800" b="1" cap="all" dirty="0">
                <a:solidFill>
                  <a:schemeClr val="tx2"/>
                </a:solidFill>
              </a:rPr>
              <a:t>3</a:t>
            </a:r>
            <a:r>
              <a:rPr lang="en-US" sz="2800" b="1" cap="all" dirty="0" smtClean="0">
                <a:solidFill>
                  <a:schemeClr val="tx2"/>
                </a:solidFill>
              </a:rPr>
              <a:t>.0 Regular </a:t>
            </a:r>
            <a:r>
              <a:rPr lang="en-US" sz="2800" b="1" cap="all" dirty="0" smtClean="0">
                <a:solidFill>
                  <a:schemeClr val="tx2"/>
                </a:solidFill>
              </a:rPr>
              <a:t>Reports</a:t>
            </a:r>
            <a:endParaRPr lang="en-US" sz="2800" b="1" cap="all" dirty="0" smtClean="0">
              <a:solidFill>
                <a:schemeClr val="tx2"/>
              </a:solidFill>
            </a:endParaRPr>
          </a:p>
        </p:txBody>
      </p:sp>
    </p:spTree>
    <p:custDataLst>
      <p:tags r:id="rId1"/>
    </p:custDataLst>
    <p:extLst>
      <p:ext uri="{BB962C8B-B14F-4D97-AF65-F5344CB8AC3E}">
        <p14:creationId xmlns:p14="http://schemas.microsoft.com/office/powerpoint/2010/main" val="4287082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ction Title"/>
          <p:cNvSpPr>
            <a:spLocks noGrp="1"/>
          </p:cNvSpPr>
          <p:nvPr>
            <p:ph type="body" idx="1"/>
          </p:nvPr>
        </p:nvSpPr>
        <p:spPr>
          <a:xfrm>
            <a:off x="360000" y="3560630"/>
            <a:ext cx="6516000" cy="248658"/>
          </a:xfrm>
        </p:spPr>
        <p:txBody>
          <a:bodyPr/>
          <a:lstStyle/>
          <a:p>
            <a:r>
              <a:rPr lang="en-GB" dirty="0" smtClean="0"/>
              <a:t>Role, responsibilities and team</a:t>
            </a:r>
            <a:endParaRPr lang="en-GB" dirty="0"/>
          </a:p>
        </p:txBody>
      </p:sp>
      <p:sp>
        <p:nvSpPr>
          <p:cNvPr id="8" name="Text Box 11" hidden="1"/>
          <p:cNvSpPr txBox="1">
            <a:spLocks noChangeArrowheads="1"/>
          </p:cNvSpPr>
          <p:nvPr>
            <p:custDataLst>
              <p:tags r:id="rId2"/>
            </p:custDataLst>
          </p:nvPr>
        </p:nvSpPr>
        <p:spPr bwMode="auto">
          <a:xfrm>
            <a:off x="2137201" y="2928144"/>
            <a:ext cx="229230" cy="418576"/>
          </a:xfrm>
          <a:prstGeom prst="rect">
            <a:avLst/>
          </a:prstGeom>
          <a:extLst/>
        </p:spPr>
        <p:txBody>
          <a:bodyPr vert="horz" wrap="none" lIns="0" tIns="0" rIns="0" bIns="0" rtlCol="0" anchor="t" anchorCtr="0">
            <a:spAutoFit/>
          </a:bodyPr>
          <a:lstStyle>
            <a:lvl1pPr>
              <a:spcBef>
                <a:spcPct val="0"/>
              </a:spcBef>
              <a:buNone/>
              <a:defRPr sz="3200" b="0">
                <a:solidFill>
                  <a:schemeClr val="tx2"/>
                </a:solidFill>
                <a:ea typeface="+mj-ea"/>
                <a:cs typeface="Arial" pitchFamily="34" charset="0"/>
              </a:defRPr>
            </a:lvl1pPr>
          </a:lstStyle>
          <a:p>
            <a:pPr>
              <a:lnSpc>
                <a:spcPct val="85000"/>
              </a:lnSpc>
            </a:pPr>
            <a:r>
              <a:rPr lang="en-US" b="1" cap="all" dirty="0" smtClean="0">
                <a:latin typeface="+mj-lt"/>
              </a:rPr>
              <a:t>1</a:t>
            </a:r>
            <a:endParaRPr lang="en-US" b="1" cap="all" dirty="0">
              <a:latin typeface="+mj-lt"/>
            </a:endParaRPr>
          </a:p>
        </p:txBody>
      </p:sp>
      <p:sp>
        <p:nvSpPr>
          <p:cNvPr id="9" name="TextBox 8"/>
          <p:cNvSpPr txBox="1"/>
          <p:nvPr/>
        </p:nvSpPr>
        <p:spPr>
          <a:xfrm>
            <a:off x="352800" y="2855370"/>
            <a:ext cx="7469994" cy="492443"/>
          </a:xfrm>
          <a:prstGeom prst="rect">
            <a:avLst/>
          </a:prstGeom>
          <a:noFill/>
        </p:spPr>
        <p:txBody>
          <a:bodyPr wrap="none" lIns="0" tIns="0" rIns="0" bIns="0" rtlCol="0">
            <a:spAutoFit/>
          </a:bodyPr>
          <a:lstStyle/>
          <a:p>
            <a:r>
              <a:rPr lang="en-US" sz="3200" b="1" cap="all" dirty="0">
                <a:solidFill>
                  <a:schemeClr val="tx2"/>
                </a:solidFill>
              </a:rPr>
              <a:t>1</a:t>
            </a:r>
            <a:r>
              <a:rPr lang="en-US" sz="3200" b="1" cap="all" dirty="0" smtClean="0">
                <a:solidFill>
                  <a:schemeClr val="tx2"/>
                </a:solidFill>
              </a:rPr>
              <a:t>.0 </a:t>
            </a:r>
            <a:r>
              <a:rPr lang="en-US" sz="3200" b="1" cap="all" dirty="0" smtClean="0">
                <a:solidFill>
                  <a:schemeClr val="tx2"/>
                </a:solidFill>
              </a:rPr>
              <a:t>INVESTMENT RISK &amp; PERFORMANCE</a:t>
            </a:r>
            <a:endParaRPr lang="en-US" sz="3200" b="1" cap="all" dirty="0" smtClean="0">
              <a:solidFill>
                <a:schemeClr val="tx2"/>
              </a:solidFill>
            </a:endParaRPr>
          </a:p>
        </p:txBody>
      </p:sp>
    </p:spTree>
    <p:custDataLst>
      <p:tags r:id="rId1"/>
    </p:custDataLst>
    <p:extLst>
      <p:ext uri="{BB962C8B-B14F-4D97-AF65-F5344CB8AC3E}">
        <p14:creationId xmlns:p14="http://schemas.microsoft.com/office/powerpoint/2010/main" val="143835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2</a:t>
            </a:fld>
            <a:endParaRPr lang="en-GB"/>
          </a:p>
        </p:txBody>
      </p:sp>
      <p:sp>
        <p:nvSpPr>
          <p:cNvPr id="27" name="Page_Title"/>
          <p:cNvSpPr>
            <a:spLocks noGrp="1"/>
          </p:cNvSpPr>
          <p:nvPr>
            <p:ph type="title"/>
            <p:custDataLst>
              <p:tags r:id="rId2"/>
            </p:custDataLst>
          </p:nvPr>
        </p:nvSpPr>
        <p:spPr/>
        <p:txBody>
          <a:bodyPr/>
          <a:lstStyle/>
          <a:p>
            <a:r>
              <a:rPr lang="en-GB" dirty="0" smtClean="0"/>
              <a:t>At a glance</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23" name="Rectangle 3"/>
          <p:cNvSpPr txBox="1">
            <a:spLocks noChangeArrowheads="1"/>
          </p:cNvSpPr>
          <p:nvPr/>
        </p:nvSpPr>
        <p:spPr bwMode="auto">
          <a:xfrm>
            <a:off x="1098550" y="1423988"/>
            <a:ext cx="8316913"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Independent of OMGI’s investment function</a:t>
            </a:r>
          </a:p>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Reports to the COO</a:t>
            </a:r>
            <a:endParaRPr kumimoji="0" lang="en-GB" sz="1500" b="0" i="1"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Presents directly</a:t>
            </a:r>
            <a:r>
              <a:rPr kumimoji="0" lang="en-GB" sz="1500" b="0" i="0" u="none" strike="noStrike" kern="0" cap="none" spc="0" normalizeH="0" noProof="0" dirty="0" smtClean="0">
                <a:ln>
                  <a:noFill/>
                </a:ln>
                <a:solidFill>
                  <a:srgbClr val="000000"/>
                </a:solidFill>
                <a:effectLst/>
                <a:uLnTx/>
                <a:uFillTx/>
                <a:latin typeface="Arial"/>
                <a:ea typeface="+mn-ea"/>
                <a:cs typeface="+mn-cs"/>
              </a:rPr>
              <a:t> to the Board</a:t>
            </a:r>
            <a:r>
              <a:rPr kumimoji="0" lang="en-GB" sz="1500" b="0" i="0" u="none" strike="noStrike" kern="0" cap="none" spc="0" normalizeH="0" baseline="0" noProof="0" dirty="0" smtClean="0">
                <a:ln>
                  <a:noFill/>
                </a:ln>
                <a:solidFill>
                  <a:srgbClr val="000000"/>
                </a:solidFill>
                <a:effectLst/>
                <a:uLnTx/>
                <a:uFillTx/>
                <a:latin typeface="Arial"/>
                <a:ea typeface="+mn-ea"/>
                <a:cs typeface="+mn-cs"/>
              </a:rPr>
              <a:t> on Investment Risk</a:t>
            </a:r>
            <a:r>
              <a:rPr kumimoji="0" lang="en-GB" sz="1500" b="0" i="0" u="none" strike="noStrike" kern="0" cap="none" spc="0" normalizeH="0" noProof="0" dirty="0" smtClean="0">
                <a:ln>
                  <a:noFill/>
                </a:ln>
                <a:solidFill>
                  <a:srgbClr val="000000"/>
                </a:solidFill>
                <a:effectLst/>
                <a:uLnTx/>
                <a:uFillTx/>
                <a:latin typeface="Arial"/>
                <a:ea typeface="+mn-ea"/>
                <a:cs typeface="+mn-cs"/>
              </a:rPr>
              <a:t> and Performance matters</a:t>
            </a:r>
            <a:endParaRPr kumimoji="0" lang="en-GB" sz="15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Ensures that portfolio</a:t>
            </a:r>
            <a:r>
              <a:rPr kumimoji="0" lang="en-GB" sz="1500" b="0" i="0" u="none" strike="noStrike" kern="0" cap="none" spc="0" normalizeH="0" noProof="0" dirty="0" smtClean="0">
                <a:ln>
                  <a:noFill/>
                </a:ln>
                <a:solidFill>
                  <a:srgbClr val="000000"/>
                </a:solidFill>
                <a:effectLst/>
                <a:uLnTx/>
                <a:uFillTx/>
                <a:latin typeface="Arial"/>
                <a:ea typeface="+mn-ea"/>
                <a:cs typeface="+mn-cs"/>
              </a:rPr>
              <a:t> </a:t>
            </a:r>
            <a:r>
              <a:rPr kumimoji="0" lang="en-GB" sz="1500" b="0" i="0" u="none" strike="noStrike" kern="0" cap="none" spc="0" normalizeH="0" baseline="0" noProof="0" dirty="0" smtClean="0">
                <a:ln>
                  <a:noFill/>
                </a:ln>
                <a:solidFill>
                  <a:srgbClr val="000000"/>
                </a:solidFill>
                <a:effectLst/>
                <a:uLnTx/>
                <a:uFillTx/>
                <a:latin typeface="Arial"/>
                <a:ea typeface="+mn-ea"/>
                <a:cs typeface="+mn-cs"/>
              </a:rPr>
              <a:t>risk/reward measures</a:t>
            </a:r>
            <a:r>
              <a:rPr kumimoji="0" lang="en-GB" sz="1500" b="0" i="0" u="none" strike="noStrike" kern="0" cap="none" spc="0" normalizeH="0" noProof="0" dirty="0" smtClean="0">
                <a:ln>
                  <a:noFill/>
                </a:ln>
                <a:solidFill>
                  <a:srgbClr val="000000"/>
                </a:solidFill>
                <a:effectLst/>
                <a:uLnTx/>
                <a:uFillTx/>
                <a:latin typeface="Arial"/>
                <a:ea typeface="+mn-ea"/>
                <a:cs typeface="+mn-cs"/>
              </a:rPr>
              <a:t> are consistent with the client mandates</a:t>
            </a:r>
            <a:endParaRPr kumimoji="0" lang="en-GB" sz="15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Objective, extensive daily analysis</a:t>
            </a:r>
          </a:p>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Efficient delivery of reports</a:t>
            </a:r>
          </a:p>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Pro-active production of ad-hoc notes related to </a:t>
            </a:r>
          </a:p>
          <a:p>
            <a:pPr marL="681038" marR="0" lvl="1" indent="-273050" algn="l" defTabSz="914400" rtl="0" eaLnBrk="0" fontAlgn="base" latinLnBrk="0" hangingPunct="0">
              <a:lnSpc>
                <a:spcPct val="100000"/>
              </a:lnSpc>
              <a:spcBef>
                <a:spcPct val="50000"/>
              </a:spcBef>
              <a:spcAft>
                <a:spcPct val="0"/>
              </a:spcAft>
              <a:buClrTx/>
              <a:buSzPct val="75000"/>
              <a:buFont typeface="Courier New" pitchFamily="49" charset="0"/>
              <a:buChar char="o"/>
              <a:tabLst/>
              <a:defRPr/>
            </a:pPr>
            <a:r>
              <a:rPr kumimoji="0" lang="en-GB" sz="1500" b="0" i="0" u="none" strike="noStrike" kern="0" cap="none" spc="0" normalizeH="0" baseline="0" noProof="0" dirty="0" smtClean="0">
                <a:ln>
                  <a:noFill/>
                </a:ln>
                <a:solidFill>
                  <a:srgbClr val="000000"/>
                </a:solidFill>
                <a:effectLst/>
                <a:uLnTx/>
                <a:uFillTx/>
                <a:latin typeface="Arial"/>
              </a:rPr>
              <a:t>market developments affecting portfolio strategies; </a:t>
            </a:r>
          </a:p>
          <a:p>
            <a:pPr marL="681038" marR="0" lvl="1" indent="-273050" algn="l" defTabSz="914400" rtl="0" eaLnBrk="0" fontAlgn="base" latinLnBrk="0" hangingPunct="0">
              <a:lnSpc>
                <a:spcPct val="100000"/>
              </a:lnSpc>
              <a:spcBef>
                <a:spcPct val="50000"/>
              </a:spcBef>
              <a:spcAft>
                <a:spcPct val="0"/>
              </a:spcAft>
              <a:buClrTx/>
              <a:buSzPct val="75000"/>
              <a:buFont typeface="Courier New" pitchFamily="49" charset="0"/>
              <a:buChar char="o"/>
              <a:tabLst/>
              <a:defRPr/>
            </a:pPr>
            <a:r>
              <a:rPr kumimoji="0" lang="en-GB" sz="1500" b="0" i="0" u="none" strike="noStrike" kern="0" cap="none" spc="0" normalizeH="0" baseline="0" noProof="0" dirty="0" smtClean="0">
                <a:ln>
                  <a:noFill/>
                </a:ln>
                <a:solidFill>
                  <a:srgbClr val="000000"/>
                </a:solidFill>
                <a:effectLst/>
                <a:uLnTx/>
                <a:uFillTx/>
                <a:latin typeface="Arial"/>
              </a:rPr>
              <a:t>strategy developments</a:t>
            </a:r>
          </a:p>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Risk oversight and policy-setting, including advice, challenge and debate</a:t>
            </a:r>
          </a:p>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Optimal blend of third-party and proprietary data and applications</a:t>
            </a:r>
          </a:p>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ea typeface="+mn-ea"/>
                <a:cs typeface="+mn-cs"/>
              </a:rPr>
              <a:t>Up to date on evolving risk management techniques and trends</a:t>
            </a:r>
          </a:p>
        </p:txBody>
      </p:sp>
    </p:spTree>
    <p:custDataLst>
      <p:tags r:id="rId1"/>
    </p:custDataLst>
    <p:extLst>
      <p:ext uri="{BB962C8B-B14F-4D97-AF65-F5344CB8AC3E}">
        <p14:creationId xmlns:p14="http://schemas.microsoft.com/office/powerpoint/2010/main" val="4143102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3</a:t>
            </a:fld>
            <a:endParaRPr lang="en-GB"/>
          </a:p>
        </p:txBody>
      </p:sp>
      <p:sp>
        <p:nvSpPr>
          <p:cNvPr id="27" name="Page_Title"/>
          <p:cNvSpPr>
            <a:spLocks noGrp="1"/>
          </p:cNvSpPr>
          <p:nvPr>
            <p:ph type="title"/>
            <p:custDataLst>
              <p:tags r:id="rId2"/>
            </p:custDataLst>
          </p:nvPr>
        </p:nvSpPr>
        <p:spPr/>
        <p:txBody>
          <a:bodyPr/>
          <a:lstStyle/>
          <a:p>
            <a:r>
              <a:rPr lang="en-GB" dirty="0" smtClean="0"/>
              <a:t>Objectives – INVESTMENT risk management</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11" name="Rectangle 5"/>
          <p:cNvSpPr txBox="1">
            <a:spLocks noChangeArrowheads="1"/>
          </p:cNvSpPr>
          <p:nvPr/>
        </p:nvSpPr>
        <p:spPr bwMode="auto">
          <a:xfrm>
            <a:off x="496888" y="1409700"/>
            <a:ext cx="8918575" cy="474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Be respected, not feared</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Trusted source of information</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Providing that information in an efficient and timely manner allowing maximum time for </a:t>
            </a:r>
            <a:r>
              <a:rPr kumimoji="0" lang="en-GB" sz="1500" b="0" i="1" u="none" strike="noStrike" kern="0" cap="none" spc="0" normalizeH="0" baseline="0" noProof="0" dirty="0" smtClean="0">
                <a:ln>
                  <a:noFill/>
                </a:ln>
                <a:solidFill>
                  <a:srgbClr val="000000"/>
                </a:solidFill>
                <a:effectLst/>
                <a:uLnTx/>
                <a:uFillTx/>
                <a:latin typeface="Arial"/>
              </a:rPr>
              <a:t>ad hoc </a:t>
            </a:r>
            <a:r>
              <a:rPr kumimoji="0" lang="en-GB" sz="1500" b="0" i="0" u="none" strike="noStrike" kern="0" cap="none" spc="0" normalizeH="0" baseline="0" noProof="0" dirty="0" smtClean="0">
                <a:ln>
                  <a:noFill/>
                </a:ln>
                <a:solidFill>
                  <a:srgbClr val="000000"/>
                </a:solidFill>
                <a:effectLst/>
                <a:uLnTx/>
                <a:uFillTx/>
                <a:latin typeface="Arial"/>
              </a:rPr>
              <a:t>analysis on changing market conditions and/or portfolio exposures</a:t>
            </a:r>
            <a:endParaRPr kumimoji="0" lang="en-GB" sz="1500" b="0" i="1" u="none" strike="noStrike" kern="0" cap="none" spc="0" normalizeH="0" baseline="0" noProof="0" dirty="0" smtClean="0">
              <a:ln>
                <a:noFill/>
              </a:ln>
              <a:solidFill>
                <a:srgbClr val="000000"/>
              </a:solidFill>
              <a:effectLst/>
              <a:uLnTx/>
              <a:uFillTx/>
              <a:latin typeface="Arial"/>
            </a:endParaRP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Maintaining healthy interaction with other OMGI business areas</a:t>
            </a: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Be of help, not in the way of the business; allowing fund managers and other OMGI areas to better pursuit client interests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Policing is part of the job but it doesn’t define our job.</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Automation provides time for analysis, interpretation and discussion of portfolio strategies which is the first pillar of proper risk management</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A thorough knowledge of strategies and financial markets is the second one</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Customized analysis is essential to understanding each account’s risk/return profile</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Peer group analysis provides instructive comparisons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Helping the business achieve optimal results for clients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Providing constant advice to OMGI’s executives</a:t>
            </a:r>
          </a:p>
        </p:txBody>
      </p:sp>
    </p:spTree>
    <p:custDataLst>
      <p:tags r:id="rId1"/>
    </p:custDataLst>
    <p:extLst>
      <p:ext uri="{BB962C8B-B14F-4D97-AF65-F5344CB8AC3E}">
        <p14:creationId xmlns:p14="http://schemas.microsoft.com/office/powerpoint/2010/main" val="2550681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4</a:t>
            </a:fld>
            <a:endParaRPr lang="en-GB"/>
          </a:p>
        </p:txBody>
      </p:sp>
      <p:sp>
        <p:nvSpPr>
          <p:cNvPr id="27" name="Page_Title"/>
          <p:cNvSpPr>
            <a:spLocks noGrp="1"/>
          </p:cNvSpPr>
          <p:nvPr>
            <p:ph type="title"/>
            <p:custDataLst>
              <p:tags r:id="rId2"/>
            </p:custDataLst>
          </p:nvPr>
        </p:nvSpPr>
        <p:spPr/>
        <p:txBody>
          <a:bodyPr/>
          <a:lstStyle/>
          <a:p>
            <a:r>
              <a:rPr lang="en-GB" dirty="0" smtClean="0"/>
              <a:t>Objectives – PERFORMANCE ANALYSIS</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12" name="Rectangle 8"/>
          <p:cNvSpPr txBox="1">
            <a:spLocks noChangeArrowheads="1"/>
          </p:cNvSpPr>
          <p:nvPr/>
        </p:nvSpPr>
        <p:spPr bwMode="auto">
          <a:xfrm>
            <a:off x="496888" y="1409700"/>
            <a:ext cx="8918575" cy="474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Provide fund managers with relevant analytics offering flexible reports and answer ad-hoc requests</a:t>
            </a:r>
          </a:p>
          <a:p>
            <a:pPr marL="1160463" marR="0" lvl="2" indent="-300038" algn="l" defTabSz="914400" rtl="0" eaLnBrk="0" fontAlgn="base" latinLnBrk="0" hangingPunct="0">
              <a:lnSpc>
                <a:spcPct val="100000"/>
              </a:lnSpc>
              <a:spcBef>
                <a:spcPts val="900"/>
              </a:spcBef>
              <a:spcAft>
                <a:spcPct val="0"/>
              </a:spcAft>
              <a:buClrTx/>
              <a:buSzPct val="80000"/>
              <a:buFontTx/>
              <a:buChar char="•"/>
              <a:tabLst/>
              <a:defRPr/>
            </a:pPr>
            <a:r>
              <a:rPr kumimoji="0" lang="en-GB" sz="1500" b="0" i="1" u="none" strike="noStrike" kern="0" cap="none" spc="0" normalizeH="0" baseline="0" noProof="0" dirty="0" err="1" smtClean="0">
                <a:ln>
                  <a:noFill/>
                </a:ln>
                <a:solidFill>
                  <a:srgbClr val="000000"/>
                </a:solidFill>
                <a:effectLst/>
                <a:uLnTx/>
                <a:uFillTx/>
                <a:latin typeface="Arial"/>
              </a:rPr>
              <a:t>Factset</a:t>
            </a:r>
            <a:r>
              <a:rPr kumimoji="0" lang="en-GB" sz="1500" b="0" i="0" u="none" strike="noStrike" kern="0" cap="none" spc="0" normalizeH="0" baseline="0" noProof="0" dirty="0" smtClean="0">
                <a:ln>
                  <a:noFill/>
                </a:ln>
                <a:solidFill>
                  <a:srgbClr val="000000"/>
                </a:solidFill>
                <a:effectLst/>
                <a:uLnTx/>
                <a:uFillTx/>
                <a:latin typeface="Arial"/>
              </a:rPr>
              <a:t> offers state of the art analytics on performance attribution. We add value interpreting those reports and sharing our findings</a:t>
            </a:r>
          </a:p>
          <a:p>
            <a:pPr marL="1160463" marR="0" lvl="2" indent="-300038" algn="l" defTabSz="914400" rtl="0" eaLnBrk="0" fontAlgn="base" latinLnBrk="0" hangingPunct="0">
              <a:lnSpc>
                <a:spcPct val="10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Regular performance and attribution analysis updates are provided to fund managers, allowing them to understand their performance to the highest level of granularity</a:t>
            </a:r>
          </a:p>
          <a:p>
            <a:pPr marL="1160463" marR="0" lvl="2" indent="-300038" algn="l" defTabSz="914400" rtl="0" eaLnBrk="0" fontAlgn="base" latinLnBrk="0" hangingPunct="0">
              <a:lnSpc>
                <a:spcPct val="100000"/>
              </a:lnSpc>
              <a:spcBef>
                <a:spcPts val="900"/>
              </a:spcBef>
              <a:spcAft>
                <a:spcPct val="0"/>
              </a:spcAft>
              <a:buClrTx/>
              <a:buSzPct val="80000"/>
              <a:buFontTx/>
              <a:buChar char="•"/>
              <a:tabLst/>
              <a:defRPr/>
            </a:pPr>
            <a:r>
              <a:rPr kumimoji="0" lang="en-GB" sz="1500" b="0" i="1" u="none" strike="noStrike" kern="0" cap="none" spc="0" normalizeH="0" baseline="0" noProof="0" dirty="0" err="1" smtClean="0">
                <a:ln>
                  <a:noFill/>
                </a:ln>
                <a:solidFill>
                  <a:srgbClr val="000000"/>
                </a:solidFill>
                <a:effectLst/>
                <a:uLnTx/>
                <a:uFillTx/>
                <a:latin typeface="Arial"/>
              </a:rPr>
              <a:t>Factset</a:t>
            </a:r>
            <a:r>
              <a:rPr kumimoji="0" lang="en-GB" sz="1500" b="0" i="1" u="none" strike="noStrike" kern="0" cap="none" spc="0" normalizeH="0" baseline="0" noProof="0" dirty="0" smtClean="0">
                <a:ln>
                  <a:noFill/>
                </a:ln>
                <a:solidFill>
                  <a:srgbClr val="000000"/>
                </a:solidFill>
                <a:effectLst/>
                <a:uLnTx/>
                <a:uFillTx/>
                <a:latin typeface="Arial"/>
              </a:rPr>
              <a:t> publisher</a:t>
            </a:r>
            <a:r>
              <a:rPr kumimoji="0" lang="en-GB" sz="1500" b="0" i="0" u="none" strike="noStrike" kern="0" cap="none" spc="0" normalizeH="0" baseline="0" noProof="0" dirty="0" smtClean="0">
                <a:ln>
                  <a:noFill/>
                </a:ln>
                <a:solidFill>
                  <a:srgbClr val="000000"/>
                </a:solidFill>
                <a:effectLst/>
                <a:uLnTx/>
                <a:uFillTx/>
                <a:latin typeface="Arial"/>
              </a:rPr>
              <a:t> enable in-house reports that can be customized depending on each product relevant characteristics</a:t>
            </a:r>
          </a:p>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Publish fact sheets information in a timely manner</a:t>
            </a:r>
          </a:p>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Adapt to changes of product characteristics and market situations</a:t>
            </a:r>
          </a:p>
          <a:p>
            <a:pPr marL="1160463" marR="0" lvl="2" indent="-300038" algn="l" defTabSz="914400" rtl="0" eaLnBrk="0" fontAlgn="base" latinLnBrk="0" hangingPunct="0">
              <a:lnSpc>
                <a:spcPct val="10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As markets or funds evolve, our reporting follows, making sure all which is relevant is considered by adding or modifying the relevant metrics</a:t>
            </a:r>
          </a:p>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Help to identify key performance facts</a:t>
            </a:r>
          </a:p>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Analyse peer group and sector performance</a:t>
            </a:r>
          </a:p>
        </p:txBody>
      </p:sp>
    </p:spTree>
    <p:custDataLst>
      <p:tags r:id="rId1"/>
    </p:custDataLst>
    <p:extLst>
      <p:ext uri="{BB962C8B-B14F-4D97-AF65-F5344CB8AC3E}">
        <p14:creationId xmlns:p14="http://schemas.microsoft.com/office/powerpoint/2010/main" val="2024078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5</a:t>
            </a:fld>
            <a:endParaRPr lang="en-GB"/>
          </a:p>
        </p:txBody>
      </p:sp>
      <p:sp>
        <p:nvSpPr>
          <p:cNvPr id="27" name="Page_Title"/>
          <p:cNvSpPr>
            <a:spLocks noGrp="1"/>
          </p:cNvSpPr>
          <p:nvPr>
            <p:ph type="title"/>
            <p:custDataLst>
              <p:tags r:id="rId2"/>
            </p:custDataLst>
          </p:nvPr>
        </p:nvSpPr>
        <p:spPr/>
        <p:txBody>
          <a:bodyPr/>
          <a:lstStyle/>
          <a:p>
            <a:r>
              <a:rPr lang="en-GB" dirty="0" smtClean="0"/>
              <a:t>Hierarchy and interactions</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11" name="Rectangle 69"/>
          <p:cNvSpPr txBox="1">
            <a:spLocks noChangeArrowheads="1"/>
          </p:cNvSpPr>
          <p:nvPr/>
        </p:nvSpPr>
        <p:spPr bwMode="auto">
          <a:xfrm>
            <a:off x="688975" y="4806950"/>
            <a:ext cx="8567738"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700" b="0" i="0" u="none" strike="noStrike" kern="0" cap="none" spc="0" normalizeH="0" baseline="0" noProof="0" smtClean="0">
                <a:ln>
                  <a:noFill/>
                </a:ln>
                <a:solidFill>
                  <a:srgbClr val="000000"/>
                </a:solidFill>
                <a:effectLst/>
                <a:uLnTx/>
                <a:uFillTx/>
                <a:latin typeface="Arial"/>
                <a:ea typeface="+mn-ea"/>
                <a:cs typeface="+mn-cs"/>
              </a:rPr>
              <a:t>Overall focus: clients’ risk/return objectives</a:t>
            </a:r>
          </a:p>
          <a:p>
            <a:pPr marL="342900" marR="0" lvl="0" indent="-342900" algn="l" defTabSz="914400" rtl="0" eaLnBrk="0" fontAlgn="base" latinLnBrk="0" hangingPunct="0">
              <a:lnSpc>
                <a:spcPct val="100000"/>
              </a:lnSpc>
              <a:spcBef>
                <a:spcPct val="50000"/>
              </a:spcBef>
              <a:spcAft>
                <a:spcPct val="0"/>
              </a:spcAft>
              <a:buClr>
                <a:srgbClr val="000000"/>
              </a:buClr>
              <a:buSzTx/>
              <a:buFont typeface="Wingdings" pitchFamily="2" charset="2"/>
              <a:buChar char="Ø"/>
              <a:tabLst/>
              <a:defRPr/>
            </a:pPr>
            <a:r>
              <a:rPr kumimoji="0" lang="en-GB" sz="1700" b="0" i="0" u="none" strike="noStrike" kern="0" cap="none" spc="0" normalizeH="0" baseline="0" noProof="0" smtClean="0">
                <a:ln>
                  <a:noFill/>
                </a:ln>
                <a:solidFill>
                  <a:srgbClr val="000000"/>
                </a:solidFill>
                <a:effectLst/>
                <a:uLnTx/>
                <a:uFillTx/>
                <a:latin typeface="Arial"/>
                <a:ea typeface="+mn-ea"/>
                <a:cs typeface="+mn-cs"/>
              </a:rPr>
              <a:t>Following products strategy, peers and market developments</a:t>
            </a:r>
            <a:r>
              <a:rPr kumimoji="0" lang="en-US" sz="1700" b="0" i="0" u="none" strike="noStrike" kern="0" cap="none" spc="0" normalizeH="0" baseline="0" noProof="0" smtClean="0">
                <a:ln>
                  <a:noFill/>
                </a:ln>
                <a:solidFill>
                  <a:srgbClr val="000000"/>
                </a:solidFill>
                <a:effectLst/>
                <a:uLnTx/>
                <a:uFillTx/>
                <a:latin typeface="Arial"/>
                <a:ea typeface="+mn-ea"/>
                <a:cs typeface="+mn-cs"/>
              </a:rPr>
              <a:t>	</a:t>
            </a:r>
            <a:endParaRPr kumimoji="0" lang="en-GB" sz="1700" b="0" i="0" u="none" strike="noStrike" kern="0" cap="none" spc="0" normalizeH="0" baseline="0" noProof="0" smtClean="0">
              <a:ln>
                <a:noFill/>
              </a:ln>
              <a:solidFill>
                <a:srgbClr val="000000"/>
              </a:solidFill>
              <a:effectLst/>
              <a:uLnTx/>
              <a:uFillTx/>
              <a:latin typeface="Arial"/>
              <a:ea typeface="+mn-ea"/>
              <a:cs typeface="+mn-cs"/>
            </a:endParaRPr>
          </a:p>
        </p:txBody>
      </p:sp>
      <p:sp>
        <p:nvSpPr>
          <p:cNvPr id="13" name="AutoShape 55"/>
          <p:cNvSpPr>
            <a:spLocks noChangeArrowheads="1"/>
          </p:cNvSpPr>
          <p:nvPr/>
        </p:nvSpPr>
        <p:spPr bwMode="auto">
          <a:xfrm>
            <a:off x="3841750" y="1468438"/>
            <a:ext cx="1425575" cy="633412"/>
          </a:xfrm>
          <a:prstGeom prst="flowChartProcess">
            <a:avLst/>
          </a:prstGeom>
          <a:solidFill>
            <a:srgbClr val="00AE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665" tIns="55915" rIns="82665" bIns="41333" anchor="ctr"/>
          <a:lstStyle/>
          <a:p>
            <a:pPr algn="ctr" defTabSz="412750" eaLnBrk="1">
              <a:lnSpc>
                <a:spcPct val="93000"/>
              </a:lnSpc>
              <a:buClr>
                <a:srgbClr val="000000"/>
              </a:buClr>
              <a:buSzPct val="100000"/>
              <a:buFont typeface="Times New Roman" pitchFamily="18" charset="0"/>
              <a:buNone/>
              <a:tabLst>
                <a:tab pos="665163" algn="l"/>
                <a:tab pos="1330325" algn="l"/>
              </a:tabLst>
            </a:pPr>
            <a:r>
              <a:rPr lang="en-GB" sz="1700">
                <a:solidFill>
                  <a:srgbClr val="E6E6E6"/>
                </a:solidFill>
                <a:latin typeface="Arial" charset="0"/>
                <a:ea typeface="Lucida Sans Unicode" pitchFamily="34" charset="0"/>
                <a:cs typeface="Lucida Sans Unicode" pitchFamily="34" charset="0"/>
              </a:rPr>
              <a:t>CEO</a:t>
            </a:r>
          </a:p>
        </p:txBody>
      </p:sp>
      <p:sp>
        <p:nvSpPr>
          <p:cNvPr id="14" name="AutoShape 56"/>
          <p:cNvSpPr>
            <a:spLocks noChangeArrowheads="1"/>
          </p:cNvSpPr>
          <p:nvPr/>
        </p:nvSpPr>
        <p:spPr bwMode="auto">
          <a:xfrm>
            <a:off x="3340099" y="2419350"/>
            <a:ext cx="2428878" cy="633413"/>
          </a:xfrm>
          <a:prstGeom prst="flowChartProcess">
            <a:avLst/>
          </a:prstGeom>
          <a:solidFill>
            <a:srgbClr val="00AE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665" tIns="55915" rIns="82665" bIns="41333" anchor="ctr"/>
          <a:lstStyle/>
          <a:p>
            <a:pPr algn="ctr" defTabSz="412750" eaLnBrk="1">
              <a:lnSpc>
                <a:spcPct val="93000"/>
              </a:lnSpc>
              <a:buClr>
                <a:srgbClr val="000000"/>
              </a:buClr>
              <a:buSzPct val="100000"/>
              <a:buFont typeface="Times New Roman" pitchFamily="18" charset="0"/>
              <a:buNone/>
              <a:tabLst>
                <a:tab pos="665163" algn="l"/>
              </a:tabLst>
            </a:pPr>
            <a:r>
              <a:rPr lang="en-GB" sz="1700" dirty="0">
                <a:solidFill>
                  <a:srgbClr val="E6E6E6"/>
                </a:solidFill>
                <a:latin typeface="Arial" charset="0"/>
                <a:ea typeface="Lucida Sans Unicode" pitchFamily="34" charset="0"/>
                <a:cs typeface="Lucida Sans Unicode" pitchFamily="34" charset="0"/>
              </a:rPr>
              <a:t>Chief </a:t>
            </a:r>
            <a:r>
              <a:rPr lang="en-GB" sz="1700" dirty="0" smtClean="0">
                <a:solidFill>
                  <a:srgbClr val="E6E6E6"/>
                </a:solidFill>
                <a:latin typeface="Arial" charset="0"/>
                <a:ea typeface="Lucida Sans Unicode" pitchFamily="34" charset="0"/>
                <a:cs typeface="Lucida Sans Unicode" pitchFamily="34" charset="0"/>
              </a:rPr>
              <a:t>Operating </a:t>
            </a:r>
            <a:r>
              <a:rPr lang="en-GB" sz="1700" dirty="0">
                <a:solidFill>
                  <a:srgbClr val="E6E6E6"/>
                </a:solidFill>
                <a:latin typeface="Arial" charset="0"/>
                <a:ea typeface="Lucida Sans Unicode" pitchFamily="34" charset="0"/>
                <a:cs typeface="Lucida Sans Unicode" pitchFamily="34" charset="0"/>
              </a:rPr>
              <a:t>Officer</a:t>
            </a:r>
          </a:p>
        </p:txBody>
      </p:sp>
      <p:sp>
        <p:nvSpPr>
          <p:cNvPr id="15" name="AutoShape 57"/>
          <p:cNvSpPr>
            <a:spLocks noChangeArrowheads="1"/>
          </p:cNvSpPr>
          <p:nvPr/>
        </p:nvSpPr>
        <p:spPr bwMode="auto">
          <a:xfrm>
            <a:off x="3841750" y="3370263"/>
            <a:ext cx="1425575" cy="547687"/>
          </a:xfrm>
          <a:prstGeom prst="flowChartProcess">
            <a:avLst/>
          </a:prstGeom>
          <a:solidFill>
            <a:srgbClr val="33CC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665" tIns="55915" rIns="82665" bIns="41333" anchor="ctr"/>
          <a:lstStyle/>
          <a:p>
            <a:pPr algn="ctr" defTabSz="412750" eaLnBrk="1">
              <a:lnSpc>
                <a:spcPct val="93000"/>
              </a:lnSpc>
              <a:buClr>
                <a:srgbClr val="000000"/>
              </a:buClr>
              <a:buSzPct val="100000"/>
              <a:buFont typeface="Times New Roman" pitchFamily="18" charset="0"/>
              <a:buNone/>
              <a:tabLst>
                <a:tab pos="665163" algn="l"/>
                <a:tab pos="1330325" algn="l"/>
              </a:tabLst>
            </a:pPr>
            <a:r>
              <a:rPr lang="en-GB" sz="1700" b="1" dirty="0" smtClean="0">
                <a:solidFill>
                  <a:srgbClr val="000000"/>
                </a:solidFill>
                <a:latin typeface="Arial" charset="0"/>
                <a:ea typeface="Lucida Sans Unicode" pitchFamily="34" charset="0"/>
                <a:cs typeface="Lucida Sans Unicode" pitchFamily="34" charset="0"/>
              </a:rPr>
              <a:t>IR&amp;P</a:t>
            </a:r>
            <a:endParaRPr lang="en-GB" sz="1700" b="1" dirty="0">
              <a:solidFill>
                <a:srgbClr val="000000"/>
              </a:solidFill>
              <a:latin typeface="Arial" charset="0"/>
              <a:ea typeface="Lucida Sans Unicode" pitchFamily="34" charset="0"/>
              <a:cs typeface="Lucida Sans Unicode" pitchFamily="34" charset="0"/>
            </a:endParaRPr>
          </a:p>
        </p:txBody>
      </p:sp>
      <p:cxnSp>
        <p:nvCxnSpPr>
          <p:cNvPr id="16" name="AutoShape 58"/>
          <p:cNvCxnSpPr>
            <a:cxnSpLocks noChangeShapeType="1"/>
            <a:stCxn id="15" idx="0"/>
            <a:endCxn id="14" idx="2"/>
          </p:cNvCxnSpPr>
          <p:nvPr/>
        </p:nvCxnSpPr>
        <p:spPr bwMode="auto">
          <a:xfrm flipV="1">
            <a:off x="4554538" y="3052763"/>
            <a:ext cx="0" cy="317500"/>
          </a:xfrm>
          <a:prstGeom prst="straightConnector1">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AutoShape 59"/>
          <p:cNvCxnSpPr>
            <a:cxnSpLocks noChangeShapeType="1"/>
            <a:stCxn id="14" idx="0"/>
            <a:endCxn id="13" idx="2"/>
          </p:cNvCxnSpPr>
          <p:nvPr/>
        </p:nvCxnSpPr>
        <p:spPr bwMode="auto">
          <a:xfrm flipV="1">
            <a:off x="4554538" y="2101850"/>
            <a:ext cx="0" cy="317500"/>
          </a:xfrm>
          <a:prstGeom prst="straightConnector1">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AutoShape 60"/>
          <p:cNvSpPr>
            <a:spLocks noChangeArrowheads="1"/>
          </p:cNvSpPr>
          <p:nvPr/>
        </p:nvSpPr>
        <p:spPr bwMode="auto">
          <a:xfrm>
            <a:off x="968375" y="3343275"/>
            <a:ext cx="2138363" cy="601663"/>
          </a:xfrm>
          <a:prstGeom prst="flowChartProcess">
            <a:avLst/>
          </a:prstGeom>
          <a:solidFill>
            <a:srgbClr val="00AE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665" tIns="55915" rIns="82665" bIns="41333" anchor="ctr"/>
          <a:lstStyle/>
          <a:p>
            <a:pPr algn="ctr" defTabSz="412750" eaLnBrk="1">
              <a:lnSpc>
                <a:spcPct val="93000"/>
              </a:lnSpc>
              <a:buClr>
                <a:srgbClr val="000000"/>
              </a:buClr>
              <a:buSzPct val="100000"/>
              <a:buFont typeface="Times New Roman" pitchFamily="18" charset="0"/>
              <a:buNone/>
              <a:tabLst>
                <a:tab pos="665163" algn="l"/>
                <a:tab pos="1330325" algn="l"/>
                <a:tab pos="1995488" algn="l"/>
              </a:tabLst>
            </a:pPr>
            <a:r>
              <a:rPr lang="en-GB" sz="1700">
                <a:solidFill>
                  <a:srgbClr val="E6E6E6"/>
                </a:solidFill>
                <a:latin typeface="Arial" charset="0"/>
                <a:ea typeface="Lucida Sans Unicode" pitchFamily="34" charset="0"/>
                <a:cs typeface="Lucida Sans Unicode" pitchFamily="34" charset="0"/>
              </a:rPr>
              <a:t>Portfolio managers</a:t>
            </a:r>
          </a:p>
        </p:txBody>
      </p:sp>
      <p:cxnSp>
        <p:nvCxnSpPr>
          <p:cNvPr id="19" name="AutoShape 61"/>
          <p:cNvCxnSpPr>
            <a:cxnSpLocks noChangeShapeType="1"/>
            <a:stCxn id="15" idx="1"/>
            <a:endCxn id="18" idx="3"/>
          </p:cNvCxnSpPr>
          <p:nvPr/>
        </p:nvCxnSpPr>
        <p:spPr bwMode="auto">
          <a:xfrm flipH="1">
            <a:off x="3106738" y="3644900"/>
            <a:ext cx="735012" cy="0"/>
          </a:xfrm>
          <a:prstGeom prst="straightConnector1">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AutoShape 62"/>
          <p:cNvSpPr>
            <a:spLocks noChangeArrowheads="1"/>
          </p:cNvSpPr>
          <p:nvPr/>
        </p:nvSpPr>
        <p:spPr bwMode="auto">
          <a:xfrm>
            <a:off x="5948363" y="3376613"/>
            <a:ext cx="2070100" cy="536575"/>
          </a:xfrm>
          <a:prstGeom prst="flowChartProcess">
            <a:avLst/>
          </a:prstGeom>
          <a:solidFill>
            <a:srgbClr val="00AE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665" tIns="55915" rIns="82665" bIns="41333" anchor="ctr"/>
          <a:lstStyle/>
          <a:p>
            <a:pPr algn="ctr" defTabSz="412750" eaLnBrk="1">
              <a:lnSpc>
                <a:spcPct val="93000"/>
              </a:lnSpc>
              <a:buClr>
                <a:srgbClr val="000000"/>
              </a:buClr>
              <a:buSzPct val="100000"/>
              <a:buFont typeface="Times New Roman" pitchFamily="18" charset="0"/>
              <a:buNone/>
              <a:tabLst>
                <a:tab pos="665163" algn="l"/>
              </a:tabLst>
            </a:pPr>
            <a:r>
              <a:rPr lang="en-GB" sz="1700">
                <a:solidFill>
                  <a:srgbClr val="E6E6E6"/>
                </a:solidFill>
                <a:latin typeface="Arial" charset="0"/>
                <a:ea typeface="Lucida Sans Unicode" pitchFamily="34" charset="0"/>
                <a:cs typeface="Lucida Sans Unicode" pitchFamily="34" charset="0"/>
              </a:rPr>
              <a:t>Sales &amp; Marketing</a:t>
            </a:r>
          </a:p>
        </p:txBody>
      </p:sp>
      <p:cxnSp>
        <p:nvCxnSpPr>
          <p:cNvPr id="21" name="AutoShape 63"/>
          <p:cNvCxnSpPr>
            <a:cxnSpLocks noChangeShapeType="1"/>
            <a:stCxn id="20" idx="2"/>
            <a:endCxn id="15" idx="2"/>
          </p:cNvCxnSpPr>
          <p:nvPr/>
        </p:nvCxnSpPr>
        <p:spPr bwMode="auto">
          <a:xfrm rot="5400000">
            <a:off x="5766595" y="2701131"/>
            <a:ext cx="4762" cy="2428875"/>
          </a:xfrm>
          <a:prstGeom prst="bentConnector3">
            <a:avLst>
              <a:gd name="adj1" fmla="val 4866667"/>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AutoShape 64"/>
          <p:cNvSpPr>
            <a:spLocks noChangeArrowheads="1"/>
          </p:cNvSpPr>
          <p:nvPr/>
        </p:nvSpPr>
        <p:spPr bwMode="auto">
          <a:xfrm>
            <a:off x="6461125" y="1460500"/>
            <a:ext cx="1069975" cy="633413"/>
          </a:xfrm>
          <a:prstGeom prst="roundRect">
            <a:avLst>
              <a:gd name="adj" fmla="val 227"/>
            </a:avLst>
          </a:prstGeom>
          <a:solidFill>
            <a:srgbClr val="94BD5E"/>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2665" tIns="55915" rIns="82665" bIns="41333" anchor="ctr" anchorCtr="1"/>
          <a:lstStyle/>
          <a:p>
            <a:pPr algn="ctr" defTabSz="412750" eaLnBrk="1">
              <a:lnSpc>
                <a:spcPct val="93000"/>
              </a:lnSpc>
              <a:buClr>
                <a:srgbClr val="000000"/>
              </a:buClr>
              <a:buSzPct val="100000"/>
              <a:buFont typeface="Times New Roman" pitchFamily="18" charset="0"/>
              <a:buNone/>
              <a:tabLst>
                <a:tab pos="665163" algn="l"/>
              </a:tabLst>
            </a:pPr>
            <a:r>
              <a:rPr lang="en-GB" sz="1700">
                <a:solidFill>
                  <a:srgbClr val="000000"/>
                </a:solidFill>
                <a:latin typeface="Arial" charset="0"/>
                <a:ea typeface="Lucida Sans Unicode" pitchFamily="34" charset="0"/>
                <a:cs typeface="Lucida Sans Unicode" pitchFamily="34" charset="0"/>
              </a:rPr>
              <a:t>Clients</a:t>
            </a:r>
          </a:p>
        </p:txBody>
      </p:sp>
      <p:cxnSp>
        <p:nvCxnSpPr>
          <p:cNvPr id="23" name="AutoShape 65"/>
          <p:cNvCxnSpPr>
            <a:cxnSpLocks noChangeShapeType="1"/>
            <a:stCxn id="20" idx="0"/>
            <a:endCxn id="22" idx="2"/>
          </p:cNvCxnSpPr>
          <p:nvPr/>
        </p:nvCxnSpPr>
        <p:spPr bwMode="auto">
          <a:xfrm flipV="1">
            <a:off x="6983413" y="2093913"/>
            <a:ext cx="12700" cy="1282700"/>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66"/>
          <p:cNvCxnSpPr>
            <a:cxnSpLocks noChangeShapeType="1"/>
            <a:stCxn id="15" idx="3"/>
            <a:endCxn id="22" idx="1"/>
          </p:cNvCxnSpPr>
          <p:nvPr/>
        </p:nvCxnSpPr>
        <p:spPr bwMode="auto">
          <a:xfrm flipV="1">
            <a:off x="5267325" y="1778000"/>
            <a:ext cx="1193800" cy="1866900"/>
          </a:xfrm>
          <a:prstGeom prst="bentConnector3">
            <a:avLst>
              <a:gd name="adj1" fmla="val 50000"/>
            </a:avLst>
          </a:prstGeom>
          <a:noFill/>
          <a:ln w="9525">
            <a:solidFill>
              <a:srgbClr val="000000"/>
            </a:solidFill>
            <a:prstDash val="sysDot"/>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ustDataLst>
      <p:tags r:id="rId1"/>
    </p:custDataLst>
    <p:extLst>
      <p:ext uri="{BB962C8B-B14F-4D97-AF65-F5344CB8AC3E}">
        <p14:creationId xmlns:p14="http://schemas.microsoft.com/office/powerpoint/2010/main" val="423565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6</a:t>
            </a:fld>
            <a:endParaRPr lang="en-GB"/>
          </a:p>
        </p:txBody>
      </p:sp>
      <p:sp>
        <p:nvSpPr>
          <p:cNvPr id="27" name="Page_Title"/>
          <p:cNvSpPr>
            <a:spLocks noGrp="1"/>
          </p:cNvSpPr>
          <p:nvPr>
            <p:ph type="title"/>
            <p:custDataLst>
              <p:tags r:id="rId2"/>
            </p:custDataLst>
          </p:nvPr>
        </p:nvSpPr>
        <p:spPr/>
        <p:txBody>
          <a:bodyPr/>
          <a:lstStyle/>
          <a:p>
            <a:r>
              <a:rPr lang="en-GB" dirty="0" smtClean="0"/>
              <a:t>KEY Responsibilities</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25" name="Rectangle 21"/>
          <p:cNvSpPr txBox="1">
            <a:spLocks noChangeArrowheads="1"/>
          </p:cNvSpPr>
          <p:nvPr/>
        </p:nvSpPr>
        <p:spPr bwMode="auto">
          <a:xfrm>
            <a:off x="917019" y="1199635"/>
            <a:ext cx="7930420" cy="474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rPr>
              <a:t>Limit checks: </a:t>
            </a:r>
            <a:r>
              <a:rPr kumimoji="0" lang="en-GB" sz="1500" b="0" i="1" u="none" strike="noStrike" kern="0" cap="none" spc="0" normalizeH="0" baseline="0" noProof="0" dirty="0" err="1" smtClean="0">
                <a:ln>
                  <a:noFill/>
                </a:ln>
                <a:solidFill>
                  <a:srgbClr val="000000"/>
                </a:solidFill>
                <a:effectLst/>
                <a:uLnTx/>
                <a:uFillTx/>
                <a:latin typeface="Arial"/>
              </a:rPr>
              <a:t>thinkFolio</a:t>
            </a:r>
            <a:r>
              <a:rPr kumimoji="0" lang="en-GB" sz="1500" b="0" i="0" u="none" strike="noStrike" kern="0" cap="none" spc="0" normalizeH="0" baseline="0" noProof="0" dirty="0" smtClean="0">
                <a:ln>
                  <a:noFill/>
                </a:ln>
                <a:solidFill>
                  <a:srgbClr val="000000"/>
                </a:solidFill>
                <a:effectLst/>
                <a:uLnTx/>
                <a:uFillTx/>
                <a:latin typeface="Arial"/>
              </a:rPr>
              <a:t> is OMGI</a:t>
            </a:r>
            <a:r>
              <a:rPr kumimoji="0" lang="en-GB" sz="1500" b="0" i="0" u="none" strike="noStrike" kern="0" cap="none" spc="0" normalizeH="0" noProof="0" dirty="0" smtClean="0">
                <a:ln>
                  <a:noFill/>
                </a:ln>
                <a:solidFill>
                  <a:srgbClr val="000000"/>
                </a:solidFill>
                <a:effectLst/>
                <a:uLnTx/>
                <a:uFillTx/>
                <a:latin typeface="Arial"/>
              </a:rPr>
              <a:t> s</a:t>
            </a:r>
            <a:r>
              <a:rPr kumimoji="0" lang="en-GB" sz="1500" b="0" i="0" u="none" strike="noStrike" kern="0" cap="none" spc="0" normalizeH="0" baseline="0" noProof="0" dirty="0" smtClean="0">
                <a:ln>
                  <a:noFill/>
                </a:ln>
                <a:solidFill>
                  <a:srgbClr val="000000"/>
                </a:solidFill>
                <a:effectLst/>
                <a:uLnTx/>
                <a:uFillTx/>
                <a:latin typeface="Arial"/>
              </a:rPr>
              <a:t>ystem of choice for trade order management and position checking. Additional checks for risk parameters and soft limits are performed by in-house systems. </a:t>
            </a:r>
          </a:p>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rPr>
              <a:t>Risk and performance analysis reporting</a:t>
            </a:r>
          </a:p>
          <a:p>
            <a:pPr marL="1339850" marR="0" lvl="3" indent="0" algn="l" defTabSz="914400" rtl="0" eaLnBrk="0" fontAlgn="base" latinLnBrk="0" hangingPunct="0">
              <a:lnSpc>
                <a:spcPct val="100000"/>
              </a:lnSpc>
              <a:spcBef>
                <a:spcPct val="20000"/>
              </a:spcBef>
              <a:spcAft>
                <a:spcPct val="0"/>
              </a:spcAft>
              <a:buClrTx/>
              <a:buSzTx/>
              <a:buFontTx/>
              <a:buNone/>
              <a:tabLst/>
              <a:defRPr/>
            </a:pPr>
            <a:r>
              <a:rPr kumimoji="0" lang="en-GB" sz="1000" b="0" i="0" u="none" strike="noStrike" kern="0" cap="none" spc="0" normalizeH="0" baseline="0" noProof="0" dirty="0" smtClean="0">
                <a:ln>
                  <a:noFill/>
                </a:ln>
                <a:solidFill>
                  <a:srgbClr val="000000"/>
                </a:solidFill>
                <a:effectLst/>
                <a:uLnTx/>
                <a:uFillTx/>
                <a:latin typeface="Arial"/>
              </a:rPr>
              <a:t>Regular reporting produced automatically and distributed using </a:t>
            </a:r>
            <a:r>
              <a:rPr kumimoji="0" lang="en-GB" sz="1000" b="0" i="1" u="none" strike="noStrike" kern="0" cap="none" spc="0" normalizeH="0" baseline="0" noProof="0" dirty="0" smtClean="0">
                <a:ln>
                  <a:noFill/>
                </a:ln>
                <a:solidFill>
                  <a:srgbClr val="000000"/>
                </a:solidFill>
                <a:effectLst/>
                <a:uLnTx/>
                <a:uFillTx/>
                <a:latin typeface="Arial"/>
              </a:rPr>
              <a:t>OMAM Wiki</a:t>
            </a:r>
            <a:r>
              <a:rPr kumimoji="0" lang="en-GB" sz="1000" b="0" i="0" u="none" strike="noStrike" kern="0" cap="none" spc="0" normalizeH="0" baseline="0" noProof="0" dirty="0" smtClean="0">
                <a:ln>
                  <a:noFill/>
                </a:ln>
                <a:solidFill>
                  <a:srgbClr val="000000"/>
                </a:solidFill>
                <a:effectLst/>
                <a:uLnTx/>
                <a:uFillTx/>
                <a:latin typeface="Arial"/>
              </a:rPr>
              <a:t>: being easy to access, providing complete and timely updates are our targets</a:t>
            </a:r>
          </a:p>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rPr>
              <a:t>Attend due diligence requests, provide Sales &amp; Marketing with relevant material as requested by clients</a:t>
            </a:r>
          </a:p>
          <a:p>
            <a:pPr marL="1160463" marR="0" lvl="2" indent="-300038" defTabSz="914400" rtl="0" eaLnBrk="0" fontAlgn="base" latinLnBrk="0" hangingPunct="0">
              <a:lnSpc>
                <a:spcPct val="100000"/>
              </a:lnSpc>
              <a:spcBef>
                <a:spcPts val="900"/>
              </a:spcBef>
              <a:spcAft>
                <a:spcPct val="0"/>
              </a:spcAft>
              <a:buClrTx/>
              <a:buSzPct val="80000"/>
              <a:buFontTx/>
              <a:buChar char="•"/>
              <a:tabLst/>
              <a:defRPr/>
            </a:pPr>
            <a:r>
              <a:rPr kumimoji="0" lang="en-GB" sz="1300" b="0" i="0" u="none" strike="noStrike" kern="0" cap="none" spc="0" normalizeH="0" baseline="0" noProof="0" dirty="0" smtClean="0">
                <a:ln>
                  <a:noFill/>
                </a:ln>
                <a:solidFill>
                  <a:srgbClr val="000000"/>
                </a:solidFill>
                <a:effectLst/>
                <a:uLnTx/>
                <a:uFillTx/>
                <a:latin typeface="Arial"/>
              </a:rPr>
              <a:t>Contributions to fill out </a:t>
            </a:r>
            <a:r>
              <a:rPr kumimoji="0" lang="en-GB" sz="1300" b="0" i="1" u="none" strike="noStrike" kern="0" cap="none" spc="0" normalizeH="0" baseline="0" noProof="0" dirty="0" smtClean="0">
                <a:ln>
                  <a:noFill/>
                </a:ln>
                <a:solidFill>
                  <a:srgbClr val="000000"/>
                </a:solidFill>
                <a:effectLst/>
                <a:uLnTx/>
                <a:uFillTx/>
                <a:latin typeface="Arial"/>
              </a:rPr>
              <a:t>Request For Proposals</a:t>
            </a:r>
            <a:r>
              <a:rPr kumimoji="0" lang="en-GB" sz="1300" b="0" i="0" u="none" strike="noStrike" kern="0" cap="none" spc="0" normalizeH="0" baseline="0" noProof="0" dirty="0" smtClean="0">
                <a:ln>
                  <a:noFill/>
                </a:ln>
                <a:solidFill>
                  <a:srgbClr val="000000"/>
                </a:solidFill>
                <a:effectLst/>
                <a:uLnTx/>
                <a:uFillTx/>
                <a:latin typeface="Arial"/>
              </a:rPr>
              <a:t> are provided promptly as required by the business</a:t>
            </a:r>
          </a:p>
          <a:p>
            <a:pPr marL="1160463" marR="0" lvl="2" indent="-300038" algn="l" defTabSz="914400" rtl="0" eaLnBrk="0" fontAlgn="base" latinLnBrk="0" hangingPunct="0">
              <a:lnSpc>
                <a:spcPct val="100000"/>
              </a:lnSpc>
              <a:spcBef>
                <a:spcPts val="900"/>
              </a:spcBef>
              <a:spcAft>
                <a:spcPct val="0"/>
              </a:spcAft>
              <a:buClrTx/>
              <a:buSzPct val="80000"/>
              <a:buFontTx/>
              <a:buChar char="•"/>
              <a:tabLst/>
              <a:defRPr/>
            </a:pPr>
            <a:r>
              <a:rPr kumimoji="0" lang="en-GB" sz="1300" b="0" i="0" u="none" strike="noStrike" kern="0" cap="none" spc="0" normalizeH="0" baseline="0" noProof="0" dirty="0" smtClean="0">
                <a:ln>
                  <a:noFill/>
                </a:ln>
                <a:solidFill>
                  <a:srgbClr val="000000"/>
                </a:solidFill>
                <a:effectLst/>
                <a:uLnTx/>
                <a:uFillTx/>
                <a:latin typeface="Arial"/>
              </a:rPr>
              <a:t>Specific questions and ad-hoc requests (related to risk and/or performance analysis) from clients can be addressed directly</a:t>
            </a:r>
          </a:p>
          <a:p>
            <a:pPr marL="1160463" marR="0" lvl="2" indent="-300038" algn="l" defTabSz="914400" rtl="0" eaLnBrk="0" fontAlgn="base" latinLnBrk="0" hangingPunct="0">
              <a:lnSpc>
                <a:spcPct val="100000"/>
              </a:lnSpc>
              <a:spcBef>
                <a:spcPts val="900"/>
              </a:spcBef>
              <a:spcAft>
                <a:spcPct val="0"/>
              </a:spcAft>
              <a:buClrTx/>
              <a:buSzPct val="80000"/>
              <a:buFontTx/>
              <a:buChar char="•"/>
              <a:tabLst/>
              <a:defRPr/>
            </a:pPr>
            <a:r>
              <a:rPr kumimoji="0" lang="en-GB" sz="1300" b="0" i="0" u="none" strike="noStrike" kern="0" cap="none" spc="0" normalizeH="0" baseline="0" noProof="0" dirty="0" smtClean="0">
                <a:ln>
                  <a:noFill/>
                </a:ln>
                <a:solidFill>
                  <a:srgbClr val="000000"/>
                </a:solidFill>
                <a:effectLst/>
                <a:uLnTx/>
                <a:uFillTx/>
                <a:latin typeface="Arial"/>
              </a:rPr>
              <a:t>The objective is to free our Portfolio Managers time as much as we can</a:t>
            </a:r>
          </a:p>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rPr>
              <a:t>Constant data “scrubbing”: close relationship with Operations and IT groups</a:t>
            </a:r>
          </a:p>
          <a:p>
            <a:pPr marL="1339850" marR="0" lvl="3" indent="0" algn="l" defTabSz="914400" rtl="0" eaLnBrk="0" fontAlgn="base" latinLnBrk="0" hangingPunct="0">
              <a:lnSpc>
                <a:spcPct val="100000"/>
              </a:lnSpc>
              <a:spcBef>
                <a:spcPct val="20000"/>
              </a:spcBef>
              <a:spcAft>
                <a:spcPct val="0"/>
              </a:spcAft>
              <a:buClrTx/>
              <a:buSzTx/>
              <a:buFontTx/>
              <a:buNone/>
              <a:tabLst/>
              <a:defRPr/>
            </a:pPr>
            <a:r>
              <a:rPr kumimoji="0" lang="en-GB" sz="1000" b="0" i="0" u="none" strike="noStrike" kern="0" cap="none" spc="0" normalizeH="0" baseline="0" noProof="0" dirty="0" smtClean="0">
                <a:ln>
                  <a:noFill/>
                </a:ln>
                <a:solidFill>
                  <a:srgbClr val="000000"/>
                </a:solidFill>
                <a:effectLst/>
                <a:uLnTx/>
                <a:uFillTx/>
                <a:latin typeface="Arial"/>
              </a:rPr>
              <a:t>Making sure our dataset (positions, market data) is complete, consistent is quintessential: without that our analysis would be</a:t>
            </a:r>
          </a:p>
          <a:p>
            <a:pPr marL="1339850" marR="0" lvl="3" indent="0" algn="l" defTabSz="914400" rtl="0" eaLnBrk="0" fontAlgn="base" latinLnBrk="0" hangingPunct="0">
              <a:lnSpc>
                <a:spcPct val="100000"/>
              </a:lnSpc>
              <a:spcBef>
                <a:spcPct val="20000"/>
              </a:spcBef>
              <a:spcAft>
                <a:spcPct val="0"/>
              </a:spcAft>
              <a:buClrTx/>
              <a:buSzTx/>
              <a:buFontTx/>
              <a:buNone/>
              <a:tabLst/>
              <a:defRPr/>
            </a:pPr>
            <a:r>
              <a:rPr kumimoji="0" lang="en-GB" sz="1000" b="0" i="0" u="none" strike="noStrike" kern="0" cap="none" spc="0" normalizeH="0" baseline="0" noProof="0" dirty="0" smtClean="0">
                <a:ln>
                  <a:noFill/>
                </a:ln>
                <a:solidFill>
                  <a:srgbClr val="000000"/>
                </a:solidFill>
                <a:effectLst/>
                <a:uLnTx/>
                <a:uFillTx/>
                <a:latin typeface="Arial"/>
              </a:rPr>
              <a:t>inaccurate.</a:t>
            </a:r>
          </a:p>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kumimoji="0" lang="en-GB" sz="1500" b="0" i="0" u="none" strike="noStrike" kern="0" cap="none" spc="0" normalizeH="0" baseline="0" noProof="0" dirty="0" smtClean="0">
                <a:ln>
                  <a:noFill/>
                </a:ln>
                <a:solidFill>
                  <a:srgbClr val="000000"/>
                </a:solidFill>
                <a:effectLst/>
                <a:uLnTx/>
                <a:uFillTx/>
                <a:latin typeface="Arial"/>
              </a:rPr>
              <a:t>Compliance with regulatory bodies requirements</a:t>
            </a:r>
          </a:p>
        </p:txBody>
      </p:sp>
    </p:spTree>
    <p:custDataLst>
      <p:tags r:id="rId1"/>
    </p:custDataLst>
    <p:extLst>
      <p:ext uri="{BB962C8B-B14F-4D97-AF65-F5344CB8AC3E}">
        <p14:creationId xmlns:p14="http://schemas.microsoft.com/office/powerpoint/2010/main" val="3617318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7</a:t>
            </a:fld>
            <a:endParaRPr lang="en-GB"/>
          </a:p>
        </p:txBody>
      </p:sp>
      <p:sp>
        <p:nvSpPr>
          <p:cNvPr id="27" name="Page_Title"/>
          <p:cNvSpPr>
            <a:spLocks noGrp="1"/>
          </p:cNvSpPr>
          <p:nvPr>
            <p:ph type="title"/>
            <p:custDataLst>
              <p:tags r:id="rId2"/>
            </p:custDataLst>
          </p:nvPr>
        </p:nvSpPr>
        <p:spPr/>
        <p:txBody>
          <a:bodyPr/>
          <a:lstStyle/>
          <a:p>
            <a:r>
              <a:rPr lang="en-GB" dirty="0" smtClean="0"/>
              <a:t>Value added role</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11" name="Rectangle 10"/>
          <p:cNvSpPr txBox="1">
            <a:spLocks noChangeArrowheads="1"/>
          </p:cNvSpPr>
          <p:nvPr/>
        </p:nvSpPr>
        <p:spPr bwMode="auto">
          <a:xfrm>
            <a:off x="496888" y="1397000"/>
            <a:ext cx="8918575" cy="40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681038" marR="0" lvl="1" indent="-273050" algn="l" defTabSz="914400" rtl="0" eaLnBrk="0" fontAlgn="base" latinLnBrk="0" hangingPunct="0">
              <a:lnSpc>
                <a:spcPct val="100000"/>
              </a:lnSpc>
              <a:spcBef>
                <a:spcPct val="50000"/>
              </a:spcBef>
              <a:spcAft>
                <a:spcPct val="0"/>
              </a:spcAft>
              <a:buClrTx/>
              <a:buSzPct val="75000"/>
              <a:buFont typeface="Wingdings" pitchFamily="2" charset="2"/>
              <a:buChar char="Ø"/>
              <a:tabLst/>
              <a:defRPr/>
            </a:pPr>
            <a:r>
              <a:rPr lang="en-GB" sz="1700" kern="0" dirty="0">
                <a:solidFill>
                  <a:srgbClr val="000000"/>
                </a:solidFill>
                <a:latin typeface="Arial"/>
              </a:rPr>
              <a:t>Devise proprietary </a:t>
            </a:r>
            <a:r>
              <a:rPr lang="en-GB" sz="1700" kern="0" dirty="0" smtClean="0">
                <a:solidFill>
                  <a:srgbClr val="000000"/>
                </a:solidFill>
                <a:latin typeface="Arial"/>
              </a:rPr>
              <a:t>measures/reports:</a:t>
            </a:r>
            <a:endParaRPr lang="en-GB" sz="1700" kern="0" dirty="0">
              <a:solidFill>
                <a:srgbClr val="000000"/>
              </a:solidFill>
              <a:latin typeface="Arial"/>
            </a:endParaRPr>
          </a:p>
          <a:p>
            <a:pPr marL="1339850" marR="0" lvl="3" indent="0" algn="l" defTabSz="914400" rtl="0" eaLnBrk="0" fontAlgn="base" latinLnBrk="0" hangingPunct="0">
              <a:lnSpc>
                <a:spcPct val="100000"/>
              </a:lnSpc>
              <a:spcBef>
                <a:spcPct val="20000"/>
              </a:spcBef>
              <a:spcAft>
                <a:spcPct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rPr>
              <a:t>Risk and performance analysis need to adapt to product and market changes. Internal research leads to original solutions to well known issues</a:t>
            </a:r>
          </a:p>
          <a:p>
            <a:pPr lvl="1"/>
            <a:r>
              <a:rPr lang="en-GB" sz="1700" kern="0" dirty="0">
                <a:solidFill>
                  <a:srgbClr val="000000"/>
                </a:solidFill>
                <a:latin typeface="Arial"/>
              </a:rPr>
              <a:t>Ad-hoc </a:t>
            </a:r>
            <a:r>
              <a:rPr lang="en-GB" sz="1700" kern="0" dirty="0" smtClean="0">
                <a:solidFill>
                  <a:srgbClr val="000000"/>
                </a:solidFill>
                <a:latin typeface="Arial"/>
              </a:rPr>
              <a:t>comments:</a:t>
            </a:r>
            <a:endParaRPr lang="en-GB" sz="1700" kern="0" dirty="0">
              <a:solidFill>
                <a:srgbClr val="000000"/>
              </a:solidFill>
              <a:latin typeface="Arial"/>
            </a:endParaRPr>
          </a:p>
          <a:p>
            <a:pPr marL="1160463" marR="0" lvl="2" indent="-300038" algn="l" defTabSz="914400" rtl="0" eaLnBrk="0" fontAlgn="base" latinLnBrk="0" hangingPunct="0">
              <a:lnSpc>
                <a:spcPct val="10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Modification of risk profiles, out of norm volatility/change of pattern of returns</a:t>
            </a:r>
          </a:p>
          <a:p>
            <a:pPr marL="1339850" marR="0" lvl="3" indent="0" algn="l" defTabSz="914400" rtl="0" eaLnBrk="0" fontAlgn="base" latinLnBrk="0" hangingPunct="0">
              <a:lnSpc>
                <a:spcPct val="100000"/>
              </a:lnSpc>
              <a:spcBef>
                <a:spcPct val="20000"/>
              </a:spcBef>
              <a:spcAft>
                <a:spcPct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rPr>
              <a:t>Daily reports are produced achieving the much sought after mix of risk and return measures: any unusual pattern (e.g. breaches of the expected distribution of returns, allocation of risk, factor allocation, specific position behaviour) is analysed and reported to the relevant fund manager/executives.</a:t>
            </a:r>
          </a:p>
          <a:p>
            <a:pPr marL="1160463" marR="0" lvl="2" indent="-300038" algn="l" defTabSz="914400" rtl="0" eaLnBrk="0" fontAlgn="base" latinLnBrk="0" hangingPunct="0">
              <a:lnSpc>
                <a:spcPct val="10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Risk/return breaches</a:t>
            </a:r>
          </a:p>
          <a:p>
            <a:pPr marL="1339850" marR="0" lvl="3" indent="0" algn="l" defTabSz="914400" rtl="0" eaLnBrk="0" fontAlgn="base" latinLnBrk="0" hangingPunct="0">
              <a:lnSpc>
                <a:spcPct val="100000"/>
              </a:lnSpc>
              <a:spcBef>
                <a:spcPct val="20000"/>
              </a:spcBef>
              <a:spcAft>
                <a:spcPct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rPr>
              <a:t>“VaR events” are considered and explained. </a:t>
            </a:r>
          </a:p>
          <a:p>
            <a:pPr marL="1160463" marR="0" lvl="2" indent="-300038" algn="l" defTabSz="914400" rtl="0" eaLnBrk="0" fontAlgn="base" latinLnBrk="0" hangingPunct="0">
              <a:lnSpc>
                <a:spcPct val="10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Alert on financial markets new themes potentially affecting OMGI products</a:t>
            </a:r>
          </a:p>
          <a:p>
            <a:pPr marL="1339850" marR="0" lvl="3" indent="0" algn="l" defTabSz="914400" rtl="0" eaLnBrk="0" fontAlgn="base" latinLnBrk="0" hangingPunct="0">
              <a:lnSpc>
                <a:spcPct val="100000"/>
              </a:lnSpc>
              <a:spcBef>
                <a:spcPct val="20000"/>
              </a:spcBef>
              <a:spcAft>
                <a:spcPct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Arial"/>
              </a:rPr>
              <a:t>IR&amp;P constant focus is on market news and financial magnitudes behaviour. The Keynes-ism </a:t>
            </a:r>
            <a:r>
              <a:rPr kumimoji="0" lang="en-GB" sz="1200" b="0" i="1" u="none" strike="noStrike" kern="0" cap="none" spc="0" normalizeH="0" baseline="0" noProof="0" dirty="0" smtClean="0">
                <a:ln>
                  <a:noFill/>
                </a:ln>
                <a:solidFill>
                  <a:srgbClr val="000000"/>
                </a:solidFill>
                <a:effectLst/>
                <a:uLnTx/>
                <a:uFillTx/>
                <a:latin typeface="Arial"/>
              </a:rPr>
              <a:t>“When the facts change, I change my mind. What do you do, sir?”</a:t>
            </a:r>
            <a:r>
              <a:rPr kumimoji="0" lang="en-GB" sz="1200" b="0" i="0" u="none" strike="noStrike" kern="0" cap="none" spc="0" normalizeH="0" baseline="0" noProof="0" dirty="0" smtClean="0">
                <a:ln>
                  <a:noFill/>
                </a:ln>
                <a:solidFill>
                  <a:srgbClr val="000000"/>
                </a:solidFill>
                <a:effectLst/>
                <a:uLnTx/>
                <a:uFillTx/>
                <a:latin typeface="Arial"/>
              </a:rPr>
              <a:t> is far easier to apply if you don't have a position!</a:t>
            </a:r>
            <a:endParaRPr kumimoji="0" lang="en-US" sz="1200" b="0" i="0" u="none" strike="noStrike" kern="0" cap="none" spc="0" normalizeH="0" baseline="0" noProof="0" dirty="0" smtClean="0">
              <a:ln>
                <a:noFill/>
              </a:ln>
              <a:solidFill>
                <a:srgbClr val="000000"/>
              </a:solidFill>
              <a:effectLst/>
              <a:uLnTx/>
              <a:uFillTx/>
              <a:latin typeface="Arial"/>
            </a:endParaRPr>
          </a:p>
        </p:txBody>
      </p:sp>
    </p:spTree>
    <p:custDataLst>
      <p:tags r:id="rId1"/>
    </p:custDataLst>
    <p:extLst>
      <p:ext uri="{BB962C8B-B14F-4D97-AF65-F5344CB8AC3E}">
        <p14:creationId xmlns:p14="http://schemas.microsoft.com/office/powerpoint/2010/main" val="370236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56"/>
          </p:nvPr>
        </p:nvSpPr>
        <p:spPr/>
        <p:txBody>
          <a:bodyPr/>
          <a:lstStyle/>
          <a:p>
            <a:fld id="{B53B1AA1-E973-46F3-A048-CC0D877343A8}" type="slidenum">
              <a:rPr lang="en-GB" smtClean="0"/>
              <a:pPr/>
              <a:t>8</a:t>
            </a:fld>
            <a:endParaRPr lang="en-GB"/>
          </a:p>
        </p:txBody>
      </p:sp>
      <p:sp>
        <p:nvSpPr>
          <p:cNvPr id="27" name="Page_Title"/>
          <p:cNvSpPr>
            <a:spLocks noGrp="1"/>
          </p:cNvSpPr>
          <p:nvPr>
            <p:ph type="title"/>
            <p:custDataLst>
              <p:tags r:id="rId2"/>
            </p:custDataLst>
          </p:nvPr>
        </p:nvSpPr>
        <p:spPr/>
        <p:txBody>
          <a:bodyPr/>
          <a:lstStyle/>
          <a:p>
            <a:r>
              <a:rPr lang="en-GB" dirty="0" smtClean="0"/>
              <a:t>Investment risk management</a:t>
            </a:r>
            <a:endParaRPr lang="en-GB" dirty="0"/>
          </a:p>
        </p:txBody>
      </p:sp>
      <p:sp>
        <p:nvSpPr>
          <p:cNvPr id="2" name="Content Placeholder 1"/>
          <p:cNvSpPr>
            <a:spLocks noGrp="1"/>
          </p:cNvSpPr>
          <p:nvPr>
            <p:ph sz="quarter" idx="32"/>
          </p:nvPr>
        </p:nvSpPr>
        <p:spPr/>
        <p:txBody>
          <a:bodyPr/>
          <a:lstStyle/>
          <a:p>
            <a:endParaRPr lang="en-GB"/>
          </a:p>
        </p:txBody>
      </p:sp>
      <p:sp>
        <p:nvSpPr>
          <p:cNvPr id="5" name="Content Placeholder 4"/>
          <p:cNvSpPr>
            <a:spLocks noGrp="1"/>
          </p:cNvSpPr>
          <p:nvPr>
            <p:ph sz="quarter" idx="32"/>
          </p:nvPr>
        </p:nvSpPr>
        <p:spPr/>
        <p:txBody>
          <a:bodyPr/>
          <a:lstStyle/>
          <a:p>
            <a:endParaRPr lang="en-GB"/>
          </a:p>
        </p:txBody>
      </p:sp>
      <p:sp>
        <p:nvSpPr>
          <p:cNvPr id="6" name="Content Placeholder 5"/>
          <p:cNvSpPr>
            <a:spLocks noGrp="1"/>
          </p:cNvSpPr>
          <p:nvPr>
            <p:ph sz="quarter" idx="32"/>
          </p:nvPr>
        </p:nvSpPr>
        <p:spPr/>
        <p:txBody>
          <a:bodyPr/>
          <a:lstStyle/>
          <a:p>
            <a:endParaRPr lang="en-GB"/>
          </a:p>
        </p:txBody>
      </p:sp>
      <p:sp>
        <p:nvSpPr>
          <p:cNvPr id="9" name="Content Placeholder 8"/>
          <p:cNvSpPr>
            <a:spLocks noGrp="1"/>
          </p:cNvSpPr>
          <p:nvPr>
            <p:ph sz="quarter" idx="32"/>
          </p:nvPr>
        </p:nvSpPr>
        <p:spPr/>
        <p:txBody>
          <a:bodyPr/>
          <a:lstStyle/>
          <a:p>
            <a:endParaRPr lang="en-GB"/>
          </a:p>
        </p:txBody>
      </p:sp>
      <p:sp>
        <p:nvSpPr>
          <p:cNvPr id="10" name="Content Placeholder 9"/>
          <p:cNvSpPr>
            <a:spLocks noGrp="1"/>
          </p:cNvSpPr>
          <p:nvPr>
            <p:ph sz="quarter" idx="32"/>
          </p:nvPr>
        </p:nvSpPr>
        <p:spPr/>
        <p:txBody>
          <a:bodyPr/>
          <a:lstStyle/>
          <a:p>
            <a:endParaRPr lang="en-GB"/>
          </a:p>
        </p:txBody>
      </p:sp>
      <p:sp>
        <p:nvSpPr>
          <p:cNvPr id="12" name="Rectangle 117"/>
          <p:cNvSpPr txBox="1">
            <a:spLocks noChangeArrowheads="1"/>
          </p:cNvSpPr>
          <p:nvPr/>
        </p:nvSpPr>
        <p:spPr bwMode="auto">
          <a:xfrm>
            <a:off x="496888" y="1409700"/>
            <a:ext cx="8918575" cy="487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50000"/>
              </a:spcBef>
              <a:spcAft>
                <a:spcPct val="0"/>
              </a:spcAft>
              <a:buClr>
                <a:schemeClr val="tx1"/>
              </a:buClr>
              <a:buFont typeface="Wingdings" pitchFamily="2" charset="2"/>
              <a:buChar char="Ø"/>
              <a:defRPr sz="1500">
                <a:solidFill>
                  <a:schemeClr val="tx1"/>
                </a:solidFill>
                <a:latin typeface="+mn-lt"/>
                <a:ea typeface="+mn-ea"/>
                <a:cs typeface="+mn-cs"/>
              </a:defRPr>
            </a:lvl1pPr>
            <a:lvl2pPr marL="681038" indent="-273050" algn="l" rtl="0" eaLnBrk="0" fontAlgn="base" hangingPunct="0">
              <a:spcBef>
                <a:spcPct val="50000"/>
              </a:spcBef>
              <a:spcAft>
                <a:spcPct val="0"/>
              </a:spcAft>
              <a:buSzPct val="75000"/>
              <a:buFont typeface="Wingdings" pitchFamily="2" charset="2"/>
              <a:buChar char="Ø"/>
              <a:defRPr sz="1500">
                <a:solidFill>
                  <a:schemeClr val="tx1"/>
                </a:solidFill>
                <a:latin typeface="+mn-lt"/>
              </a:defRPr>
            </a:lvl2pPr>
            <a:lvl3pPr marL="1160463" indent="-300038" algn="l" rtl="0" eaLnBrk="0" fontAlgn="base" hangingPunct="0">
              <a:spcBef>
                <a:spcPts val="900"/>
              </a:spcBef>
              <a:spcAft>
                <a:spcPct val="0"/>
              </a:spcAft>
              <a:buSzPct val="80000"/>
              <a:buChar char="•"/>
              <a:defRPr sz="1300">
                <a:solidFill>
                  <a:schemeClr val="tx1"/>
                </a:solidFill>
                <a:latin typeface="+mn-lt"/>
              </a:defRPr>
            </a:lvl3pPr>
            <a:lvl4pPr marL="1339850" indent="31750" algn="l" rtl="0" eaLnBrk="0" fontAlgn="base" hangingPunct="0">
              <a:spcBef>
                <a:spcPct val="20000"/>
              </a:spcBef>
              <a:spcAft>
                <a:spcPct val="0"/>
              </a:spcAft>
              <a:defRPr sz="1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Understanding portfolios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Exposure</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Concentration</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Sensitivity</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Liquidity</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Factor analysis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Synthetic risk measure</a:t>
            </a:r>
            <a:br>
              <a:rPr kumimoji="0" lang="en-GB" sz="1500" b="0" i="0" u="none" strike="noStrike" kern="0" cap="none" spc="0" normalizeH="0" baseline="0" noProof="0" dirty="0" smtClean="0">
                <a:ln>
                  <a:noFill/>
                </a:ln>
                <a:solidFill>
                  <a:srgbClr val="000000"/>
                </a:solidFill>
                <a:effectLst/>
                <a:uLnTx/>
                <a:uFillTx/>
                <a:latin typeface="Arial"/>
              </a:rPr>
            </a:br>
            <a:r>
              <a:rPr kumimoji="0" lang="en-GB" sz="1500" b="0" i="0" u="none" strike="noStrike" kern="0" cap="none" spc="0" normalizeH="0" baseline="0" noProof="0" dirty="0" smtClean="0">
                <a:ln>
                  <a:noFill/>
                </a:ln>
                <a:solidFill>
                  <a:srgbClr val="000000"/>
                </a:solidFill>
                <a:effectLst/>
                <a:uLnTx/>
                <a:uFillTx/>
                <a:latin typeface="Arial"/>
              </a:rPr>
              <a:t>(VaR</a:t>
            </a:r>
            <a:r>
              <a:rPr lang="en-GB" sz="1500" kern="0" dirty="0" smtClean="0">
                <a:solidFill>
                  <a:srgbClr val="000000"/>
                </a:solidFill>
                <a:latin typeface="Arial"/>
              </a:rPr>
              <a:t>, Scenarios, Stress</a:t>
            </a:r>
            <a:r>
              <a:rPr kumimoji="0" lang="en-GB" sz="1500" b="0" i="0" u="none" strike="noStrike" kern="0" cap="none" spc="0" normalizeH="0" baseline="0" noProof="0" dirty="0" smtClean="0">
                <a:ln>
                  <a:noFill/>
                </a:ln>
                <a:solidFill>
                  <a:srgbClr val="000000"/>
                </a:solidFill>
                <a:effectLst/>
                <a:uLnTx/>
                <a:uFillTx/>
                <a:latin typeface="Arial"/>
              </a:rPr>
              <a:t>)</a:t>
            </a:r>
          </a:p>
          <a:p>
            <a:pPr marL="681038" marR="0" lvl="1" indent="-273050" algn="l" defTabSz="914400" rtl="0" eaLnBrk="0" fontAlgn="base" latinLnBrk="0" hangingPunct="0">
              <a:lnSpc>
                <a:spcPct val="90000"/>
              </a:lnSpc>
              <a:spcBef>
                <a:spcPct val="50000"/>
              </a:spcBef>
              <a:spcAft>
                <a:spcPct val="0"/>
              </a:spcAft>
              <a:buClrTx/>
              <a:buSzPct val="75000"/>
              <a:buFont typeface="Wingdings" pitchFamily="2" charset="2"/>
              <a:buChar char="Ø"/>
              <a:tabLst/>
              <a:defRPr/>
            </a:pPr>
            <a:r>
              <a:rPr kumimoji="0" lang="en-GB" sz="1700" b="0" i="0" u="none" strike="noStrike" kern="0" cap="none" spc="0" normalizeH="0" baseline="0" noProof="0" dirty="0" smtClean="0">
                <a:ln>
                  <a:noFill/>
                </a:ln>
                <a:solidFill>
                  <a:srgbClr val="000000"/>
                </a:solidFill>
                <a:effectLst/>
                <a:uLnTx/>
                <a:uFillTx/>
                <a:latin typeface="Arial"/>
              </a:rPr>
              <a:t>Understanding financial markets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Themes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Levels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Trends</a:t>
            </a:r>
          </a:p>
          <a:p>
            <a:pPr marL="1160463" marR="0" lvl="2" indent="-300038" algn="l" defTabSz="914400" rtl="0" eaLnBrk="0" fontAlgn="base" latinLnBrk="0" hangingPunct="0">
              <a:lnSpc>
                <a:spcPct val="90000"/>
              </a:lnSpc>
              <a:spcBef>
                <a:spcPts val="900"/>
              </a:spcBef>
              <a:spcAft>
                <a:spcPct val="0"/>
              </a:spcAft>
              <a:buClrTx/>
              <a:buSzPct val="80000"/>
              <a:buFontTx/>
              <a:buChar char="•"/>
              <a:tabLst/>
              <a:defRPr/>
            </a:pPr>
            <a:r>
              <a:rPr kumimoji="0" lang="en-GB" sz="1500" b="0" i="0" u="none" strike="noStrike" kern="0" cap="none" spc="0" normalizeH="0" baseline="0" noProof="0" dirty="0" smtClean="0">
                <a:ln>
                  <a:noFill/>
                </a:ln>
                <a:solidFill>
                  <a:srgbClr val="000000"/>
                </a:solidFill>
                <a:effectLst/>
                <a:uLnTx/>
                <a:uFillTx/>
                <a:latin typeface="Arial"/>
              </a:rPr>
              <a:t>Politics &amp; Policies</a:t>
            </a:r>
            <a:endParaRPr kumimoji="0" lang="en-GB" sz="13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0" fontAlgn="base" latinLnBrk="0" hangingPunct="0">
              <a:lnSpc>
                <a:spcPct val="90000"/>
              </a:lnSpc>
              <a:spcBef>
                <a:spcPct val="50000"/>
              </a:spcBef>
              <a:spcAft>
                <a:spcPct val="0"/>
              </a:spcAft>
              <a:buClr>
                <a:srgbClr val="008080"/>
              </a:buClr>
              <a:buSzTx/>
              <a:buFont typeface="Wingdings" pitchFamily="2" charset="2"/>
              <a:buChar char="à"/>
              <a:tabLst/>
              <a:defRPr/>
            </a:pPr>
            <a:r>
              <a:rPr kumimoji="0" lang="en-GB" sz="1700" b="0" i="0" u="none" strike="noStrike" kern="0" cap="none" spc="0" normalizeH="0" baseline="0" noProof="0" dirty="0" smtClean="0">
                <a:ln>
                  <a:noFill/>
                </a:ln>
                <a:solidFill>
                  <a:srgbClr val="000000"/>
                </a:solidFill>
                <a:effectLst/>
                <a:uLnTx/>
                <a:uFillTx/>
                <a:latin typeface="Arial"/>
                <a:ea typeface="+mn-ea"/>
                <a:cs typeface="+mn-cs"/>
              </a:rPr>
              <a:t>Understanding ex-ante the best/worst environment for OMGI products and provide suitable advice to portfolio managers and OMGI executives</a:t>
            </a:r>
          </a:p>
        </p:txBody>
      </p:sp>
      <p:sp>
        <p:nvSpPr>
          <p:cNvPr id="13" name="Text Box 113"/>
          <p:cNvSpPr txBox="1">
            <a:spLocks noChangeArrowheads="1"/>
          </p:cNvSpPr>
          <p:nvPr/>
        </p:nvSpPr>
        <p:spPr bwMode="auto">
          <a:xfrm>
            <a:off x="6022975" y="2401888"/>
            <a:ext cx="3403600" cy="5651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988" tIns="41994" rIns="83988" bIns="41994">
            <a:spAutoFit/>
          </a:bodyPr>
          <a:lstStyle>
            <a:lvl1pPr defTabSz="412750">
              <a:defRPr sz="2400">
                <a:solidFill>
                  <a:schemeClr val="tx1"/>
                </a:solidFill>
                <a:latin typeface="Times New Roman" pitchFamily="18" charset="0"/>
              </a:defRPr>
            </a:lvl1pPr>
            <a:lvl2pPr marL="742950" indent="-285750" defTabSz="412750">
              <a:defRPr sz="2400">
                <a:solidFill>
                  <a:schemeClr val="tx1"/>
                </a:solidFill>
                <a:latin typeface="Times New Roman" pitchFamily="18" charset="0"/>
              </a:defRPr>
            </a:lvl2pPr>
            <a:lvl3pPr marL="1143000" indent="-228600" defTabSz="412750">
              <a:defRPr sz="2400">
                <a:solidFill>
                  <a:schemeClr val="tx1"/>
                </a:solidFill>
                <a:latin typeface="Times New Roman" pitchFamily="18" charset="0"/>
              </a:defRPr>
            </a:lvl3pPr>
            <a:lvl4pPr marL="1600200" indent="-228600" defTabSz="412750">
              <a:defRPr sz="2400">
                <a:solidFill>
                  <a:schemeClr val="tx1"/>
                </a:solidFill>
                <a:latin typeface="Times New Roman" pitchFamily="18" charset="0"/>
              </a:defRPr>
            </a:lvl4pPr>
            <a:lvl5pPr marL="2057400" indent="-228600" defTabSz="412750">
              <a:defRPr sz="2400">
                <a:solidFill>
                  <a:schemeClr val="tx1"/>
                </a:solidFill>
                <a:latin typeface="Times New Roman" pitchFamily="18" charset="0"/>
              </a:defRPr>
            </a:lvl5pPr>
            <a:lvl6pPr marL="2514600" indent="-228600" defTabSz="412750" eaLnBrk="0" fontAlgn="base" hangingPunct="0">
              <a:spcBef>
                <a:spcPct val="0"/>
              </a:spcBef>
              <a:spcAft>
                <a:spcPct val="0"/>
              </a:spcAft>
              <a:defRPr sz="2400">
                <a:solidFill>
                  <a:schemeClr val="tx1"/>
                </a:solidFill>
                <a:latin typeface="Times New Roman" pitchFamily="18" charset="0"/>
              </a:defRPr>
            </a:lvl6pPr>
            <a:lvl7pPr marL="2971800" indent="-228600" defTabSz="412750" eaLnBrk="0" fontAlgn="base" hangingPunct="0">
              <a:spcBef>
                <a:spcPct val="0"/>
              </a:spcBef>
              <a:spcAft>
                <a:spcPct val="0"/>
              </a:spcAft>
              <a:defRPr sz="2400">
                <a:solidFill>
                  <a:schemeClr val="tx1"/>
                </a:solidFill>
                <a:latin typeface="Times New Roman" pitchFamily="18" charset="0"/>
              </a:defRPr>
            </a:lvl7pPr>
            <a:lvl8pPr marL="3429000" indent="-228600" defTabSz="412750" eaLnBrk="0" fontAlgn="base" hangingPunct="0">
              <a:spcBef>
                <a:spcPct val="0"/>
              </a:spcBef>
              <a:spcAft>
                <a:spcPct val="0"/>
              </a:spcAft>
              <a:defRPr sz="2400">
                <a:solidFill>
                  <a:schemeClr val="tx1"/>
                </a:solidFill>
                <a:latin typeface="Times New Roman" pitchFamily="18" charset="0"/>
              </a:defRPr>
            </a:lvl8pPr>
            <a:lvl9pPr marL="3886200" indent="-228600" defTabSz="412750" eaLnBrk="0" fontAlgn="base" hangingPunct="0">
              <a:spcBef>
                <a:spcPct val="0"/>
              </a:spcBef>
              <a:spcAft>
                <a:spcPct val="0"/>
              </a:spcAft>
              <a:defRPr sz="2400">
                <a:solidFill>
                  <a:schemeClr val="tx1"/>
                </a:solidFill>
                <a:latin typeface="Times New Roman" pitchFamily="18" charset="0"/>
              </a:defRPr>
            </a:lvl9pPr>
          </a:lstStyle>
          <a:p>
            <a:pPr eaLnBrk="1">
              <a:lnSpc>
                <a:spcPct val="93000"/>
              </a:lnSpc>
              <a:buClr>
                <a:srgbClr val="000000"/>
              </a:buClr>
              <a:buSzPct val="100000"/>
              <a:buFont typeface="Times New Roman" pitchFamily="18" charset="0"/>
              <a:buNone/>
            </a:pPr>
            <a:r>
              <a:rPr lang="en-GB" sz="1700">
                <a:latin typeface="Arial" charset="0"/>
                <a:ea typeface="Lucida Sans Unicode" pitchFamily="34" charset="0"/>
                <a:cs typeface="Lucida Sans Unicode" pitchFamily="34" charset="0"/>
              </a:rPr>
              <a:t>All this is needed and has to be</a:t>
            </a:r>
            <a:br>
              <a:rPr lang="en-GB" sz="1700">
                <a:latin typeface="Arial" charset="0"/>
                <a:ea typeface="Lucida Sans Unicode" pitchFamily="34" charset="0"/>
                <a:cs typeface="Lucida Sans Unicode" pitchFamily="34" charset="0"/>
              </a:rPr>
            </a:br>
            <a:r>
              <a:rPr lang="en-GB" sz="1700">
                <a:latin typeface="Arial" charset="0"/>
                <a:ea typeface="Lucida Sans Unicode" pitchFamily="34" charset="0"/>
                <a:cs typeface="Lucida Sans Unicode" pitchFamily="34" charset="0"/>
              </a:rPr>
              <a:t>considered carefully and regularly</a:t>
            </a:r>
          </a:p>
        </p:txBody>
      </p:sp>
      <p:pic>
        <p:nvPicPr>
          <p:cNvPr id="14" name="Picture 114" descr="MC90043252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863" y="2082800"/>
            <a:ext cx="12271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115"/>
          <p:cNvSpPr>
            <a:spLocks noChangeShapeType="1"/>
          </p:cNvSpPr>
          <p:nvPr/>
        </p:nvSpPr>
        <p:spPr bwMode="auto">
          <a:xfrm>
            <a:off x="4500563" y="1712913"/>
            <a:ext cx="0" cy="204354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sysClr val="windowText" lastClr="000000"/>
              </a:solidFill>
              <a:effectLst/>
              <a:uLnTx/>
              <a:uFillTx/>
            </a:endParaRPr>
          </a:p>
        </p:txBody>
      </p:sp>
    </p:spTree>
    <p:custDataLst>
      <p:tags r:id="rId1"/>
    </p:custDataLst>
    <p:extLst>
      <p:ext uri="{BB962C8B-B14F-4D97-AF65-F5344CB8AC3E}">
        <p14:creationId xmlns:p14="http://schemas.microsoft.com/office/powerpoint/2010/main" val="41655970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GE_TITLE" val="True"/>
</p:tagLst>
</file>

<file path=ppt/tags/tag10.xml><?xml version="1.0" encoding="utf-8"?>
<p:tagLst xmlns:a="http://schemas.openxmlformats.org/drawingml/2006/main" xmlns:r="http://schemas.openxmlformats.org/officeDocument/2006/relationships" xmlns:p="http://schemas.openxmlformats.org/presentationml/2006/main">
  <p:tag name="PLACEHOLDER" val="8"/>
</p:tagLst>
</file>

<file path=ppt/tags/tag11.xml><?xml version="1.0" encoding="utf-8"?>
<p:tagLst xmlns:a="http://schemas.openxmlformats.org/drawingml/2006/main" xmlns:r="http://schemas.openxmlformats.org/officeDocument/2006/relationships" xmlns:p="http://schemas.openxmlformats.org/presentationml/2006/main">
  <p:tag name="PLACEHOLDER" val="9"/>
</p:tagLst>
</file>

<file path=ppt/tags/tag12.xml><?xml version="1.0" encoding="utf-8"?>
<p:tagLst xmlns:a="http://schemas.openxmlformats.org/drawingml/2006/main" xmlns:r="http://schemas.openxmlformats.org/officeDocument/2006/relationships" xmlns:p="http://schemas.openxmlformats.org/presentationml/2006/main">
  <p:tag name="PLACEHOLDER" val="10"/>
</p:tagLst>
</file>

<file path=ppt/tags/tag13.xml><?xml version="1.0" encoding="utf-8"?>
<p:tagLst xmlns:a="http://schemas.openxmlformats.org/drawingml/2006/main" xmlns:r="http://schemas.openxmlformats.org/officeDocument/2006/relationships" xmlns:p="http://schemas.openxmlformats.org/presentationml/2006/main">
  <p:tag name="PLACEHOLDER" val="11"/>
</p:tagLst>
</file>

<file path=ppt/tags/tag14.xml><?xml version="1.0" encoding="utf-8"?>
<p:tagLst xmlns:a="http://schemas.openxmlformats.org/drawingml/2006/main" xmlns:r="http://schemas.openxmlformats.org/officeDocument/2006/relationships" xmlns:p="http://schemas.openxmlformats.org/presentationml/2006/main">
  <p:tag name="PLACEHOLDER" val="12"/>
</p:tagLst>
</file>

<file path=ppt/tags/tag15.xml><?xml version="1.0" encoding="utf-8"?>
<p:tagLst xmlns:a="http://schemas.openxmlformats.org/drawingml/2006/main" xmlns:r="http://schemas.openxmlformats.org/officeDocument/2006/relationships" xmlns:p="http://schemas.openxmlformats.org/presentationml/2006/main">
  <p:tag name="PLACEHOLDER" val="13"/>
</p:tagLst>
</file>

<file path=ppt/tags/tag16.xml><?xml version="1.0" encoding="utf-8"?>
<p:tagLst xmlns:a="http://schemas.openxmlformats.org/drawingml/2006/main" xmlns:r="http://schemas.openxmlformats.org/officeDocument/2006/relationships" xmlns:p="http://schemas.openxmlformats.org/presentationml/2006/main">
  <p:tag name="PLACEHOLDER" val="14"/>
</p:tagLst>
</file>

<file path=ppt/tags/tag17.xml><?xml version="1.0" encoding="utf-8"?>
<p:tagLst xmlns:a="http://schemas.openxmlformats.org/drawingml/2006/main" xmlns:r="http://schemas.openxmlformats.org/officeDocument/2006/relationships" xmlns:p="http://schemas.openxmlformats.org/presentationml/2006/main">
  <p:tag name="PLACEHOLDER" val="15"/>
</p:tagLst>
</file>

<file path=ppt/tags/tag18.xml><?xml version="1.0" encoding="utf-8"?>
<p:tagLst xmlns:a="http://schemas.openxmlformats.org/drawingml/2006/main" xmlns:r="http://schemas.openxmlformats.org/officeDocument/2006/relationships" xmlns:p="http://schemas.openxmlformats.org/presentationml/2006/main">
  <p:tag name="PLACEHOLDER" val="16"/>
</p:tagLst>
</file>

<file path=ppt/tags/tag19.xml><?xml version="1.0" encoding="utf-8"?>
<p:tagLst xmlns:a="http://schemas.openxmlformats.org/drawingml/2006/main" xmlns:r="http://schemas.openxmlformats.org/officeDocument/2006/relationships" xmlns:p="http://schemas.openxmlformats.org/presentationml/2006/main">
  <p:tag name="PLACEHOLDER" val="17"/>
</p:tagLst>
</file>

<file path=ppt/tags/tag2.xml><?xml version="1.0" encoding="utf-8"?>
<p:tagLst xmlns:a="http://schemas.openxmlformats.org/drawingml/2006/main" xmlns:r="http://schemas.openxmlformats.org/officeDocument/2006/relationships" xmlns:p="http://schemas.openxmlformats.org/presentationml/2006/main">
  <p:tag name="PLACEHOLDER" val="1"/>
</p:tagLst>
</file>

<file path=ppt/tags/tag20.xml><?xml version="1.0" encoding="utf-8"?>
<p:tagLst xmlns:a="http://schemas.openxmlformats.org/drawingml/2006/main" xmlns:r="http://schemas.openxmlformats.org/officeDocument/2006/relationships" xmlns:p="http://schemas.openxmlformats.org/presentationml/2006/main">
  <p:tag name="PLACEHOLDER" val="18"/>
</p:tagLst>
</file>

<file path=ppt/tags/tag21.xml><?xml version="1.0" encoding="utf-8"?>
<p:tagLst xmlns:a="http://schemas.openxmlformats.org/drawingml/2006/main" xmlns:r="http://schemas.openxmlformats.org/officeDocument/2006/relationships" xmlns:p="http://schemas.openxmlformats.org/presentationml/2006/main">
  <p:tag name="PLACEHOLDER" val="19"/>
</p:tagLst>
</file>

<file path=ppt/tags/tag22.xml><?xml version="1.0" encoding="utf-8"?>
<p:tagLst xmlns:a="http://schemas.openxmlformats.org/drawingml/2006/main" xmlns:r="http://schemas.openxmlformats.org/officeDocument/2006/relationships" xmlns:p="http://schemas.openxmlformats.org/presentationml/2006/main">
  <p:tag name="PLACEHOLDER" val="20"/>
</p:tagLst>
</file>

<file path=ppt/tags/tag23.xml><?xml version="1.0" encoding="utf-8"?>
<p:tagLst xmlns:a="http://schemas.openxmlformats.org/drawingml/2006/main" xmlns:r="http://schemas.openxmlformats.org/officeDocument/2006/relationships" xmlns:p="http://schemas.openxmlformats.org/presentationml/2006/main">
  <p:tag name="PLACEHOLDER" val="20"/>
</p:tagLst>
</file>

<file path=ppt/tags/tag24.xml><?xml version="1.0" encoding="utf-8"?>
<p:tagLst xmlns:a="http://schemas.openxmlformats.org/drawingml/2006/main" xmlns:r="http://schemas.openxmlformats.org/officeDocument/2006/relationships" xmlns:p="http://schemas.openxmlformats.org/presentationml/2006/main">
  <p:tag name="CALLOUT" val="True"/>
</p:tagLst>
</file>

<file path=ppt/tags/tag25.xml><?xml version="1.0" encoding="utf-8"?>
<p:tagLst xmlns:a="http://schemas.openxmlformats.org/drawingml/2006/main" xmlns:r="http://schemas.openxmlformats.org/officeDocument/2006/relationships" xmlns:p="http://schemas.openxmlformats.org/presentationml/2006/main">
  <p:tag name="CALLOUT" val="True"/>
</p:tagLst>
</file>

<file path=ppt/tags/tag26.xml><?xml version="1.0" encoding="utf-8"?>
<p:tagLst xmlns:a="http://schemas.openxmlformats.org/drawingml/2006/main" xmlns:r="http://schemas.openxmlformats.org/officeDocument/2006/relationships" xmlns:p="http://schemas.openxmlformats.org/presentationml/2006/main">
  <p:tag name="CALLOUT" val="True"/>
</p:tagLst>
</file>

<file path=ppt/tags/tag27.xml><?xml version="1.0" encoding="utf-8"?>
<p:tagLst xmlns:a="http://schemas.openxmlformats.org/drawingml/2006/main" xmlns:r="http://schemas.openxmlformats.org/officeDocument/2006/relationships" xmlns:p="http://schemas.openxmlformats.org/presentationml/2006/main">
  <p:tag name="PAGE_TITLE" val="True"/>
</p:tagLst>
</file>

<file path=ppt/tags/tag28.xml><?xml version="1.0" encoding="utf-8"?>
<p:tagLst xmlns:a="http://schemas.openxmlformats.org/drawingml/2006/main" xmlns:r="http://schemas.openxmlformats.org/officeDocument/2006/relationships" xmlns:p="http://schemas.openxmlformats.org/presentationml/2006/main">
  <p:tag name="PLACEHOLDER_TITLE" val="1"/>
</p:tagLst>
</file>

<file path=ppt/tags/tag29.xml><?xml version="1.0" encoding="utf-8"?>
<p:tagLst xmlns:a="http://schemas.openxmlformats.org/drawingml/2006/main" xmlns:r="http://schemas.openxmlformats.org/officeDocument/2006/relationships" xmlns:p="http://schemas.openxmlformats.org/presentationml/2006/main">
  <p:tag name="PLACEHOLDER_TITLE" val="2"/>
</p:tagLst>
</file>

<file path=ppt/tags/tag3.xml><?xml version="1.0" encoding="utf-8"?>
<p:tagLst xmlns:a="http://schemas.openxmlformats.org/drawingml/2006/main" xmlns:r="http://schemas.openxmlformats.org/officeDocument/2006/relationships" xmlns:p="http://schemas.openxmlformats.org/presentationml/2006/main">
  <p:tag name="PLACEHOLDER" val="1"/>
</p:tagLst>
</file>

<file path=ppt/tags/tag30.xml><?xml version="1.0" encoding="utf-8"?>
<p:tagLst xmlns:a="http://schemas.openxmlformats.org/drawingml/2006/main" xmlns:r="http://schemas.openxmlformats.org/officeDocument/2006/relationships" xmlns:p="http://schemas.openxmlformats.org/presentationml/2006/main">
  <p:tag name="PLACEHOLDER_TITLE" val="3"/>
</p:tagLst>
</file>

<file path=ppt/tags/tag31.xml><?xml version="1.0" encoding="utf-8"?>
<p:tagLst xmlns:a="http://schemas.openxmlformats.org/drawingml/2006/main" xmlns:r="http://schemas.openxmlformats.org/officeDocument/2006/relationships" xmlns:p="http://schemas.openxmlformats.org/presentationml/2006/main">
  <p:tag name="PLACEHOLDER_TITLE" val="4"/>
</p:tagLst>
</file>

<file path=ppt/tags/tag32.xml><?xml version="1.0" encoding="utf-8"?>
<p:tagLst xmlns:a="http://schemas.openxmlformats.org/drawingml/2006/main" xmlns:r="http://schemas.openxmlformats.org/officeDocument/2006/relationships" xmlns:p="http://schemas.openxmlformats.org/presentationml/2006/main">
  <p:tag name="PLACEHOLDER_TITLE" val="5"/>
</p:tagLst>
</file>

<file path=ppt/tags/tag33.xml><?xml version="1.0" encoding="utf-8"?>
<p:tagLst xmlns:a="http://schemas.openxmlformats.org/drawingml/2006/main" xmlns:r="http://schemas.openxmlformats.org/officeDocument/2006/relationships" xmlns:p="http://schemas.openxmlformats.org/presentationml/2006/main">
  <p:tag name="PLACEHOLDER_TITLE" val="6"/>
</p:tagLst>
</file>

<file path=ppt/tags/tag34.xml><?xml version="1.0" encoding="utf-8"?>
<p:tagLst xmlns:a="http://schemas.openxmlformats.org/drawingml/2006/main" xmlns:r="http://schemas.openxmlformats.org/officeDocument/2006/relationships" xmlns:p="http://schemas.openxmlformats.org/presentationml/2006/main">
  <p:tag name="PLACEHOLDER_TITLE" val="7"/>
</p:tagLst>
</file>

<file path=ppt/tags/tag35.xml><?xml version="1.0" encoding="utf-8"?>
<p:tagLst xmlns:a="http://schemas.openxmlformats.org/drawingml/2006/main" xmlns:r="http://schemas.openxmlformats.org/officeDocument/2006/relationships" xmlns:p="http://schemas.openxmlformats.org/presentationml/2006/main">
  <p:tag name="PLACEHOLDER_TITLE" val="8"/>
</p:tagLst>
</file>

<file path=ppt/tags/tag36.xml><?xml version="1.0" encoding="utf-8"?>
<p:tagLst xmlns:a="http://schemas.openxmlformats.org/drawingml/2006/main" xmlns:r="http://schemas.openxmlformats.org/officeDocument/2006/relationships" xmlns:p="http://schemas.openxmlformats.org/presentationml/2006/main">
  <p:tag name="PLACEHOLDER_TITLE" val="9"/>
</p:tagLst>
</file>

<file path=ppt/tags/tag37.xml><?xml version="1.0" encoding="utf-8"?>
<p:tagLst xmlns:a="http://schemas.openxmlformats.org/drawingml/2006/main" xmlns:r="http://schemas.openxmlformats.org/officeDocument/2006/relationships" xmlns:p="http://schemas.openxmlformats.org/presentationml/2006/main">
  <p:tag name="PLACEHOLDER_TITLE" val="10"/>
</p:tagLst>
</file>

<file path=ppt/tags/tag38.xml><?xml version="1.0" encoding="utf-8"?>
<p:tagLst xmlns:a="http://schemas.openxmlformats.org/drawingml/2006/main" xmlns:r="http://schemas.openxmlformats.org/officeDocument/2006/relationships" xmlns:p="http://schemas.openxmlformats.org/presentationml/2006/main">
  <p:tag name="PLACEHOLDER_TITLE" val="11"/>
</p:tagLst>
</file>

<file path=ppt/tags/tag39.xml><?xml version="1.0" encoding="utf-8"?>
<p:tagLst xmlns:a="http://schemas.openxmlformats.org/drawingml/2006/main" xmlns:r="http://schemas.openxmlformats.org/officeDocument/2006/relationships" xmlns:p="http://schemas.openxmlformats.org/presentationml/2006/main">
  <p:tag name="PLACEHOLDER_TITLE" val="12"/>
</p:tagLst>
</file>

<file path=ppt/tags/tag4.xml><?xml version="1.0" encoding="utf-8"?>
<p:tagLst xmlns:a="http://schemas.openxmlformats.org/drawingml/2006/main" xmlns:r="http://schemas.openxmlformats.org/officeDocument/2006/relationships" xmlns:p="http://schemas.openxmlformats.org/presentationml/2006/main">
  <p:tag name="PLACEHOLDER" val="2"/>
</p:tagLst>
</file>

<file path=ppt/tags/tag40.xml><?xml version="1.0" encoding="utf-8"?>
<p:tagLst xmlns:a="http://schemas.openxmlformats.org/drawingml/2006/main" xmlns:r="http://schemas.openxmlformats.org/officeDocument/2006/relationships" xmlns:p="http://schemas.openxmlformats.org/presentationml/2006/main">
  <p:tag name="PLACEHOLDER_TITLE" val="13"/>
</p:tagLst>
</file>

<file path=ppt/tags/tag41.xml><?xml version="1.0" encoding="utf-8"?>
<p:tagLst xmlns:a="http://schemas.openxmlformats.org/drawingml/2006/main" xmlns:r="http://schemas.openxmlformats.org/officeDocument/2006/relationships" xmlns:p="http://schemas.openxmlformats.org/presentationml/2006/main">
  <p:tag name="PLACEHOLDER_TITLE" val="14"/>
</p:tagLst>
</file>

<file path=ppt/tags/tag42.xml><?xml version="1.0" encoding="utf-8"?>
<p:tagLst xmlns:a="http://schemas.openxmlformats.org/drawingml/2006/main" xmlns:r="http://schemas.openxmlformats.org/officeDocument/2006/relationships" xmlns:p="http://schemas.openxmlformats.org/presentationml/2006/main">
  <p:tag name="PLACEHOLDER_TITLE" val="15"/>
</p:tagLst>
</file>

<file path=ppt/tags/tag43.xml><?xml version="1.0" encoding="utf-8"?>
<p:tagLst xmlns:a="http://schemas.openxmlformats.org/drawingml/2006/main" xmlns:r="http://schemas.openxmlformats.org/officeDocument/2006/relationships" xmlns:p="http://schemas.openxmlformats.org/presentationml/2006/main">
  <p:tag name="PLACEHOLDER_TITLE" val="16"/>
</p:tagLst>
</file>

<file path=ppt/tags/tag44.xml><?xml version="1.0" encoding="utf-8"?>
<p:tagLst xmlns:a="http://schemas.openxmlformats.org/drawingml/2006/main" xmlns:r="http://schemas.openxmlformats.org/officeDocument/2006/relationships" xmlns:p="http://schemas.openxmlformats.org/presentationml/2006/main">
  <p:tag name="PLACEHOLDER_TITLE" val="17"/>
</p:tagLst>
</file>

<file path=ppt/tags/tag45.xml><?xml version="1.0" encoding="utf-8"?>
<p:tagLst xmlns:a="http://schemas.openxmlformats.org/drawingml/2006/main" xmlns:r="http://schemas.openxmlformats.org/officeDocument/2006/relationships" xmlns:p="http://schemas.openxmlformats.org/presentationml/2006/main">
  <p:tag name="PLACEHOLDER_TITLE" val="18"/>
</p:tagLst>
</file>

<file path=ppt/tags/tag46.xml><?xml version="1.0" encoding="utf-8"?>
<p:tagLst xmlns:a="http://schemas.openxmlformats.org/drawingml/2006/main" xmlns:r="http://schemas.openxmlformats.org/officeDocument/2006/relationships" xmlns:p="http://schemas.openxmlformats.org/presentationml/2006/main">
  <p:tag name="PLACEHOLDER_TITLE" val="19"/>
</p:tagLst>
</file>

<file path=ppt/tags/tag47.xml><?xml version="1.0" encoding="utf-8"?>
<p:tagLst xmlns:a="http://schemas.openxmlformats.org/drawingml/2006/main" xmlns:r="http://schemas.openxmlformats.org/officeDocument/2006/relationships" xmlns:p="http://schemas.openxmlformats.org/presentationml/2006/main">
  <p:tag name="PLACEHOLDER_TITLE" val="20"/>
</p:tagLst>
</file>

<file path=ppt/tags/tag48.xml><?xml version="1.0" encoding="utf-8"?>
<p:tagLst xmlns:a="http://schemas.openxmlformats.org/drawingml/2006/main" xmlns:r="http://schemas.openxmlformats.org/officeDocument/2006/relationships" xmlns:p="http://schemas.openxmlformats.org/presentationml/2006/main">
  <p:tag name="PAGE_TITLE" val="True"/>
</p:tagLst>
</file>

<file path=ppt/tags/tag49.xml><?xml version="1.0" encoding="utf-8"?>
<p:tagLst xmlns:a="http://schemas.openxmlformats.org/drawingml/2006/main" xmlns:r="http://schemas.openxmlformats.org/officeDocument/2006/relationships" xmlns:p="http://schemas.openxmlformats.org/presentationml/2006/main">
  <p:tag name="SLIDE_TYPE" val="Title"/>
  <p:tag name="BACKGROUND_ON_DIVIDERS" val="False"/>
  <p:tag name="SECTION_NUMBERS_ON" val="False"/>
  <p:tag name="APPENDIX_NUMBERS_ON" val="False"/>
</p:tagLst>
</file>

<file path=ppt/tags/tag5.xml><?xml version="1.0" encoding="utf-8"?>
<p:tagLst xmlns:a="http://schemas.openxmlformats.org/drawingml/2006/main" xmlns:r="http://schemas.openxmlformats.org/officeDocument/2006/relationships" xmlns:p="http://schemas.openxmlformats.org/presentationml/2006/main">
  <p:tag name="PLACEHOLDER" val="3"/>
</p:tagLst>
</file>

<file path=ppt/tags/tag50.xml><?xml version="1.0" encoding="utf-8"?>
<p:tagLst xmlns:a="http://schemas.openxmlformats.org/drawingml/2006/main" xmlns:r="http://schemas.openxmlformats.org/officeDocument/2006/relationships" xmlns:p="http://schemas.openxmlformats.org/presentationml/2006/main">
  <p:tag name="PLACEHOLDER" val="1"/>
</p:tagLst>
</file>

<file path=ppt/tags/tag51.xml><?xml version="1.0" encoding="utf-8"?>
<p:tagLst xmlns:a="http://schemas.openxmlformats.org/drawingml/2006/main" xmlns:r="http://schemas.openxmlformats.org/officeDocument/2006/relationships" xmlns:p="http://schemas.openxmlformats.org/presentationml/2006/main">
  <p:tag name="SLIDE_TYPE" val="Divider"/>
</p:tagLst>
</file>

<file path=ppt/tags/tag52.xml><?xml version="1.0" encoding="utf-8"?>
<p:tagLst xmlns:a="http://schemas.openxmlformats.org/drawingml/2006/main" xmlns:r="http://schemas.openxmlformats.org/officeDocument/2006/relationships" xmlns:p="http://schemas.openxmlformats.org/presentationml/2006/main">
  <p:tag name="DIVIDER_NUMBER" val="True"/>
</p:tagLst>
</file>

<file path=ppt/tags/tag53.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54.xml><?xml version="1.0" encoding="utf-8"?>
<p:tagLst xmlns:a="http://schemas.openxmlformats.org/drawingml/2006/main" xmlns:r="http://schemas.openxmlformats.org/officeDocument/2006/relationships" xmlns:p="http://schemas.openxmlformats.org/presentationml/2006/main">
  <p:tag name="PAGE_TITLE" val="True"/>
</p:tagLst>
</file>

<file path=ppt/tags/tag55.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56.xml><?xml version="1.0" encoding="utf-8"?>
<p:tagLst xmlns:a="http://schemas.openxmlformats.org/drawingml/2006/main" xmlns:r="http://schemas.openxmlformats.org/officeDocument/2006/relationships" xmlns:p="http://schemas.openxmlformats.org/presentationml/2006/main">
  <p:tag name="PAGE_TITLE" val="True"/>
</p:tagLst>
</file>

<file path=ppt/tags/tag57.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58.xml><?xml version="1.0" encoding="utf-8"?>
<p:tagLst xmlns:a="http://schemas.openxmlformats.org/drawingml/2006/main" xmlns:r="http://schemas.openxmlformats.org/officeDocument/2006/relationships" xmlns:p="http://schemas.openxmlformats.org/presentationml/2006/main">
  <p:tag name="PAGE_TITLE" val="True"/>
</p:tagLst>
</file>

<file path=ppt/tags/tag59.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6.xml><?xml version="1.0" encoding="utf-8"?>
<p:tagLst xmlns:a="http://schemas.openxmlformats.org/drawingml/2006/main" xmlns:r="http://schemas.openxmlformats.org/officeDocument/2006/relationships" xmlns:p="http://schemas.openxmlformats.org/presentationml/2006/main">
  <p:tag name="PLACEHOLDER" val="4"/>
</p:tagLst>
</file>

<file path=ppt/tags/tag60.xml><?xml version="1.0" encoding="utf-8"?>
<p:tagLst xmlns:a="http://schemas.openxmlformats.org/drawingml/2006/main" xmlns:r="http://schemas.openxmlformats.org/officeDocument/2006/relationships" xmlns:p="http://schemas.openxmlformats.org/presentationml/2006/main">
  <p:tag name="PAGE_TITLE" val="True"/>
</p:tagLst>
</file>

<file path=ppt/tags/tag61.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62.xml><?xml version="1.0" encoding="utf-8"?>
<p:tagLst xmlns:a="http://schemas.openxmlformats.org/drawingml/2006/main" xmlns:r="http://schemas.openxmlformats.org/officeDocument/2006/relationships" xmlns:p="http://schemas.openxmlformats.org/presentationml/2006/main">
  <p:tag name="PAGE_TITLE" val="True"/>
</p:tagLst>
</file>

<file path=ppt/tags/tag63.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64.xml><?xml version="1.0" encoding="utf-8"?>
<p:tagLst xmlns:a="http://schemas.openxmlformats.org/drawingml/2006/main" xmlns:r="http://schemas.openxmlformats.org/officeDocument/2006/relationships" xmlns:p="http://schemas.openxmlformats.org/presentationml/2006/main">
  <p:tag name="PAGE_TITLE" val="True"/>
</p:tagLst>
</file>

<file path=ppt/tags/tag65.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66.xml><?xml version="1.0" encoding="utf-8"?>
<p:tagLst xmlns:a="http://schemas.openxmlformats.org/drawingml/2006/main" xmlns:r="http://schemas.openxmlformats.org/officeDocument/2006/relationships" xmlns:p="http://schemas.openxmlformats.org/presentationml/2006/main">
  <p:tag name="PAGE_TITLE" val="True"/>
</p:tagLst>
</file>

<file path=ppt/tags/tag67.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68.xml><?xml version="1.0" encoding="utf-8"?>
<p:tagLst xmlns:a="http://schemas.openxmlformats.org/drawingml/2006/main" xmlns:r="http://schemas.openxmlformats.org/officeDocument/2006/relationships" xmlns:p="http://schemas.openxmlformats.org/presentationml/2006/main">
  <p:tag name="PAGE_TITLE" val="True"/>
</p:tagLst>
</file>

<file path=ppt/tags/tag69.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7.xml><?xml version="1.0" encoding="utf-8"?>
<p:tagLst xmlns:a="http://schemas.openxmlformats.org/drawingml/2006/main" xmlns:r="http://schemas.openxmlformats.org/officeDocument/2006/relationships" xmlns:p="http://schemas.openxmlformats.org/presentationml/2006/main">
  <p:tag name="PLACEHOLDER" val="5"/>
</p:tagLst>
</file>

<file path=ppt/tags/tag70.xml><?xml version="1.0" encoding="utf-8"?>
<p:tagLst xmlns:a="http://schemas.openxmlformats.org/drawingml/2006/main" xmlns:r="http://schemas.openxmlformats.org/officeDocument/2006/relationships" xmlns:p="http://schemas.openxmlformats.org/presentationml/2006/main">
  <p:tag name="PAGE_TITLE" val="True"/>
</p:tagLst>
</file>

<file path=ppt/tags/tag71.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72.xml><?xml version="1.0" encoding="utf-8"?>
<p:tagLst xmlns:a="http://schemas.openxmlformats.org/drawingml/2006/main" xmlns:r="http://schemas.openxmlformats.org/officeDocument/2006/relationships" xmlns:p="http://schemas.openxmlformats.org/presentationml/2006/main">
  <p:tag name="PAGE_TITLE" val="True"/>
</p:tagLst>
</file>

<file path=ppt/tags/tag73.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74.xml><?xml version="1.0" encoding="utf-8"?>
<p:tagLst xmlns:a="http://schemas.openxmlformats.org/drawingml/2006/main" xmlns:r="http://schemas.openxmlformats.org/officeDocument/2006/relationships" xmlns:p="http://schemas.openxmlformats.org/presentationml/2006/main">
  <p:tag name="PAGE_TITLE" val="True"/>
</p:tagLst>
</file>

<file path=ppt/tags/tag75.xml><?xml version="1.0" encoding="utf-8"?>
<p:tagLst xmlns:a="http://schemas.openxmlformats.org/drawingml/2006/main" xmlns:r="http://schemas.openxmlformats.org/officeDocument/2006/relationships" xmlns:p="http://schemas.openxmlformats.org/presentationml/2006/main">
  <p:tag name="SLIDE_TYPE" val="Divider"/>
</p:tagLst>
</file>

<file path=ppt/tags/tag76.xml><?xml version="1.0" encoding="utf-8"?>
<p:tagLst xmlns:a="http://schemas.openxmlformats.org/drawingml/2006/main" xmlns:r="http://schemas.openxmlformats.org/officeDocument/2006/relationships" xmlns:p="http://schemas.openxmlformats.org/presentationml/2006/main">
  <p:tag name="DIVIDER_NUMBER" val="True"/>
</p:tagLst>
</file>

<file path=ppt/tags/tag77.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78.xml><?xml version="1.0" encoding="utf-8"?>
<p:tagLst xmlns:a="http://schemas.openxmlformats.org/drawingml/2006/main" xmlns:r="http://schemas.openxmlformats.org/officeDocument/2006/relationships" xmlns:p="http://schemas.openxmlformats.org/presentationml/2006/main">
  <p:tag name="PAGE_TITLE" val="True"/>
</p:tagLst>
</file>

<file path=ppt/tags/tag79.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8.xml><?xml version="1.0" encoding="utf-8"?>
<p:tagLst xmlns:a="http://schemas.openxmlformats.org/drawingml/2006/main" xmlns:r="http://schemas.openxmlformats.org/officeDocument/2006/relationships" xmlns:p="http://schemas.openxmlformats.org/presentationml/2006/main">
  <p:tag name="PLACEHOLDER" val="6"/>
</p:tagLst>
</file>

<file path=ppt/tags/tag80.xml><?xml version="1.0" encoding="utf-8"?>
<p:tagLst xmlns:a="http://schemas.openxmlformats.org/drawingml/2006/main" xmlns:r="http://schemas.openxmlformats.org/officeDocument/2006/relationships" xmlns:p="http://schemas.openxmlformats.org/presentationml/2006/main">
  <p:tag name="PAGE_TITLE" val="True"/>
</p:tagLst>
</file>

<file path=ppt/tags/tag81.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82.xml><?xml version="1.0" encoding="utf-8"?>
<p:tagLst xmlns:a="http://schemas.openxmlformats.org/drawingml/2006/main" xmlns:r="http://schemas.openxmlformats.org/officeDocument/2006/relationships" xmlns:p="http://schemas.openxmlformats.org/presentationml/2006/main">
  <p:tag name="PAGE_TITLE" val="True"/>
</p:tagLst>
</file>

<file path=ppt/tags/tag83.xml><?xml version="1.0" encoding="utf-8"?>
<p:tagLst xmlns:a="http://schemas.openxmlformats.org/drawingml/2006/main" xmlns:r="http://schemas.openxmlformats.org/officeDocument/2006/relationships" xmlns:p="http://schemas.openxmlformats.org/presentationml/2006/main">
  <p:tag name="COLOUR_SCHEME" val="Default Colour Scheme"/>
  <p:tag name="PLACEHOLDERS" val=" 1"/>
</p:tagLst>
</file>

<file path=ppt/tags/tag84.xml><?xml version="1.0" encoding="utf-8"?>
<p:tagLst xmlns:a="http://schemas.openxmlformats.org/drawingml/2006/main" xmlns:r="http://schemas.openxmlformats.org/officeDocument/2006/relationships" xmlns:p="http://schemas.openxmlformats.org/presentationml/2006/main">
  <p:tag name="PAGE_TITLE" val="True"/>
</p:tagLst>
</file>

<file path=ppt/tags/tag85.xml><?xml version="1.0" encoding="utf-8"?>
<p:tagLst xmlns:a="http://schemas.openxmlformats.org/drawingml/2006/main" xmlns:r="http://schemas.openxmlformats.org/officeDocument/2006/relationships" xmlns:p="http://schemas.openxmlformats.org/presentationml/2006/main">
  <p:tag name="SLIDE_TYPE" val="Divider"/>
</p:tagLst>
</file>

<file path=ppt/tags/tag86.xml><?xml version="1.0" encoding="utf-8"?>
<p:tagLst xmlns:a="http://schemas.openxmlformats.org/drawingml/2006/main" xmlns:r="http://schemas.openxmlformats.org/officeDocument/2006/relationships" xmlns:p="http://schemas.openxmlformats.org/presentationml/2006/main">
  <p:tag name="DIVIDER_NUMBER" val="True"/>
</p:tagLst>
</file>

<file path=ppt/tags/tag9.xml><?xml version="1.0" encoding="utf-8"?>
<p:tagLst xmlns:a="http://schemas.openxmlformats.org/drawingml/2006/main" xmlns:r="http://schemas.openxmlformats.org/officeDocument/2006/relationships" xmlns:p="http://schemas.openxmlformats.org/presentationml/2006/main">
  <p:tag name="PLACEHOLDER" val="7"/>
</p:tagLst>
</file>

<file path=ppt/theme/theme1.xml><?xml version="1.0" encoding="utf-8"?>
<a:theme xmlns:a="http://schemas.openxmlformats.org/drawingml/2006/main" name="Template Printbook">
  <a:themeElements>
    <a:clrScheme name="OMGI">
      <a:dk1>
        <a:srgbClr val="000000"/>
      </a:dk1>
      <a:lt1>
        <a:srgbClr val="FFFFFF"/>
      </a:lt1>
      <a:dk2>
        <a:srgbClr val="006150"/>
      </a:dk2>
      <a:lt2>
        <a:srgbClr val="7F7F7F"/>
      </a:lt2>
      <a:accent1>
        <a:srgbClr val="6EAB24"/>
      </a:accent1>
      <a:accent2>
        <a:srgbClr val="006150"/>
      </a:accent2>
      <a:accent3>
        <a:srgbClr val="830051"/>
      </a:accent3>
      <a:accent4>
        <a:srgbClr val="EA7125"/>
      </a:accent4>
      <a:accent5>
        <a:srgbClr val="00B0CA"/>
      </a:accent5>
      <a:accent6>
        <a:srgbClr val="4C9084"/>
      </a:accent6>
      <a:hlink>
        <a:srgbClr val="006150"/>
      </a:hlink>
      <a:folHlink>
        <a:srgbClr val="6EAB24"/>
      </a:folHlink>
    </a:clrScheme>
    <a:fontScheme name="Old Mutual Global Investors">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spPr>
      <a:bodyPr lIns="72000" tIns="72000" rIns="72000" bIns="72000" rtlCol="0" anchor="ctr">
        <a:noAutofit/>
      </a:bodyPr>
      <a:lstStyle>
        <a:defPPr algn="ctr">
          <a:defRPr sz="1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96969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defRPr sz="1100" dirty="0" err="1" smtClean="0"/>
        </a:defPPr>
      </a:lstStyle>
    </a:txDef>
  </a:objectDefaults>
  <a:extraClrSchemeLst>
    <a:extraClrScheme>
      <a:clrScheme name="OMGI">
        <a:dk1>
          <a:srgbClr val="000000"/>
        </a:dk1>
        <a:lt1>
          <a:srgbClr val="FFFFFF"/>
        </a:lt1>
        <a:dk2>
          <a:srgbClr val="006150"/>
        </a:dk2>
        <a:lt2>
          <a:srgbClr val="7F7F7F"/>
        </a:lt2>
        <a:accent1>
          <a:srgbClr val="6EAB24"/>
        </a:accent1>
        <a:accent2>
          <a:srgbClr val="006150"/>
        </a:accent2>
        <a:accent3>
          <a:srgbClr val="830051"/>
        </a:accent3>
        <a:accent4>
          <a:srgbClr val="EA7125"/>
        </a:accent4>
        <a:accent5>
          <a:srgbClr val="00B0CA"/>
        </a:accent5>
        <a:accent6>
          <a:srgbClr val="4C9084"/>
        </a:accent6>
        <a:hlink>
          <a:srgbClr val="006150"/>
        </a:hlink>
        <a:folHlink>
          <a:srgbClr val="6EAB24"/>
        </a:folHlink>
      </a:clrScheme>
      <a:clrMap bg1="lt1" tx1="dk1" bg2="lt2" tx2="dk2" accent1="accent1" accent2="accent2" accent3="accent3" accent4="accent4" accent5="accent5" accent6="accent6" hlink="hlink" folHlink="folHlink"/>
    </a:extraClrScheme>
  </a:extraClrSchemeLst>
  <a:custClrLst>
    <a:custClr name="Dark Green">
      <a:srgbClr val="006150"/>
    </a:custClr>
    <a:custClr name="Light Green">
      <a:srgbClr val="6EAB24"/>
    </a:custClr>
    <a:custClr name="Deep Red">
      <a:srgbClr val="830051"/>
    </a:custClr>
    <a:custClr name="Fresh Orange">
      <a:srgbClr val="EA7125"/>
    </a:custClr>
    <a:custClr name="Vibrant Blue">
      <a:srgbClr val="00B0CA"/>
    </a:custClr>
    <a:custClr name="Black ">
      <a:srgbClr val="000000"/>
    </a:custClr>
    <a:custClr name="Blank">
      <a:srgbClr val="FFFFFF"/>
    </a:custClr>
    <a:custClr name="Blank">
      <a:srgbClr val="FFFFFF"/>
    </a:custClr>
    <a:custClr name="Blank">
      <a:srgbClr val="FFFFFF"/>
    </a:custClr>
    <a:custClr name="Blank">
      <a:srgbClr val="FFFFFF"/>
    </a:custClr>
    <a:custClr name="Dark Green 70%">
      <a:srgbClr val="4C9084"/>
    </a:custClr>
    <a:custClr name="Light Green 70%">
      <a:srgbClr val="99C465"/>
    </a:custClr>
    <a:custClr name="Deep Red 70%">
      <a:srgbClr val="A84C85"/>
    </a:custClr>
    <a:custClr name="Fresh Orange 70%">
      <a:srgbClr val="F09B66"/>
    </a:custClr>
    <a:custClr name="Vibrant Blue 70%">
      <a:srgbClr val="4CC7D9"/>
    </a:custClr>
    <a:custClr name="Grey 70%">
      <a:srgbClr val="7F7F7F"/>
    </a:custClr>
    <a:custClr name="Blank">
      <a:srgbClr val="FFFFFF"/>
    </a:custClr>
    <a:custClr name="Blank">
      <a:srgbClr val="FFFFFF"/>
    </a:custClr>
    <a:custClr name="Blank">
      <a:srgbClr val="FFFFFF"/>
    </a:custClr>
    <a:custClr name="Blank">
      <a:srgbClr val="FFFFFF"/>
    </a:custClr>
    <a:custClr name="Dark Green 50%">
      <a:srgbClr val="7FB0A7"/>
    </a:custClr>
    <a:custClr name="Light Green 50%">
      <a:srgbClr val="B6D591"/>
    </a:custClr>
    <a:custClr name="Deep Red 50%">
      <a:srgbClr val="C17FA8"/>
    </a:custClr>
    <a:custClr name="Fresh Orange 50%">
      <a:srgbClr val="F4B892"/>
    </a:custClr>
    <a:custClr name="Vibrant Blue 50%">
      <a:srgbClr val="7FD7E4"/>
    </a:custClr>
    <a:custClr name="Connectors">
      <a:srgbClr val="BFBFBF"/>
    </a:custClr>
    <a:custClr name="Blank">
      <a:srgbClr val="FFFFFF"/>
    </a:custClr>
    <a:custClr name="Blank">
      <a:srgbClr val="FFFFFF"/>
    </a:custClr>
    <a:custClr name="Blank">
      <a:srgbClr val="FFFFFF"/>
    </a:custClr>
    <a:custClr name="Blank">
      <a:srgbClr val="FFFFFF"/>
    </a:custClr>
    <a:custClr name="Dark Green 30%">
      <a:srgbClr val="B2CFCA"/>
    </a:custClr>
    <a:custClr name="Light Green 30%">
      <a:srgbClr val="D3E5BD"/>
    </a:custClr>
    <a:custClr name="Deep Red 30%">
      <a:srgbClr val="D9B2CA"/>
    </a:custClr>
    <a:custClr name="Fresh Orange 30%">
      <a:srgbClr val="F8D4BD"/>
    </a:custClr>
    <a:custClr name="Vibrant Blue 30%">
      <a:srgbClr val="B2E7EF"/>
    </a:custClr>
    <a:custClr name="Grey 30%">
      <a:srgbClr val="D9D9D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custClrLst>
    <a:custClr name="Dark Green">
      <a:srgbClr val="006150"/>
    </a:custClr>
    <a:custClr name="Light Green">
      <a:srgbClr val="6EAB24"/>
    </a:custClr>
    <a:custClr name="Deep Red">
      <a:srgbClr val="830051"/>
    </a:custClr>
    <a:custClr name="Fresh Orange">
      <a:srgbClr val="EA7125"/>
    </a:custClr>
    <a:custClr name="Vibrant Blue">
      <a:srgbClr val="00B0CA"/>
    </a:custClr>
    <a:custClr name="Black ">
      <a:srgbClr val="000000"/>
    </a:custClr>
    <a:custClr name="Blank">
      <a:srgbClr val="FFFFFF"/>
    </a:custClr>
    <a:custClr name="Blank">
      <a:srgbClr val="FFFFFF"/>
    </a:custClr>
    <a:custClr name="Blank">
      <a:srgbClr val="FFFFFF"/>
    </a:custClr>
    <a:custClr name="Blank">
      <a:srgbClr val="FFFFFF"/>
    </a:custClr>
    <a:custClr name="Dark Green 70%">
      <a:srgbClr val="4C9084"/>
    </a:custClr>
    <a:custClr name="Light Green 70%">
      <a:srgbClr val="99C465"/>
    </a:custClr>
    <a:custClr name="Deep Red 70%">
      <a:srgbClr val="A84C85"/>
    </a:custClr>
    <a:custClr name="Fresh Orange 70%">
      <a:srgbClr val="F09B66"/>
    </a:custClr>
    <a:custClr name="Vibrant Blue 70%">
      <a:srgbClr val="4CC7D9"/>
    </a:custClr>
    <a:custClr name="Grey 70%">
      <a:srgbClr val="7F7F7F"/>
    </a:custClr>
    <a:custClr name="Blank">
      <a:srgbClr val="FFFFFF"/>
    </a:custClr>
    <a:custClr name="Blank">
      <a:srgbClr val="FFFFFF"/>
    </a:custClr>
    <a:custClr name="Blank">
      <a:srgbClr val="FFFFFF"/>
    </a:custClr>
    <a:custClr name="Blank">
      <a:srgbClr val="FFFFFF"/>
    </a:custClr>
    <a:custClr name="Dark Green 50%">
      <a:srgbClr val="7FB0A7"/>
    </a:custClr>
    <a:custClr name="Light Green 50%">
      <a:srgbClr val="B6D591"/>
    </a:custClr>
    <a:custClr name="Deep Red 50%">
      <a:srgbClr val="C17FA8"/>
    </a:custClr>
    <a:custClr name="Fresh Orange 50%">
      <a:srgbClr val="F4B892"/>
    </a:custClr>
    <a:custClr name="Vibrant Blue 50%">
      <a:srgbClr val="7FD7E4"/>
    </a:custClr>
    <a:custClr name="Connectors">
      <a:srgbClr val="BFBFBF"/>
    </a:custClr>
    <a:custClr name="Blank">
      <a:srgbClr val="FFFFFF"/>
    </a:custClr>
    <a:custClr name="Blank">
      <a:srgbClr val="FFFFFF"/>
    </a:custClr>
    <a:custClr name="Blank">
      <a:srgbClr val="FFFFFF"/>
    </a:custClr>
    <a:custClr name="Blank">
      <a:srgbClr val="FFFFFF"/>
    </a:custClr>
    <a:custClr name="Dark Green 30%">
      <a:srgbClr val="B2CFCA"/>
    </a:custClr>
    <a:custClr name="Light Green 30%">
      <a:srgbClr val="D3E5BD"/>
    </a:custClr>
    <a:custClr name="Deep Red 30%">
      <a:srgbClr val="D9B2CA"/>
    </a:custClr>
    <a:custClr name="Fresh Orange 30%">
      <a:srgbClr val="F8D4BD"/>
    </a:custClr>
    <a:custClr name="Vibrant Blue 30%">
      <a:srgbClr val="B2E7EF"/>
    </a:custClr>
    <a:custClr name="Grey 30%">
      <a:srgbClr val="D9D9D9"/>
    </a:custClr>
  </a:custClrLst>
</a:theme>
</file>

<file path=docProps/app.xml><?xml version="1.0" encoding="utf-8"?>
<Properties xmlns="http://schemas.openxmlformats.org/officeDocument/2006/extended-properties" xmlns:vt="http://schemas.openxmlformats.org/officeDocument/2006/docPropsVTypes">
  <Template/>
  <TotalTime>366</TotalTime>
  <Words>1994</Words>
  <Application>Microsoft Office PowerPoint</Application>
  <PresentationFormat>A4 Paper (210x297 mm)</PresentationFormat>
  <Paragraphs>185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Template Printbook</vt:lpstr>
      <vt:lpstr>Old mutual global investors</vt:lpstr>
      <vt:lpstr>PowerPoint Presentation</vt:lpstr>
      <vt:lpstr>At a glance</vt:lpstr>
      <vt:lpstr>Objectives – INVESTMENT risk management</vt:lpstr>
      <vt:lpstr>Objectives – PERFORMANCE ANALYSIS</vt:lpstr>
      <vt:lpstr>Hierarchy and interactions</vt:lpstr>
      <vt:lpstr>KEY Responsibilities</vt:lpstr>
      <vt:lpstr>Value added role</vt:lpstr>
      <vt:lpstr>Investment risk management</vt:lpstr>
      <vt:lpstr>Risk measures and checks</vt:lpstr>
      <vt:lpstr>COUNTERPARTY RISK MANAGEMENT</vt:lpstr>
      <vt:lpstr>Systems</vt:lpstr>
      <vt:lpstr>TEAM</vt:lpstr>
      <vt:lpstr>PowerPoint Presentation</vt:lpstr>
      <vt:lpstr>Relevant magnitudes</vt:lpstr>
      <vt:lpstr>Ex-ante risk</vt:lpstr>
      <vt:lpstr>Measures of risk and test of those measures</vt:lpstr>
      <vt:lpstr>Risk allocation and risk adjusted P&amp;L</vt:lpstr>
      <vt:lpstr>PowerPoint Presentation</vt:lpstr>
    </vt:vector>
  </TitlesOfParts>
  <Company>OMGI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Collazos Anthony</dc:creator>
  <cp:lastModifiedBy>Castagna Matteo</cp:lastModifiedBy>
  <cp:revision>53</cp:revision>
  <dcterms:created xsi:type="dcterms:W3CDTF">2011-12-19T17:25:06Z</dcterms:created>
  <dcterms:modified xsi:type="dcterms:W3CDTF">2014-06-06T13:23:22Z</dcterms:modified>
</cp:coreProperties>
</file>