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notesMasterIdLst>
    <p:notesMasterId r:id="rId30"/>
  </p:notesMasterIdLst>
  <p:sldIdLst>
    <p:sldId id="256" r:id="rId2"/>
    <p:sldId id="284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76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5" r:id="rId19"/>
    <p:sldId id="273" r:id="rId20"/>
    <p:sldId id="274" r:id="rId21"/>
    <p:sldId id="277" r:id="rId22"/>
    <p:sldId id="269" r:id="rId23"/>
    <p:sldId id="278" r:id="rId24"/>
    <p:sldId id="279" r:id="rId25"/>
    <p:sldId id="280" r:id="rId26"/>
    <p:sldId id="282" r:id="rId27"/>
    <p:sldId id="283" r:id="rId28"/>
    <p:sldId id="281" r:id="rId2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BE24"/>
    <a:srgbClr val="AED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Stile con tema 2 - Color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54493-FC20-484B-9D34-3772FFB66FF3}" type="datetimeFigureOut">
              <a:rPr lang="it-IT" smtClean="0"/>
              <a:t>18/01/2019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799E9-D2F0-42EF-ADC6-D86596138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7833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Aggiungere descrizione completa </a:t>
            </a:r>
            <a:r>
              <a:rPr lang="it-IT" dirty="0" err="1"/>
              <a:t>personas</a:t>
            </a:r>
            <a:r>
              <a:rPr lang="it-IT" dirty="0"/>
              <a:t>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799E9-D2F0-42EF-ADC6-D8659613899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3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334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 immagini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grpSp>
        <p:nvGrpSpPr>
          <p:cNvPr id="84" name="Gruppo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6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7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8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9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0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1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2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3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4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5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6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97" name="Segnaposto immagine 33" descr="Segnaposto vuoto per aggiungere un'immagine. Fare clic sul segnaposto e selezionare l'immagine che si vuole aggiungere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grpSp>
        <p:nvGrpSpPr>
          <p:cNvPr id="98" name="Gruppo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0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1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2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3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4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5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6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7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8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9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0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11" name="Segnaposto immagine 33" descr="Segnaposto vuoto per aggiungere un'immagine. Fare clic sul segnaposto e selezionare l'immagine che si vuole aggiungere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grpSp>
        <p:nvGrpSpPr>
          <p:cNvPr id="112" name="Gruppo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4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5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6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7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8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9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20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21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22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23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24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25" name="Segnaposto immagine 33" descr="Segnaposto vuoto per aggiungere un'immagine. Fare clic sul segnaposto e selezionare l'immagine che si vuole aggiungere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26" name="Segnaposto testo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1/18/2019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7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1/18/2019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8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grpSp>
        <p:nvGrpSpPr>
          <p:cNvPr id="8" name="Gruppo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igura a mano libera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" name="Figura a mano libera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11" name="Gruppo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igura a mano libera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1" name="Figura a mano libera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sp>
          <p:nvSpPr>
            <p:cNvPr id="12" name="Figura a mano libera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3" name="Figura a mano libera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4" name="Figura a mano libera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5" name="Figura a mano libera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6" name="Figura a mano libera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7" name="Figura a mano libera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" name="Figura a mano libera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1/18/2019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8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1/18/2019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1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1/18/2019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3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1/18/2019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2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543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1/18/2019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1/18/2019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12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1/18/2019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7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1/18/2019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9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e immagini con didasc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grpSp>
        <p:nvGrpSpPr>
          <p:cNvPr id="9" name="Gruppo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2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3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4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5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6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7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0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1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6" name="Segnaposto immagine 33" descr="Segnaposto vuoto per aggiungere un'immagine. Fare clic sul segnaposto e selezionare l'immagine che si vuole aggiungere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39" name="Segnaposto testo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grpSp>
        <p:nvGrpSpPr>
          <p:cNvPr id="22" name="Gruppo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4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7" name="Segnaposto immagine 33" descr="Segnaposto vuoto per aggiungere un'immagine. Fare clic sul segnaposto e selezionare l'immagine che si vuole aggiungere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0" name="Segnaposto testo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1/18/2019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6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 immagini con didasc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grpSp>
        <p:nvGrpSpPr>
          <p:cNvPr id="52" name="Gruppo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4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5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6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7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8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9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0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1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2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3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4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79" name="Segnaposto immagine 33" descr="Segnaposto vuoto per aggiungere un'immagine. Fare clic sul segnaposto e selezionare l'immagine che si vuole aggiungere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1" name="Segnaposto testo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grpSp>
        <p:nvGrpSpPr>
          <p:cNvPr id="84" name="Gruppo 83"/>
          <p:cNvGrpSpPr>
            <a:grpSpLocks noChangeAspect="1"/>
          </p:cNvGrpSpPr>
          <p:nvPr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6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7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8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9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0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1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2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3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4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5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6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78" name="Segnaposto immagine 33" descr="Segnaposto vuoto per aggiungere un'immagine. Fare clic sul segnaposto e selezionare l'immagine che si vuole aggiungere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2" name="Segnaposto testo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grpSp>
        <p:nvGrpSpPr>
          <p:cNvPr id="97" name="Gruppo 96"/>
          <p:cNvGrpSpPr>
            <a:grpSpLocks noChangeAspect="1"/>
          </p:cNvGrpSpPr>
          <p:nvPr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9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0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1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2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3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4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5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6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7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8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9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80" name="Segnaposto immagine 33" descr="Segnaposto vuoto per aggiungere un'immagine. Fare clic sul segnaposto e selezionare l'immagine che si vuole aggiungere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3" name="Segnaposto testo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1/18/2019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7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7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PaperSketch.bmp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RecyclApp.bmp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BF5914-A3C3-4A36-83FA-9026EF8EE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RecyclApp</a:t>
            </a:r>
          </a:p>
        </p:txBody>
      </p:sp>
    </p:spTree>
    <p:extLst>
      <p:ext uri="{BB962C8B-B14F-4D97-AF65-F5344CB8AC3E}">
        <p14:creationId xmlns:p14="http://schemas.microsoft.com/office/powerpoint/2010/main" val="102670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ECF268-6CF9-481D-9E36-255E7F8E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261257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Tabella dei task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B9C2553-CF69-4D29-8E8B-561D9720E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835822"/>
              </p:ext>
            </p:extLst>
          </p:nvPr>
        </p:nvGraphicFramePr>
        <p:xfrm>
          <a:off x="1065214" y="2172788"/>
          <a:ext cx="10058400" cy="3337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5322157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71645921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4783664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86243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Personas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Importanza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Frequenza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86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TSK_1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Laura Bianchi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48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TSK_1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Giuseppe Esposito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58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TSK_2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Laura Bianchi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15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TSK_2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Giuseppe Esposito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73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TSK_3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Marco Giuliano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22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TSK_4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Marco Giuliano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7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TSK_5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Giulia Valli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71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TSK_6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Giulia Valli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496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75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FF3534-B24D-4283-B3EE-91D4592F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Empowerment Perception Ratings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2858E0E-A5B7-4A39-8F9C-BCB47B22D5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270974"/>
              </p:ext>
            </p:extLst>
          </p:nvPr>
        </p:nvGraphicFramePr>
        <p:xfrm>
          <a:off x="673770" y="2412331"/>
          <a:ext cx="4424695" cy="232209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78946">
                  <a:extLst>
                    <a:ext uri="{9D8B030D-6E8A-4147-A177-3AD203B41FA5}">
                      <a16:colId xmlns:a16="http://schemas.microsoft.com/office/drawing/2014/main" val="4224917543"/>
                    </a:ext>
                  </a:extLst>
                </a:gridCol>
                <a:gridCol w="908911">
                  <a:extLst>
                    <a:ext uri="{9D8B030D-6E8A-4147-A177-3AD203B41FA5}">
                      <a16:colId xmlns:a16="http://schemas.microsoft.com/office/drawing/2014/main" val="1555918912"/>
                    </a:ext>
                  </a:extLst>
                </a:gridCol>
                <a:gridCol w="878946">
                  <a:extLst>
                    <a:ext uri="{9D8B030D-6E8A-4147-A177-3AD203B41FA5}">
                      <a16:colId xmlns:a16="http://schemas.microsoft.com/office/drawing/2014/main" val="1691073029"/>
                    </a:ext>
                  </a:extLst>
                </a:gridCol>
                <a:gridCol w="878946">
                  <a:extLst>
                    <a:ext uri="{9D8B030D-6E8A-4147-A177-3AD203B41FA5}">
                      <a16:colId xmlns:a16="http://schemas.microsoft.com/office/drawing/2014/main" val="4259819522"/>
                    </a:ext>
                  </a:extLst>
                </a:gridCol>
                <a:gridCol w="878946">
                  <a:extLst>
                    <a:ext uri="{9D8B030D-6E8A-4147-A177-3AD203B41FA5}">
                      <a16:colId xmlns:a16="http://schemas.microsoft.com/office/drawing/2014/main" val="744769122"/>
                    </a:ext>
                  </a:extLst>
                </a:gridCol>
              </a:tblGrid>
              <a:tr h="3317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Task</a:t>
                      </a:r>
                      <a:endParaRPr lang="it-IT" sz="16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ISE</a:t>
                      </a:r>
                      <a:endParaRPr lang="it-IT" sz="16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IKS </a:t>
                      </a:r>
                      <a:endParaRPr lang="it-IT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IPC </a:t>
                      </a:r>
                      <a:endParaRPr lang="it-IT" sz="16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IMOT</a:t>
                      </a:r>
                      <a:endParaRPr lang="it-IT" sz="16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212549"/>
                  </a:ext>
                </a:extLst>
              </a:tr>
              <a:tr h="33172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T1 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2,3</a:t>
                      </a:r>
                      <a:endParaRPr lang="it-IT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2,6</a:t>
                      </a:r>
                      <a:endParaRPr lang="it-IT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2,4</a:t>
                      </a:r>
                      <a:endParaRPr lang="it-IT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2397835"/>
                  </a:ext>
                </a:extLst>
              </a:tr>
              <a:tr h="33172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T2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3,17</a:t>
                      </a:r>
                      <a:endParaRPr lang="it-IT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 </a:t>
                      </a:r>
                      <a:endParaRPr lang="it-IT" sz="1600" b="1" i="0" u="none" strike="noStrike" dirty="0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3,00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1156783"/>
                  </a:ext>
                </a:extLst>
              </a:tr>
              <a:tr h="33172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T3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2,4</a:t>
                      </a:r>
                      <a:endParaRPr lang="it-IT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3,3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6461344"/>
                  </a:ext>
                </a:extLst>
              </a:tr>
              <a:tr h="33172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T4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3,00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2,17</a:t>
                      </a:r>
                      <a:endParaRPr lang="it-IT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8273957"/>
                  </a:ext>
                </a:extLst>
              </a:tr>
              <a:tr h="33172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T5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2,3</a:t>
                      </a:r>
                      <a:endParaRPr lang="it-IT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3,5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2,0</a:t>
                      </a:r>
                      <a:endParaRPr lang="it-IT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3039648"/>
                  </a:ext>
                </a:extLst>
              </a:tr>
              <a:tr h="33172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T6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2,00</a:t>
                      </a:r>
                      <a:endParaRPr lang="it-IT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3,33</a:t>
                      </a:r>
                      <a:endParaRPr lang="it-IT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1,83</a:t>
                      </a:r>
                      <a:endParaRPr lang="it-IT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968855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0CC36A-D7DC-483B-83F8-F61233F73981}"/>
              </a:ext>
            </a:extLst>
          </p:cNvPr>
          <p:cNvSpPr txBox="1"/>
          <p:nvPr/>
        </p:nvSpPr>
        <p:spPr>
          <a:xfrm>
            <a:off x="6689557" y="2973214"/>
            <a:ext cx="5033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risultati evidenziati in rosso sono gli obiettivi di empowerment rispetto ai quali il primo prototipo del sistema è stato testato.</a:t>
            </a:r>
          </a:p>
        </p:txBody>
      </p:sp>
    </p:spTree>
    <p:extLst>
      <p:ext uri="{BB962C8B-B14F-4D97-AF65-F5344CB8AC3E}">
        <p14:creationId xmlns:p14="http://schemas.microsoft.com/office/powerpoint/2010/main" val="389906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6348C8-2334-45F3-86BE-3126792E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Analisi comparativa: </a:t>
            </a:r>
            <a:r>
              <a:rPr lang="it-IT" b="1" dirty="0"/>
              <a:t>Junker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7B35B5E-FB9D-4F69-B93F-1A519BB1CDC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"/>
          <a:stretch/>
        </p:blipFill>
        <p:spPr bwMode="auto">
          <a:xfrm>
            <a:off x="6930357" y="1752600"/>
            <a:ext cx="4911792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3D7618-36E2-48C2-98DC-C5BBBB9BF278}"/>
              </a:ext>
            </a:extLst>
          </p:cNvPr>
          <p:cNvSpPr txBox="1"/>
          <p:nvPr/>
        </p:nvSpPr>
        <p:spPr>
          <a:xfrm>
            <a:off x="480480" y="2173750"/>
            <a:ext cx="5656217" cy="3177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Pro: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Permette di identificare velocemente la tipologia di un rifiuto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Aiuta a non commettere errori nell’ effettuare la raccolta differenziata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lvl="0"/>
            <a:r>
              <a:rPr lang="it-IT" sz="2400" dirty="0"/>
              <a:t>Contro: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Non tutti i prodotti sono scansionabili</a:t>
            </a:r>
          </a:p>
          <a:p>
            <a:pPr lvl="0"/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08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8B7A25-292C-42BF-8D54-798082F5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Analisi comparativa: </a:t>
            </a:r>
            <a:r>
              <a:rPr lang="it-IT" b="1" dirty="0"/>
              <a:t>RFID Global</a:t>
            </a:r>
            <a:endParaRPr lang="it-IT" dirty="0"/>
          </a:p>
        </p:txBody>
      </p:sp>
      <p:pic>
        <p:nvPicPr>
          <p:cNvPr id="7" name="Immagine 6" descr="http://www.rfidglobal.it/wp-content/uploads/Sistema-Ambiente-Lucca-Rifiuti-RFID-versamento-sacchetto.jpg">
            <a:extLst>
              <a:ext uri="{FF2B5EF4-FFF2-40B4-BE49-F238E27FC236}">
                <a16:creationId xmlns:a16="http://schemas.microsoft.com/office/drawing/2014/main" id="{51B95785-BFB1-4D7D-8166-75D6572EA3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05025"/>
            <a:ext cx="5841547" cy="3395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178EF05-CEC0-47D8-B6CE-278BA8ED0013}"/>
              </a:ext>
            </a:extLst>
          </p:cNvPr>
          <p:cNvSpPr txBox="1"/>
          <p:nvPr/>
        </p:nvSpPr>
        <p:spPr>
          <a:xfrm>
            <a:off x="254453" y="1887320"/>
            <a:ext cx="565621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Pro: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Utilizzo di un marcatore su ogni sacchetto per identificarne tipologia e proprietario.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Utilizzo di un sistema di calcolo della tassa sui rifiuti più preciso ed equo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lvl="0"/>
            <a:r>
              <a:rPr lang="it-IT" sz="2400" dirty="0"/>
              <a:t>Contro: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Utilizzo di tag con tecnologia RFID richiede l’utilizzo di dispositivi appositi.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Sistema di raccolta e trasferimento dati troppo complesso (antenne dati e segnalatori per la ricezione dei dati).</a:t>
            </a:r>
          </a:p>
          <a:p>
            <a:pPr lvl="0"/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154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79F37-2512-4811-96A2-5816240F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Analisi comparativa:</a:t>
            </a:r>
            <a:r>
              <a:rPr lang="it-IT" b="1" dirty="0"/>
              <a:t> AMIU Puglia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A21581-EEE5-4027-BDD8-1B5C3A4EE7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06" y="1924957"/>
            <a:ext cx="5375320" cy="3884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1BC36C-5070-493A-BE48-3EA21619A215}"/>
              </a:ext>
            </a:extLst>
          </p:cNvPr>
          <p:cNvSpPr txBox="1"/>
          <p:nvPr/>
        </p:nvSpPr>
        <p:spPr>
          <a:xfrm>
            <a:off x="254453" y="1887320"/>
            <a:ext cx="5976530" cy="416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Pro: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Area personale per l’utente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Utilizzo di un sistema a punti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Visualizzare storico conferimenti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Visualizzare totale punti accumulati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Utilizzare punti raccolti per ottenere benefici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lvl="0"/>
            <a:r>
              <a:rPr lang="it-IT" sz="2400" dirty="0"/>
              <a:t>Contro: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Limite settimanale sulle quantità di conferimento dei rifiuti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Modalità di attribuzione punti</a:t>
            </a:r>
          </a:p>
          <a:p>
            <a:pPr lvl="0"/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416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759BE-C909-4183-8A1E-EC339F8F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5240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Caso d’uso: cittadino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60D4571-9B7C-4C13-9946-53756568A9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942745"/>
              </p:ext>
            </p:extLst>
          </p:nvPr>
        </p:nvGraphicFramePr>
        <p:xfrm>
          <a:off x="2218415" y="1856509"/>
          <a:ext cx="7755169" cy="3548669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289176">
                  <a:extLst>
                    <a:ext uri="{9D8B030D-6E8A-4147-A177-3AD203B41FA5}">
                      <a16:colId xmlns:a16="http://schemas.microsoft.com/office/drawing/2014/main" val="2824922506"/>
                    </a:ext>
                  </a:extLst>
                </a:gridCol>
                <a:gridCol w="5465993">
                  <a:extLst>
                    <a:ext uri="{9D8B030D-6E8A-4147-A177-3AD203B41FA5}">
                      <a16:colId xmlns:a16="http://schemas.microsoft.com/office/drawing/2014/main" val="1010693913"/>
                    </a:ext>
                  </a:extLst>
                </a:gridCol>
              </a:tblGrid>
              <a:tr h="3148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Nome caso d’uso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Identificare la tipologia di un rifiuto.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2294935"/>
                  </a:ext>
                </a:extLst>
              </a:tr>
              <a:tr h="8338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Attori partecipanti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Iniziato da: Laura Bianchi (Cittadino), Giuseppe Esposito (Cittadino Anziano).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NOTA: Questo caso d’uso può essere eseguito sia da Laura che da Giuseppe.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2944424"/>
                  </a:ext>
                </a:extLst>
              </a:tr>
              <a:tr h="17191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Flusso di eventi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100" dirty="0">
                          <a:effectLst/>
                        </a:rPr>
                        <a:t>Laura accede alla pagina per l’identificazione della tipologia di un rifiuto</a:t>
                      </a:r>
                    </a:p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it-IT" sz="1100" dirty="0">
                        <a:effectLst/>
                      </a:endParaRPr>
                    </a:p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100" dirty="0">
                          <a:effectLst/>
                        </a:rPr>
                        <a:t>Il sistema mostra una pagina dove è possibile effettuare una ricerca.</a:t>
                      </a:r>
                    </a:p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it-IT" sz="1100" dirty="0">
                        <a:effectLst/>
                      </a:endParaRPr>
                    </a:p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100" dirty="0">
                          <a:effectLst/>
                        </a:rPr>
                        <a:t>Laura inserisce il nome del rifiuto.</a:t>
                      </a:r>
                    </a:p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it-IT" sz="1100" dirty="0">
                        <a:effectLst/>
                      </a:endParaRPr>
                    </a:p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100" dirty="0">
                          <a:effectLst/>
                        </a:rPr>
                        <a:t>Il sistema mostra la corrispondente tipologia del rifiuto.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8271794"/>
                  </a:ext>
                </a:extLst>
              </a:tr>
              <a:tr h="3022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Condizioni d’entrata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Laura vuole identificare la tipologia di un rifiuto.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2604916"/>
                  </a:ext>
                </a:extLst>
              </a:tr>
              <a:tr h="3067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Condizioni d’uscita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La tipologia del rifiuto è stata identificata.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0077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74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4357D8-0813-4C4B-A6E5-5B8220B7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Caso d’uso: Operatore ecologico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62F39FE-7FAE-4E1D-9A4D-DC6409E004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249591"/>
              </p:ext>
            </p:extLst>
          </p:nvPr>
        </p:nvGraphicFramePr>
        <p:xfrm>
          <a:off x="2138096" y="2103517"/>
          <a:ext cx="7912634" cy="3347729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335657">
                  <a:extLst>
                    <a:ext uri="{9D8B030D-6E8A-4147-A177-3AD203B41FA5}">
                      <a16:colId xmlns:a16="http://schemas.microsoft.com/office/drawing/2014/main" val="97532077"/>
                    </a:ext>
                  </a:extLst>
                </a:gridCol>
                <a:gridCol w="5576977">
                  <a:extLst>
                    <a:ext uri="{9D8B030D-6E8A-4147-A177-3AD203B41FA5}">
                      <a16:colId xmlns:a16="http://schemas.microsoft.com/office/drawing/2014/main" val="1914416899"/>
                    </a:ext>
                  </a:extLst>
                </a:gridCol>
              </a:tblGrid>
              <a:tr h="4937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Nome caso d’uso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Identificare il proprietario di un cestino.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 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8531869"/>
                  </a:ext>
                </a:extLst>
              </a:tr>
              <a:tr h="4937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Attori partecipanti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 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Iniziato da: Marco Giuliano (Operatore ecologico)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8226967"/>
                  </a:ext>
                </a:extLst>
              </a:tr>
              <a:tr h="1438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Flusso di eventi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300" dirty="0">
                          <a:effectLst/>
                        </a:rPr>
                        <a:t>Marco scansiona con un apposito dispositivo il codice presente sulla busta all’interno del cestino di una abitazione.</a:t>
                      </a:r>
                    </a:p>
                    <a:p>
                      <a:pPr marL="676275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it-IT" sz="1300" dirty="0">
                        <a:effectLst/>
                      </a:endParaRPr>
                    </a:p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300" dirty="0">
                          <a:effectLst/>
                        </a:rPr>
                        <a:t>Il sistema del dispositivo mostra a Marco i dati del proprietario del cestino scansionato.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 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4187667"/>
                  </a:ext>
                </a:extLst>
              </a:tr>
              <a:tr h="5761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Condizioni d’entrata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Il caso d’uso inizia quando Marco deve raccogliere i rifiuti davanti ad una abitazione.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0797049"/>
                  </a:ext>
                </a:extLst>
              </a:tr>
              <a:tr h="3453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Condizioni d’uscita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Il proprietario del cestino è stato identificato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4374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26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55E7B0-CF9F-4A81-A36E-DD47C5C9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28" y="401273"/>
            <a:ext cx="10749542" cy="1219200"/>
          </a:xfrm>
        </p:spPr>
        <p:txBody>
          <a:bodyPr/>
          <a:lstStyle/>
          <a:p>
            <a:pPr algn="ctr"/>
            <a:r>
              <a:rPr lang="it-IT" dirty="0"/>
              <a:t>Caso d’uso: Dipendente dell’assessorato all’ambiente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E8A6605-4EEB-4245-BAE4-8FF6532851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097851"/>
              </p:ext>
            </p:extLst>
          </p:nvPr>
        </p:nvGraphicFramePr>
        <p:xfrm>
          <a:off x="2013811" y="1862446"/>
          <a:ext cx="8164377" cy="4296811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392160">
                  <a:extLst>
                    <a:ext uri="{9D8B030D-6E8A-4147-A177-3AD203B41FA5}">
                      <a16:colId xmlns:a16="http://schemas.microsoft.com/office/drawing/2014/main" val="3701559244"/>
                    </a:ext>
                  </a:extLst>
                </a:gridCol>
                <a:gridCol w="5772217">
                  <a:extLst>
                    <a:ext uri="{9D8B030D-6E8A-4147-A177-3AD203B41FA5}">
                      <a16:colId xmlns:a16="http://schemas.microsoft.com/office/drawing/2014/main" val="1620585926"/>
                    </a:ext>
                  </a:extLst>
                </a:gridCol>
              </a:tblGrid>
              <a:tr h="2902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Nome del caso d’uso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Comunicare al cittadino un’eventuale infrazione commessa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6187124"/>
                  </a:ext>
                </a:extLst>
              </a:tr>
              <a:tr h="3826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Attori partecipanti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 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Iniziato da: Giulia Valli (Dipendente dell’assessorato all’ambiente)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4710933"/>
                  </a:ext>
                </a:extLst>
              </a:tr>
              <a:tr h="29521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Flusso di eventi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300" dirty="0">
                          <a:effectLst/>
                        </a:rPr>
                        <a:t>Giulia accede ad una pagina per comunicare una infrazione.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300" dirty="0">
                          <a:effectLst/>
                        </a:rPr>
                        <a:t>Il sistema mostra un pagina dove è possibile inserire l’identificativo del cittadino che ha commesso l’infrazione.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300" dirty="0">
                          <a:effectLst/>
                        </a:rPr>
                        <a:t>Giulia inserisce l’identificativo del cittadino.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300" dirty="0">
                          <a:effectLst/>
                        </a:rPr>
                        <a:t>Il sistema mostra tutti i dati del cittadino e le informazioni riportate dall’operatore ecologico relative all’ultima infrazione commessa dal cittadino.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300" dirty="0">
                          <a:effectLst/>
                        </a:rPr>
                        <a:t>Giulia visualizza i dati riportati dal sistema e invia la sanzione al cittadino.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2138679"/>
                  </a:ext>
                </a:extLst>
              </a:tr>
              <a:tr h="3826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Condizioni d’entrata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Giulia vuole comunicare al cittadino un’infrazione da lui commessa.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9668895"/>
                  </a:ext>
                </a:extLst>
              </a:tr>
              <a:tr h="2513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Condizioni d’uscita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Giulia ha comunicato al cittadino l’infrazione commessa.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3584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84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D5C072-1B3F-468D-934C-640B756B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Idee iniziali di design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06A778F-E633-4939-B147-AC9B982ABAC3}"/>
              </a:ext>
            </a:extLst>
          </p:cNvPr>
          <p:cNvCxnSpPr>
            <a:cxnSpLocks/>
          </p:cNvCxnSpPr>
          <p:nvPr/>
        </p:nvCxnSpPr>
        <p:spPr>
          <a:xfrm>
            <a:off x="5299162" y="-163798"/>
            <a:ext cx="0" cy="7173797"/>
          </a:xfrm>
          <a:prstGeom prst="line">
            <a:avLst/>
          </a:prstGeom>
          <a:ln w="34925">
            <a:solidFill>
              <a:srgbClr val="6ABE24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Freccia a pentagono 4">
            <a:extLst>
              <a:ext uri="{FF2B5EF4-FFF2-40B4-BE49-F238E27FC236}">
                <a16:creationId xmlns:a16="http://schemas.microsoft.com/office/drawing/2014/main" id="{9C1C0A18-6D52-42D8-B5A6-A9F44DE0EB84}"/>
              </a:ext>
            </a:extLst>
          </p:cNvPr>
          <p:cNvSpPr/>
          <p:nvPr/>
        </p:nvSpPr>
        <p:spPr>
          <a:xfrm>
            <a:off x="151166" y="3517340"/>
            <a:ext cx="542384" cy="348121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6" name="Freccia a pentagono 5">
            <a:extLst>
              <a:ext uri="{FF2B5EF4-FFF2-40B4-BE49-F238E27FC236}">
                <a16:creationId xmlns:a16="http://schemas.microsoft.com/office/drawing/2014/main" id="{05F5E4D0-4213-4241-B62C-68803D2894C6}"/>
              </a:ext>
            </a:extLst>
          </p:cNvPr>
          <p:cNvSpPr/>
          <p:nvPr/>
        </p:nvSpPr>
        <p:spPr>
          <a:xfrm flipH="1">
            <a:off x="11498450" y="3614165"/>
            <a:ext cx="542384" cy="348121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5D5AC93-89C1-4099-AA6C-76282FEE5E24}"/>
              </a:ext>
            </a:extLst>
          </p:cNvPr>
          <p:cNvSpPr txBox="1"/>
          <p:nvPr/>
        </p:nvSpPr>
        <p:spPr>
          <a:xfrm>
            <a:off x="1854926" y="3403507"/>
            <a:ext cx="3331025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it-IT" sz="4400" dirty="0"/>
              <a:t>iRecycle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FAF1103-FE4F-4BD9-B0FF-61A037920543}"/>
              </a:ext>
            </a:extLst>
          </p:cNvPr>
          <p:cNvSpPr txBox="1"/>
          <p:nvPr/>
        </p:nvSpPr>
        <p:spPr>
          <a:xfrm>
            <a:off x="7006049" y="3423101"/>
            <a:ext cx="3331025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it-IT" sz="4400" dirty="0"/>
              <a:t>RecyclApp</a:t>
            </a:r>
          </a:p>
        </p:txBody>
      </p:sp>
    </p:spTree>
    <p:extLst>
      <p:ext uri="{BB962C8B-B14F-4D97-AF65-F5344CB8AC3E}">
        <p14:creationId xmlns:p14="http://schemas.microsoft.com/office/powerpoint/2010/main" val="52785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AE1A7C-2913-4E1A-93A8-4B17C71970D7}"/>
              </a:ext>
            </a:extLst>
          </p:cNvPr>
          <p:cNvCxnSpPr>
            <a:cxnSpLocks/>
          </p:cNvCxnSpPr>
          <p:nvPr/>
        </p:nvCxnSpPr>
        <p:spPr>
          <a:xfrm>
            <a:off x="6109060" y="1172180"/>
            <a:ext cx="0" cy="4666917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C1206E-7268-4CF9-9439-633D664C0E82}"/>
              </a:ext>
            </a:extLst>
          </p:cNvPr>
          <p:cNvSpPr txBox="1"/>
          <p:nvPr/>
        </p:nvSpPr>
        <p:spPr>
          <a:xfrm>
            <a:off x="3960227" y="214706"/>
            <a:ext cx="42715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Homepage cittadino</a:t>
            </a:r>
          </a:p>
        </p:txBody>
      </p:sp>
      <p:sp>
        <p:nvSpPr>
          <p:cNvPr id="12" name="Freccia a pentagono 11">
            <a:extLst>
              <a:ext uri="{FF2B5EF4-FFF2-40B4-BE49-F238E27FC236}">
                <a16:creationId xmlns:a16="http://schemas.microsoft.com/office/drawing/2014/main" id="{B4257DCC-1539-4D5D-B613-50F361FC884E}"/>
              </a:ext>
            </a:extLst>
          </p:cNvPr>
          <p:cNvSpPr/>
          <p:nvPr/>
        </p:nvSpPr>
        <p:spPr>
          <a:xfrm>
            <a:off x="167996" y="998119"/>
            <a:ext cx="542384" cy="348121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5" name="Freccia a pentagono 14">
            <a:extLst>
              <a:ext uri="{FF2B5EF4-FFF2-40B4-BE49-F238E27FC236}">
                <a16:creationId xmlns:a16="http://schemas.microsoft.com/office/drawing/2014/main" id="{DD61A09E-FB7F-4BE5-BC03-7EA0F7BDEBB8}"/>
              </a:ext>
            </a:extLst>
          </p:cNvPr>
          <p:cNvSpPr/>
          <p:nvPr/>
        </p:nvSpPr>
        <p:spPr>
          <a:xfrm flipH="1">
            <a:off x="11481620" y="998118"/>
            <a:ext cx="542384" cy="348121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8FF28D5A-E5A5-4778-B994-97399F14D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97" y="1315872"/>
            <a:ext cx="2393530" cy="47815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80473AF2-0A0D-4F8D-AD8A-5D2880504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772" y="1315872"/>
            <a:ext cx="2393530" cy="47815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335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21D9AF-C72E-4C62-845E-27B72AA1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Componenti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C91A85-28BC-47F9-BC35-7C6F338C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99" y="2136338"/>
            <a:ext cx="4395058" cy="42291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MICHELE CASTELLANETA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Manager del gruppo</a:t>
            </a:r>
          </a:p>
          <a:p>
            <a:pPr marL="0" indent="0">
              <a:buNone/>
            </a:pPr>
            <a:r>
              <a:rPr lang="it-IT" dirty="0"/>
              <a:t>Manager della valutazione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4E5D6E-3D1C-4ED9-9AD9-F7888E265E62}"/>
              </a:ext>
            </a:extLst>
          </p:cNvPr>
          <p:cNvSpPr txBox="1"/>
          <p:nvPr/>
        </p:nvSpPr>
        <p:spPr>
          <a:xfrm>
            <a:off x="7067007" y="2136338"/>
            <a:ext cx="51249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DOMENICO TROTTA</a:t>
            </a:r>
          </a:p>
          <a:p>
            <a:pPr algn="ctr"/>
            <a:endParaRPr lang="it-IT" sz="2400" dirty="0"/>
          </a:p>
          <a:p>
            <a:endParaRPr lang="it-IT" sz="2400" dirty="0"/>
          </a:p>
          <a:p>
            <a:r>
              <a:rPr lang="it-IT" sz="2400" dirty="0"/>
              <a:t>Manager della documentazione</a:t>
            </a:r>
          </a:p>
          <a:p>
            <a:endParaRPr lang="it-IT" sz="2400" dirty="0"/>
          </a:p>
          <a:p>
            <a:r>
              <a:rPr lang="it-IT" sz="2400" dirty="0"/>
              <a:t>Manager di progetto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64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C74936F5-0B71-471D-96F4-15818AA14091}"/>
              </a:ext>
            </a:extLst>
          </p:cNvPr>
          <p:cNvCxnSpPr>
            <a:cxnSpLocks/>
          </p:cNvCxnSpPr>
          <p:nvPr/>
        </p:nvCxnSpPr>
        <p:spPr>
          <a:xfrm>
            <a:off x="6109060" y="1172180"/>
            <a:ext cx="0" cy="4666917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1152B1A-E9EB-4F13-B1D5-B72163F40498}"/>
              </a:ext>
            </a:extLst>
          </p:cNvPr>
          <p:cNvSpPr txBox="1"/>
          <p:nvPr/>
        </p:nvSpPr>
        <p:spPr>
          <a:xfrm>
            <a:off x="2927173" y="206584"/>
            <a:ext cx="63637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Homepage operatore ecologico</a:t>
            </a:r>
          </a:p>
        </p:txBody>
      </p:sp>
      <p:sp>
        <p:nvSpPr>
          <p:cNvPr id="6" name="Freccia a pentagono 5">
            <a:extLst>
              <a:ext uri="{FF2B5EF4-FFF2-40B4-BE49-F238E27FC236}">
                <a16:creationId xmlns:a16="http://schemas.microsoft.com/office/drawing/2014/main" id="{052B0C88-1200-48BD-8FC3-6C1ADF6452B5}"/>
              </a:ext>
            </a:extLst>
          </p:cNvPr>
          <p:cNvSpPr/>
          <p:nvPr/>
        </p:nvSpPr>
        <p:spPr>
          <a:xfrm>
            <a:off x="167996" y="998119"/>
            <a:ext cx="542384" cy="348121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9F9E9B86-71E5-4649-9215-33D7EA632378}"/>
              </a:ext>
            </a:extLst>
          </p:cNvPr>
          <p:cNvSpPr/>
          <p:nvPr/>
        </p:nvSpPr>
        <p:spPr>
          <a:xfrm flipH="1">
            <a:off x="11481620" y="998118"/>
            <a:ext cx="542384" cy="348121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A50BCB5-6C30-4927-A499-3BF4BFE1A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843" y="1346239"/>
            <a:ext cx="2402660" cy="47815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C352B8D-0729-49D2-98FA-C00E5227F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181" y="1346239"/>
            <a:ext cx="2393531" cy="47815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02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9A48AEA-C767-4A54-9869-DE613E584267}"/>
              </a:ext>
            </a:extLst>
          </p:cNvPr>
          <p:cNvCxnSpPr>
            <a:cxnSpLocks/>
          </p:cNvCxnSpPr>
          <p:nvPr/>
        </p:nvCxnSpPr>
        <p:spPr>
          <a:xfrm>
            <a:off x="6109060" y="1172180"/>
            <a:ext cx="0" cy="4666917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D29AC5E-92A9-4527-9017-C5D5043B57CE}"/>
              </a:ext>
            </a:extLst>
          </p:cNvPr>
          <p:cNvSpPr txBox="1"/>
          <p:nvPr/>
        </p:nvSpPr>
        <p:spPr>
          <a:xfrm>
            <a:off x="1953173" y="156515"/>
            <a:ext cx="8311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/>
              <a:t>Homepage dipendente dell’assessorato all’ambiente</a:t>
            </a:r>
          </a:p>
        </p:txBody>
      </p:sp>
      <p:sp>
        <p:nvSpPr>
          <p:cNvPr id="6" name="Freccia a pentagono 5">
            <a:extLst>
              <a:ext uri="{FF2B5EF4-FFF2-40B4-BE49-F238E27FC236}">
                <a16:creationId xmlns:a16="http://schemas.microsoft.com/office/drawing/2014/main" id="{C188BB7C-16CD-45C6-903F-1B75DF8B1FB2}"/>
              </a:ext>
            </a:extLst>
          </p:cNvPr>
          <p:cNvSpPr/>
          <p:nvPr/>
        </p:nvSpPr>
        <p:spPr>
          <a:xfrm>
            <a:off x="167996" y="998119"/>
            <a:ext cx="542384" cy="348121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E8792E6B-8B27-4036-9A53-274F2326C8FC}"/>
              </a:ext>
            </a:extLst>
          </p:cNvPr>
          <p:cNvSpPr/>
          <p:nvPr/>
        </p:nvSpPr>
        <p:spPr>
          <a:xfrm flipH="1">
            <a:off x="11481620" y="998118"/>
            <a:ext cx="542384" cy="348121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36E78E3-6797-43FB-950E-3020880D0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45" y="1346239"/>
            <a:ext cx="2393527" cy="47815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02E478B-D3DB-4707-93B6-AD81F5434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024" y="1346239"/>
            <a:ext cx="2393531" cy="47815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23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B67F7-8BAE-40A0-9010-9A82E0C2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605245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PaperSketch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53BEB4-A156-483F-8765-B6BE0B700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964179"/>
            <a:ext cx="10058400" cy="1219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Per la realizzazione dei paper sketch sono state combinate le due alternative di design, in modo tale da utilizzare le idee migliori di ognuna.</a:t>
            </a:r>
          </a:p>
          <a:p>
            <a:endParaRPr lang="it-IT" dirty="0"/>
          </a:p>
        </p:txBody>
      </p:sp>
      <p:sp>
        <p:nvSpPr>
          <p:cNvPr id="4" name="Rettangolo 3">
            <a:hlinkClick r:id="rId2" action="ppaction://hlinkfile"/>
            <a:extLst>
              <a:ext uri="{FF2B5EF4-FFF2-40B4-BE49-F238E27FC236}">
                <a16:creationId xmlns:a16="http://schemas.microsoft.com/office/drawing/2014/main" id="{B3395265-E7DC-4791-9D67-A77C9D97BA93}"/>
              </a:ext>
            </a:extLst>
          </p:cNvPr>
          <p:cNvSpPr/>
          <p:nvPr/>
        </p:nvSpPr>
        <p:spPr>
          <a:xfrm>
            <a:off x="4652553" y="726076"/>
            <a:ext cx="2886892" cy="587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575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D836E4-0F6C-4931-ABBC-24B71A32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-100149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Risultati mago di Oz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9A6D7BC-FB43-48A0-8B9A-B258A49E61AF}"/>
              </a:ext>
            </a:extLst>
          </p:cNvPr>
          <p:cNvSpPr txBox="1"/>
          <p:nvPr/>
        </p:nvSpPr>
        <p:spPr>
          <a:xfrm>
            <a:off x="862738" y="1546265"/>
            <a:ext cx="10463349" cy="430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Problemi rilevati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Cittadini</a:t>
            </a:r>
          </a:p>
          <a:p>
            <a:endParaRPr lang="it-IT" sz="250" dirty="0"/>
          </a:p>
          <a:p>
            <a:pPr lvl="1"/>
            <a:r>
              <a:rPr lang="it-IT" dirty="0"/>
              <a:t>- individuazione del pulsante corretto nella barra inferiore</a:t>
            </a:r>
          </a:p>
          <a:p>
            <a:pPr lvl="1"/>
            <a:r>
              <a:rPr lang="it-IT" dirty="0"/>
              <a:t>- associazione tra il pulsante “Scansiona” e l’azione corrispondente</a:t>
            </a:r>
          </a:p>
          <a:p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Operatori ecologici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50" dirty="0"/>
          </a:p>
          <a:p>
            <a:pPr lvl="1"/>
            <a:r>
              <a:rPr lang="it-IT" dirty="0"/>
              <a:t>- posizione del pulsante ‘Tutto Ok’</a:t>
            </a:r>
          </a:p>
          <a:p>
            <a:pPr lvl="1"/>
            <a:r>
              <a:rPr lang="it-IT" dirty="0"/>
              <a:t>- poche opzioni tra cui scegliere</a:t>
            </a:r>
          </a:p>
          <a:p>
            <a:pPr marL="742950" lvl="1" indent="-285750">
              <a:buFontTx/>
              <a:buChar char="-"/>
            </a:pPr>
            <a:r>
              <a:rPr lang="it-IT" dirty="0"/>
              <a:t>mancata richiesta di conferma dell’invio dell’infrazione</a:t>
            </a:r>
          </a:p>
          <a:p>
            <a:pPr lvl="1"/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Dipendenti dell’assessorato all’ambiente</a:t>
            </a:r>
          </a:p>
          <a:p>
            <a:endParaRPr lang="it-IT" sz="250" dirty="0"/>
          </a:p>
          <a:p>
            <a:pPr lvl="1"/>
            <a:r>
              <a:rPr lang="it-IT" dirty="0"/>
              <a:t>- mancanza di indicazioni per effettuare la modifica del calendario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69821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3F8CA-B805-471D-93C8-2EEB1E8F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cognitive walkthrough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71A0BB01-CEC3-44B9-9F7C-6E4297DCA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64227"/>
              </p:ext>
            </p:extLst>
          </p:nvPr>
        </p:nvGraphicFramePr>
        <p:xfrm>
          <a:off x="2322600" y="2191871"/>
          <a:ext cx="7546800" cy="334618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773400">
                  <a:extLst>
                    <a:ext uri="{9D8B030D-6E8A-4147-A177-3AD203B41FA5}">
                      <a16:colId xmlns:a16="http://schemas.microsoft.com/office/drawing/2014/main" val="4285263005"/>
                    </a:ext>
                  </a:extLst>
                </a:gridCol>
                <a:gridCol w="3773400">
                  <a:extLst>
                    <a:ext uri="{9D8B030D-6E8A-4147-A177-3AD203B41FA5}">
                      <a16:colId xmlns:a16="http://schemas.microsoft.com/office/drawing/2014/main" val="1953497749"/>
                    </a:ext>
                  </a:extLst>
                </a:gridCol>
              </a:tblGrid>
              <a:tr h="4687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Modifiche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Priorità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1651095"/>
                  </a:ext>
                </a:extLst>
              </a:tr>
              <a:tr h="4083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Aggiungere colori ai pulsanti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Medio-alta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3081594"/>
                  </a:ext>
                </a:extLst>
              </a:tr>
              <a:tr h="452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Aggiungere alert box di conferma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Alta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8258846"/>
                  </a:ext>
                </a:extLst>
              </a:tr>
              <a:tr h="5043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Aggiungere icone 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Medio-alta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9217445"/>
                  </a:ext>
                </a:extLst>
              </a:tr>
              <a:tr h="60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Aggiungere possibilità di tornare indietro ad ogni pagina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Alta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2224394"/>
                  </a:ext>
                </a:extLst>
              </a:tr>
              <a:tr h="9082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Aggiungere al calendario indicazioni che permettono di associare il giorno al tipo di rifiuto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Alta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590085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078CAAB-500F-4D6A-AD42-961ABB3E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2933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30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CBD5FD-68DE-49B8-A204-47D6B5DFB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Prototipo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4ED395-7D0A-4831-9D2F-5E39C916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716" y="2523309"/>
            <a:ext cx="10058402" cy="4190999"/>
          </a:xfrm>
        </p:spPr>
        <p:txBody>
          <a:bodyPr>
            <a:normAutofit/>
          </a:bodyPr>
          <a:lstStyle/>
          <a:p>
            <a:r>
              <a:rPr lang="it-IT" dirty="0"/>
              <a:t>Simulazione dell’interazione fra utente e sistema</a:t>
            </a:r>
          </a:p>
          <a:p>
            <a:r>
              <a:rPr lang="it-IT" dirty="0"/>
              <a:t>Realizzato dopo aver analizzato i risultati del cognitive walkthrough sui paper sketch</a:t>
            </a:r>
          </a:p>
          <a:p>
            <a:r>
              <a:rPr lang="it-IT" dirty="0"/>
              <a:t>Realizzato in Balsamiq</a:t>
            </a:r>
          </a:p>
          <a:p>
            <a:endParaRPr lang="it-IT" dirty="0"/>
          </a:p>
        </p:txBody>
      </p:sp>
      <p:sp>
        <p:nvSpPr>
          <p:cNvPr id="4" name="Rettangolo 3">
            <a:hlinkClick r:id="rId2" action="ppaction://hlinkfile"/>
            <a:extLst>
              <a:ext uri="{FF2B5EF4-FFF2-40B4-BE49-F238E27FC236}">
                <a16:creationId xmlns:a16="http://schemas.microsoft.com/office/drawing/2014/main" id="{30D392FB-FC04-41CE-84F6-BD4043D1EB81}"/>
              </a:ext>
            </a:extLst>
          </p:cNvPr>
          <p:cNvSpPr/>
          <p:nvPr/>
        </p:nvSpPr>
        <p:spPr>
          <a:xfrm>
            <a:off x="5016137" y="875211"/>
            <a:ext cx="2194560" cy="648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556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1D6A28-EBC5-4957-8517-642EDC8D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135323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Design Pattern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53AB020-5610-4081-86E9-18D7BC92A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64" y="1477265"/>
            <a:ext cx="2393532" cy="478154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DC11ECD-5B3B-4CA6-8EBE-5DB69E0E7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406" y="1480227"/>
            <a:ext cx="2436534" cy="477858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2428562-A006-48F0-9C95-DE0D1F127F83}"/>
              </a:ext>
            </a:extLst>
          </p:cNvPr>
          <p:cNvSpPr txBox="1"/>
          <p:nvPr/>
        </p:nvSpPr>
        <p:spPr>
          <a:xfrm>
            <a:off x="9724750" y="3280302"/>
            <a:ext cx="1920239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it-IT" sz="3200" dirty="0"/>
              <a:t>Undo</a:t>
            </a:r>
            <a:endParaRPr lang="it-IT" sz="4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20E4FB7-17D9-4E28-A4C4-33B776ED27FB}"/>
              </a:ext>
            </a:extLst>
          </p:cNvPr>
          <p:cNvSpPr txBox="1"/>
          <p:nvPr/>
        </p:nvSpPr>
        <p:spPr>
          <a:xfrm>
            <a:off x="246534" y="3280302"/>
            <a:ext cx="2263720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it-IT" sz="3200" dirty="0"/>
              <a:t>Homelink</a:t>
            </a:r>
          </a:p>
        </p:txBody>
      </p:sp>
    </p:spTree>
    <p:extLst>
      <p:ext uri="{BB962C8B-B14F-4D97-AF65-F5344CB8AC3E}">
        <p14:creationId xmlns:p14="http://schemas.microsoft.com/office/powerpoint/2010/main" val="314330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BFB52B-A6AA-4123-8FBE-389D899B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217917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Design Pattern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18BF8F8-36ED-4800-A918-B64F64D7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552" y="1367045"/>
            <a:ext cx="2403263" cy="477858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EEC22E3-6EF0-44CA-9A71-566B49103D97}"/>
              </a:ext>
            </a:extLst>
          </p:cNvPr>
          <p:cNvSpPr txBox="1"/>
          <p:nvPr/>
        </p:nvSpPr>
        <p:spPr>
          <a:xfrm>
            <a:off x="9083043" y="3044279"/>
            <a:ext cx="3108957" cy="107721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Completeness Meter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A069CA1-7613-41BE-B082-2B85EC40E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930" y="1367045"/>
            <a:ext cx="2393519" cy="478154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E813D2C-80DE-4A12-917F-A22F35CB4A55}"/>
              </a:ext>
            </a:extLst>
          </p:cNvPr>
          <p:cNvSpPr txBox="1"/>
          <p:nvPr/>
        </p:nvSpPr>
        <p:spPr>
          <a:xfrm>
            <a:off x="196247" y="3024850"/>
            <a:ext cx="3073069" cy="107721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Inline Help Box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7249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3B2F1B-BE41-4956-AECF-AC71A9F6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cognitive walkthrough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01642F7-4CD2-4B8D-81B4-6103AA7D4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640800"/>
              </p:ext>
            </p:extLst>
          </p:nvPr>
        </p:nvGraphicFramePr>
        <p:xfrm>
          <a:off x="2936671" y="2865510"/>
          <a:ext cx="6315484" cy="23404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57742">
                  <a:extLst>
                    <a:ext uri="{9D8B030D-6E8A-4147-A177-3AD203B41FA5}">
                      <a16:colId xmlns:a16="http://schemas.microsoft.com/office/drawing/2014/main" val="3032436114"/>
                    </a:ext>
                  </a:extLst>
                </a:gridCol>
                <a:gridCol w="3157742">
                  <a:extLst>
                    <a:ext uri="{9D8B030D-6E8A-4147-A177-3AD203B41FA5}">
                      <a16:colId xmlns:a16="http://schemas.microsoft.com/office/drawing/2014/main" val="1165934853"/>
                    </a:ext>
                  </a:extLst>
                </a:gridCol>
              </a:tblGrid>
              <a:tr h="3687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Modifiche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Priorità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6724750"/>
                  </a:ext>
                </a:extLst>
              </a:tr>
              <a:tr h="5613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Aggiungere notifica completamento azione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Alta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4918115"/>
                  </a:ext>
                </a:extLst>
              </a:tr>
              <a:tr h="14102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Aggiungere pulsante “invia” nelle segnalazioni ricevute dall’operatore ecologico in merito ad un’infrazione commessa dal cittadino.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Alta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364444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D94B06D-E650-46D4-AC67-5964F3AED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F73ECE8-BF48-4EEB-B178-8F53B549F4DA}"/>
              </a:ext>
            </a:extLst>
          </p:cNvPr>
          <p:cNvSpPr txBox="1"/>
          <p:nvPr/>
        </p:nvSpPr>
        <p:spPr>
          <a:xfrm>
            <a:off x="182879" y="2010089"/>
            <a:ext cx="412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Modifiche pre-implementazione</a:t>
            </a:r>
          </a:p>
        </p:txBody>
      </p:sp>
    </p:spTree>
    <p:extLst>
      <p:ext uri="{BB962C8B-B14F-4D97-AF65-F5344CB8AC3E}">
        <p14:creationId xmlns:p14="http://schemas.microsoft.com/office/powerpoint/2010/main" val="91049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7E3F04-58DD-4792-8525-1D8A4313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292768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Descrizione del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D45425-4F97-49DB-AA7C-2C4EBAEA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969169"/>
            <a:ext cx="10058400" cy="4229100"/>
          </a:xfrm>
        </p:spPr>
        <p:txBody>
          <a:bodyPr/>
          <a:lstStyle/>
          <a:p>
            <a:pPr marL="457200" lvl="1" indent="0" algn="ctr">
              <a:buNone/>
            </a:pPr>
            <a:r>
              <a:rPr lang="it-IT" sz="2400" b="1" dirty="0"/>
              <a:t>Bassa percentuale raccolta differenziata in Italia</a:t>
            </a:r>
            <a:r>
              <a:rPr lang="it-IT" dirty="0"/>
              <a:t>.</a:t>
            </a:r>
          </a:p>
          <a:p>
            <a:pPr marL="530352" lvl="1" indent="0">
              <a:buNone/>
            </a:pPr>
            <a:endParaRPr lang="it-IT" dirty="0"/>
          </a:p>
          <a:p>
            <a:pPr marL="530352" lvl="1" indent="0">
              <a:buNone/>
            </a:pPr>
            <a:endParaRPr lang="it-IT" dirty="0"/>
          </a:p>
          <a:p>
            <a:pPr marL="530352" lvl="1" indent="0">
              <a:buNone/>
            </a:pPr>
            <a:r>
              <a:rPr lang="it-IT" dirty="0"/>
              <a:t>Possibili cause:</a:t>
            </a:r>
          </a:p>
          <a:p>
            <a:pPr marL="530352" lvl="1" indent="0">
              <a:buNone/>
            </a:pPr>
            <a:endParaRPr lang="it-IT" sz="800" dirty="0"/>
          </a:p>
          <a:p>
            <a:pPr lvl="1"/>
            <a:r>
              <a:rPr lang="it-IT" dirty="0"/>
              <a:t>scarsa conoscenza della sua importanza da parte dei cittadini</a:t>
            </a:r>
          </a:p>
          <a:p>
            <a:pPr lvl="1"/>
            <a:r>
              <a:rPr lang="it-IT" dirty="0"/>
              <a:t>cittadini poco incentivati</a:t>
            </a:r>
          </a:p>
          <a:p>
            <a:pPr lvl="1"/>
            <a:r>
              <a:rPr lang="it-IT" dirty="0"/>
              <a:t>le amministrazioni comunali poco attive nella sensibilizzazione</a:t>
            </a:r>
          </a:p>
        </p:txBody>
      </p:sp>
    </p:spTree>
    <p:extLst>
      <p:ext uri="{BB962C8B-B14F-4D97-AF65-F5344CB8AC3E}">
        <p14:creationId xmlns:p14="http://schemas.microsoft.com/office/powerpoint/2010/main" val="359173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92DCC3-EE37-466F-A67F-BF1B2DBD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Individuazione dei personaggi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CDBDEC-3ED2-4040-9487-7B02D3900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2101516"/>
            <a:ext cx="10058400" cy="4229100"/>
          </a:xfrm>
        </p:spPr>
        <p:txBody>
          <a:bodyPr/>
          <a:lstStyle/>
          <a:p>
            <a:r>
              <a:rPr lang="it-IT" dirty="0"/>
              <a:t>Osservazione effettuata nel comune di Fisciano (15 giorni).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Categorie di attori individuate:</a:t>
            </a:r>
          </a:p>
          <a:p>
            <a:pPr lvl="1"/>
            <a:r>
              <a:rPr lang="it-IT" dirty="0"/>
              <a:t>Cittadini</a:t>
            </a:r>
          </a:p>
          <a:p>
            <a:pPr lvl="1"/>
            <a:r>
              <a:rPr lang="it-IT" dirty="0"/>
              <a:t>Operatori ecologici</a:t>
            </a:r>
          </a:p>
          <a:p>
            <a:pPr lvl="1"/>
            <a:r>
              <a:rPr lang="it-IT" dirty="0"/>
              <a:t>Dipendenti dell’assessorato all’ambiente</a:t>
            </a:r>
          </a:p>
          <a:p>
            <a:pPr marL="530352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0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739E3-A050-4F0B-B235-AE67B5C9A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55148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Cittadino</a:t>
            </a:r>
          </a:p>
        </p:txBody>
      </p:sp>
      <p:graphicFrame>
        <p:nvGraphicFramePr>
          <p:cNvPr id="4" name="Segnaposto contenuto 4">
            <a:extLst>
              <a:ext uri="{FF2B5EF4-FFF2-40B4-BE49-F238E27FC236}">
                <a16:creationId xmlns:a16="http://schemas.microsoft.com/office/drawing/2014/main" id="{28CFDB1B-257C-412B-8F2A-80B87B56DE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165637"/>
              </p:ext>
            </p:extLst>
          </p:nvPr>
        </p:nvGraphicFramePr>
        <p:xfrm>
          <a:off x="7275972" y="2522835"/>
          <a:ext cx="4137985" cy="2395045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060533">
                  <a:extLst>
                    <a:ext uri="{9D8B030D-6E8A-4147-A177-3AD203B41FA5}">
                      <a16:colId xmlns:a16="http://schemas.microsoft.com/office/drawing/2014/main" val="3293676152"/>
                    </a:ext>
                  </a:extLst>
                </a:gridCol>
                <a:gridCol w="2077452">
                  <a:extLst>
                    <a:ext uri="{9D8B030D-6E8A-4147-A177-3AD203B41FA5}">
                      <a16:colId xmlns:a16="http://schemas.microsoft.com/office/drawing/2014/main" val="831203985"/>
                    </a:ext>
                  </a:extLst>
                </a:gridCol>
              </a:tblGrid>
              <a:tr h="5858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Nominativo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Laura Bianchi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4442362"/>
                  </a:ext>
                </a:extLst>
              </a:tr>
              <a:tr h="6030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Età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26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3783763"/>
                  </a:ext>
                </a:extLst>
              </a:tr>
              <a:tr h="6030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Città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Fisciano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5377834"/>
                  </a:ext>
                </a:extLst>
              </a:tr>
              <a:tr h="6030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Professione</a:t>
                      </a:r>
                      <a:endParaRPr lang="it-IT" sz="13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Avvocato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7059271"/>
                  </a:ext>
                </a:extLst>
              </a:tr>
            </a:tbl>
          </a:graphicData>
        </a:graphic>
      </p:graphicFrame>
      <p:pic>
        <p:nvPicPr>
          <p:cNvPr id="5" name="Immagine 4" descr="Risultati immagini per persona">
            <a:extLst>
              <a:ext uri="{FF2B5EF4-FFF2-40B4-BE49-F238E27FC236}">
                <a16:creationId xmlns:a16="http://schemas.microsoft.com/office/drawing/2014/main" id="{CB1EAB85-0F0A-42A6-B162-D8DE1901275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96" y="1821653"/>
            <a:ext cx="3615071" cy="1898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E712EE7-D229-4FAD-A0EC-3098FA4566DB}"/>
              </a:ext>
            </a:extLst>
          </p:cNvPr>
          <p:cNvSpPr txBox="1"/>
          <p:nvPr/>
        </p:nvSpPr>
        <p:spPr>
          <a:xfrm>
            <a:off x="778043" y="4167663"/>
            <a:ext cx="555056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Obiettivi:</a:t>
            </a:r>
          </a:p>
          <a:p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Sistema che penalizzi solo chi commette infrazioni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Sistema che premi chi svolge la raccolta in modo corretto.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995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397D2EF3-9197-4444-8C50-A9ECA843115F}"/>
              </a:ext>
            </a:extLst>
          </p:cNvPr>
          <p:cNvSpPr txBox="1"/>
          <p:nvPr/>
        </p:nvSpPr>
        <p:spPr>
          <a:xfrm>
            <a:off x="713877" y="4167662"/>
            <a:ext cx="6071934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Obiettivi:</a:t>
            </a:r>
          </a:p>
          <a:p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Visualizzazione del calendario dei giorni di conferimento sempre aggiornato.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Possibilità di ricevere avvisi.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Utilizzare un design chiaro e funzionale, che sia da guida per l’utente.</a:t>
            </a:r>
          </a:p>
          <a:p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23F0D214-6090-4960-8E1E-306492A8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55148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Cittadino anziano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86538C7E-1785-47E2-BC65-1B2481F32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879781"/>
              </p:ext>
            </p:extLst>
          </p:nvPr>
        </p:nvGraphicFramePr>
        <p:xfrm>
          <a:off x="7287127" y="2526633"/>
          <a:ext cx="4122819" cy="2259177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982145">
                  <a:extLst>
                    <a:ext uri="{9D8B030D-6E8A-4147-A177-3AD203B41FA5}">
                      <a16:colId xmlns:a16="http://schemas.microsoft.com/office/drawing/2014/main" val="802455654"/>
                    </a:ext>
                  </a:extLst>
                </a:gridCol>
                <a:gridCol w="2140674">
                  <a:extLst>
                    <a:ext uri="{9D8B030D-6E8A-4147-A177-3AD203B41FA5}">
                      <a16:colId xmlns:a16="http://schemas.microsoft.com/office/drawing/2014/main" val="702069145"/>
                    </a:ext>
                  </a:extLst>
                </a:gridCol>
              </a:tblGrid>
              <a:tr h="543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Nominativo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Giuseppe Esposito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1391593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Età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70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8410145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Città</a:t>
                      </a:r>
                      <a:endParaRPr lang="it-IT" sz="13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Fisciano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7276462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Professione</a:t>
                      </a:r>
                      <a:endParaRPr lang="it-IT" sz="13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Pensionato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9815598"/>
                  </a:ext>
                </a:extLst>
              </a:tr>
            </a:tbl>
          </a:graphicData>
        </a:graphic>
      </p:graphicFrame>
      <p:pic>
        <p:nvPicPr>
          <p:cNvPr id="10" name="Immagine 9" descr="Risultati immagini per persona anziana">
            <a:extLst>
              <a:ext uri="{FF2B5EF4-FFF2-40B4-BE49-F238E27FC236}">
                <a16:creationId xmlns:a16="http://schemas.microsoft.com/office/drawing/2014/main" id="{DBF2A50D-02C4-4CD5-AAFE-98A18922EC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54" y="1708653"/>
            <a:ext cx="3615071" cy="2124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696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50F066-DDCF-4223-9877-A1929976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Operatore ecologico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36B5C7-7846-4EE0-B21F-1A2AB478AA59}"/>
              </a:ext>
            </a:extLst>
          </p:cNvPr>
          <p:cNvSpPr txBox="1"/>
          <p:nvPr/>
        </p:nvSpPr>
        <p:spPr>
          <a:xfrm>
            <a:off x="713877" y="4167662"/>
            <a:ext cx="6071934" cy="206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Obiettivi:</a:t>
            </a:r>
          </a:p>
          <a:p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Associazione del cestino dei rifiuti al relativo proprietario.</a:t>
            </a: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Comunicazione rapida e semplice del tipo di infrazione al responsabile comunale.</a:t>
            </a:r>
          </a:p>
          <a:p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3A9EE159-67E8-410A-9E0C-AAF9CE510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60484"/>
              </p:ext>
            </p:extLst>
          </p:nvPr>
        </p:nvGraphicFramePr>
        <p:xfrm>
          <a:off x="7287127" y="2526633"/>
          <a:ext cx="4122819" cy="2233052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982145">
                  <a:extLst>
                    <a:ext uri="{9D8B030D-6E8A-4147-A177-3AD203B41FA5}">
                      <a16:colId xmlns:a16="http://schemas.microsoft.com/office/drawing/2014/main" val="802455654"/>
                    </a:ext>
                  </a:extLst>
                </a:gridCol>
                <a:gridCol w="2140674">
                  <a:extLst>
                    <a:ext uri="{9D8B030D-6E8A-4147-A177-3AD203B41FA5}">
                      <a16:colId xmlns:a16="http://schemas.microsoft.com/office/drawing/2014/main" val="702069145"/>
                    </a:ext>
                  </a:extLst>
                </a:gridCol>
              </a:tblGrid>
              <a:tr h="517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Nominativo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Marco Giuliano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1391593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Età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45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8410145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Città</a:t>
                      </a:r>
                      <a:endParaRPr lang="it-IT" sz="13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Baronissi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7276462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Professione</a:t>
                      </a:r>
                      <a:endParaRPr lang="it-IT" sz="13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Operatore ecologico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9815598"/>
                  </a:ext>
                </a:extLst>
              </a:tr>
            </a:tbl>
          </a:graphicData>
        </a:graphic>
      </p:graphicFrame>
      <p:pic>
        <p:nvPicPr>
          <p:cNvPr id="7" name="Immagine 6" descr="Risultati immagini per operatore ecologico">
            <a:extLst>
              <a:ext uri="{FF2B5EF4-FFF2-40B4-BE49-F238E27FC236}">
                <a16:creationId xmlns:a16="http://schemas.microsoft.com/office/drawing/2014/main" id="{A79989AA-0735-4C33-8C2C-429CB33A3EB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4"/>
          <a:stretch/>
        </p:blipFill>
        <p:spPr bwMode="auto">
          <a:xfrm>
            <a:off x="782054" y="1783479"/>
            <a:ext cx="3615071" cy="2124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787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50F066-DDCF-4223-9877-A1929976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Dipendente dell’assessorato all’ambiente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36B5C7-7846-4EE0-B21F-1A2AB478AA59}"/>
              </a:ext>
            </a:extLst>
          </p:cNvPr>
          <p:cNvSpPr txBox="1"/>
          <p:nvPr/>
        </p:nvSpPr>
        <p:spPr>
          <a:xfrm>
            <a:off x="782054" y="4360168"/>
            <a:ext cx="6071934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Obiettivi:</a:t>
            </a:r>
          </a:p>
          <a:p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Notifica dell’infrazione al cittadino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Comunicazione di modifiche del calendario della raccolta differenziata.</a:t>
            </a:r>
          </a:p>
          <a:p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3A9EE159-67E8-410A-9E0C-AAF9CE510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372823"/>
              </p:ext>
            </p:extLst>
          </p:nvPr>
        </p:nvGraphicFramePr>
        <p:xfrm>
          <a:off x="7287127" y="2526633"/>
          <a:ext cx="4122819" cy="2147117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982145">
                  <a:extLst>
                    <a:ext uri="{9D8B030D-6E8A-4147-A177-3AD203B41FA5}">
                      <a16:colId xmlns:a16="http://schemas.microsoft.com/office/drawing/2014/main" val="802455654"/>
                    </a:ext>
                  </a:extLst>
                </a:gridCol>
                <a:gridCol w="2140674">
                  <a:extLst>
                    <a:ext uri="{9D8B030D-6E8A-4147-A177-3AD203B41FA5}">
                      <a16:colId xmlns:a16="http://schemas.microsoft.com/office/drawing/2014/main" val="702069145"/>
                    </a:ext>
                  </a:extLst>
                </a:gridCol>
              </a:tblGrid>
              <a:tr h="517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Nominativo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Giulia Valli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1391593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Età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40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8410145"/>
                  </a:ext>
                </a:extLst>
              </a:tr>
              <a:tr h="4860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Città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Fisciano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7276462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Professione</a:t>
                      </a:r>
                      <a:endParaRPr lang="it-IT" sz="13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Dipendente comunale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9815598"/>
                  </a:ext>
                </a:extLst>
              </a:tr>
            </a:tbl>
          </a:graphicData>
        </a:graphic>
      </p:graphicFrame>
      <p:pic>
        <p:nvPicPr>
          <p:cNvPr id="6" name="Immagine 5" descr="Risultati immagini per donna affari scrivania">
            <a:extLst>
              <a:ext uri="{FF2B5EF4-FFF2-40B4-BE49-F238E27FC236}">
                <a16:creationId xmlns:a16="http://schemas.microsoft.com/office/drawing/2014/main" id="{9938A8EC-82A0-4C8C-8148-259DD874FD2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75"/>
          <a:stretch/>
        </p:blipFill>
        <p:spPr bwMode="auto">
          <a:xfrm>
            <a:off x="782054" y="1783480"/>
            <a:ext cx="3615071" cy="2124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521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DFADD5-6423-4F5C-BA78-84696892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Task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111557-84F3-4628-9F45-029DC94E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0" y="1921042"/>
            <a:ext cx="10058400" cy="4106779"/>
          </a:xfrm>
        </p:spPr>
        <p:txBody>
          <a:bodyPr>
            <a:normAutofit/>
          </a:bodyPr>
          <a:lstStyle/>
          <a:p>
            <a:r>
              <a:rPr lang="it-IT" sz="2000" b="1" dirty="0"/>
              <a:t>TSK_1</a:t>
            </a:r>
            <a:r>
              <a:rPr lang="it-IT" sz="2000" dirty="0"/>
              <a:t>: associare il giorno di conferimento alla tipologia di rifiuto.</a:t>
            </a:r>
          </a:p>
          <a:p>
            <a:r>
              <a:rPr lang="it-IT" sz="2000" b="1" dirty="0"/>
              <a:t>TSK_2</a:t>
            </a:r>
            <a:r>
              <a:rPr lang="it-IT" sz="2000" dirty="0"/>
              <a:t>: identificare la tipologia di un rifiuto.</a:t>
            </a:r>
          </a:p>
          <a:p>
            <a:r>
              <a:rPr lang="it-IT" sz="2000" b="1" dirty="0"/>
              <a:t>TSK_3</a:t>
            </a:r>
            <a:r>
              <a:rPr lang="it-IT" sz="2000" dirty="0"/>
              <a:t>: identificare il proprietario di un cestino.</a:t>
            </a:r>
          </a:p>
          <a:p>
            <a:r>
              <a:rPr lang="it-IT" sz="2000" b="1" dirty="0"/>
              <a:t>TSK_4</a:t>
            </a:r>
            <a:r>
              <a:rPr lang="it-IT" sz="2000" dirty="0"/>
              <a:t>: comunicare al responsabile comunale un eventuale infrazione commessa dal cittadino.</a:t>
            </a:r>
          </a:p>
          <a:p>
            <a:r>
              <a:rPr lang="it-IT" sz="2000" b="1" dirty="0"/>
              <a:t>TSK_5</a:t>
            </a:r>
            <a:r>
              <a:rPr lang="it-IT" sz="2000" dirty="0"/>
              <a:t>: comunicare al cittadino un’eventuale infrazione commessa.</a:t>
            </a:r>
          </a:p>
          <a:p>
            <a:r>
              <a:rPr lang="it-IT" sz="2000" b="1" dirty="0"/>
              <a:t>TSK_6</a:t>
            </a:r>
            <a:r>
              <a:rPr lang="it-IT" sz="2000" dirty="0"/>
              <a:t>: comunicare le modifiche al calendario di conferimento dei rifiuti.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633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ma1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E4D8CEA2-6E6C-4396-8E29-C3E2D13A8DA3}" vid="{8005CC82-0F90-4682-8818-B88A2476702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414</TotalTime>
  <Words>1086</Words>
  <Application>Microsoft Office PowerPoint</Application>
  <PresentationFormat>Widescreen</PresentationFormat>
  <Paragraphs>321</Paragraphs>
  <Slides>28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Segoe Print</vt:lpstr>
      <vt:lpstr>Times New Roman</vt:lpstr>
      <vt:lpstr>Tema1</vt:lpstr>
      <vt:lpstr>RecyclApp</vt:lpstr>
      <vt:lpstr>Componenti</vt:lpstr>
      <vt:lpstr>Descrizione del problema</vt:lpstr>
      <vt:lpstr>Individuazione dei personaggi</vt:lpstr>
      <vt:lpstr>Cittadino</vt:lpstr>
      <vt:lpstr>Cittadino anziano</vt:lpstr>
      <vt:lpstr>Operatore ecologico</vt:lpstr>
      <vt:lpstr>Dipendente dell’assessorato all’ambiente</vt:lpstr>
      <vt:lpstr>Task </vt:lpstr>
      <vt:lpstr>Tabella dei task</vt:lpstr>
      <vt:lpstr>Empowerment Perception Ratings</vt:lpstr>
      <vt:lpstr>Analisi comparativa: Junker</vt:lpstr>
      <vt:lpstr>Analisi comparativa: RFID Global</vt:lpstr>
      <vt:lpstr>Analisi comparativa: AMIU Puglia</vt:lpstr>
      <vt:lpstr>Caso d’uso: cittadino</vt:lpstr>
      <vt:lpstr>Caso d’uso: Operatore ecologico</vt:lpstr>
      <vt:lpstr>Caso d’uso: Dipendente dell’assessorato all’ambiente</vt:lpstr>
      <vt:lpstr>Idee iniziali di design</vt:lpstr>
      <vt:lpstr>Presentazione standard di PowerPoint</vt:lpstr>
      <vt:lpstr>Presentazione standard di PowerPoint</vt:lpstr>
      <vt:lpstr>Presentazione standard di PowerPoint</vt:lpstr>
      <vt:lpstr>PaperSketch </vt:lpstr>
      <vt:lpstr>Risultati mago di Oz</vt:lpstr>
      <vt:lpstr>Risultati cognitive walkthrough</vt:lpstr>
      <vt:lpstr>Prototipo</vt:lpstr>
      <vt:lpstr>Design Pattern</vt:lpstr>
      <vt:lpstr>Design Pattern</vt:lpstr>
      <vt:lpstr>Risultati cognitive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RecyclAPP</dc:title>
  <dc:creator>DOMENICO TROTTA</dc:creator>
  <cp:lastModifiedBy>DOMENICO TROTTA</cp:lastModifiedBy>
  <cp:revision>51</cp:revision>
  <dcterms:created xsi:type="dcterms:W3CDTF">2019-01-17T15:49:39Z</dcterms:created>
  <dcterms:modified xsi:type="dcterms:W3CDTF">2019-01-18T13:51:49Z</dcterms:modified>
</cp:coreProperties>
</file>