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3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97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98" name="Grup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0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112" name="Grup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6" name="Segnaposto tes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igura a mano libera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igura a mano libera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2" name="Figura a mano libera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54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6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9" name="Segnaposto tes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7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0" name="Segnaposto tes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52" name="Grup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9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1" name="Segnaposto tes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8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2" name="Segnaposto tes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97" name="Gruppo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9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0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3" name="Segnaposto tes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F5914-A3C3-4A36-83FA-9026EF8EE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RecyclApp</a:t>
            </a:r>
          </a:p>
        </p:txBody>
      </p:sp>
    </p:spTree>
    <p:extLst>
      <p:ext uri="{BB962C8B-B14F-4D97-AF65-F5344CB8AC3E}">
        <p14:creationId xmlns:p14="http://schemas.microsoft.com/office/powerpoint/2010/main" val="1026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E3F04-58DD-4792-8525-1D8A4313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9276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45425-4F97-49DB-AA7C-2C4EBAE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969169"/>
            <a:ext cx="10058400" cy="42291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it-IT" sz="2400" b="1" dirty="0"/>
              <a:t>Bassa percentuale raccolta differenziata in Italia</a:t>
            </a:r>
            <a:r>
              <a:rPr lang="it-IT" dirty="0"/>
              <a:t>.</a:t>
            </a:r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r>
              <a:rPr lang="it-IT" dirty="0"/>
              <a:t>Possibili cause:</a:t>
            </a:r>
          </a:p>
          <a:p>
            <a:pPr marL="530352" lvl="1" indent="0">
              <a:buNone/>
            </a:pPr>
            <a:endParaRPr lang="it-IT" sz="800" dirty="0"/>
          </a:p>
          <a:p>
            <a:pPr lvl="1"/>
            <a:r>
              <a:rPr lang="it-IT" dirty="0"/>
              <a:t>scarsa conoscenza della sua importanza da parte dei cittadini</a:t>
            </a:r>
          </a:p>
          <a:p>
            <a:pPr lvl="1"/>
            <a:r>
              <a:rPr lang="it-IT" dirty="0"/>
              <a:t>cittadini poco incentivati</a:t>
            </a:r>
          </a:p>
          <a:p>
            <a:pPr lvl="1"/>
            <a:r>
              <a:rPr lang="it-IT" dirty="0"/>
              <a:t>le amministrazioni comunali poco attive nella sensibilizzazione</a:t>
            </a:r>
          </a:p>
        </p:txBody>
      </p:sp>
    </p:spTree>
    <p:extLst>
      <p:ext uri="{BB962C8B-B14F-4D97-AF65-F5344CB8AC3E}">
        <p14:creationId xmlns:p14="http://schemas.microsoft.com/office/powerpoint/2010/main" val="35917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2DCC3-EE37-466F-A67F-BF1B2DB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Individuazione dei personaggi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DBDEC-3ED2-4040-9487-7B02D390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101516"/>
            <a:ext cx="10058400" cy="4229100"/>
          </a:xfrm>
        </p:spPr>
        <p:txBody>
          <a:bodyPr/>
          <a:lstStyle/>
          <a:p>
            <a:r>
              <a:rPr lang="it-IT" dirty="0"/>
              <a:t>Osservazione effettuata nel comune di Fisciano (15 giorni).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Categorie di attori individuate:</a:t>
            </a:r>
          </a:p>
          <a:p>
            <a:pPr lvl="1"/>
            <a:r>
              <a:rPr lang="it-IT" dirty="0"/>
              <a:t>Cittadini</a:t>
            </a:r>
          </a:p>
          <a:p>
            <a:pPr lvl="1"/>
            <a:r>
              <a:rPr lang="it-IT" dirty="0"/>
              <a:t>Operatori ecologici</a:t>
            </a:r>
          </a:p>
          <a:p>
            <a:pPr lvl="1"/>
            <a:r>
              <a:rPr lang="it-IT" dirty="0"/>
              <a:t>Dipendenti dell’assessorato all’ambiente</a:t>
            </a:r>
          </a:p>
          <a:p>
            <a:pPr marL="530352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739E3-A050-4F0B-B235-AE67B5C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514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</a:t>
            </a:r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28CFDB1B-257C-412B-8F2A-80B87B56D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263885"/>
              </p:ext>
            </p:extLst>
          </p:nvPr>
        </p:nvGraphicFramePr>
        <p:xfrm>
          <a:off x="7275972" y="2614595"/>
          <a:ext cx="4137985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060533">
                  <a:extLst>
                    <a:ext uri="{9D8B030D-6E8A-4147-A177-3AD203B41FA5}">
                      <a16:colId xmlns:a16="http://schemas.microsoft.com/office/drawing/2014/main" val="3293676152"/>
                    </a:ext>
                  </a:extLst>
                </a:gridCol>
                <a:gridCol w="2077452">
                  <a:extLst>
                    <a:ext uri="{9D8B030D-6E8A-4147-A177-3AD203B41FA5}">
                      <a16:colId xmlns:a16="http://schemas.microsoft.com/office/drawing/2014/main" val="831203985"/>
                    </a:ext>
                  </a:extLst>
                </a:gridCol>
              </a:tblGrid>
              <a:tr h="585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Laura Bianchi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442362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26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783763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77834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Avvocato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059271"/>
                  </a:ext>
                </a:extLst>
              </a:tr>
            </a:tbl>
          </a:graphicData>
        </a:graphic>
      </p:graphicFrame>
      <p:pic>
        <p:nvPicPr>
          <p:cNvPr id="5" name="Immagine 4" descr="Risultati immagini per persona">
            <a:extLst>
              <a:ext uri="{FF2B5EF4-FFF2-40B4-BE49-F238E27FC236}">
                <a16:creationId xmlns:a16="http://schemas.microsoft.com/office/drawing/2014/main" id="{CB1EAB85-0F0A-42A6-B162-D8DE190127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6" y="1821653"/>
            <a:ext cx="3615071" cy="189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12EE7-D229-4FAD-A0EC-3098FA4566DB}"/>
              </a:ext>
            </a:extLst>
          </p:cNvPr>
          <p:cNvSpPr txBox="1"/>
          <p:nvPr/>
        </p:nvSpPr>
        <p:spPr>
          <a:xfrm>
            <a:off x="778043" y="4167663"/>
            <a:ext cx="5550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penalizzi solo chi commette infrazioni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premi chi svolge la raccolta in modo corretto.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7D2EF3-9197-4444-8C50-A9ECA843115F}"/>
              </a:ext>
            </a:extLst>
          </p:cNvPr>
          <p:cNvSpPr txBox="1"/>
          <p:nvPr/>
        </p:nvSpPr>
        <p:spPr>
          <a:xfrm>
            <a:off x="713877" y="4167662"/>
            <a:ext cx="60719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del calendario dei giorni di conferimento sempre aggiornato.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Possibilità di ricevere avvisi.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un design chiaro e funzionale, che sia da guida per l’utente.</a:t>
            </a:r>
          </a:p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3F0D214-6090-4960-8E1E-306492A8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514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 anziano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6538C7E-1785-47E2-BC65-1B2481F3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0578"/>
              </p:ext>
            </p:extLst>
          </p:nvPr>
        </p:nvGraphicFramePr>
        <p:xfrm>
          <a:off x="7287127" y="2526633"/>
          <a:ext cx="4122819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6790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Giuseppe Esposito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70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Pensionato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10" name="Immagine 9" descr="Risultati immagini per persona anziana">
            <a:extLst>
              <a:ext uri="{FF2B5EF4-FFF2-40B4-BE49-F238E27FC236}">
                <a16:creationId xmlns:a16="http://schemas.microsoft.com/office/drawing/2014/main" id="{DBF2A50D-02C4-4CD5-AAFE-98A18922EC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1708653"/>
            <a:ext cx="3615071" cy="212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Operatore ecologico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13877" y="4167662"/>
            <a:ext cx="6071934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Associazione del cestino dei rifiuti al relativo proprietario.</a:t>
            </a: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rapida e semplice del tipo di infrazione al responsabile comunale.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31452"/>
              </p:ext>
            </p:extLst>
          </p:nvPr>
        </p:nvGraphicFramePr>
        <p:xfrm>
          <a:off x="7287127" y="2526633"/>
          <a:ext cx="4122819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6790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Marco Giuliano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45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Baronissi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Operatore ecologico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7" name="Immagine 6" descr="Risultati immagini per operatore ecologico">
            <a:extLst>
              <a:ext uri="{FF2B5EF4-FFF2-40B4-BE49-F238E27FC236}">
                <a16:creationId xmlns:a16="http://schemas.microsoft.com/office/drawing/2014/main" id="{A79989AA-0735-4C33-8C2C-429CB33A3EB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"/>
          <a:stretch/>
        </p:blipFill>
        <p:spPr bwMode="auto">
          <a:xfrm>
            <a:off x="782054" y="1783479"/>
            <a:ext cx="3615071" cy="212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8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Dipendente dell’assessorato all’ambiente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82054" y="4360168"/>
            <a:ext cx="607193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Notifica dell’infrazione al cittadino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di modifiche del calendario della raccolta differenziata.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81554"/>
              </p:ext>
            </p:extLst>
          </p:nvPr>
        </p:nvGraphicFramePr>
        <p:xfrm>
          <a:off x="7287127" y="2526633"/>
          <a:ext cx="4122819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6790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Valli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Dipendente comunale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6" name="Immagine 5" descr="Risultati immagini per donna affari scrivania">
            <a:extLst>
              <a:ext uri="{FF2B5EF4-FFF2-40B4-BE49-F238E27FC236}">
                <a16:creationId xmlns:a16="http://schemas.microsoft.com/office/drawing/2014/main" id="{9938A8EC-82A0-4C8C-8148-259DD874FD2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5"/>
          <a:stretch/>
        </p:blipFill>
        <p:spPr bwMode="auto">
          <a:xfrm>
            <a:off x="782054" y="1783480"/>
            <a:ext cx="3615071" cy="212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2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FADD5-6423-4F5C-BA78-8469689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Task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11557-84F3-4628-9F45-029DC94E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0" y="1921042"/>
            <a:ext cx="10058400" cy="4106779"/>
          </a:xfrm>
        </p:spPr>
        <p:txBody>
          <a:bodyPr>
            <a:normAutofit/>
          </a:bodyPr>
          <a:lstStyle/>
          <a:p>
            <a:r>
              <a:rPr lang="it-IT" sz="2000" b="1" dirty="0"/>
              <a:t>TSK_1</a:t>
            </a:r>
            <a:r>
              <a:rPr lang="it-IT" sz="2000" dirty="0"/>
              <a:t>: associare il giorno di conferimento alla tipologia di rifiuto.</a:t>
            </a:r>
          </a:p>
          <a:p>
            <a:r>
              <a:rPr lang="it-IT" sz="2000" b="1" dirty="0"/>
              <a:t>TSK_2</a:t>
            </a:r>
            <a:r>
              <a:rPr lang="it-IT" sz="2000" dirty="0"/>
              <a:t>: identificare la tipologia di un rifiuto.</a:t>
            </a:r>
          </a:p>
          <a:p>
            <a:r>
              <a:rPr lang="it-IT" sz="2000" b="1" dirty="0"/>
              <a:t>TSK_3</a:t>
            </a:r>
            <a:r>
              <a:rPr lang="it-IT" sz="2000" dirty="0"/>
              <a:t>: identificare il proprietario di un cestino.</a:t>
            </a:r>
          </a:p>
          <a:p>
            <a:r>
              <a:rPr lang="it-IT" sz="2000" b="1" dirty="0"/>
              <a:t>TSK_4</a:t>
            </a:r>
            <a:r>
              <a:rPr lang="it-IT" sz="2000" dirty="0"/>
              <a:t>: comunicare al responsabile comunale un eventuale infrazione commessa dal cittadino.</a:t>
            </a:r>
          </a:p>
          <a:p>
            <a:r>
              <a:rPr lang="it-IT" sz="2000" b="1" dirty="0"/>
              <a:t>TSK_5</a:t>
            </a:r>
            <a:r>
              <a:rPr lang="it-IT" sz="2000" dirty="0"/>
              <a:t>: comunicare al cittadino un’eventuale infrazione commessa.</a:t>
            </a:r>
          </a:p>
          <a:p>
            <a:r>
              <a:rPr lang="it-IT" sz="2000" b="1" dirty="0"/>
              <a:t>TSK_6</a:t>
            </a:r>
            <a:r>
              <a:rPr lang="it-IT" sz="2000" dirty="0"/>
              <a:t>: comunicare le modifiche al calendario di conferimento dei rifiuti.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3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F3534-B24D-4283-B3EE-91D4592F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Empowerment Perception Ratings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858E0E-A5B7-4A39-8F9C-BCB47B22D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70974"/>
              </p:ext>
            </p:extLst>
          </p:nvPr>
        </p:nvGraphicFramePr>
        <p:xfrm>
          <a:off x="673770" y="2412331"/>
          <a:ext cx="4424695" cy="23220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8946">
                  <a:extLst>
                    <a:ext uri="{9D8B030D-6E8A-4147-A177-3AD203B41FA5}">
                      <a16:colId xmlns:a16="http://schemas.microsoft.com/office/drawing/2014/main" val="4224917543"/>
                    </a:ext>
                  </a:extLst>
                </a:gridCol>
                <a:gridCol w="908911">
                  <a:extLst>
                    <a:ext uri="{9D8B030D-6E8A-4147-A177-3AD203B41FA5}">
                      <a16:colId xmlns:a16="http://schemas.microsoft.com/office/drawing/2014/main" val="1555918912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1691073029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4259819522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744769122"/>
                    </a:ext>
                  </a:extLst>
                </a:gridCol>
              </a:tblGrid>
              <a:tr h="331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Task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ISE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IKS 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IPC 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212549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 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2,6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397835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3,17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1" i="0" u="none" strike="noStrike" dirty="0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3,00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1156783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3,3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461344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3,00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2,17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8273957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3,5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039648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2,00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3,33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1,83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688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0CC36A-D7DC-483B-83F8-F61233F73981}"/>
              </a:ext>
            </a:extLst>
          </p:cNvPr>
          <p:cNvSpPr txBox="1"/>
          <p:nvPr/>
        </p:nvSpPr>
        <p:spPr>
          <a:xfrm>
            <a:off x="6689557" y="2973214"/>
            <a:ext cx="503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risultati evidenziati in rosso sono gli obiettivi di empowerment rispetto ai quali il primo prototipo del sistema è stato testato.</a:t>
            </a:r>
          </a:p>
        </p:txBody>
      </p:sp>
    </p:spTree>
    <p:extLst>
      <p:ext uri="{BB962C8B-B14F-4D97-AF65-F5344CB8AC3E}">
        <p14:creationId xmlns:p14="http://schemas.microsoft.com/office/powerpoint/2010/main" val="38990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1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4D8CEA2-6E6C-4396-8E29-C3E2D13A8DA3}" vid="{8005CC82-0F90-4682-8818-B88A247670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72</TotalTime>
  <Words>320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Print</vt:lpstr>
      <vt:lpstr>Times New Roman</vt:lpstr>
      <vt:lpstr>Tema1</vt:lpstr>
      <vt:lpstr>RecyclApp</vt:lpstr>
      <vt:lpstr>Descrizione del problema</vt:lpstr>
      <vt:lpstr>Individuazione dei personaggi</vt:lpstr>
      <vt:lpstr>Cittadino</vt:lpstr>
      <vt:lpstr>Cittadino anziano</vt:lpstr>
      <vt:lpstr>Operatore ecologico</vt:lpstr>
      <vt:lpstr>Dipendente dell’assessorato all’ambiente</vt:lpstr>
      <vt:lpstr>Task </vt:lpstr>
      <vt:lpstr>Empowerment Perception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RecyclAPP</dc:title>
  <dc:creator>DOMENICO TROTTA</dc:creator>
  <cp:lastModifiedBy>DOMENICO TROTTA</cp:lastModifiedBy>
  <cp:revision>9</cp:revision>
  <dcterms:created xsi:type="dcterms:W3CDTF">2019-01-17T15:49:39Z</dcterms:created>
  <dcterms:modified xsi:type="dcterms:W3CDTF">2019-01-17T17:03:49Z</dcterms:modified>
</cp:coreProperties>
</file>