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8" r:id="rId5"/>
    <p:sldId id="279" r:id="rId6"/>
    <p:sldId id="280" r:id="rId7"/>
    <p:sldId id="272" r:id="rId8"/>
    <p:sldId id="274" r:id="rId9"/>
    <p:sldId id="275" r:id="rId10"/>
    <p:sldId id="276" r:id="rId11"/>
    <p:sldId id="277" r:id="rId12"/>
    <p:sldId id="265" r:id="rId13"/>
  </p:sldIdLst>
  <p:sldSz cx="12192000" cy="6858000"/>
  <p:notesSz cx="7315200" cy="12344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E697"/>
    <a:srgbClr val="C7E1B5"/>
    <a:srgbClr val="FE950A"/>
    <a:srgbClr val="FF9900"/>
    <a:srgbClr val="24FC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199205-CCBF-4CA4-A6AB-D72DB6B89B75}" v="43" dt="2022-10-24T21:10:11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151FD-C89D-416B-B3AB-05BB01217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DB28FE-736B-40CB-BEEC-C9ADD18AA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C72E2D-1EE7-4155-A877-790C5034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955-E22D-431B-9EC4-5EE8BDAB39FC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E711C9-088B-4195-87EF-5203FCA4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B92BFA-E938-4927-9B77-3AF18340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9642F-04A3-4FC8-850B-614BEDED22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835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79E90-71F1-43BF-9186-6B0E8A44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F10299-088D-4C27-AB7F-FAAE69CEB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FEAC65-E09C-4ABF-AF4C-966C7F2F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955-E22D-431B-9EC4-5EE8BDAB39FC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B08035-161F-44F4-878C-38E616E5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0FF8CA-7A89-448F-B69A-B3F11CC8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9642F-04A3-4FC8-850B-614BEDED22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092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089518-B49F-4B71-B37D-F6AE128E7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4B5AD4-0D00-4F5F-9226-A6BC449D9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1CDC6B-F920-402E-9AC1-A9E0D009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955-E22D-431B-9EC4-5EE8BDAB39FC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23B434-EE97-46C4-BB61-84BA99B6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EAC8D8-281D-48FD-A3E2-5DF00356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9642F-04A3-4FC8-850B-614BEDED22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937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0CC4B-0311-4E29-91FE-E835660C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29EAAB-4E66-4AF3-94CD-C45B62659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511FA5-E957-4DEB-B7C9-E67DBA2B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955-E22D-431B-9EC4-5EE8BDAB39FC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393300-3FF5-4F45-8F69-6E9CDD74D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4235E5-B9FD-4437-A0A7-B6E1B230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9642F-04A3-4FC8-850B-614BEDED22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947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D2054-16E2-4641-94EA-1E48A7FE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C10D7D-84C5-45E9-ADB0-F2ADC3D01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3F0F1E-68D8-4AB4-ADEA-65D5269E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955-E22D-431B-9EC4-5EE8BDAB39FC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7D7F89-2CFB-46F2-8FEA-52D884B3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DAF6D1-3A7E-493D-87AE-52B4A6D2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9642F-04A3-4FC8-850B-614BEDED22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291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5128E-B0D7-4925-B416-2FB2E5EE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ECB248-2A61-4200-A0AC-41ECBC2F4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649DED-76EB-4D87-B7CE-12E086427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399673-B7DC-4194-8732-0D457D63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955-E22D-431B-9EC4-5EE8BDAB39FC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29B659-B3C3-4D05-BFB9-34AE88D8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B0E028-EB86-4DBE-8587-86341652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9642F-04A3-4FC8-850B-614BEDED22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825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BE433-29A4-488E-9BDC-ACB7FD34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9DAD51-228D-4774-858E-E2B4B821B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D6D11E-0173-49E5-B740-8E6291D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C9772D-F6FC-4EFF-962A-5276D5B7E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17D90BB-1BA3-49B9-983D-0E6E87E3D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27C1C6C-5D4F-4D67-B780-9A872CD4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955-E22D-431B-9EC4-5EE8BDAB39FC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785C96-6E62-4ACE-BF4A-87BA5DFE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0036C9-EE81-458F-A555-72ECF73F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9642F-04A3-4FC8-850B-614BEDED22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378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2A270-AF88-4C1F-8D45-5004F921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B3F436-2940-4265-8108-25B820C8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955-E22D-431B-9EC4-5EE8BDAB39FC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F38382-A466-4E7A-AD37-719E8D74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4AA1209-D453-405D-9023-54FF7C64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9642F-04A3-4FC8-850B-614BEDED22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246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24990A-B996-4727-97D9-900771FE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955-E22D-431B-9EC4-5EE8BDAB39FC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81296A-62BD-4650-92DA-2BB64F27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A3F1E1-81EC-483B-8A01-04F01CBE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9642F-04A3-4FC8-850B-614BEDED22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780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D882F-1120-4A34-A22C-0611B111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A7536B-A3E9-4042-A0CD-BB41EA7A8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D17E62-23FA-4074-B5B8-1A65C9F13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A7588E-A9C7-497B-B8ED-C9679B58A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955-E22D-431B-9EC4-5EE8BDAB39FC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88ECE4-14E5-443D-B504-4E39391C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46242F-85A5-42D3-A6A5-94333E64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9642F-04A3-4FC8-850B-614BEDED22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742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8E461-9082-4981-99D2-4D2B4112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70E6C4-3C12-4FBC-9773-BFF146939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A60C00-48EA-4741-BAE2-8D8B681E3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592561-2530-42F6-896A-289348953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955-E22D-431B-9EC4-5EE8BDAB39FC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602069-8C3A-442B-BA8F-BEE29944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868A21-031B-4F4B-AE85-F741912B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9642F-04A3-4FC8-850B-614BEDED22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525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C6168BF-7B70-4BF9-A233-2511D832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3774AF-1D7A-4FE5-8734-5F6832C9F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617964-6A1B-4361-8EBF-88733DBBB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CE955-E22D-431B-9EC4-5EE8BDAB39FC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268DCC-7188-4223-BC62-8528AEBDC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C188CF-1A60-422B-B9F5-A7F8396EE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9642F-04A3-4FC8-850B-614BEDED22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26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info@gprenergy.c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6CB71A9-8A2C-4680-907B-F54B2F4F7DD9}"/>
              </a:ext>
            </a:extLst>
          </p:cNvPr>
          <p:cNvSpPr/>
          <p:nvPr/>
        </p:nvSpPr>
        <p:spPr>
          <a:xfrm>
            <a:off x="0" y="5823990"/>
            <a:ext cx="12192000" cy="103135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5A0660-7DFD-4C89-846B-5E94BA6FB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76" y="6036641"/>
            <a:ext cx="2833809" cy="611357"/>
          </a:xfrm>
        </p:spPr>
        <p:txBody>
          <a:bodyPr>
            <a:normAutofit/>
          </a:bodyPr>
          <a:lstStyle/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CO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Inteligencia de Negocios (BI)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CO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Eficiencia Energética y Renovables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CO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Automatización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A2941761-57D3-40C4-990A-313D057127BE}"/>
              </a:ext>
            </a:extLst>
          </p:cNvPr>
          <p:cNvSpPr txBox="1">
            <a:spLocks/>
          </p:cNvSpPr>
          <p:nvPr/>
        </p:nvSpPr>
        <p:spPr>
          <a:xfrm>
            <a:off x="9516327" y="6036641"/>
            <a:ext cx="2574897" cy="611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O" sz="1600" b="1" i="1" dirty="0">
                <a:solidFill>
                  <a:schemeClr val="bg1"/>
                </a:solidFill>
                <a:latin typeface="Bahnschrift" panose="020B0502040204020203" pitchFamily="34" charset="0"/>
              </a:rPr>
              <a:t>GPR Energy &amp; </a:t>
            </a:r>
            <a:r>
              <a:rPr lang="es-CO" sz="1600" b="1" i="1" dirty="0" err="1">
                <a:solidFill>
                  <a:schemeClr val="bg1"/>
                </a:solidFill>
                <a:latin typeface="Bahnschrift" panose="020B0502040204020203" pitchFamily="34" charset="0"/>
              </a:rPr>
              <a:t>Process</a:t>
            </a:r>
            <a:endParaRPr lang="es-CO" sz="1600" b="1" i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O" sz="1600" b="1" i="1" dirty="0">
                <a:solidFill>
                  <a:schemeClr val="bg1"/>
                </a:solidFill>
                <a:latin typeface="Bahnschrift" panose="020B0502040204020203" pitchFamily="34" charset="0"/>
              </a:rPr>
              <a:t>www.energygpr.com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2A8826-306B-49D5-AAD5-4C397A89A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720" y="1830100"/>
            <a:ext cx="4859079" cy="22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10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4BD99A72-BC2D-4319-BA61-3287020C0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181" y="224775"/>
            <a:ext cx="10111563" cy="876190"/>
          </a:xfrm>
        </p:spPr>
        <p:txBody>
          <a:bodyPr>
            <a:noAutofit/>
          </a:bodyPr>
          <a:lstStyle/>
          <a:p>
            <a:r>
              <a:rPr lang="es-CO" sz="6600" dirty="0">
                <a:latin typeface="AngsanaUPC" panose="02020603050405020304" pitchFamily="18" charset="-34"/>
                <a:cs typeface="AngsanaUPC" panose="02020603050405020304" pitchFamily="18" charset="-34"/>
              </a:rPr>
              <a:t>Predicción variables mediante AI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D05A236-F498-4401-9B59-BA98ACB5FDE6}"/>
              </a:ext>
            </a:extLst>
          </p:cNvPr>
          <p:cNvPicPr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11568"/>
            <a:ext cx="12192000" cy="155046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6" name="Rectángulo 8">
            <a:extLst>
              <a:ext uri="{FF2B5EF4-FFF2-40B4-BE49-F238E27FC236}">
                <a16:creationId xmlns:a16="http://schemas.microsoft.com/office/drawing/2014/main" id="{5B110F8C-D32F-416E-BD69-7B4D90A1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94" y="2885817"/>
            <a:ext cx="3001291" cy="7078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s-CO" sz="4000" b="1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Muestra en línea 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76A2A51-41C4-4FCF-BC2D-6949F38DD99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530" y="224775"/>
            <a:ext cx="1166950" cy="133725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43B20002-C568-44B2-8046-B3DC48C8EEAA}"/>
              </a:ext>
            </a:extLst>
          </p:cNvPr>
          <p:cNvSpPr/>
          <p:nvPr/>
        </p:nvSpPr>
        <p:spPr>
          <a:xfrm>
            <a:off x="0" y="6145619"/>
            <a:ext cx="12192000" cy="70972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B327A4FD-160D-49B4-AEE8-2588643A17AE}"/>
              </a:ext>
            </a:extLst>
          </p:cNvPr>
          <p:cNvSpPr txBox="1">
            <a:spLocks/>
          </p:cNvSpPr>
          <p:nvPr/>
        </p:nvSpPr>
        <p:spPr>
          <a:xfrm>
            <a:off x="9845936" y="6207619"/>
            <a:ext cx="2574897" cy="611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O" sz="1600" b="1" i="1" dirty="0">
                <a:solidFill>
                  <a:schemeClr val="bg1"/>
                </a:solidFill>
                <a:latin typeface="Bahnschrift" panose="020B0502040204020203" pitchFamily="34" charset="0"/>
              </a:rPr>
              <a:t>GPR Energy &amp; </a:t>
            </a:r>
            <a:r>
              <a:rPr lang="es-CO" sz="1600" b="1" i="1" dirty="0" err="1">
                <a:solidFill>
                  <a:schemeClr val="bg1"/>
                </a:solidFill>
                <a:latin typeface="Bahnschrift" panose="020B0502040204020203" pitchFamily="34" charset="0"/>
              </a:rPr>
              <a:t>Process</a:t>
            </a:r>
            <a:endParaRPr lang="es-CO" sz="1600" b="1" i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O" sz="1600" b="1" i="1" dirty="0">
                <a:solidFill>
                  <a:schemeClr val="bg1"/>
                </a:solidFill>
                <a:latin typeface="Bahnschrift" panose="020B0502040204020203" pitchFamily="34" charset="0"/>
              </a:rPr>
              <a:t>www.energygpr.com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293385B-8BDD-4DB7-99F6-43AFE2AEC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8163" y="1871588"/>
            <a:ext cx="20970459" cy="4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0741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4BD99A72-BC2D-4319-BA61-3287020C0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181" y="224775"/>
            <a:ext cx="10111563" cy="876190"/>
          </a:xfrm>
        </p:spPr>
        <p:txBody>
          <a:bodyPr>
            <a:noAutofit/>
          </a:bodyPr>
          <a:lstStyle/>
          <a:p>
            <a:r>
              <a:rPr lang="es-CO" sz="6600" dirty="0">
                <a:latin typeface="AngsanaUPC" panose="02020603050405020304" pitchFamily="18" charset="-34"/>
                <a:cs typeface="AngsanaUPC" panose="02020603050405020304" pitchFamily="18" charset="-34"/>
              </a:rPr>
              <a:t>Predicción variables mediante AI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D05A236-F498-4401-9B59-BA98ACB5FDE6}"/>
              </a:ext>
            </a:extLst>
          </p:cNvPr>
          <p:cNvPicPr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276520" y="0"/>
            <a:ext cx="12192000" cy="155046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6" name="Rectángulo 8">
            <a:extLst>
              <a:ext uri="{FF2B5EF4-FFF2-40B4-BE49-F238E27FC236}">
                <a16:creationId xmlns:a16="http://schemas.microsoft.com/office/drawing/2014/main" id="{5B110F8C-D32F-416E-BD69-7B4D90A1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08" y="1281991"/>
            <a:ext cx="55234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s-CO" sz="4000" b="1" dirty="0">
                <a:solidFill>
                  <a:srgbClr val="FF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Precio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76A2A51-41C4-4FCF-BC2D-6949F38DD99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530" y="224775"/>
            <a:ext cx="1166950" cy="133725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43B20002-C568-44B2-8046-B3DC48C8EEAA}"/>
              </a:ext>
            </a:extLst>
          </p:cNvPr>
          <p:cNvSpPr/>
          <p:nvPr/>
        </p:nvSpPr>
        <p:spPr>
          <a:xfrm>
            <a:off x="0" y="6145619"/>
            <a:ext cx="12192000" cy="70972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B327A4FD-160D-49B4-AEE8-2588643A17AE}"/>
              </a:ext>
            </a:extLst>
          </p:cNvPr>
          <p:cNvSpPr txBox="1">
            <a:spLocks/>
          </p:cNvSpPr>
          <p:nvPr/>
        </p:nvSpPr>
        <p:spPr>
          <a:xfrm>
            <a:off x="9845936" y="6207619"/>
            <a:ext cx="2574897" cy="611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O" sz="1600" b="1" i="1" dirty="0">
                <a:solidFill>
                  <a:schemeClr val="bg1"/>
                </a:solidFill>
                <a:latin typeface="Bahnschrift" panose="020B0502040204020203" pitchFamily="34" charset="0"/>
              </a:rPr>
              <a:t>GPR Energy &amp; </a:t>
            </a:r>
            <a:r>
              <a:rPr lang="es-CO" sz="1600" b="1" i="1" dirty="0" err="1">
                <a:solidFill>
                  <a:schemeClr val="bg1"/>
                </a:solidFill>
                <a:latin typeface="Bahnschrift" panose="020B0502040204020203" pitchFamily="34" charset="0"/>
              </a:rPr>
              <a:t>Process</a:t>
            </a:r>
            <a:endParaRPr lang="es-CO" sz="1600" b="1" i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O" sz="1600" b="1" i="1" dirty="0">
                <a:solidFill>
                  <a:schemeClr val="bg1"/>
                </a:solidFill>
                <a:latin typeface="Bahnschrift" panose="020B0502040204020203" pitchFamily="34" charset="0"/>
              </a:rPr>
              <a:t>www.energygpr.com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293385B-8BDD-4DB7-99F6-43AFE2AEC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8163" y="1871588"/>
            <a:ext cx="20970459" cy="4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" name="Rectángulo 8">
            <a:extLst>
              <a:ext uri="{FF2B5EF4-FFF2-40B4-BE49-F238E27FC236}">
                <a16:creationId xmlns:a16="http://schemas.microsoft.com/office/drawing/2014/main" id="{EF676C5A-54FB-4FD3-8D73-3F1B3EC42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08" y="1994299"/>
            <a:ext cx="114234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buFontTx/>
              <a:buNone/>
            </a:pPr>
            <a:r>
              <a:rPr lang="es-ES" altLang="es-CO" sz="2400">
                <a:latin typeface="Arial Nova" panose="020B0504020202020204" pitchFamily="34" charset="0"/>
                <a:cs typeface="Arial" panose="020B0604020202020204" pitchFamily="34" charset="0"/>
              </a:rPr>
              <a:t>Conversar sobre </a:t>
            </a:r>
            <a:r>
              <a:rPr lang="es-ES" altLang="es-CO" sz="2400" dirty="0">
                <a:latin typeface="Arial Nova" panose="020B0504020202020204" pitchFamily="34" charset="0"/>
                <a:cs typeface="Arial" panose="020B0604020202020204" pitchFamily="34" charset="0"/>
              </a:rPr>
              <a:t>la conveniencia de mostrarlo.</a:t>
            </a:r>
          </a:p>
        </p:txBody>
      </p:sp>
    </p:spTree>
    <p:extLst>
      <p:ext uri="{BB962C8B-B14F-4D97-AF65-F5344CB8AC3E}">
        <p14:creationId xmlns:p14="http://schemas.microsoft.com/office/powerpoint/2010/main" val="2277527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2D05A236-F498-4401-9B59-BA98ACB5FDE6}"/>
              </a:ext>
            </a:extLst>
          </p:cNvPr>
          <p:cNvPicPr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19767"/>
            <a:ext cx="12192000" cy="155046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0" name="Rectángulo 8">
            <a:extLst>
              <a:ext uri="{FF2B5EF4-FFF2-40B4-BE49-F238E27FC236}">
                <a16:creationId xmlns:a16="http://schemas.microsoft.com/office/drawing/2014/main" id="{027E928E-867A-4146-9B6F-19A35A754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7346" y="1381069"/>
            <a:ext cx="29485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s-CO" sz="2800" dirty="0">
                <a:latin typeface="Arial Nova" panose="020B0504020202020204" pitchFamily="34" charset="0"/>
                <a:cs typeface="Arial" panose="020B0604020202020204" pitchFamily="34" charset="0"/>
              </a:rPr>
              <a:t>Oficina Principal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42F387A-E619-4A3D-9A72-E46678C75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713" y="2008185"/>
            <a:ext cx="2417861" cy="2276639"/>
          </a:xfrm>
          <a:prstGeom prst="rect">
            <a:avLst/>
          </a:prstGeom>
        </p:spPr>
      </p:pic>
      <p:sp>
        <p:nvSpPr>
          <p:cNvPr id="11" name="Rectángulo 8">
            <a:extLst>
              <a:ext uri="{FF2B5EF4-FFF2-40B4-BE49-F238E27FC236}">
                <a16:creationId xmlns:a16="http://schemas.microsoft.com/office/drawing/2014/main" id="{47A0DB18-24B1-4294-85AC-7B826CFA5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795" y="4484251"/>
            <a:ext cx="40605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buFontTx/>
              <a:buNone/>
            </a:pPr>
            <a:r>
              <a:rPr lang="es-ES" altLang="es-CO" sz="1800" dirty="0" err="1">
                <a:latin typeface="Arial Nova" panose="020B0504020202020204" pitchFamily="34" charset="0"/>
                <a:cs typeface="Arial" panose="020B0604020202020204" pitchFamily="34" charset="0"/>
              </a:rPr>
              <a:t>Cra</a:t>
            </a:r>
            <a:r>
              <a:rPr lang="es-ES" altLang="es-CO" sz="1800">
                <a:latin typeface="Arial Nova" panose="020B0504020202020204" pitchFamily="34" charset="0"/>
                <a:cs typeface="Arial" panose="020B0604020202020204" pitchFamily="34" charset="0"/>
              </a:rPr>
              <a:t> 13 A # 90 - 21</a:t>
            </a:r>
            <a:endParaRPr lang="es-ES" altLang="es-CO" sz="1800" dirty="0"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8">
            <a:extLst>
              <a:ext uri="{FF2B5EF4-FFF2-40B4-BE49-F238E27FC236}">
                <a16:creationId xmlns:a16="http://schemas.microsoft.com/office/drawing/2014/main" id="{ED363484-AE2F-45DD-A5F0-F1CBBD68C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796" y="4811143"/>
            <a:ext cx="3760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buFontTx/>
              <a:buNone/>
            </a:pPr>
            <a:r>
              <a:rPr lang="es-ES" altLang="es-CO" sz="1800" dirty="0">
                <a:latin typeface="Arial Nova" panose="020B0504020202020204" pitchFamily="34" charset="0"/>
                <a:cs typeface="Arial" panose="020B0604020202020204" pitchFamily="34" charset="0"/>
              </a:rPr>
              <a:t>Bogotá, Colombia.</a:t>
            </a:r>
          </a:p>
        </p:txBody>
      </p:sp>
      <p:sp>
        <p:nvSpPr>
          <p:cNvPr id="13" name="Rectángulo 8">
            <a:extLst>
              <a:ext uri="{FF2B5EF4-FFF2-40B4-BE49-F238E27FC236}">
                <a16:creationId xmlns:a16="http://schemas.microsoft.com/office/drawing/2014/main" id="{9F80530B-2743-4A8E-B42E-64E10AC26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797" y="5147846"/>
            <a:ext cx="37609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buFontTx/>
              <a:buNone/>
            </a:pPr>
            <a:r>
              <a:rPr lang="es-ES" altLang="es-CO" sz="1600" i="1" dirty="0">
                <a:latin typeface="Arial Nova" panose="020B0504020202020204" pitchFamily="34" charset="0"/>
                <a:cs typeface="Arial" panose="020B0604020202020204" pitchFamily="34" charset="0"/>
                <a:hlinkClick r:id="rId4"/>
              </a:rPr>
              <a:t>info@gprenergy.co</a:t>
            </a:r>
            <a:r>
              <a:rPr lang="es-ES" altLang="es-CO" sz="1600" i="1" dirty="0">
                <a:latin typeface="Arial Nova" panose="020B0504020202020204" pitchFamily="34" charset="0"/>
                <a:cs typeface="Arial" panose="020B0604020202020204" pitchFamily="34" charset="0"/>
              </a:rPr>
              <a:t>  pgomez@gprenergy.co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7D5188E-D793-4C3E-AD70-8F5385A21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093" y="2301240"/>
            <a:ext cx="4727109" cy="2160238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E5775505-4EE9-4A34-874E-59447694CF10}"/>
              </a:ext>
            </a:extLst>
          </p:cNvPr>
          <p:cNvSpPr/>
          <p:nvPr/>
        </p:nvSpPr>
        <p:spPr>
          <a:xfrm>
            <a:off x="0" y="5823990"/>
            <a:ext cx="12192000" cy="103135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955B3EF3-2A79-4E00-A15C-438F388DE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76" y="6056635"/>
            <a:ext cx="2833809" cy="611357"/>
          </a:xfrm>
        </p:spPr>
        <p:txBody>
          <a:bodyPr>
            <a:normAutofit/>
          </a:bodyPr>
          <a:lstStyle/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CO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Inteligencia de Negocios (BI)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CO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Eficiencia Energética y Renovables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CO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Automatización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76FA513F-4A39-4DF1-AA7F-9B343005A5F1}"/>
              </a:ext>
            </a:extLst>
          </p:cNvPr>
          <p:cNvSpPr txBox="1">
            <a:spLocks/>
          </p:cNvSpPr>
          <p:nvPr/>
        </p:nvSpPr>
        <p:spPr>
          <a:xfrm>
            <a:off x="9516327" y="6036641"/>
            <a:ext cx="2574897" cy="611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O" sz="1600" b="1" i="1" dirty="0">
                <a:solidFill>
                  <a:schemeClr val="bg1"/>
                </a:solidFill>
                <a:latin typeface="Bahnschrift" panose="020B0502040204020203" pitchFamily="34" charset="0"/>
              </a:rPr>
              <a:t>GPR Energy &amp; </a:t>
            </a:r>
            <a:r>
              <a:rPr lang="es-CO" sz="1600" b="1" i="1" dirty="0" err="1">
                <a:solidFill>
                  <a:schemeClr val="bg1"/>
                </a:solidFill>
                <a:latin typeface="Bahnschrift" panose="020B0502040204020203" pitchFamily="34" charset="0"/>
              </a:rPr>
              <a:t>Process</a:t>
            </a:r>
            <a:endParaRPr lang="es-CO" sz="1600" b="1" i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O" sz="1600" b="1" i="1" dirty="0">
                <a:solidFill>
                  <a:schemeClr val="bg1"/>
                </a:solidFill>
                <a:latin typeface="Bahnschrift" panose="020B0502040204020203" pitchFamily="34" charset="0"/>
              </a:rPr>
              <a:t>www.energygpr.com</a:t>
            </a:r>
          </a:p>
        </p:txBody>
      </p:sp>
    </p:spTree>
    <p:extLst>
      <p:ext uri="{BB962C8B-B14F-4D97-AF65-F5344CB8AC3E}">
        <p14:creationId xmlns:p14="http://schemas.microsoft.com/office/powerpoint/2010/main" val="153530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4BD99A72-BC2D-4319-BA61-3287020C0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003" y="490657"/>
            <a:ext cx="8598672" cy="876190"/>
          </a:xfrm>
        </p:spPr>
        <p:txBody>
          <a:bodyPr>
            <a:noAutofit/>
          </a:bodyPr>
          <a:lstStyle/>
          <a:p>
            <a:r>
              <a:rPr lang="es-CO" sz="8000" dirty="0">
                <a:latin typeface="AngsanaUPC" panose="020B0502040204020203" pitchFamily="18" charset="-34"/>
                <a:cs typeface="AngsanaUPC" panose="020B0502040204020203" pitchFamily="18" charset="-34"/>
              </a:rPr>
              <a:t>Quienes Somos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F875EF0-4777-4AAE-8695-C4E3B0CC2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827" y="2179204"/>
            <a:ext cx="3543794" cy="3346184"/>
          </a:xfrm>
          <a:prstGeom prst="rect">
            <a:avLst/>
          </a:prstGeom>
        </p:spPr>
      </p:pic>
      <p:sp>
        <p:nvSpPr>
          <p:cNvPr id="20" name="Rectángulo 8">
            <a:extLst>
              <a:ext uri="{FF2B5EF4-FFF2-40B4-BE49-F238E27FC236}">
                <a16:creationId xmlns:a16="http://schemas.microsoft.com/office/drawing/2014/main" id="{838862E6-ECCF-4C10-9820-CA88AFD18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173" y="1923254"/>
            <a:ext cx="9549101" cy="282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es-CO" sz="2400" dirty="0" err="1">
                <a:latin typeface="Arial Nova" panose="020B0504020202020204" pitchFamily="34" charset="0"/>
                <a:cs typeface="Arial" panose="020B0604020202020204" pitchFamily="34" charset="0"/>
              </a:rPr>
              <a:t>Somos</a:t>
            </a:r>
            <a:r>
              <a:rPr lang="en-US" altLang="es-CO" sz="2400" dirty="0">
                <a:latin typeface="Arial Nova" panose="020B0504020202020204" pitchFamily="34" charset="0"/>
                <a:cs typeface="Arial" panose="020B0604020202020204" pitchFamily="34" charset="0"/>
              </a:rPr>
              <a:t> una </a:t>
            </a:r>
            <a:r>
              <a:rPr lang="en-US" altLang="es-CO" sz="2400" dirty="0" err="1">
                <a:latin typeface="Arial Nova" panose="020B0504020202020204" pitchFamily="34" charset="0"/>
                <a:cs typeface="Arial" panose="020B0604020202020204" pitchFamily="34" charset="0"/>
              </a:rPr>
              <a:t>compañía</a:t>
            </a:r>
            <a:r>
              <a:rPr lang="en-US" altLang="es-CO" sz="2400" dirty="0">
                <a:latin typeface="Arial Nova" panose="020B05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CO" sz="2400" dirty="0" err="1">
                <a:latin typeface="Arial Nova" panose="020B0504020202020204" pitchFamily="34" charset="0"/>
                <a:cs typeface="Arial" panose="020B0604020202020204" pitchFamily="34" charset="0"/>
              </a:rPr>
              <a:t>especializada</a:t>
            </a:r>
            <a:r>
              <a:rPr lang="en-US" altLang="es-CO" sz="2400" dirty="0">
                <a:latin typeface="Arial Nova" panose="020B0504020202020204" pitchFamily="34" charset="0"/>
                <a:cs typeface="Arial" panose="020B0604020202020204" pitchFamily="34" charset="0"/>
              </a:rPr>
              <a:t> en </a:t>
            </a:r>
            <a:r>
              <a:rPr lang="en-US" altLang="es-CO" sz="2400" dirty="0" err="1">
                <a:latin typeface="Arial Nova" panose="020B0504020202020204" pitchFamily="34" charset="0"/>
                <a:cs typeface="Arial" panose="020B0604020202020204" pitchFamily="34" charset="0"/>
              </a:rPr>
              <a:t>soluciones</a:t>
            </a:r>
            <a:r>
              <a:rPr lang="en-US" altLang="es-CO" sz="2400" dirty="0">
                <a:latin typeface="Arial Nova" panose="020B05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s-CO" sz="2400" dirty="0" err="1">
                <a:latin typeface="Arial Nova" panose="020B0504020202020204" pitchFamily="34" charset="0"/>
                <a:cs typeface="Arial" panose="020B0604020202020204" pitchFamily="34" charset="0"/>
              </a:rPr>
              <a:t>gestión</a:t>
            </a:r>
            <a:r>
              <a:rPr lang="en-US" altLang="es-CO" sz="2400" dirty="0">
                <a:latin typeface="Arial Nova" panose="020B05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CO" sz="2400" dirty="0" err="1">
                <a:latin typeface="Arial Nova" panose="020B0504020202020204" pitchFamily="34" charset="0"/>
                <a:cs typeface="Arial" panose="020B0604020202020204" pitchFamily="34" charset="0"/>
              </a:rPr>
              <a:t>energética</a:t>
            </a:r>
            <a:r>
              <a:rPr lang="en-US" altLang="es-CO" sz="2400" dirty="0">
                <a:latin typeface="Arial Nova" panose="020B0504020202020204" pitchFamily="34" charset="0"/>
                <a:cs typeface="Arial" panose="020B0604020202020204" pitchFamily="34" charset="0"/>
              </a:rPr>
              <a:t>, </a:t>
            </a:r>
            <a:r>
              <a:rPr lang="en-US" altLang="es-CO" sz="2400" dirty="0" err="1">
                <a:latin typeface="Arial Nova" panose="020B0504020202020204" pitchFamily="34" charset="0"/>
                <a:cs typeface="Arial" panose="020B0604020202020204" pitchFamily="34" charset="0"/>
              </a:rPr>
              <a:t>inteligencia</a:t>
            </a:r>
            <a:r>
              <a:rPr lang="en-US" altLang="es-CO" sz="2400" dirty="0">
                <a:latin typeface="Arial Nova" panose="020B05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s-CO" sz="2400" dirty="0" err="1">
                <a:latin typeface="Arial Nova" panose="020B0504020202020204" pitchFamily="34" charset="0"/>
                <a:cs typeface="Arial" panose="020B0604020202020204" pitchFamily="34" charset="0"/>
              </a:rPr>
              <a:t>negocios</a:t>
            </a:r>
            <a:r>
              <a:rPr lang="en-US" altLang="es-CO" sz="2400" dirty="0">
                <a:latin typeface="Arial Nova" panose="020B0504020202020204" pitchFamily="34" charset="0"/>
                <a:cs typeface="Arial" panose="020B0604020202020204" pitchFamily="34" charset="0"/>
              </a:rPr>
              <a:t> (BI) y </a:t>
            </a:r>
            <a:r>
              <a:rPr lang="en-US" altLang="es-CO" sz="2400" dirty="0" err="1">
                <a:latin typeface="Arial Nova" panose="020B0504020202020204" pitchFamily="34" charset="0"/>
                <a:cs typeface="Arial" panose="020B0604020202020204" pitchFamily="34" charset="0"/>
              </a:rPr>
              <a:t>automatización</a:t>
            </a:r>
            <a:r>
              <a:rPr lang="en-US" altLang="es-CO" sz="2400" dirty="0">
                <a:latin typeface="Arial Nova" panose="020B0504020202020204" pitchFamily="34" charset="0"/>
                <a:cs typeface="Arial" panose="020B0604020202020204" pitchFamily="34" charset="0"/>
              </a:rPr>
              <a:t> para la </a:t>
            </a:r>
            <a:r>
              <a:rPr lang="en-US" altLang="es-CO" sz="2400" dirty="0" err="1">
                <a:latin typeface="Arial Nova" panose="020B0504020202020204" pitchFamily="34" charset="0"/>
                <a:cs typeface="Arial" panose="020B0604020202020204" pitchFamily="34" charset="0"/>
              </a:rPr>
              <a:t>industria</a:t>
            </a:r>
            <a:r>
              <a:rPr lang="en-US" altLang="es-CO" sz="2400" dirty="0">
                <a:latin typeface="Arial Nova" panose="020B0504020202020204" pitchFamily="34" charset="0"/>
                <a:cs typeface="Arial" panose="020B0604020202020204" pitchFamily="34" charset="0"/>
              </a:rPr>
              <a:t>. </a:t>
            </a:r>
            <a:r>
              <a:rPr lang="en-US" altLang="es-CO" sz="2400" dirty="0" err="1">
                <a:latin typeface="Arial Nova" panose="020B0504020202020204" pitchFamily="34" charset="0"/>
                <a:cs typeface="Arial" panose="020B0604020202020204" pitchFamily="34" charset="0"/>
              </a:rPr>
              <a:t>Desarrollamos</a:t>
            </a:r>
            <a:r>
              <a:rPr lang="en-US" altLang="es-CO" sz="2400" dirty="0">
                <a:latin typeface="Arial Nova" panose="020B0504020202020204" pitchFamily="34" charset="0"/>
                <a:cs typeface="Arial" panose="020B0604020202020204" pitchFamily="34" charset="0"/>
              </a:rPr>
              <a:t> e </a:t>
            </a:r>
            <a:r>
              <a:rPr lang="en-US" altLang="es-CO" sz="2400" dirty="0" err="1">
                <a:latin typeface="Arial Nova" panose="020B0504020202020204" pitchFamily="34" charset="0"/>
                <a:cs typeface="Arial" panose="020B0604020202020204" pitchFamily="34" charset="0"/>
              </a:rPr>
              <a:t>integramos</a:t>
            </a:r>
            <a:r>
              <a:rPr lang="en-US" altLang="es-CO" sz="2400" dirty="0">
                <a:latin typeface="Arial Nova" panose="020B05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CO" sz="2400" dirty="0" err="1">
                <a:latin typeface="Arial Nova" panose="020B0504020202020204" pitchFamily="34" charset="0"/>
                <a:cs typeface="Arial" panose="020B0604020202020204" pitchFamily="34" charset="0"/>
              </a:rPr>
              <a:t>tecnologías</a:t>
            </a:r>
            <a:r>
              <a:rPr lang="en-US" altLang="es-CO" sz="2400" dirty="0">
                <a:latin typeface="Arial Nova" panose="020B0504020202020204" pitchFamily="34" charset="0"/>
                <a:cs typeface="Arial" panose="020B0604020202020204" pitchFamily="34" charset="0"/>
              </a:rPr>
              <a:t> para </a:t>
            </a:r>
            <a:r>
              <a:rPr lang="en-US" altLang="es-CO" sz="2400" dirty="0" err="1">
                <a:latin typeface="Arial Nova" panose="020B0504020202020204" pitchFamily="34" charset="0"/>
                <a:cs typeface="Arial" panose="020B0604020202020204" pitchFamily="34" charset="0"/>
              </a:rPr>
              <a:t>aumentar</a:t>
            </a:r>
            <a:r>
              <a:rPr lang="en-US" altLang="es-CO" sz="2400" dirty="0">
                <a:latin typeface="Arial Nova" panose="020B0504020202020204" pitchFamily="34" charset="0"/>
                <a:cs typeface="Arial" panose="020B0604020202020204" pitchFamily="34" charset="0"/>
              </a:rPr>
              <a:t> la </a:t>
            </a:r>
            <a:r>
              <a:rPr lang="en-US" altLang="es-CO" sz="2400" dirty="0" err="1">
                <a:latin typeface="Arial Nova" panose="020B0504020202020204" pitchFamily="34" charset="0"/>
                <a:cs typeface="Arial" panose="020B0604020202020204" pitchFamily="34" charset="0"/>
              </a:rPr>
              <a:t>eficiencia</a:t>
            </a:r>
            <a:r>
              <a:rPr lang="en-US" altLang="es-CO" sz="2400" dirty="0">
                <a:latin typeface="Arial Nova" panose="020B0504020202020204" pitchFamily="34" charset="0"/>
                <a:cs typeface="Arial" panose="020B0604020202020204" pitchFamily="34" charset="0"/>
              </a:rPr>
              <a:t> de los </a:t>
            </a:r>
            <a:r>
              <a:rPr lang="en-US" altLang="es-CO" sz="2400" dirty="0" err="1">
                <a:latin typeface="Arial Nova" panose="020B0504020202020204" pitchFamily="34" charset="0"/>
                <a:cs typeface="Arial" panose="020B0604020202020204" pitchFamily="34" charset="0"/>
              </a:rPr>
              <a:t>procesos</a:t>
            </a:r>
            <a:r>
              <a:rPr lang="en-US" altLang="es-CO" sz="2400" dirty="0">
                <a:latin typeface="Arial Nova" panose="020B05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CO" sz="2400" dirty="0" err="1">
                <a:latin typeface="Arial Nova" panose="020B0504020202020204" pitchFamily="34" charset="0"/>
                <a:cs typeface="Arial" panose="020B0604020202020204" pitchFamily="34" charset="0"/>
              </a:rPr>
              <a:t>empresariales</a:t>
            </a:r>
            <a:r>
              <a:rPr lang="en-US" altLang="es-CO" sz="2400" dirty="0">
                <a:latin typeface="Arial Nova" panose="020B0504020202020204" pitchFamily="34" charset="0"/>
                <a:cs typeface="Arial" panose="020B0604020202020204" pitchFamily="34" charset="0"/>
              </a:rPr>
              <a:t> y un </a:t>
            </a:r>
            <a:r>
              <a:rPr lang="en-US" altLang="es-CO" sz="2400" dirty="0" err="1">
                <a:latin typeface="Arial Nova" panose="020B0504020202020204" pitchFamily="34" charset="0"/>
                <a:cs typeface="Arial" panose="020B0604020202020204" pitchFamily="34" charset="0"/>
              </a:rPr>
              <a:t>mejor</a:t>
            </a:r>
            <a:r>
              <a:rPr lang="en-US" altLang="es-CO" sz="2400" dirty="0">
                <a:latin typeface="Arial Nova" panose="020B05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CO" sz="2400" dirty="0" err="1">
                <a:latin typeface="Arial Nova" panose="020B0504020202020204" pitchFamily="34" charset="0"/>
                <a:cs typeface="Arial" panose="020B0604020202020204" pitchFamily="34" charset="0"/>
              </a:rPr>
              <a:t>uso</a:t>
            </a:r>
            <a:r>
              <a:rPr lang="en-US" altLang="es-CO" sz="2400" dirty="0">
                <a:latin typeface="Arial Nova" panose="020B0504020202020204" pitchFamily="34" charset="0"/>
                <a:cs typeface="Arial" panose="020B0604020202020204" pitchFamily="34" charset="0"/>
              </a:rPr>
              <a:t> de la </a:t>
            </a:r>
            <a:r>
              <a:rPr lang="en-US" altLang="es-CO" sz="2400" dirty="0" err="1">
                <a:latin typeface="Arial Nova" panose="020B0504020202020204" pitchFamily="34" charset="0"/>
                <a:cs typeface="Arial" panose="020B0604020202020204" pitchFamily="34" charset="0"/>
              </a:rPr>
              <a:t>energía</a:t>
            </a:r>
            <a:r>
              <a:rPr lang="en-US" altLang="es-CO" sz="2400" dirty="0">
                <a:latin typeface="Arial Nova" panose="020B0504020202020204" pitchFamily="34" charset="0"/>
                <a:cs typeface="Arial" panose="020B0604020202020204" pitchFamily="34" charset="0"/>
              </a:rPr>
              <a:t>.</a:t>
            </a:r>
          </a:p>
          <a:p>
            <a:pPr algn="ctr">
              <a:buNone/>
            </a:pPr>
            <a:endParaRPr lang="en-US" altLang="es-CO" sz="24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US" altLang="es-CO" sz="2400" dirty="0">
                <a:latin typeface="Arial Nova" panose="020B0504020202020204" pitchFamily="34" charset="0"/>
                <a:cs typeface="Arial" panose="020B0604020202020204" pitchFamily="34" charset="0"/>
              </a:rPr>
              <a:t>Staff de Ingeniería con </a:t>
            </a:r>
            <a:r>
              <a:rPr lang="en-US" altLang="es-CO" sz="2400" dirty="0" err="1">
                <a:latin typeface="Arial Nova" panose="020B0504020202020204" pitchFamily="34" charset="0"/>
                <a:cs typeface="Arial" panose="020B0604020202020204" pitchFamily="34" charset="0"/>
              </a:rPr>
              <a:t>más</a:t>
            </a:r>
            <a:r>
              <a:rPr lang="en-US" altLang="es-CO" sz="2400" dirty="0">
                <a:latin typeface="Arial Nova" panose="020B0504020202020204" pitchFamily="34" charset="0"/>
                <a:cs typeface="Arial" panose="020B0604020202020204" pitchFamily="34" charset="0"/>
              </a:rPr>
              <a:t> de 15 </a:t>
            </a:r>
            <a:r>
              <a:rPr lang="en-US" altLang="es-CO" sz="2400" dirty="0" err="1">
                <a:latin typeface="Arial Nova" panose="020B0504020202020204" pitchFamily="34" charset="0"/>
                <a:cs typeface="Arial" panose="020B0604020202020204" pitchFamily="34" charset="0"/>
              </a:rPr>
              <a:t>años</a:t>
            </a:r>
            <a:r>
              <a:rPr lang="en-US" altLang="es-CO" sz="2400" dirty="0">
                <a:latin typeface="Arial Nova" panose="020B05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s-CO" sz="2400" dirty="0" err="1">
                <a:latin typeface="Arial Nova" panose="020B0504020202020204" pitchFamily="34" charset="0"/>
                <a:cs typeface="Arial" panose="020B0604020202020204" pitchFamily="34" charset="0"/>
              </a:rPr>
              <a:t>experiencia</a:t>
            </a:r>
            <a:r>
              <a:rPr lang="en-US" altLang="es-CO" sz="2400" dirty="0">
                <a:latin typeface="Arial Nova" panose="020B05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DFE1B13E-FD34-4492-A8BE-783F2940C63F}"/>
              </a:ext>
            </a:extLst>
          </p:cNvPr>
          <p:cNvPicPr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871" y="3688"/>
            <a:ext cx="12192000" cy="1550460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5816239-5F11-41D6-B1DF-E96DEF23F13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675" y="278895"/>
            <a:ext cx="1166950" cy="133725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9E307409-1CD9-4B3B-9AA1-C503D11C0E37}"/>
              </a:ext>
            </a:extLst>
          </p:cNvPr>
          <p:cNvSpPr/>
          <p:nvPr/>
        </p:nvSpPr>
        <p:spPr>
          <a:xfrm>
            <a:off x="0" y="6145619"/>
            <a:ext cx="12192000" cy="70972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D1B29B51-D0C4-4F43-AE4F-40F9253E9EA7}"/>
              </a:ext>
            </a:extLst>
          </p:cNvPr>
          <p:cNvSpPr txBox="1">
            <a:spLocks/>
          </p:cNvSpPr>
          <p:nvPr/>
        </p:nvSpPr>
        <p:spPr>
          <a:xfrm>
            <a:off x="9845936" y="6207619"/>
            <a:ext cx="2574897" cy="611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O" sz="1600" b="1" i="1" dirty="0">
                <a:solidFill>
                  <a:schemeClr val="bg1"/>
                </a:solidFill>
                <a:latin typeface="Bahnschrift" panose="020B0502040204020203" pitchFamily="34" charset="0"/>
              </a:rPr>
              <a:t>GPR Energy &amp; </a:t>
            </a:r>
            <a:r>
              <a:rPr lang="es-CO" sz="1600" b="1" i="1" dirty="0" err="1">
                <a:solidFill>
                  <a:schemeClr val="bg1"/>
                </a:solidFill>
                <a:latin typeface="Bahnschrift" panose="020B0502040204020203" pitchFamily="34" charset="0"/>
              </a:rPr>
              <a:t>Process</a:t>
            </a:r>
            <a:endParaRPr lang="es-CO" sz="1600" b="1" i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O" sz="1600" b="1" i="1" dirty="0">
                <a:solidFill>
                  <a:schemeClr val="bg1"/>
                </a:solidFill>
                <a:latin typeface="Bahnschrift" panose="020B0502040204020203" pitchFamily="34" charset="0"/>
              </a:rPr>
              <a:t>www.energygpr.com</a:t>
            </a:r>
          </a:p>
        </p:txBody>
      </p:sp>
    </p:spTree>
    <p:extLst>
      <p:ext uri="{BB962C8B-B14F-4D97-AF65-F5344CB8AC3E}">
        <p14:creationId xmlns:p14="http://schemas.microsoft.com/office/powerpoint/2010/main" val="288677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4BD99A72-BC2D-4319-BA61-3287020C0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181" y="224775"/>
            <a:ext cx="10111563" cy="876190"/>
          </a:xfrm>
        </p:spPr>
        <p:txBody>
          <a:bodyPr>
            <a:noAutofit/>
          </a:bodyPr>
          <a:lstStyle/>
          <a:p>
            <a:r>
              <a:rPr lang="es-CO" sz="6600" dirty="0">
                <a:latin typeface="AngsanaUPC" panose="02020603050405020304" pitchFamily="18" charset="-34"/>
                <a:cs typeface="AngsanaUPC" panose="02020603050405020304" pitchFamily="18" charset="-34"/>
              </a:rPr>
              <a:t>Predicción variables mediante AI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D05A236-F498-4401-9B59-BA98ACB5FDE6}"/>
              </a:ext>
            </a:extLst>
          </p:cNvPr>
          <p:cNvPicPr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11568"/>
            <a:ext cx="12192000" cy="155046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6" name="Rectángulo 8">
            <a:extLst>
              <a:ext uri="{FF2B5EF4-FFF2-40B4-BE49-F238E27FC236}">
                <a16:creationId xmlns:a16="http://schemas.microsoft.com/office/drawing/2014/main" id="{5B110F8C-D32F-416E-BD69-7B4D90A1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08" y="1281991"/>
            <a:ext cx="37343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s-CO" sz="40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Especificación General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76A2A51-41C4-4FCF-BC2D-6949F38DD99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530" y="224775"/>
            <a:ext cx="1166950" cy="133725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43B20002-C568-44B2-8046-B3DC48C8EEAA}"/>
              </a:ext>
            </a:extLst>
          </p:cNvPr>
          <p:cNvSpPr/>
          <p:nvPr/>
        </p:nvSpPr>
        <p:spPr>
          <a:xfrm>
            <a:off x="0" y="6145619"/>
            <a:ext cx="12192000" cy="70972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B327A4FD-160D-49B4-AEE8-2588643A17AE}"/>
              </a:ext>
            </a:extLst>
          </p:cNvPr>
          <p:cNvSpPr txBox="1">
            <a:spLocks/>
          </p:cNvSpPr>
          <p:nvPr/>
        </p:nvSpPr>
        <p:spPr>
          <a:xfrm>
            <a:off x="9845936" y="6207619"/>
            <a:ext cx="2574897" cy="611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O" sz="1600" b="1" i="1" dirty="0">
                <a:solidFill>
                  <a:schemeClr val="bg1"/>
                </a:solidFill>
                <a:latin typeface="Bahnschrift" panose="020B0502040204020203" pitchFamily="34" charset="0"/>
              </a:rPr>
              <a:t>GPR Energy &amp; </a:t>
            </a:r>
            <a:r>
              <a:rPr lang="es-CO" sz="1600" b="1" i="1" dirty="0" err="1">
                <a:solidFill>
                  <a:schemeClr val="bg1"/>
                </a:solidFill>
                <a:latin typeface="Bahnschrift" panose="020B0502040204020203" pitchFamily="34" charset="0"/>
              </a:rPr>
              <a:t>Process</a:t>
            </a:r>
            <a:endParaRPr lang="es-CO" sz="1600" b="1" i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O" sz="1600" b="1" i="1" dirty="0">
                <a:solidFill>
                  <a:schemeClr val="bg1"/>
                </a:solidFill>
                <a:latin typeface="Bahnschrift" panose="020B0502040204020203" pitchFamily="34" charset="0"/>
              </a:rPr>
              <a:t>www.energygpr.com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293385B-8BDD-4DB7-99F6-43AFE2AEC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8163" y="1871588"/>
            <a:ext cx="20970459" cy="4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" name="Rectángulo 8">
            <a:extLst>
              <a:ext uri="{FF2B5EF4-FFF2-40B4-BE49-F238E27FC236}">
                <a16:creationId xmlns:a16="http://schemas.microsoft.com/office/drawing/2014/main" id="{EF676C5A-54FB-4FD3-8D73-3F1B3EC42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08" y="1994299"/>
            <a:ext cx="114234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buFontTx/>
              <a:buNone/>
            </a:pPr>
            <a:r>
              <a:rPr lang="es-ES" altLang="es-CO" sz="2400" dirty="0">
                <a:latin typeface="Arial Nova" panose="020B0504020202020204" pitchFamily="34" charset="0"/>
                <a:cs typeface="Arial" panose="020B0604020202020204" pitchFamily="34" charset="0"/>
              </a:rPr>
              <a:t>Aplicación digital,</a:t>
            </a:r>
            <a:r>
              <a:rPr lang="es-ES" altLang="es-CO" sz="2400" i="1" dirty="0">
                <a:latin typeface="Arial Nova" panose="020B05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CO" sz="2400" dirty="0">
                <a:latin typeface="Arial Nova" panose="020B0504020202020204" pitchFamily="34" charset="0"/>
                <a:cs typeface="Arial" panose="020B0604020202020204" pitchFamily="34" charset="0"/>
              </a:rPr>
              <a:t>basada en algoritmos de Machine y Deep </a:t>
            </a:r>
            <a:r>
              <a:rPr lang="es-ES" altLang="es-CO" sz="2400" dirty="0" err="1">
                <a:latin typeface="Arial Nova" panose="020B0504020202020204" pitchFamily="34" charset="0"/>
                <a:cs typeface="Arial" panose="020B0604020202020204" pitchFamily="34" charset="0"/>
              </a:rPr>
              <a:t>Learning</a:t>
            </a:r>
            <a:r>
              <a:rPr lang="es-ES" altLang="es-CO" sz="2400" dirty="0">
                <a:latin typeface="Arial Nova" panose="020B0504020202020204" pitchFamily="34" charset="0"/>
                <a:cs typeface="Arial" panose="020B0604020202020204" pitchFamily="34" charset="0"/>
              </a:rPr>
              <a:t> que predice variables de salida a partir de históricos de otras variables condicionantes y/o mediciones en línea (cuando aplique), a través de un modelo de predicción.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FEEB474-6936-4EE7-90CD-677AF168E16D}"/>
              </a:ext>
            </a:extLst>
          </p:cNvPr>
          <p:cNvSpPr txBox="1"/>
          <p:nvPr/>
        </p:nvSpPr>
        <p:spPr>
          <a:xfrm>
            <a:off x="183308" y="3342357"/>
            <a:ext cx="118816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latin typeface="Arial Nova" panose="020B0504020202020204" pitchFamily="34" charset="0"/>
                <a:cs typeface="Arial" panose="020B0604020202020204" pitchFamily="34" charset="0"/>
              </a:rPr>
              <a:t>Nuestra aplicación permite, a través de un protocolo abierto tal como Ethernet o mediante archivos planos, tomar históricos de variables representativas para predecir las variables de salida que sean requeridas, en este caso, variables fisicoquímicas. </a:t>
            </a:r>
            <a:endParaRPr lang="es-CO" sz="2400" dirty="0"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3AB57FC-504A-6FB7-390E-F9AC36DF2569}"/>
              </a:ext>
            </a:extLst>
          </p:cNvPr>
          <p:cNvSpPr txBox="1"/>
          <p:nvPr/>
        </p:nvSpPr>
        <p:spPr>
          <a:xfrm>
            <a:off x="155155" y="4597348"/>
            <a:ext cx="118816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La aplicación desarrollada permite predecir las propiedades fisicoquímicas según el tipo de crudo, mediante el entrenamiento de algoritmos de IA de las propiedades base, con una exactitud base del 85%  que puede implementarse de acuerdo con la seguridad y escalabilidad requeridas por el cliente</a:t>
            </a:r>
            <a:endParaRPr lang="es-CO" sz="2400" dirty="0">
              <a:solidFill>
                <a:srgbClr val="FF0000"/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97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4BD99A72-BC2D-4319-BA61-3287020C0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181" y="224775"/>
            <a:ext cx="10111563" cy="876190"/>
          </a:xfrm>
        </p:spPr>
        <p:txBody>
          <a:bodyPr>
            <a:noAutofit/>
          </a:bodyPr>
          <a:lstStyle/>
          <a:p>
            <a:r>
              <a:rPr lang="es-CO" sz="6600" dirty="0">
                <a:latin typeface="AngsanaUPC" panose="02020603050405020304" pitchFamily="18" charset="-34"/>
                <a:cs typeface="AngsanaUPC" panose="02020603050405020304" pitchFamily="18" charset="-34"/>
              </a:rPr>
              <a:t>Predicción variables mediante AI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D05A236-F498-4401-9B59-BA98ACB5FDE6}"/>
              </a:ext>
            </a:extLst>
          </p:cNvPr>
          <p:cNvPicPr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11568"/>
            <a:ext cx="12192000" cy="155046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6" name="Rectángulo 8">
            <a:extLst>
              <a:ext uri="{FF2B5EF4-FFF2-40B4-BE49-F238E27FC236}">
                <a16:creationId xmlns:a16="http://schemas.microsoft.com/office/drawing/2014/main" id="{5B110F8C-D32F-416E-BD69-7B4D90A1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622" y="1056582"/>
            <a:ext cx="25536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s-ES" altLang="es-CO" sz="44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Modelamiento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76A2A51-41C4-4FCF-BC2D-6949F38DD99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530" y="224775"/>
            <a:ext cx="1166950" cy="133725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43B20002-C568-44B2-8046-B3DC48C8EEAA}"/>
              </a:ext>
            </a:extLst>
          </p:cNvPr>
          <p:cNvSpPr/>
          <p:nvPr/>
        </p:nvSpPr>
        <p:spPr>
          <a:xfrm>
            <a:off x="0" y="6145619"/>
            <a:ext cx="12192000" cy="70972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B327A4FD-160D-49B4-AEE8-2588643A17AE}"/>
              </a:ext>
            </a:extLst>
          </p:cNvPr>
          <p:cNvSpPr txBox="1">
            <a:spLocks/>
          </p:cNvSpPr>
          <p:nvPr/>
        </p:nvSpPr>
        <p:spPr>
          <a:xfrm>
            <a:off x="9845936" y="6207619"/>
            <a:ext cx="2574897" cy="611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O" sz="1600" b="1" i="1" dirty="0">
                <a:solidFill>
                  <a:schemeClr val="bg1"/>
                </a:solidFill>
                <a:latin typeface="Bahnschrift" panose="020B0502040204020203" pitchFamily="34" charset="0"/>
              </a:rPr>
              <a:t>GPR Energy &amp; </a:t>
            </a:r>
            <a:r>
              <a:rPr lang="es-CO" sz="1600" b="1" i="1" dirty="0" err="1">
                <a:solidFill>
                  <a:schemeClr val="bg1"/>
                </a:solidFill>
                <a:latin typeface="Bahnschrift" panose="020B0502040204020203" pitchFamily="34" charset="0"/>
              </a:rPr>
              <a:t>Process</a:t>
            </a:r>
            <a:endParaRPr lang="es-CO" sz="1600" b="1" i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O" sz="1600" b="1" i="1" dirty="0">
                <a:solidFill>
                  <a:schemeClr val="bg1"/>
                </a:solidFill>
                <a:latin typeface="Bahnschrift" panose="020B0502040204020203" pitchFamily="34" charset="0"/>
              </a:rPr>
              <a:t>www.energygpr.com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293385B-8BDD-4DB7-99F6-43AFE2AEC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8163" y="1871588"/>
            <a:ext cx="20970459" cy="4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C07C21-D1DD-6891-F4C6-290E3881B2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54" t="30697" r="6495" b="16148"/>
          <a:stretch/>
        </p:blipFill>
        <p:spPr>
          <a:xfrm>
            <a:off x="1073426" y="2232744"/>
            <a:ext cx="9869557" cy="3645376"/>
          </a:xfrm>
          <a:prstGeom prst="rect">
            <a:avLst/>
          </a:prstGeom>
        </p:spPr>
      </p:pic>
      <p:sp>
        <p:nvSpPr>
          <p:cNvPr id="6" name="Rectángulo 8">
            <a:extLst>
              <a:ext uri="{FF2B5EF4-FFF2-40B4-BE49-F238E27FC236}">
                <a16:creationId xmlns:a16="http://schemas.microsoft.com/office/drawing/2014/main" id="{4D69DBB9-363A-9D89-AF66-CB8F14A04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13" y="1596219"/>
            <a:ext cx="37343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s-ES" altLang="es-CO" sz="36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1. Pre-Procesamiento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B43E7F2-CAC3-657B-A8D5-72CA4B12FEF3}"/>
              </a:ext>
            </a:extLst>
          </p:cNvPr>
          <p:cNvSpPr/>
          <p:nvPr/>
        </p:nvSpPr>
        <p:spPr>
          <a:xfrm>
            <a:off x="8010939" y="2393835"/>
            <a:ext cx="864704" cy="409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47C484B-0488-F976-C240-D5BF4425E4E6}"/>
              </a:ext>
            </a:extLst>
          </p:cNvPr>
          <p:cNvSpPr/>
          <p:nvPr/>
        </p:nvSpPr>
        <p:spPr>
          <a:xfrm>
            <a:off x="1583634" y="2393835"/>
            <a:ext cx="864704" cy="409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770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4BD99A72-BC2D-4319-BA61-3287020C0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181" y="224775"/>
            <a:ext cx="10111563" cy="876190"/>
          </a:xfrm>
        </p:spPr>
        <p:txBody>
          <a:bodyPr>
            <a:noAutofit/>
          </a:bodyPr>
          <a:lstStyle/>
          <a:p>
            <a:r>
              <a:rPr lang="es-CO" sz="6600" dirty="0">
                <a:latin typeface="AngsanaUPC" panose="02020603050405020304" pitchFamily="18" charset="-34"/>
                <a:cs typeface="AngsanaUPC" panose="02020603050405020304" pitchFamily="18" charset="-34"/>
              </a:rPr>
              <a:t>Predicción variables mediante AI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D05A236-F498-4401-9B59-BA98ACB5FDE6}"/>
              </a:ext>
            </a:extLst>
          </p:cNvPr>
          <p:cNvPicPr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11568"/>
            <a:ext cx="12192000" cy="155046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6" name="Rectángulo 8">
            <a:extLst>
              <a:ext uri="{FF2B5EF4-FFF2-40B4-BE49-F238E27FC236}">
                <a16:creationId xmlns:a16="http://schemas.microsoft.com/office/drawing/2014/main" id="{5B110F8C-D32F-416E-BD69-7B4D90A1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622" y="1056582"/>
            <a:ext cx="25536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s-ES" altLang="es-CO" sz="44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Modelamiento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76A2A51-41C4-4FCF-BC2D-6949F38DD99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530" y="224775"/>
            <a:ext cx="1166950" cy="133725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43B20002-C568-44B2-8046-B3DC48C8EEAA}"/>
              </a:ext>
            </a:extLst>
          </p:cNvPr>
          <p:cNvSpPr/>
          <p:nvPr/>
        </p:nvSpPr>
        <p:spPr>
          <a:xfrm>
            <a:off x="0" y="6145619"/>
            <a:ext cx="12192000" cy="70972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B327A4FD-160D-49B4-AEE8-2588643A17AE}"/>
              </a:ext>
            </a:extLst>
          </p:cNvPr>
          <p:cNvSpPr txBox="1">
            <a:spLocks/>
          </p:cNvSpPr>
          <p:nvPr/>
        </p:nvSpPr>
        <p:spPr>
          <a:xfrm>
            <a:off x="9845936" y="6207619"/>
            <a:ext cx="2574897" cy="611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O" sz="1600" b="1" i="1" dirty="0">
                <a:solidFill>
                  <a:schemeClr val="bg1"/>
                </a:solidFill>
                <a:latin typeface="Bahnschrift" panose="020B0502040204020203" pitchFamily="34" charset="0"/>
              </a:rPr>
              <a:t>GPR Energy &amp; </a:t>
            </a:r>
            <a:r>
              <a:rPr lang="es-CO" sz="1600" b="1" i="1" dirty="0" err="1">
                <a:solidFill>
                  <a:schemeClr val="bg1"/>
                </a:solidFill>
                <a:latin typeface="Bahnschrift" panose="020B0502040204020203" pitchFamily="34" charset="0"/>
              </a:rPr>
              <a:t>Process</a:t>
            </a:r>
            <a:endParaRPr lang="es-CO" sz="1600" b="1" i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O" sz="1600" b="1" i="1" dirty="0">
                <a:solidFill>
                  <a:schemeClr val="bg1"/>
                </a:solidFill>
                <a:latin typeface="Bahnschrift" panose="020B0502040204020203" pitchFamily="34" charset="0"/>
              </a:rPr>
              <a:t>www.energygpr.com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293385B-8BDD-4DB7-99F6-43AFE2AEC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8163" y="1871588"/>
            <a:ext cx="20970459" cy="4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" name="Rectángulo 8">
            <a:extLst>
              <a:ext uri="{FF2B5EF4-FFF2-40B4-BE49-F238E27FC236}">
                <a16:creationId xmlns:a16="http://schemas.microsoft.com/office/drawing/2014/main" id="{4D69DBB9-363A-9D89-AF66-CB8F14A04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13" y="1596219"/>
            <a:ext cx="37343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s-ES" altLang="es-CO" sz="36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2. Análisis de EDA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42CCB9-73E0-20A5-B52A-98C421B620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951" t="30642" r="34221" b="22322"/>
          <a:stretch/>
        </p:blipFill>
        <p:spPr>
          <a:xfrm>
            <a:off x="617181" y="2240920"/>
            <a:ext cx="3636511" cy="322580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AA308A4-D1C9-D383-851A-80B03DC9F9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810" t="23479" r="33641" b="30186"/>
          <a:stretch/>
        </p:blipFill>
        <p:spPr>
          <a:xfrm>
            <a:off x="4343399" y="2264975"/>
            <a:ext cx="3846443" cy="317769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2419119-C52E-3A6A-F9A8-2D3BB2472C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102" t="33364" r="40408" b="18552"/>
          <a:stretch/>
        </p:blipFill>
        <p:spPr>
          <a:xfrm>
            <a:off x="8468147" y="2594784"/>
            <a:ext cx="3540053" cy="2813436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625848A3-374C-C68C-C08B-A8BFFC1B0A5B}"/>
              </a:ext>
            </a:extLst>
          </p:cNvPr>
          <p:cNvSpPr/>
          <p:nvPr/>
        </p:nvSpPr>
        <p:spPr>
          <a:xfrm>
            <a:off x="5327373" y="4702826"/>
            <a:ext cx="2017644" cy="4357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45FD2BA-9E5D-9BF4-7B77-2990FE53A615}"/>
              </a:ext>
            </a:extLst>
          </p:cNvPr>
          <p:cNvSpPr/>
          <p:nvPr/>
        </p:nvSpPr>
        <p:spPr>
          <a:xfrm>
            <a:off x="745435" y="3488286"/>
            <a:ext cx="2166730" cy="5132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2A67ADE-E232-1ACC-6FD9-A6CC64AB5093}"/>
              </a:ext>
            </a:extLst>
          </p:cNvPr>
          <p:cNvSpPr/>
          <p:nvPr/>
        </p:nvSpPr>
        <p:spPr>
          <a:xfrm>
            <a:off x="10503958" y="3853823"/>
            <a:ext cx="1656094" cy="14919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698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4BD99A72-BC2D-4319-BA61-3287020C0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181" y="224775"/>
            <a:ext cx="10111563" cy="876190"/>
          </a:xfrm>
        </p:spPr>
        <p:txBody>
          <a:bodyPr>
            <a:noAutofit/>
          </a:bodyPr>
          <a:lstStyle/>
          <a:p>
            <a:r>
              <a:rPr lang="es-CO" sz="6600" dirty="0">
                <a:latin typeface="AngsanaUPC" panose="02020603050405020304" pitchFamily="18" charset="-34"/>
                <a:cs typeface="AngsanaUPC" panose="02020603050405020304" pitchFamily="18" charset="-34"/>
              </a:rPr>
              <a:t>Predicción variables mediante AI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D05A236-F498-4401-9B59-BA98ACB5FDE6}"/>
              </a:ext>
            </a:extLst>
          </p:cNvPr>
          <p:cNvPicPr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11568"/>
            <a:ext cx="12192000" cy="155046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6" name="Rectángulo 8">
            <a:extLst>
              <a:ext uri="{FF2B5EF4-FFF2-40B4-BE49-F238E27FC236}">
                <a16:creationId xmlns:a16="http://schemas.microsoft.com/office/drawing/2014/main" id="{5B110F8C-D32F-416E-BD69-7B4D90A1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622" y="1056582"/>
            <a:ext cx="25536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s-ES" altLang="es-CO" sz="44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Modelamiento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76A2A51-41C4-4FCF-BC2D-6949F38DD99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530" y="224775"/>
            <a:ext cx="1166950" cy="133725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43B20002-C568-44B2-8046-B3DC48C8EEAA}"/>
              </a:ext>
            </a:extLst>
          </p:cNvPr>
          <p:cNvSpPr/>
          <p:nvPr/>
        </p:nvSpPr>
        <p:spPr>
          <a:xfrm>
            <a:off x="0" y="6145619"/>
            <a:ext cx="12192000" cy="70972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B327A4FD-160D-49B4-AEE8-2588643A17AE}"/>
              </a:ext>
            </a:extLst>
          </p:cNvPr>
          <p:cNvSpPr txBox="1">
            <a:spLocks/>
          </p:cNvSpPr>
          <p:nvPr/>
        </p:nvSpPr>
        <p:spPr>
          <a:xfrm>
            <a:off x="9845936" y="6207619"/>
            <a:ext cx="2574897" cy="611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O" sz="1600" b="1" i="1" dirty="0">
                <a:solidFill>
                  <a:schemeClr val="bg1"/>
                </a:solidFill>
                <a:latin typeface="Bahnschrift" panose="020B0502040204020203" pitchFamily="34" charset="0"/>
              </a:rPr>
              <a:t>GPR Energy &amp; </a:t>
            </a:r>
            <a:r>
              <a:rPr lang="es-CO" sz="1600" b="1" i="1" dirty="0" err="1">
                <a:solidFill>
                  <a:schemeClr val="bg1"/>
                </a:solidFill>
                <a:latin typeface="Bahnschrift" panose="020B0502040204020203" pitchFamily="34" charset="0"/>
              </a:rPr>
              <a:t>Process</a:t>
            </a:r>
            <a:endParaRPr lang="es-CO" sz="1600" b="1" i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O" sz="1600" b="1" i="1" dirty="0">
                <a:solidFill>
                  <a:schemeClr val="bg1"/>
                </a:solidFill>
                <a:latin typeface="Bahnschrift" panose="020B0502040204020203" pitchFamily="34" charset="0"/>
              </a:rPr>
              <a:t>www.energygpr.com</a:t>
            </a:r>
          </a:p>
        </p:txBody>
      </p:sp>
      <p:sp>
        <p:nvSpPr>
          <p:cNvPr id="6" name="Rectángulo 8">
            <a:extLst>
              <a:ext uri="{FF2B5EF4-FFF2-40B4-BE49-F238E27FC236}">
                <a16:creationId xmlns:a16="http://schemas.microsoft.com/office/drawing/2014/main" id="{4D69DBB9-363A-9D89-AF66-CB8F14A04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13" y="1596219"/>
            <a:ext cx="41943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s-ES" altLang="es-CO" sz="36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3. Entrenamiento basado IA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20D7DD-9253-649C-B0DF-CDAE7597ED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80" t="25885" r="6413" b="20311"/>
          <a:stretch/>
        </p:blipFill>
        <p:spPr>
          <a:xfrm>
            <a:off x="236360" y="2353867"/>
            <a:ext cx="6774869" cy="2947178"/>
          </a:xfrm>
          <a:prstGeom prst="rect">
            <a:avLst/>
          </a:prstGeom>
        </p:spPr>
      </p:pic>
      <p:sp>
        <p:nvSpPr>
          <p:cNvPr id="9" name="Flecha: hacia arriba 8">
            <a:extLst>
              <a:ext uri="{FF2B5EF4-FFF2-40B4-BE49-F238E27FC236}">
                <a16:creationId xmlns:a16="http://schemas.microsoft.com/office/drawing/2014/main" id="{02204AA5-7FA0-25EA-4D6B-634AD31C267E}"/>
              </a:ext>
            </a:extLst>
          </p:cNvPr>
          <p:cNvSpPr/>
          <p:nvPr/>
        </p:nvSpPr>
        <p:spPr>
          <a:xfrm rot="3903339">
            <a:off x="7368557" y="2081540"/>
            <a:ext cx="288235" cy="6388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8" name="Imagen 17" descr="Diagrama">
            <a:extLst>
              <a:ext uri="{FF2B5EF4-FFF2-40B4-BE49-F238E27FC236}">
                <a16:creationId xmlns:a16="http://schemas.microsoft.com/office/drawing/2014/main" id="{29C8CB31-34B1-E1B9-3B11-279D72C22F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442" y="1415316"/>
            <a:ext cx="3202434" cy="1943594"/>
          </a:xfrm>
          <a:prstGeom prst="rect">
            <a:avLst/>
          </a:prstGeom>
        </p:spPr>
      </p:pic>
      <p:pic>
        <p:nvPicPr>
          <p:cNvPr id="23" name="Imagen 22" descr="Gráfico&#10;&#10;Descripción generada automáticamente">
            <a:extLst>
              <a:ext uri="{FF2B5EF4-FFF2-40B4-BE49-F238E27FC236}">
                <a16:creationId xmlns:a16="http://schemas.microsoft.com/office/drawing/2014/main" id="{B8E76CF5-627F-B70C-E9FF-ED715E1D1A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08" y="4084516"/>
            <a:ext cx="2857500" cy="1600200"/>
          </a:xfrm>
          <a:prstGeom prst="rect">
            <a:avLst/>
          </a:prstGeom>
        </p:spPr>
      </p:pic>
      <p:sp>
        <p:nvSpPr>
          <p:cNvPr id="24" name="Rectángulo 8">
            <a:extLst>
              <a:ext uri="{FF2B5EF4-FFF2-40B4-BE49-F238E27FC236}">
                <a16:creationId xmlns:a16="http://schemas.microsoft.com/office/drawing/2014/main" id="{958E9269-1F05-735F-28D1-721946DF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3851" y="3226272"/>
            <a:ext cx="15418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s-ES" altLang="es-CO" sz="24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Entrenamiento</a:t>
            </a:r>
          </a:p>
        </p:txBody>
      </p:sp>
      <p:sp>
        <p:nvSpPr>
          <p:cNvPr id="11" name="Flecha: hacia arriba 10">
            <a:extLst>
              <a:ext uri="{FF2B5EF4-FFF2-40B4-BE49-F238E27FC236}">
                <a16:creationId xmlns:a16="http://schemas.microsoft.com/office/drawing/2014/main" id="{626007E2-047E-C82B-FE7C-8F17A2ABCB47}"/>
              </a:ext>
            </a:extLst>
          </p:cNvPr>
          <p:cNvSpPr/>
          <p:nvPr/>
        </p:nvSpPr>
        <p:spPr>
          <a:xfrm rot="10800000">
            <a:off x="9266541" y="3792214"/>
            <a:ext cx="288235" cy="6388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8">
            <a:extLst>
              <a:ext uri="{FF2B5EF4-FFF2-40B4-BE49-F238E27FC236}">
                <a16:creationId xmlns:a16="http://schemas.microsoft.com/office/drawing/2014/main" id="{BFA5B087-1275-E577-75DE-82863C46C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6131" y="5647583"/>
            <a:ext cx="12062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s-ES" altLang="es-CO" sz="24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Evaluación</a:t>
            </a:r>
          </a:p>
        </p:txBody>
      </p:sp>
    </p:spTree>
    <p:extLst>
      <p:ext uri="{BB962C8B-B14F-4D97-AF65-F5344CB8AC3E}">
        <p14:creationId xmlns:p14="http://schemas.microsoft.com/office/powerpoint/2010/main" val="11988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4BD99A72-BC2D-4319-BA61-3287020C0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181" y="224775"/>
            <a:ext cx="10111563" cy="876190"/>
          </a:xfrm>
        </p:spPr>
        <p:txBody>
          <a:bodyPr>
            <a:noAutofit/>
          </a:bodyPr>
          <a:lstStyle/>
          <a:p>
            <a:r>
              <a:rPr lang="es-CO" sz="6600" dirty="0">
                <a:latin typeface="AngsanaUPC" panose="02020603050405020304" pitchFamily="18" charset="-34"/>
                <a:cs typeface="AngsanaUPC" panose="02020603050405020304" pitchFamily="18" charset="-34"/>
              </a:rPr>
              <a:t>Predicción variables mediante AI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D05A236-F498-4401-9B59-BA98ACB5FDE6}"/>
              </a:ext>
            </a:extLst>
          </p:cNvPr>
          <p:cNvPicPr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11568"/>
            <a:ext cx="12192000" cy="155046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6" name="Rectángulo 8">
            <a:extLst>
              <a:ext uri="{FF2B5EF4-FFF2-40B4-BE49-F238E27FC236}">
                <a16:creationId xmlns:a16="http://schemas.microsoft.com/office/drawing/2014/main" id="{5B110F8C-D32F-416E-BD69-7B4D90A1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61" y="1249155"/>
            <a:ext cx="37343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s-ES" altLang="es-CO" sz="40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Arquitectura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76A2A51-41C4-4FCF-BC2D-6949F38DD99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530" y="224775"/>
            <a:ext cx="1166950" cy="133725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43B20002-C568-44B2-8046-B3DC48C8EEAA}"/>
              </a:ext>
            </a:extLst>
          </p:cNvPr>
          <p:cNvSpPr/>
          <p:nvPr/>
        </p:nvSpPr>
        <p:spPr>
          <a:xfrm>
            <a:off x="0" y="6145619"/>
            <a:ext cx="12192000" cy="70972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B327A4FD-160D-49B4-AEE8-2588643A17AE}"/>
              </a:ext>
            </a:extLst>
          </p:cNvPr>
          <p:cNvSpPr txBox="1">
            <a:spLocks/>
          </p:cNvSpPr>
          <p:nvPr/>
        </p:nvSpPr>
        <p:spPr>
          <a:xfrm>
            <a:off x="9845936" y="6207619"/>
            <a:ext cx="2574897" cy="611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O" sz="1600" b="1" i="1" dirty="0">
                <a:solidFill>
                  <a:schemeClr val="bg1"/>
                </a:solidFill>
                <a:latin typeface="Bahnschrift" panose="020B0502040204020203" pitchFamily="34" charset="0"/>
              </a:rPr>
              <a:t>GPR Energy &amp; </a:t>
            </a:r>
            <a:r>
              <a:rPr lang="es-CO" sz="1600" b="1" i="1" dirty="0" err="1">
                <a:solidFill>
                  <a:schemeClr val="bg1"/>
                </a:solidFill>
                <a:latin typeface="Bahnschrift" panose="020B0502040204020203" pitchFamily="34" charset="0"/>
              </a:rPr>
              <a:t>Process</a:t>
            </a:r>
            <a:endParaRPr lang="es-CO" sz="1600" b="1" i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O" sz="1600" b="1" i="1" dirty="0">
                <a:solidFill>
                  <a:schemeClr val="bg1"/>
                </a:solidFill>
                <a:latin typeface="Bahnschrift" panose="020B0502040204020203" pitchFamily="34" charset="0"/>
              </a:rPr>
              <a:t>www.energygpr.com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293385B-8BDD-4DB7-99F6-43AFE2AEC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8163" y="1871588"/>
            <a:ext cx="20970459" cy="4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15AD9AED-51E4-4713-B1FC-FB2804DB86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759377"/>
              </p:ext>
            </p:extLst>
          </p:nvPr>
        </p:nvGraphicFramePr>
        <p:xfrm>
          <a:off x="1972915" y="1871588"/>
          <a:ext cx="8003363" cy="4078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4" imgW="6026460" imgH="3073558" progId="Paint.Picture">
                  <p:embed/>
                </p:oleObj>
              </mc:Choice>
              <mc:Fallback>
                <p:oleObj name="Imagen de mapa de bits" r:id="rId4" imgW="6026460" imgH="3073558" progId="Paint.Picture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15AD9AED-51E4-4713-B1FC-FB2804DB86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2915" y="1871588"/>
                        <a:ext cx="8003363" cy="40788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948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4BD99A72-BC2D-4319-BA61-3287020C0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181" y="224775"/>
            <a:ext cx="10111563" cy="876190"/>
          </a:xfrm>
        </p:spPr>
        <p:txBody>
          <a:bodyPr>
            <a:noAutofit/>
          </a:bodyPr>
          <a:lstStyle/>
          <a:p>
            <a:r>
              <a:rPr lang="es-CO" sz="6600" dirty="0">
                <a:latin typeface="AngsanaUPC" panose="02020603050405020304" pitchFamily="18" charset="-34"/>
                <a:cs typeface="AngsanaUPC" panose="02020603050405020304" pitchFamily="18" charset="-34"/>
              </a:rPr>
              <a:t>Predicción variables mediante AI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D05A236-F498-4401-9B59-BA98ACB5FDE6}"/>
              </a:ext>
            </a:extLst>
          </p:cNvPr>
          <p:cNvPicPr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11568"/>
            <a:ext cx="12192000" cy="155046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6" name="Rectángulo 8">
            <a:extLst>
              <a:ext uri="{FF2B5EF4-FFF2-40B4-BE49-F238E27FC236}">
                <a16:creationId xmlns:a16="http://schemas.microsoft.com/office/drawing/2014/main" id="{5B110F8C-D32F-416E-BD69-7B4D90A1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08" y="1281991"/>
            <a:ext cx="55234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s-CO" sz="40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Escalabilidad 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76A2A51-41C4-4FCF-BC2D-6949F38DD99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530" y="224775"/>
            <a:ext cx="1166950" cy="133725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43B20002-C568-44B2-8046-B3DC48C8EEAA}"/>
              </a:ext>
            </a:extLst>
          </p:cNvPr>
          <p:cNvSpPr/>
          <p:nvPr/>
        </p:nvSpPr>
        <p:spPr>
          <a:xfrm>
            <a:off x="0" y="6145619"/>
            <a:ext cx="12192000" cy="70972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B327A4FD-160D-49B4-AEE8-2588643A17AE}"/>
              </a:ext>
            </a:extLst>
          </p:cNvPr>
          <p:cNvSpPr txBox="1">
            <a:spLocks/>
          </p:cNvSpPr>
          <p:nvPr/>
        </p:nvSpPr>
        <p:spPr>
          <a:xfrm>
            <a:off x="9845936" y="6207619"/>
            <a:ext cx="2574897" cy="611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O" sz="1600" b="1" i="1" dirty="0">
                <a:solidFill>
                  <a:schemeClr val="bg1"/>
                </a:solidFill>
                <a:latin typeface="Bahnschrift" panose="020B0502040204020203" pitchFamily="34" charset="0"/>
              </a:rPr>
              <a:t>GPR Energy &amp; </a:t>
            </a:r>
            <a:r>
              <a:rPr lang="es-CO" sz="1600" b="1" i="1" dirty="0" err="1">
                <a:solidFill>
                  <a:schemeClr val="bg1"/>
                </a:solidFill>
                <a:latin typeface="Bahnschrift" panose="020B0502040204020203" pitchFamily="34" charset="0"/>
              </a:rPr>
              <a:t>Process</a:t>
            </a:r>
            <a:endParaRPr lang="es-CO" sz="1600" b="1" i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O" sz="1600" b="1" i="1" dirty="0">
                <a:solidFill>
                  <a:schemeClr val="bg1"/>
                </a:solidFill>
                <a:latin typeface="Bahnschrift" panose="020B0502040204020203" pitchFamily="34" charset="0"/>
              </a:rPr>
              <a:t>www.energygpr.com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293385B-8BDD-4DB7-99F6-43AFE2AEC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8163" y="1871588"/>
            <a:ext cx="20970459" cy="4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" name="Rectángulo 8">
            <a:extLst>
              <a:ext uri="{FF2B5EF4-FFF2-40B4-BE49-F238E27FC236}">
                <a16:creationId xmlns:a16="http://schemas.microsoft.com/office/drawing/2014/main" id="{EF676C5A-54FB-4FD3-8D73-3F1B3EC42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08" y="1994299"/>
            <a:ext cx="114234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buFontTx/>
              <a:buNone/>
            </a:pPr>
            <a:r>
              <a:rPr lang="es-ES" altLang="es-CO" sz="2400" dirty="0">
                <a:latin typeface="Arial Nova" panose="020B0504020202020204" pitchFamily="34" charset="0"/>
                <a:cs typeface="Arial" panose="020B0604020202020204" pitchFamily="34" charset="0"/>
              </a:rPr>
              <a:t>Nuestra aplicación es completamente escalable tanto en número de usuarios como en número de variables de entrada – salida según la necesidad del negocio, </a:t>
            </a:r>
            <a:r>
              <a:rPr lang="es-ES" altLang="es-CO" sz="2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ya que se puede implementar en la nube DevOps de Azure o AWS.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FEEB474-6936-4EE7-90CD-677AF168E16D}"/>
              </a:ext>
            </a:extLst>
          </p:cNvPr>
          <p:cNvSpPr txBox="1"/>
          <p:nvPr/>
        </p:nvSpPr>
        <p:spPr>
          <a:xfrm>
            <a:off x="310310" y="829036"/>
            <a:ext cx="118816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IMAGEN RELATIVA A ESTO Y TENER CLARO LA INCIDENCIA EN COSTO DEL NÚMERO DE USUARIOS QUE USAREN LA APLICACIÓN.</a:t>
            </a:r>
            <a:endParaRPr lang="es-CO" sz="2400" dirty="0">
              <a:solidFill>
                <a:srgbClr val="FF0000"/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 descr="Diagrama">
            <a:extLst>
              <a:ext uri="{FF2B5EF4-FFF2-40B4-BE49-F238E27FC236}">
                <a16:creationId xmlns:a16="http://schemas.microsoft.com/office/drawing/2014/main" id="{0886B825-628B-CCC5-8CFF-2420978B8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08" y="3452059"/>
            <a:ext cx="3202434" cy="1943594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6F119A3D-B2B1-9644-3BB8-CB849A69E476}"/>
              </a:ext>
            </a:extLst>
          </p:cNvPr>
          <p:cNvSpPr/>
          <p:nvPr/>
        </p:nvSpPr>
        <p:spPr>
          <a:xfrm>
            <a:off x="3385742" y="4238752"/>
            <a:ext cx="717294" cy="287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6867A00C-9723-73D1-EE68-AEE72963AF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351" y="3747581"/>
            <a:ext cx="3381375" cy="1352550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C98B5FED-60A1-F459-A947-0BB17D30A99F}"/>
              </a:ext>
            </a:extLst>
          </p:cNvPr>
          <p:cNvSpPr/>
          <p:nvPr/>
        </p:nvSpPr>
        <p:spPr>
          <a:xfrm>
            <a:off x="7687041" y="4248077"/>
            <a:ext cx="717294" cy="287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Windows 10 impulsa las ventas de PC corporativos en Europa | En cifras | IT  Reseller">
            <a:extLst>
              <a:ext uri="{FF2B5EF4-FFF2-40B4-BE49-F238E27FC236}">
                <a16:creationId xmlns:a16="http://schemas.microsoft.com/office/drawing/2014/main" id="{07507FA3-B061-6DE4-EA7B-14D2BF12D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084" y="359176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50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4BD99A72-BC2D-4319-BA61-3287020C0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181" y="224775"/>
            <a:ext cx="10111563" cy="876190"/>
          </a:xfrm>
        </p:spPr>
        <p:txBody>
          <a:bodyPr>
            <a:noAutofit/>
          </a:bodyPr>
          <a:lstStyle/>
          <a:p>
            <a:r>
              <a:rPr lang="es-CO" sz="6600" dirty="0">
                <a:latin typeface="AngsanaUPC" panose="02020603050405020304" pitchFamily="18" charset="-34"/>
                <a:cs typeface="AngsanaUPC" panose="02020603050405020304" pitchFamily="18" charset="-34"/>
              </a:rPr>
              <a:t>Predicción variables mediante AI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D05A236-F498-4401-9B59-BA98ACB5FDE6}"/>
              </a:ext>
            </a:extLst>
          </p:cNvPr>
          <p:cNvPicPr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11568"/>
            <a:ext cx="12192000" cy="155046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6" name="Rectángulo 8">
            <a:extLst>
              <a:ext uri="{FF2B5EF4-FFF2-40B4-BE49-F238E27FC236}">
                <a16:creationId xmlns:a16="http://schemas.microsoft.com/office/drawing/2014/main" id="{5B110F8C-D32F-416E-BD69-7B4D90A1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08" y="1281991"/>
            <a:ext cx="55234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s-CO" sz="40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Implementación 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76A2A51-41C4-4FCF-BC2D-6949F38DD99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530" y="224775"/>
            <a:ext cx="1166950" cy="133725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43B20002-C568-44B2-8046-B3DC48C8EEAA}"/>
              </a:ext>
            </a:extLst>
          </p:cNvPr>
          <p:cNvSpPr/>
          <p:nvPr/>
        </p:nvSpPr>
        <p:spPr>
          <a:xfrm>
            <a:off x="0" y="6145619"/>
            <a:ext cx="12192000" cy="70972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B327A4FD-160D-49B4-AEE8-2588643A17AE}"/>
              </a:ext>
            </a:extLst>
          </p:cNvPr>
          <p:cNvSpPr txBox="1">
            <a:spLocks/>
          </p:cNvSpPr>
          <p:nvPr/>
        </p:nvSpPr>
        <p:spPr>
          <a:xfrm>
            <a:off x="9845936" y="6207619"/>
            <a:ext cx="2574897" cy="611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O" sz="1600" b="1" i="1" dirty="0">
                <a:solidFill>
                  <a:schemeClr val="bg1"/>
                </a:solidFill>
                <a:latin typeface="Bahnschrift" panose="020B0502040204020203" pitchFamily="34" charset="0"/>
              </a:rPr>
              <a:t>GPR Energy &amp; </a:t>
            </a:r>
            <a:r>
              <a:rPr lang="es-CO" sz="1600" b="1" i="1" dirty="0" err="1">
                <a:solidFill>
                  <a:schemeClr val="bg1"/>
                </a:solidFill>
                <a:latin typeface="Bahnschrift" panose="020B0502040204020203" pitchFamily="34" charset="0"/>
              </a:rPr>
              <a:t>Process</a:t>
            </a:r>
            <a:endParaRPr lang="es-CO" sz="1600" b="1" i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O" sz="1600" b="1" i="1" dirty="0">
                <a:solidFill>
                  <a:schemeClr val="bg1"/>
                </a:solidFill>
                <a:latin typeface="Bahnschrift" panose="020B0502040204020203" pitchFamily="34" charset="0"/>
              </a:rPr>
              <a:t>www.energygpr.com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293385B-8BDD-4DB7-99F6-43AFE2AEC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8163" y="1871588"/>
            <a:ext cx="20970459" cy="4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" name="Rectángulo 8">
            <a:extLst>
              <a:ext uri="{FF2B5EF4-FFF2-40B4-BE49-F238E27FC236}">
                <a16:creationId xmlns:a16="http://schemas.microsoft.com/office/drawing/2014/main" id="{EF676C5A-54FB-4FD3-8D73-3F1B3EC42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07" y="1791609"/>
            <a:ext cx="1142346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buFontTx/>
              <a:buNone/>
            </a:pPr>
            <a:r>
              <a:rPr lang="es-ES" altLang="es-CO" sz="2400" dirty="0">
                <a:latin typeface="Arial Nova" panose="020B0504020202020204" pitchFamily="34" charset="0"/>
                <a:cs typeface="Arial" panose="020B0604020202020204" pitchFamily="34" charset="0"/>
              </a:rPr>
              <a:t>La solución es completamente operativa y ha sido aplicada en procesos industriales de múltiples variables (12 variables de entrada / 1 salida) con resultados altamente confiables (predicción con precisión superior al 95% </a:t>
            </a:r>
            <a:r>
              <a:rPr lang="es-ES" altLang="es-CO" sz="2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y una probabilidad mayor al 90%</a:t>
            </a:r>
            <a:r>
              <a:rPr lang="es-ES" altLang="es-CO" sz="2400" dirty="0">
                <a:latin typeface="Arial Nova" panose="020B0504020202020204" pitchFamily="34" charset="0"/>
                <a:cs typeface="Arial" panose="020B0604020202020204" pitchFamily="34" charset="0"/>
              </a:rPr>
              <a:t>). </a:t>
            </a:r>
            <a:r>
              <a:rPr lang="es-ES" altLang="es-CO" sz="2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Rojo a conversar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61876AE-28F8-45A8-ABAB-B7677F5558DA}"/>
              </a:ext>
            </a:extLst>
          </p:cNvPr>
          <p:cNvSpPr txBox="1"/>
          <p:nvPr/>
        </p:nvSpPr>
        <p:spPr>
          <a:xfrm>
            <a:off x="-45809" y="1239431"/>
            <a:ext cx="11881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IMAGEN RELATIVA A ESTO</a:t>
            </a:r>
            <a:endParaRPr lang="es-CO" sz="2400" dirty="0">
              <a:solidFill>
                <a:srgbClr val="FF0000"/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8">
            <a:extLst>
              <a:ext uri="{FF2B5EF4-FFF2-40B4-BE49-F238E27FC236}">
                <a16:creationId xmlns:a16="http://schemas.microsoft.com/office/drawing/2014/main" id="{3B81E5C0-FA3E-43B4-A49A-E01647E54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06" y="3251213"/>
            <a:ext cx="114234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buFontTx/>
              <a:buNone/>
            </a:pPr>
            <a:r>
              <a:rPr lang="es-ES" altLang="es-CO" sz="2400" dirty="0">
                <a:latin typeface="Arial Nova" panose="020B0504020202020204" pitchFamily="34" charset="0"/>
                <a:cs typeface="Arial" panose="020B0604020202020204" pitchFamily="34" charset="0"/>
              </a:rPr>
              <a:t>El bloque de modelamiento ha sido probado en la industria. Requerirá la realización de pruebas para su uso en la aplicación particular de la refinería.</a:t>
            </a:r>
          </a:p>
        </p:txBody>
      </p:sp>
      <p:sp>
        <p:nvSpPr>
          <p:cNvPr id="3" name="Rectángulo 8">
            <a:extLst>
              <a:ext uri="{FF2B5EF4-FFF2-40B4-BE49-F238E27FC236}">
                <a16:creationId xmlns:a16="http://schemas.microsoft.com/office/drawing/2014/main" id="{A688BF3B-1CCA-3C23-2310-754E38B4F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05" y="4280602"/>
            <a:ext cx="1142346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 algn="just" eaLnBrk="1" hangingPunct="1">
              <a:buFontTx/>
              <a:buAutoNum type="arabicPeriod"/>
            </a:pPr>
            <a:r>
              <a:rPr lang="es-ES" altLang="es-CO" sz="2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Modelo piloto (Aclarar el alcance) fijo</a:t>
            </a:r>
          </a:p>
          <a:p>
            <a:pPr marL="457200" indent="-457200" algn="just" eaLnBrk="1" hangingPunct="1">
              <a:buFontTx/>
              <a:buAutoNum type="arabicPeriod"/>
            </a:pPr>
            <a:r>
              <a:rPr lang="es-ES" altLang="es-CO" sz="2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Seguimiento de variación de la exactitud y de datos de entrada</a:t>
            </a:r>
          </a:p>
          <a:p>
            <a:pPr marL="457200" indent="-457200" algn="just" eaLnBrk="1" hangingPunct="1">
              <a:buFontTx/>
              <a:buAutoNum type="arabicPeriod"/>
            </a:pPr>
            <a:r>
              <a:rPr lang="es-ES" altLang="es-CO" sz="2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Ajustes del modelo como </a:t>
            </a:r>
            <a:r>
              <a:rPr lang="es-ES" altLang="es-CO" sz="2400" dirty="0" err="1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hyperparametros</a:t>
            </a:r>
            <a:r>
              <a:rPr lang="es-ES" altLang="es-CO" sz="2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just" eaLnBrk="1" hangingPunct="1">
              <a:buFontTx/>
              <a:buAutoNum type="arabicPeriod"/>
            </a:pPr>
            <a:r>
              <a:rPr lang="es-ES" altLang="es-CO" sz="2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Producción en la nube.</a:t>
            </a:r>
          </a:p>
          <a:p>
            <a:pPr marL="457200" indent="-457200" algn="just" eaLnBrk="1" hangingPunct="1">
              <a:buFontTx/>
              <a:buAutoNum type="arabicPeriod"/>
            </a:pPr>
            <a:r>
              <a:rPr lang="es-ES" altLang="es-CO" sz="2400" dirty="0">
                <a:solidFill>
                  <a:srgbClr val="FF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Escalamiento</a:t>
            </a:r>
          </a:p>
          <a:p>
            <a:pPr marL="457200" indent="-457200" algn="just" eaLnBrk="1" hangingPunct="1">
              <a:buFontTx/>
              <a:buAutoNum type="arabicPeriod"/>
            </a:pPr>
            <a:endParaRPr lang="es-ES" altLang="es-CO" sz="2400" dirty="0">
              <a:solidFill>
                <a:srgbClr val="FF0000"/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6576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573</Words>
  <Application>Microsoft Office PowerPoint</Application>
  <PresentationFormat>Panorámica</PresentationFormat>
  <Paragraphs>75</Paragraphs>
  <Slides>12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2" baseType="lpstr">
      <vt:lpstr>AngsanaUPC</vt:lpstr>
      <vt:lpstr>Arial</vt:lpstr>
      <vt:lpstr>Arial Nova</vt:lpstr>
      <vt:lpstr>Arial Rounded MT Bold</vt:lpstr>
      <vt:lpstr>Bahnschrift</vt:lpstr>
      <vt:lpstr>Calibri</vt:lpstr>
      <vt:lpstr>Calibri Light</vt:lpstr>
      <vt:lpstr>Wingdings</vt:lpstr>
      <vt:lpstr>Tema de Office</vt:lpstr>
      <vt:lpstr>Imagen de mapa de bits</vt:lpstr>
      <vt:lpstr>Presentación de PowerPoint</vt:lpstr>
      <vt:lpstr>Quienes Somos</vt:lpstr>
      <vt:lpstr>Predicción variables mediante AI</vt:lpstr>
      <vt:lpstr>Predicción variables mediante AI</vt:lpstr>
      <vt:lpstr>Predicción variables mediante AI</vt:lpstr>
      <vt:lpstr>Predicción variables mediante AI</vt:lpstr>
      <vt:lpstr>Predicción variables mediante AI</vt:lpstr>
      <vt:lpstr>Predicción variables mediante AI</vt:lpstr>
      <vt:lpstr>Predicción variables mediante AI</vt:lpstr>
      <vt:lpstr>Predicción variables mediante AI</vt:lpstr>
      <vt:lpstr>Predicción variables mediante AI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Alejandro Gómez García</dc:creator>
  <cp:lastModifiedBy>Manuel Castiblanco</cp:lastModifiedBy>
  <cp:revision>117</cp:revision>
  <cp:lastPrinted>2019-08-22T04:14:17Z</cp:lastPrinted>
  <dcterms:created xsi:type="dcterms:W3CDTF">2019-06-06T03:09:13Z</dcterms:created>
  <dcterms:modified xsi:type="dcterms:W3CDTF">2022-10-25T19:32:15Z</dcterms:modified>
</cp:coreProperties>
</file>