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8" r:id="rId6"/>
    <p:sldId id="268" r:id="rId7"/>
    <p:sldId id="269" r:id="rId8"/>
    <p:sldId id="270" r:id="rId9"/>
    <p:sldId id="271" r:id="rId10"/>
    <p:sldId id="272" r:id="rId11"/>
    <p:sldId id="273" r:id="rId12"/>
    <p:sldId id="274" r:id="rId13"/>
    <p:sldId id="275" r:id="rId14"/>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6489" autoAdjust="0"/>
  </p:normalViewPr>
  <p:slideViewPr>
    <p:cSldViewPr>
      <p:cViewPr>
        <p:scale>
          <a:sx n="66" d="100"/>
          <a:sy n="66" d="100"/>
        </p:scale>
        <p:origin x="816" y="25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3CB2973-D336-452B-B4A0-21633269AD61}" type="datetime1">
              <a:rPr lang="es-ES" smtClean="0"/>
              <a:t>28/07/2020</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es-ES"/>
              <a:t>‹Nº›</a:t>
            </a:fld>
            <a:endParaRPr lang="es-ES"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49374-290D-4505-AD62-0903668B55D3}" type="datetime1">
              <a:rPr lang="es-ES" noProof="0" smtClean="0"/>
              <a:pPr/>
              <a:t>28/07/2020</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es-ES" noProof="0"/>
              <a:t>‹Nº›</a:t>
            </a:fld>
            <a:endParaRPr lang="es-ES"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1</a:t>
            </a:fld>
            <a:endParaRPr lang="es-ES" dirty="0"/>
          </a:p>
        </p:txBody>
      </p:sp>
    </p:spTree>
    <p:extLst>
      <p:ext uri="{BB962C8B-B14F-4D97-AF65-F5344CB8AC3E}">
        <p14:creationId xmlns:p14="http://schemas.microsoft.com/office/powerpoint/2010/main" val="306070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2</a:t>
            </a:fld>
            <a:endParaRPr lang="es-ES" dirty="0"/>
          </a:p>
        </p:txBody>
      </p:sp>
    </p:spTree>
    <p:extLst>
      <p:ext uri="{BB962C8B-B14F-4D97-AF65-F5344CB8AC3E}">
        <p14:creationId xmlns:p14="http://schemas.microsoft.com/office/powerpoint/2010/main" val="2698849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3</a:t>
            </a:fld>
            <a:endParaRPr lang="es-ES" dirty="0"/>
          </a:p>
        </p:txBody>
      </p:sp>
    </p:spTree>
    <p:extLst>
      <p:ext uri="{BB962C8B-B14F-4D97-AF65-F5344CB8AC3E}">
        <p14:creationId xmlns:p14="http://schemas.microsoft.com/office/powerpoint/2010/main" val="135424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B045B7DE-1198-4F2F-B574-CA8CAE341642}" type="slidenum">
              <a:rPr lang="es-ES" smtClean="0"/>
              <a:t>4</a:t>
            </a:fld>
            <a:endParaRPr lang="es-ES" dirty="0"/>
          </a:p>
        </p:txBody>
      </p:sp>
    </p:spTree>
    <p:extLst>
      <p:ext uri="{BB962C8B-B14F-4D97-AF65-F5344CB8AC3E}">
        <p14:creationId xmlns:p14="http://schemas.microsoft.com/office/powerpoint/2010/main" val="2729960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uadrados"/>
          <p:cNvGrpSpPr/>
          <p:nvPr/>
        </p:nvGrpSpPr>
        <p:grpSpPr>
          <a:xfrm>
            <a:off x="0" y="1135743"/>
            <a:ext cx="1622332" cy="799981"/>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p:cNvSpPr>
            <a:spLocks noGrp="1"/>
          </p:cNvSpPr>
          <p:nvPr>
            <p:ph type="ctrTitle"/>
          </p:nvPr>
        </p:nvSpPr>
        <p:spPr>
          <a:xfrm>
            <a:off x="1828324" y="362396"/>
            <a:ext cx="9141619" cy="1676400"/>
          </a:xfrm>
        </p:spPr>
        <p:txBody>
          <a:bodyPr rtlCol="0">
            <a:noAutofit/>
          </a:bodyPr>
          <a:lstStyle>
            <a:lvl1pPr>
              <a:lnSpc>
                <a:spcPct val="100000"/>
              </a:lnSpc>
              <a:defRPr sz="60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828324" y="2089595"/>
            <a:ext cx="9141619" cy="886344"/>
          </a:xfrm>
        </p:spPr>
        <p:txBody>
          <a:bodyPr rtlCol="0">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AA4C951F-3B9C-425E-9DD8-327B34527B11}" type="datetime1">
              <a:rPr lang="es-ES" noProof="0" smtClean="0"/>
              <a:pPr/>
              <a:t>28/07/2020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E6EEB1CD-E5DE-41D9-A4E4-E66759A01C8F}" type="datetime1">
              <a:rPr lang="es-ES" noProof="0" smtClean="0"/>
              <a:pPr/>
              <a:t>28/07/2020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cuadrados"/>
          <p:cNvGrpSpPr/>
          <p:nvPr/>
        </p:nvGrpSpPr>
        <p:grpSpPr>
          <a:xfrm rot="5400000">
            <a:off x="9583007" y="233864"/>
            <a:ext cx="1063300" cy="524046"/>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15" name="gráfico de la parte inferior"/>
          <p:cNvGrpSpPr/>
          <p:nvPr/>
        </p:nvGrpSpPr>
        <p:grpSpPr>
          <a:xfrm>
            <a:off x="0" y="5395517"/>
            <a:ext cx="12188825" cy="1462483"/>
            <a:chOff x="0" y="4046638"/>
            <a:chExt cx="9144000" cy="1096862"/>
          </a:xfrm>
        </p:grpSpPr>
        <p:sp>
          <p:nvSpPr>
            <p:cNvPr id="16" name="Forma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Rectángulo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vertical 1"/>
          <p:cNvSpPr>
            <a:spLocks noGrp="1"/>
          </p:cNvSpPr>
          <p:nvPr>
            <p:ph type="title" orient="vert"/>
          </p:nvPr>
        </p:nvSpPr>
        <p:spPr>
          <a:xfrm>
            <a:off x="9751060" y="1150514"/>
            <a:ext cx="1828324" cy="5021685"/>
          </a:xfrm>
        </p:spPr>
        <p:txBody>
          <a:bodyPr vert="eaVert" rtlCol="0"/>
          <a:lstStyle/>
          <a:p>
            <a:pPr rtl="0"/>
            <a:r>
              <a:rPr lang="es-ES" noProof="0" smtClean="0"/>
              <a:t>Haga clic para modificar el estilo de título del patrón</a:t>
            </a:r>
            <a:endParaRPr lang="es-ES" noProof="0" dirty="0"/>
          </a:p>
        </p:txBody>
      </p:sp>
      <p:sp>
        <p:nvSpPr>
          <p:cNvPr id="3" name="Marcador de texto vertical 2"/>
          <p:cNvSpPr>
            <a:spLocks noGrp="1"/>
          </p:cNvSpPr>
          <p:nvPr>
            <p:ph type="body" orient="vert" idx="1"/>
          </p:nvPr>
        </p:nvSpPr>
        <p:spPr>
          <a:xfrm>
            <a:off x="1218882" y="1150514"/>
            <a:ext cx="8227457" cy="5021685"/>
          </a:xfrm>
        </p:spPr>
        <p:txBody>
          <a:bodyPr vert="eaVert" rtlCol="0"/>
          <a:lstStyle>
            <a:lvl5pPr>
              <a:defRPr/>
            </a:lvl5pPr>
            <a:lvl6pPr>
              <a:defRPr/>
            </a:lvl6pPr>
            <a:lvl7pPr>
              <a:defRPr/>
            </a:lvl7pPr>
            <a:lvl8pPr>
              <a:defRPr baseline="0"/>
            </a:lvl8pPr>
            <a:lvl9pPr>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9743458B-2432-4352-9935-B96DA5E96F0D}" type="datetime1">
              <a:rPr lang="es-ES" noProof="0" smtClean="0"/>
              <a:pPr/>
              <a:t>28/07/2020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E7F16B97-2C80-4474-AC9F-E613C3D14EDF}" type="datetime1">
              <a:rPr lang="es-ES" noProof="0" smtClean="0"/>
              <a:pPr/>
              <a:t>28/07/2020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cuadrados"/>
          <p:cNvGrpSpPr/>
          <p:nvPr/>
        </p:nvGrpSpPr>
        <p:grpSpPr>
          <a:xfrm>
            <a:off x="0" y="3124415"/>
            <a:ext cx="1622332" cy="805061"/>
            <a:chOff x="0" y="2343311"/>
            <a:chExt cx="1217066" cy="603796"/>
          </a:xfrm>
        </p:grpSpPr>
        <p:sp>
          <p:nvSpPr>
            <p:cNvPr id="8" name="Rectángulo redondeado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redondeado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con las esquinas de un lado redondeadas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19" name="gráfico de la parte inferior"/>
          <p:cNvGrpSpPr/>
          <p:nvPr/>
        </p:nvGrpSpPr>
        <p:grpSpPr>
          <a:xfrm>
            <a:off x="0" y="5409216"/>
            <a:ext cx="12188825" cy="1462483"/>
            <a:chOff x="0" y="4056912"/>
            <a:chExt cx="9144000" cy="1096862"/>
          </a:xfrm>
        </p:grpSpPr>
        <p:sp>
          <p:nvSpPr>
            <p:cNvPr id="20" name="Forma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title"/>
          </p:nvPr>
        </p:nvSpPr>
        <p:spPr>
          <a:xfrm>
            <a:off x="1828324" y="1932518"/>
            <a:ext cx="9141619" cy="2105367"/>
          </a:xfrm>
        </p:spPr>
        <p:txBody>
          <a:bodyPr rtlCol="0" anchor="b">
            <a:normAutofit/>
          </a:bodyPr>
          <a:lstStyle>
            <a:lvl1pPr algn="l">
              <a:defRPr sz="6000" b="0" cap="none" baseline="0"/>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p:nvPr>
        </p:nvSpPr>
        <p:spPr>
          <a:xfrm>
            <a:off x="1828324" y="4084264"/>
            <a:ext cx="9141619" cy="933297"/>
          </a:xfrm>
        </p:spPr>
        <p:txBody>
          <a:bodyPr rtlCol="0"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s-ES" noProof="0" smtClean="0"/>
              <a:t>Haga clic para modificar el estilo de texto del patrón</a:t>
            </a:r>
          </a:p>
        </p:txBody>
      </p:sp>
      <p:sp>
        <p:nvSpPr>
          <p:cNvPr id="5" name="Marcador de posición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9865AD35-AD62-477B-90DE-02A8AF84A389}" type="datetime1">
              <a:rPr lang="es-ES" noProof="0" smtClean="0"/>
              <a:pPr/>
              <a:t>28/07/2020</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52400"/>
            <a:ext cx="9751060" cy="1295400"/>
          </a:xfrm>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sz="half" idx="1"/>
          </p:nvPr>
        </p:nvSpPr>
        <p:spPr>
          <a:xfrm>
            <a:off x="1141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094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B37F741B-C8D3-4A24-ACF1-9BF4C6246480}" type="datetime1">
              <a:rPr lang="es-ES" noProof="0" smtClean="0"/>
              <a:pPr/>
              <a:t>28/07/2020</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52400"/>
            <a:ext cx="9751060" cy="1295400"/>
          </a:xfrm>
        </p:spPr>
        <p:txBody>
          <a:bodyPr rtlCol="0"/>
          <a:lstStyle>
            <a:lvl1pPr>
              <a:defRPr/>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p:nvPr>
        </p:nvSpPr>
        <p:spPr>
          <a:xfrm>
            <a:off x="1141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141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094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094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0431DDD2-8E64-4FC3-A335-AF2EF394E5BE}" type="datetime1">
              <a:rPr lang="es-ES" noProof="0" smtClean="0"/>
              <a:pPr/>
              <a:t>28/07/2020</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2B28FCF6-46E4-41BD-AD14-76583AC6225D}" type="datetime1">
              <a:rPr lang="es-ES" noProof="0" smtClean="0"/>
              <a:pPr/>
              <a:t>28/07/2020</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8" name="gráfico de la parte inferior"/>
          <p:cNvGrpSpPr/>
          <p:nvPr/>
        </p:nvGrpSpPr>
        <p:grpSpPr>
          <a:xfrm>
            <a:off x="0" y="5409216"/>
            <a:ext cx="12188825" cy="1462483"/>
            <a:chOff x="0" y="4056912"/>
            <a:chExt cx="9144000" cy="1096862"/>
          </a:xfrm>
        </p:grpSpPr>
        <p:sp>
          <p:nvSpPr>
            <p:cNvPr id="9" name="Forma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3" name="Marcador de posición de pie de página 2"/>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2" name="Marcador de posición de fecha 1"/>
          <p:cNvSpPr>
            <a:spLocks noGrp="1"/>
          </p:cNvSpPr>
          <p:nvPr>
            <p:ph type="dt" sz="half" idx="10"/>
          </p:nvPr>
        </p:nvSpPr>
        <p:spPr/>
        <p:txBody>
          <a:bodyPr rtlCol="0"/>
          <a:lstStyle>
            <a:lvl1pPr>
              <a:defRPr/>
            </a:lvl1pPr>
          </a:lstStyle>
          <a:p>
            <a:fld id="{6E0A4CFF-CF1D-4571-B388-3A8F6E2AB4C8}" type="datetime1">
              <a:rPr lang="es-ES" smtClean="0"/>
              <a:pPr/>
              <a:t>28/07/2020</a:t>
            </a:fld>
            <a:endParaRPr lang="es-ES" dirty="0"/>
          </a:p>
        </p:txBody>
      </p:sp>
      <p:sp>
        <p:nvSpPr>
          <p:cNvPr id="4" name="Marcador de posición de número de diapositiva 3"/>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a:defRPr sz="3600" b="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875530" y="1600200"/>
            <a:ext cx="6094413"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texto 3"/>
          <p:cNvSpPr>
            <a:spLocks noGrp="1"/>
          </p:cNvSpPr>
          <p:nvPr>
            <p:ph type="body" sz="half" idx="2"/>
          </p:nvPr>
        </p:nvSpPr>
        <p:spPr>
          <a:xfrm>
            <a:off x="1218883" y="1600202"/>
            <a:ext cx="3453500" cy="4571999"/>
          </a:xfrm>
        </p:spPr>
        <p:txBody>
          <a:bodyPr rtlCol="0">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06A70FE6-92D4-4980-AB39-764E33E298B9}" type="datetime1">
              <a:rPr lang="es-ES" noProof="0" smtClean="0"/>
              <a:pPr/>
              <a:t>28/07/2020</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normAutofit/>
          </a:bodyPr>
          <a:lstStyle>
            <a:lvl1pPr algn="l">
              <a:defRPr sz="3600" b="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8125883" y="1600200"/>
            <a:ext cx="2844059" cy="3759200"/>
          </a:xfrm>
        </p:spPr>
        <p:txBody>
          <a:bodyPr rtlCol="0"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74A03E11-FE9E-49AC-947B-236D0B46C2BE}" type="datetime1">
              <a:rPr lang="es-ES" noProof="0" smtClean="0"/>
              <a:pPr/>
              <a:t>28/07/2020</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34C99D79-8A4B-4031-B1E0-AF26F8EDF2BC}" type="slidenum">
              <a:rPr lang="es-ES" noProof="0"/>
              <a:t>‹Nº›</a:t>
            </a:fld>
            <a:endParaRPr lang="es-ES" noProof="0"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áfico de la parte inferior"/>
          <p:cNvGrpSpPr/>
          <p:nvPr/>
        </p:nvGrpSpPr>
        <p:grpSpPr>
          <a:xfrm>
            <a:off x="0" y="5409216"/>
            <a:ext cx="12188825" cy="1462483"/>
            <a:chOff x="0" y="4056912"/>
            <a:chExt cx="9144000" cy="1096862"/>
          </a:xfrm>
        </p:grpSpPr>
        <p:sp>
          <p:nvSpPr>
            <p:cNvPr id="21" name="Forma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Rectángulo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grpSp>
        <p:nvGrpSpPr>
          <p:cNvPr id="7" name="cuadrados"/>
          <p:cNvGrpSpPr/>
          <p:nvPr/>
        </p:nvGrpSpPr>
        <p:grpSpPr>
          <a:xfrm>
            <a:off x="1" y="800551"/>
            <a:ext cx="1063023" cy="524183"/>
            <a:chOff x="0" y="452558"/>
            <a:chExt cx="914400" cy="524182"/>
          </a:xfrm>
        </p:grpSpPr>
        <p:sp>
          <p:nvSpPr>
            <p:cNvPr id="8" name="Rectángulo redondeado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redondeado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con las esquinas de un lado redondeadas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pPr rtl="0"/>
            <a:r>
              <a:rPr lang="es-ES" noProof="0" dirty="0" smtClean="0"/>
              <a:t>Agregar un pie de página</a:t>
            </a:r>
            <a:endParaRPr lang="es-ES" noProof="0" dirty="0"/>
          </a:p>
        </p:txBody>
      </p:sp>
      <p:sp>
        <p:nvSpPr>
          <p:cNvPr id="4" name="Marcador de posición de fecha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967241A0-795B-43A4-BD95-E0D3C99F7642}" type="datetime1">
              <a:rPr lang="es-ES" noProof="0" smtClean="0"/>
              <a:pPr/>
              <a:t>28/07/2020</a:t>
            </a:fld>
            <a:endParaRPr lang="es-ES" noProof="0" dirty="0"/>
          </a:p>
        </p:txBody>
      </p:sp>
      <p:sp>
        <p:nvSpPr>
          <p:cNvPr id="6" name="Marcador de posición de número de diapositiva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pPr rtl="0"/>
            <a:fld id="{34C99D79-8A4B-4031-B1E0-AF26F8EDF2BC}" type="slidenum">
              <a:rPr lang="es-ES" noProof="0"/>
              <a:pPr rtl="0"/>
              <a:t>‹Nº›</a:t>
            </a:fld>
            <a:endParaRPr lang="es-ES" noProof="0"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10536" y="1124744"/>
            <a:ext cx="9141619" cy="1676400"/>
          </a:xfrm>
        </p:spPr>
        <p:txBody>
          <a:bodyPr rtlCol="0"/>
          <a:lstStyle/>
          <a:p>
            <a:r>
              <a:rPr lang="en-US" sz="4400" b="1" dirty="0"/>
              <a:t>Capstone Project - The Battle of Neighborhoods</a:t>
            </a:r>
            <a:r>
              <a:rPr lang="en-US" b="1" dirty="0"/>
              <a:t/>
            </a:r>
            <a:br>
              <a:rPr lang="en-US" b="1" dirty="0"/>
            </a:br>
            <a:endParaRPr lang="es-ES" dirty="0"/>
          </a:p>
        </p:txBody>
      </p:sp>
      <p:sp>
        <p:nvSpPr>
          <p:cNvPr id="3" name="Subtítulo 2"/>
          <p:cNvSpPr>
            <a:spLocks noGrp="1"/>
          </p:cNvSpPr>
          <p:nvPr>
            <p:ph type="subTitle" idx="1"/>
          </p:nvPr>
        </p:nvSpPr>
        <p:spPr/>
        <p:txBody>
          <a:bodyPr rtlCol="0">
            <a:normAutofit lnSpcReduction="10000"/>
          </a:bodyPr>
          <a:lstStyle/>
          <a:p>
            <a:r>
              <a:rPr lang="en-US" b="1" dirty="0"/>
              <a:t>Finding the best place to open an Italian restaurant in Toronto</a:t>
            </a:r>
          </a:p>
          <a:p>
            <a:pPr rtl="0"/>
            <a:endParaRPr lang="es-E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Conclusion</a:t>
            </a:r>
            <a:endParaRPr lang="en-US" b="1" dirty="0"/>
          </a:p>
        </p:txBody>
      </p:sp>
      <p:sp>
        <p:nvSpPr>
          <p:cNvPr id="3" name="Marcador de contenido 2"/>
          <p:cNvSpPr>
            <a:spLocks noGrp="1"/>
          </p:cNvSpPr>
          <p:nvPr>
            <p:ph idx="1"/>
          </p:nvPr>
        </p:nvSpPr>
        <p:spPr>
          <a:xfrm>
            <a:off x="1218883" y="1447800"/>
            <a:ext cx="9751060" cy="4572000"/>
          </a:xfrm>
        </p:spPr>
        <p:txBody>
          <a:bodyPr>
            <a:normAutofit lnSpcReduction="10000"/>
          </a:bodyPr>
          <a:lstStyle/>
          <a:p>
            <a:pPr marL="0" indent="0">
              <a:buNone/>
            </a:pPr>
            <a:endParaRPr lang="en-US" b="1" dirty="0"/>
          </a:p>
          <a:p>
            <a:r>
              <a:rPr lang="en-US" dirty="0"/>
              <a:t>Most of the Italian Restaurants are in cluster 2 represented by the purple clusters. The Neighborhoods located in the North York area that have the highest average of Italian Restaurants are Bedford Park and Lawrence Manor East. </a:t>
            </a:r>
            <a:r>
              <a:rPr lang="en-US" dirty="0" smtClean="0"/>
              <a:t>This </a:t>
            </a:r>
            <a:r>
              <a:rPr lang="en-US" dirty="0"/>
              <a:t>concludes the optimal findings for this project and recommends the entrepreneur to open an authentic Italian restaurant in these locations with little to no competition. Nonetheless, if the food is authentic, affordable and good taste, I am confident that it will have great following </a:t>
            </a:r>
            <a:r>
              <a:rPr lang="en-US" dirty="0" smtClean="0"/>
              <a:t>everywhere.</a:t>
            </a:r>
            <a:endParaRPr lang="en-US" dirty="0"/>
          </a:p>
          <a:p>
            <a:endParaRPr lang="en-US" dirty="0"/>
          </a:p>
        </p:txBody>
      </p:sp>
    </p:spTree>
    <p:extLst>
      <p:ext uri="{BB962C8B-B14F-4D97-AF65-F5344CB8AC3E}">
        <p14:creationId xmlns:p14="http://schemas.microsoft.com/office/powerpoint/2010/main" val="1235898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rtlCol="0"/>
          <a:lstStyle/>
          <a:p>
            <a:r>
              <a:rPr lang="en-US" b="1" dirty="0"/>
              <a:t>Introduction</a:t>
            </a:r>
          </a:p>
        </p:txBody>
      </p:sp>
      <p:sp>
        <p:nvSpPr>
          <p:cNvPr id="6" name="Marcador de contenido 5"/>
          <p:cNvSpPr>
            <a:spLocks noGrp="1"/>
          </p:cNvSpPr>
          <p:nvPr>
            <p:ph idx="1"/>
          </p:nvPr>
        </p:nvSpPr>
        <p:spPr/>
        <p:txBody>
          <a:bodyPr rtlCol="0"/>
          <a:lstStyle/>
          <a:p>
            <a:r>
              <a:rPr lang="en-US" dirty="0"/>
              <a:t>The objective of this project is to use Foursquare location data and regional clustering of venue information to determine what might be the ‘best’ </a:t>
            </a:r>
            <a:r>
              <a:rPr lang="en-US" dirty="0" smtClean="0"/>
              <a:t>neighborhood </a:t>
            </a:r>
            <a:r>
              <a:rPr lang="en-US" dirty="0"/>
              <a:t>in Toronto to open a restaurant</a:t>
            </a:r>
            <a:r>
              <a:rPr lang="en-US" dirty="0" smtClean="0"/>
              <a:t>.</a:t>
            </a:r>
          </a:p>
          <a:p>
            <a:r>
              <a:rPr lang="en-US" dirty="0"/>
              <a:t>Through this project, we will find the most suitable location for an entrepreneur to open a new Italian restaurant in Toronto, Canada</a:t>
            </a:r>
            <a:r>
              <a:rPr lang="en-US" dirty="0" smtClean="0"/>
              <a:t>.</a:t>
            </a:r>
            <a:endParaRPr lang="es-E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rtlCol="0"/>
          <a:lstStyle/>
          <a:p>
            <a:r>
              <a:rPr lang="en-US" b="1" dirty="0"/>
              <a:t>Data acquisition and cleaning </a:t>
            </a:r>
            <a:endParaRPr lang="es-ES" b="1" dirty="0"/>
          </a:p>
        </p:txBody>
      </p:sp>
      <p:sp>
        <p:nvSpPr>
          <p:cNvPr id="2" name="Marcador de contenido 1"/>
          <p:cNvSpPr>
            <a:spLocks noGrp="1"/>
          </p:cNvSpPr>
          <p:nvPr>
            <p:ph idx="1"/>
          </p:nvPr>
        </p:nvSpPr>
        <p:spPr/>
        <p:txBody>
          <a:bodyPr/>
          <a:lstStyle/>
          <a:p>
            <a:r>
              <a:rPr lang="en-US" dirty="0"/>
              <a:t>The data that will be required will be a combination of CSV files that have been prepared for the purposes of the analysis from multiple sources which will provide the list of </a:t>
            </a:r>
            <a:r>
              <a:rPr lang="en-US" dirty="0" err="1"/>
              <a:t>neighbourhoods</a:t>
            </a:r>
            <a:r>
              <a:rPr lang="en-US" dirty="0"/>
              <a:t> in Toronto (via Wikipedia), the Geographical location of the </a:t>
            </a:r>
            <a:r>
              <a:rPr lang="en-US" dirty="0" err="1"/>
              <a:t>neighbourhoods</a:t>
            </a:r>
            <a:r>
              <a:rPr lang="en-US" dirty="0"/>
              <a:t> (via </a:t>
            </a:r>
            <a:r>
              <a:rPr lang="en-US" dirty="0" err="1"/>
              <a:t>Geocoder</a:t>
            </a:r>
            <a:r>
              <a:rPr lang="en-US" dirty="0"/>
              <a:t> package) and Venue data pertaining to Italian restaurants (via Foursquare).</a:t>
            </a:r>
            <a:endParaRPr lang="en-US" dirty="0"/>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476672"/>
            <a:ext cx="9751060" cy="1295400"/>
          </a:xfrm>
        </p:spPr>
        <p:txBody>
          <a:bodyPr rtlCol="0">
            <a:normAutofit fontScale="90000"/>
          </a:bodyPr>
          <a:lstStyle/>
          <a:p>
            <a:r>
              <a:rPr lang="en-US" dirty="0"/>
              <a:t>After the implementation of </a:t>
            </a:r>
            <a:r>
              <a:rPr lang="en-US" dirty="0" smtClean="0"/>
              <a:t>several </a:t>
            </a:r>
            <a:r>
              <a:rPr lang="en-US" dirty="0"/>
              <a:t>assumptions, the rows were grouped based on the borough as shown </a:t>
            </a:r>
            <a:r>
              <a:rPr lang="en-US" dirty="0" smtClean="0"/>
              <a:t>below:</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883" y="2060848"/>
            <a:ext cx="7757030" cy="3048056"/>
          </a:xfrm>
          <a:prstGeom prst="rect">
            <a:avLst/>
          </a:prstGeom>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7" y="548680"/>
            <a:ext cx="9751060" cy="1295400"/>
          </a:xfrm>
        </p:spPr>
        <p:txBody>
          <a:bodyPr>
            <a:normAutofit fontScale="90000"/>
          </a:bodyPr>
          <a:lstStyle/>
          <a:p>
            <a:r>
              <a:rPr lang="en-US" dirty="0"/>
              <a:t>Using the Latitude and Longitude collected from the </a:t>
            </a:r>
            <a:r>
              <a:rPr lang="en-US" dirty="0" err="1"/>
              <a:t>Geocoder</a:t>
            </a:r>
            <a:r>
              <a:rPr lang="en-US" dirty="0"/>
              <a:t> package, we merged the two tables together based on Postal Code.</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46" y="2204864"/>
            <a:ext cx="9327303" cy="2759461"/>
          </a:xfrm>
          <a:prstGeom prst="rect">
            <a:avLst/>
          </a:prstGeom>
        </p:spPr>
      </p:pic>
    </p:spTree>
    <p:extLst>
      <p:ext uri="{BB962C8B-B14F-4D97-AF65-F5344CB8AC3E}">
        <p14:creationId xmlns:p14="http://schemas.microsoft.com/office/powerpoint/2010/main" val="240829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620688"/>
            <a:ext cx="9751060" cy="1295400"/>
          </a:xfrm>
        </p:spPr>
        <p:txBody>
          <a:bodyPr>
            <a:normAutofit fontScale="90000"/>
          </a:bodyPr>
          <a:lstStyle/>
          <a:p>
            <a:r>
              <a:rPr lang="en-US" dirty="0"/>
              <a:t>We then merged the Foursquare Venue data with the Neighborhood data which then gave us the nearest Venue for each of the Neighborhoods.</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25" y="2420888"/>
            <a:ext cx="11630746" cy="2043400"/>
          </a:xfrm>
          <a:prstGeom prst="rect">
            <a:avLst/>
          </a:prstGeom>
        </p:spPr>
      </p:pic>
    </p:spTree>
    <p:extLst>
      <p:ext uri="{BB962C8B-B14F-4D97-AF65-F5344CB8AC3E}">
        <p14:creationId xmlns:p14="http://schemas.microsoft.com/office/powerpoint/2010/main" val="1108846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868" y="1772816"/>
            <a:ext cx="9751060" cy="1295400"/>
          </a:xfrm>
        </p:spPr>
        <p:txBody>
          <a:bodyPr>
            <a:normAutofit fontScale="90000"/>
          </a:bodyPr>
          <a:lstStyle/>
          <a:p>
            <a:r>
              <a:rPr lang="en-US" dirty="0"/>
              <a:t>For each of the </a:t>
            </a:r>
            <a:r>
              <a:rPr lang="en-US" dirty="0" smtClean="0"/>
              <a:t>neighborhoods</a:t>
            </a:r>
            <a:r>
              <a:rPr lang="en-US" dirty="0"/>
              <a:t>, individual venues were turned into the frequency at how many of those Venues were located in each </a:t>
            </a:r>
            <a:r>
              <a:rPr lang="en-US" dirty="0" smtClean="0"/>
              <a:t>neighborhood. </a:t>
            </a:r>
            <a:r>
              <a:rPr lang="en-US" dirty="0"/>
              <a:t>Then we grouped those rows by Neighborhood and by taking the </a:t>
            </a:r>
            <a:r>
              <a:rPr lang="en-US" b="1" dirty="0"/>
              <a:t>average</a:t>
            </a:r>
            <a:r>
              <a:rPr lang="en-US" dirty="0"/>
              <a:t> of the frequency of occurrence of each Venue Category.</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612" y="3284984"/>
            <a:ext cx="7827571" cy="3299622"/>
          </a:xfrm>
          <a:prstGeom prst="rect">
            <a:avLst/>
          </a:prstGeom>
        </p:spPr>
      </p:pic>
    </p:spTree>
    <p:extLst>
      <p:ext uri="{BB962C8B-B14F-4D97-AF65-F5344CB8AC3E}">
        <p14:creationId xmlns:p14="http://schemas.microsoft.com/office/powerpoint/2010/main" val="487196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1884" y="908720"/>
            <a:ext cx="9751060" cy="1295400"/>
          </a:xfrm>
        </p:spPr>
        <p:txBody>
          <a:bodyPr>
            <a:normAutofit fontScale="90000"/>
          </a:bodyPr>
          <a:lstStyle/>
          <a:p>
            <a:r>
              <a:rPr lang="en-US" dirty="0"/>
              <a:t>To make the analysis more interesting, we wanted to cluster the </a:t>
            </a:r>
            <a:r>
              <a:rPr lang="en-US" dirty="0" smtClean="0"/>
              <a:t>neighborhoods </a:t>
            </a:r>
            <a:r>
              <a:rPr lang="en-US" dirty="0"/>
              <a:t>based on the </a:t>
            </a:r>
            <a:r>
              <a:rPr lang="en-US" dirty="0" smtClean="0"/>
              <a:t>neighborhoods </a:t>
            </a:r>
            <a:r>
              <a:rPr lang="en-US" dirty="0"/>
              <a:t>that had similar averages of Italian Restaurants in that </a:t>
            </a:r>
            <a:r>
              <a:rPr lang="en-US" dirty="0" smtClean="0"/>
              <a:t>Neighborhood.</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319" y="2492896"/>
            <a:ext cx="8834190" cy="3414634"/>
          </a:xfrm>
          <a:prstGeom prst="rect">
            <a:avLst/>
          </a:prstGeom>
        </p:spPr>
      </p:pic>
    </p:spTree>
    <p:extLst>
      <p:ext uri="{BB962C8B-B14F-4D97-AF65-F5344CB8AC3E}">
        <p14:creationId xmlns:p14="http://schemas.microsoft.com/office/powerpoint/2010/main" val="3336611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9876" y="1052736"/>
            <a:ext cx="9751060" cy="1295400"/>
          </a:xfrm>
        </p:spPr>
        <p:txBody>
          <a:bodyPr>
            <a:normAutofit fontScale="90000"/>
          </a:bodyPr>
          <a:lstStyle/>
          <a:p>
            <a:r>
              <a:rPr lang="en-US" dirty="0"/>
              <a:t>We have a total of 4 </a:t>
            </a:r>
            <a:r>
              <a:rPr lang="en-US" dirty="0" smtClean="0"/>
              <a:t>clusters. </a:t>
            </a:r>
            <a:r>
              <a:rPr lang="en-US" dirty="0"/>
              <a:t>Before we analyze them one by one let's check the total amount of </a:t>
            </a:r>
            <a:r>
              <a:rPr lang="en-US" dirty="0" smtClean="0"/>
              <a:t>neighborhoods </a:t>
            </a:r>
            <a:r>
              <a:rPr lang="en-US" dirty="0"/>
              <a:t>in each cluster and the average Italian Restaurants in that </a:t>
            </a:r>
            <a:r>
              <a:rPr lang="en-US" dirty="0" smtClean="0"/>
              <a:t>cluster.</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2492896"/>
            <a:ext cx="6038609" cy="3812774"/>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459" y="2364589"/>
            <a:ext cx="5672522" cy="3935380"/>
          </a:xfrm>
          <a:prstGeom prst="rect">
            <a:avLst/>
          </a:prstGeom>
        </p:spPr>
      </p:pic>
    </p:spTree>
    <p:extLst>
      <p:ext uri="{BB962C8B-B14F-4D97-AF65-F5344CB8AC3E}">
        <p14:creationId xmlns:p14="http://schemas.microsoft.com/office/powerpoint/2010/main" val="926143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cina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745_TF02787942.potx" id="{A91EF631-4122-4EBA-8019-60FC57DF5C6B}" vid="{1917DBFF-73CC-407A-A7A2-17BBCF700EC6}"/>
    </a:ext>
  </a:extLst>
</a:theme>
</file>

<file path=ppt/theme/theme2.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con alimentos frescos (panorámica)</Template>
  <TotalTime>62</TotalTime>
  <Words>401</Words>
  <Application>Microsoft Office PowerPoint</Application>
  <PresentationFormat>Personalizado</PresentationFormat>
  <Paragraphs>20</Paragraphs>
  <Slides>10</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Constantia</vt:lpstr>
      <vt:lpstr>Cocina 16x9</vt:lpstr>
      <vt:lpstr>Capstone Project - The Battle of Neighborhoods </vt:lpstr>
      <vt:lpstr>Introduction</vt:lpstr>
      <vt:lpstr>Data acquisition and cleaning </vt:lpstr>
      <vt:lpstr>After the implementation of several assumptions, the rows were grouped based on the borough as shown below:</vt:lpstr>
      <vt:lpstr>Using the Latitude and Longitude collected from the Geocoder package, we merged the two tables together based on Postal Code.</vt:lpstr>
      <vt:lpstr>We then merged the Foursquare Venue data with the Neighborhood data which then gave us the nearest Venue for each of the Neighborhoods.</vt:lpstr>
      <vt:lpstr>For each of the neighborhoods, individual venues were turned into the frequency at how many of those Venues were located in each neighborhood. Then we grouped those rows by Neighborhood and by taking the average of the frequency of occurrence of each Venue Category.</vt:lpstr>
      <vt:lpstr>To make the analysis more interesting, we wanted to cluster the neighborhoods based on the neighborhoods that had similar averages of Italian Restaurants in that Neighborhood.</vt:lpstr>
      <vt:lpstr>We have a total of 4 clusters. Before we analyze them one by one let's check the total amount of neighborhoods in each cluster and the average Italian Restaurants in that cluster.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Moises Castillo</dc:creator>
  <cp:lastModifiedBy>Moises Castillo</cp:lastModifiedBy>
  <cp:revision>3</cp:revision>
  <dcterms:created xsi:type="dcterms:W3CDTF">2020-07-28T20:29:01Z</dcterms:created>
  <dcterms:modified xsi:type="dcterms:W3CDTF">2020-07-28T21:31:01Z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