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7" r:id="rId1"/>
  </p:sldMasterIdLst>
  <p:notesMasterIdLst>
    <p:notesMasterId r:id="rId25"/>
  </p:notesMasterIdLst>
  <p:sldIdLst>
    <p:sldId id="256" r:id="rId2"/>
    <p:sldId id="257" r:id="rId3"/>
    <p:sldId id="282" r:id="rId4"/>
    <p:sldId id="258" r:id="rId5"/>
    <p:sldId id="283" r:id="rId6"/>
    <p:sldId id="287" r:id="rId7"/>
    <p:sldId id="288" r:id="rId8"/>
    <p:sldId id="289" r:id="rId9"/>
    <p:sldId id="290" r:id="rId10"/>
    <p:sldId id="284" r:id="rId11"/>
    <p:sldId id="293" r:id="rId12"/>
    <p:sldId id="295" r:id="rId13"/>
    <p:sldId id="297" r:id="rId14"/>
    <p:sldId id="296" r:id="rId15"/>
    <p:sldId id="298" r:id="rId16"/>
    <p:sldId id="299" r:id="rId17"/>
    <p:sldId id="300" r:id="rId18"/>
    <p:sldId id="301" r:id="rId19"/>
    <p:sldId id="302" r:id="rId20"/>
    <p:sldId id="303" r:id="rId21"/>
    <p:sldId id="304" r:id="rId22"/>
    <p:sldId id="285" r:id="rId23"/>
    <p:sldId id="292" r:id="rId24"/>
  </p:sldIdLst>
  <p:sldSz cx="9144000" cy="5143500" type="screen16x9"/>
  <p:notesSz cx="6858000" cy="9144000"/>
  <p:embeddedFontLst>
    <p:embeddedFont>
      <p:font typeface="Advent Pro Medium" panose="020B0604020202020204" charset="0"/>
      <p:regular r:id="rId26"/>
      <p:bold r:id="rId27"/>
    </p:embeddedFont>
    <p:embeddedFont>
      <p:font typeface="Advent Pro SemiBold" panose="020B0604020202020204" charset="0"/>
      <p:regular r:id="rId28"/>
      <p:bold r:id="rId29"/>
    </p:embeddedFont>
    <p:embeddedFont>
      <p:font typeface="Fira Sans Condensed Medium" panose="020B06040202020202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Livvic Light" panose="020B0604020202020204" charset="0"/>
      <p:regular r:id="rId38"/>
      <p:italic r:id="rId39"/>
    </p:embeddedFont>
    <p:embeddedFont>
      <p:font typeface="Maven Pro" panose="020B0604020202020204" charset="0"/>
      <p:regular r:id="rId40"/>
      <p:bold r:id="rId41"/>
    </p:embeddedFont>
    <p:embeddedFont>
      <p:font typeface="Nunito Light" panose="020B0604020202020204" pitchFamily="2" charset="0"/>
      <p:regular r:id="rId42"/>
      <p:italic r:id="rId43"/>
    </p:embeddedFont>
    <p:embeddedFont>
      <p:font typeface="Share Tech" panose="020B0604020202020204" charset="0"/>
      <p:regular r:id="rId44"/>
    </p:embeddedFont>
    <p:embeddedFont>
      <p:font typeface="Trebuchet MS" panose="020B0603020202020204" pitchFamily="34" charset="0"/>
      <p:regular r:id="rId45"/>
      <p:bold r:id="rId46"/>
      <p:italic r:id="rId47"/>
      <p:boldItalic r:id="rId4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4B8CB-EFF5-432F-9E0F-18572FD9A4C2}">
  <a:tblStyle styleId="{D6A4B8CB-EFF5-432F-9E0F-18572FD9A4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54900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770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8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66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24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7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0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34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05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01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857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2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45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16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29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139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8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26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55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7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93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65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591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162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413180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535111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901866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fld id="{D57F1E4F-1CFF-5643-939E-217C01CDF565}" type="slidenum">
              <a:rPr lang="en-US" smtClean="0"/>
              <a:pPr/>
              <a:t>‹Nº›</a:t>
            </a:fld>
            <a:endParaRPr lang="en-US" dirty="0"/>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25349299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078089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0073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43955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839343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0058445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Tree>
    <p:extLst>
      <p:ext uri="{BB962C8B-B14F-4D97-AF65-F5344CB8AC3E}">
        <p14:creationId xmlns:p14="http://schemas.microsoft.com/office/powerpoint/2010/main" val="3165666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364648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849831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659420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2896739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3896941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3276555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2130799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068011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337428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71492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660109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510242" y="2272507"/>
            <a:ext cx="3523766" cy="21796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195593" y="2272507"/>
            <a:ext cx="3525044" cy="21796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882666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05247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7172824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721819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453542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8">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12/1/2022</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2293849"/>
      </p:ext>
    </p:extLst>
  </p:cSld>
  <p:clrMap bg1="dk1" tx1="lt1" bg2="dk2" tx2="lt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2" r:id="rId15"/>
    <p:sldLayoutId id="2147484033" r:id="rId16"/>
    <p:sldLayoutId id="2147484034" r:id="rId17"/>
    <p:sldLayoutId id="2147484035" r:id="rId18"/>
    <p:sldLayoutId id="2147484036" r:id="rId19"/>
    <p:sldLayoutId id="2147484037" r:id="rId20"/>
    <p:sldLayoutId id="2147484038" r:id="rId21"/>
    <p:sldLayoutId id="2147484039" r:id="rId22"/>
    <p:sldLayoutId id="2147484040" r:id="rId23"/>
    <p:sldLayoutId id="2147484041" r:id="rId24"/>
    <p:sldLayoutId id="2147484042" r:id="rId25"/>
    <p:sldLayoutId id="2147484043" r:id="rId26"/>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41" y="1253414"/>
            <a:ext cx="6020700" cy="25644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dirty="0"/>
              <a:t>MILESTONE 4</a:t>
            </a:r>
            <a:r>
              <a:rPr lang="en" dirty="0"/>
              <a:t> </a:t>
            </a:r>
            <a:br>
              <a:rPr lang="en" dirty="0"/>
            </a:br>
            <a:r>
              <a:rPr lang="en-US" dirty="0">
                <a:solidFill>
                  <a:schemeClr val="accent2"/>
                </a:solidFill>
              </a:rPr>
              <a:t>SQL FOR DATA SCIENCE </a:t>
            </a:r>
            <a:r>
              <a:rPr lang="en-US" dirty="0">
                <a:solidFill>
                  <a:schemeClr val="bg1"/>
                </a:solidFill>
                <a:highlight>
                  <a:srgbClr val="FFFF00"/>
                </a:highlight>
              </a:rPr>
              <a:t>CAPSTONE PROJECT</a:t>
            </a:r>
            <a:endParaRPr dirty="0">
              <a:solidFill>
                <a:schemeClr val="bg1"/>
              </a:solidFill>
              <a:highlight>
                <a:srgbClr val="FFFF00"/>
              </a:highlight>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78494" y="1064712"/>
            <a:ext cx="3895582" cy="2567835"/>
          </a:xfrm>
          <a:prstGeom prst="rect">
            <a:avLst/>
          </a:prstGeom>
        </p:spPr>
        <p:txBody>
          <a:bodyPr spcFirstLastPara="1" wrap="square" lIns="91425" tIns="91425" rIns="91425" bIns="91425" anchor="b" anchorCtr="0">
            <a:noAutofit/>
          </a:bodyPr>
          <a:lstStyle/>
          <a:p>
            <a:r>
              <a:rPr lang="es-PE" dirty="0"/>
              <a:t>DISCUSS INSIGHTS DISCOVERED</a:t>
            </a:r>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477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438008"/>
            <a:ext cx="8158318" cy="3058836"/>
          </a:xfrm>
          <a:prstGeom prst="rect">
            <a:avLst/>
          </a:prstGeom>
        </p:spPr>
        <p:txBody>
          <a:bodyPr spcFirstLastPara="1" wrap="square" lIns="91425" tIns="91425" rIns="91425" bIns="91425" anchor="t" anchorCtr="0">
            <a:noAutofit/>
          </a:bodyPr>
          <a:lstStyle/>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Among the main discoveries when looking at the more ordered data, it was that although the diversity in the participants increased over time, the difference is very marked between seasons. Likewise, the medals obtained as a function of time have been obtaining a more stable line, that is, it is normalized.</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There are significant differences between male and female participants not only in expected height and weight, but also in age. The first two differences can be attributed to biology. Although the last one may require more than that: social factors are worth considering at the same time.</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Although the ratio between summer and winter Olympics is indeed different, it turns out that men dominate. My first assumption is that the ratio of women to men has increased over time. I started digging into it.</a:t>
            </a:r>
            <a:endParaRPr sz="1400" dirty="0"/>
          </a:p>
        </p:txBody>
      </p:sp>
      <p:sp>
        <p:nvSpPr>
          <p:cNvPr id="1587" name="Google Shape;1587;p4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Findings</a:t>
            </a:r>
            <a:endParaRPr dirty="0"/>
          </a:p>
        </p:txBody>
      </p:sp>
    </p:spTree>
    <p:extLst>
      <p:ext uri="{BB962C8B-B14F-4D97-AF65-F5344CB8AC3E}">
        <p14:creationId xmlns:p14="http://schemas.microsoft.com/office/powerpoint/2010/main" val="65288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pic>
        <p:nvPicPr>
          <p:cNvPr id="11" name="Imagen 10">
            <a:extLst>
              <a:ext uri="{FF2B5EF4-FFF2-40B4-BE49-F238E27FC236}">
                <a16:creationId xmlns:a16="http://schemas.microsoft.com/office/drawing/2014/main" id="{C1B24F6E-2762-46C4-AC79-C923BD09A9C5}"/>
              </a:ext>
            </a:extLst>
          </p:cNvPr>
          <p:cNvPicPr/>
          <p:nvPr/>
        </p:nvPicPr>
        <p:blipFill>
          <a:blip r:embed="rId3"/>
          <a:stretch/>
        </p:blipFill>
        <p:spPr>
          <a:xfrm>
            <a:off x="2507400" y="211680"/>
            <a:ext cx="5020200" cy="3287880"/>
          </a:xfrm>
          <a:prstGeom prst="rect">
            <a:avLst/>
          </a:prstGeom>
          <a:ln>
            <a:noFill/>
          </a:ln>
        </p:spPr>
      </p:pic>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Over time, the proportion of medals fluctuated greatly in the competition seasons, but eventually stabilized. This can be interpreted as the establishment of standards on these issues.</a:t>
            </a:r>
            <a:endParaRPr lang="es-PE" sz="1600" dirty="0">
              <a:solidFill>
                <a:schemeClr val="tx1"/>
              </a:solidFill>
            </a:endParaRPr>
          </a:p>
        </p:txBody>
      </p:sp>
    </p:spTree>
    <p:extLst>
      <p:ext uri="{BB962C8B-B14F-4D97-AF65-F5344CB8AC3E}">
        <p14:creationId xmlns:p14="http://schemas.microsoft.com/office/powerpoint/2010/main" val="327196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We can see that the age range of the athletes who won medals in the Olympics is mostly in the range of 20-30 years of age, in contrast to the number of participants.</a:t>
            </a:r>
          </a:p>
          <a:p>
            <a:endParaRPr lang="es-PE" sz="1600" dirty="0">
              <a:solidFill>
                <a:schemeClr val="tx1"/>
              </a:solidFill>
            </a:endParaRPr>
          </a:p>
        </p:txBody>
      </p:sp>
      <p:pic>
        <p:nvPicPr>
          <p:cNvPr id="1026" name="Picture 2">
            <a:extLst>
              <a:ext uri="{FF2B5EF4-FFF2-40B4-BE49-F238E27FC236}">
                <a16:creationId xmlns:a16="http://schemas.microsoft.com/office/drawing/2014/main" id="{B338A8AB-32AB-4C3C-9D8D-2A605D650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175" y="662575"/>
            <a:ext cx="39338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85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The different gold, silver and bronze medals have obtained relative percentages; however, they also have more stability, and this may be due to the reasons.</a:t>
            </a:r>
            <a:endParaRPr lang="es-PE" sz="1600" dirty="0">
              <a:solidFill>
                <a:schemeClr val="tx1"/>
              </a:solidFill>
            </a:endParaRPr>
          </a:p>
        </p:txBody>
      </p:sp>
      <p:pic>
        <p:nvPicPr>
          <p:cNvPr id="13" name="Imagen 12">
            <a:extLst>
              <a:ext uri="{FF2B5EF4-FFF2-40B4-BE49-F238E27FC236}">
                <a16:creationId xmlns:a16="http://schemas.microsoft.com/office/drawing/2014/main" id="{F9D0B46D-9E13-403F-815A-C1AE7EB5DB26}"/>
              </a:ext>
            </a:extLst>
          </p:cNvPr>
          <p:cNvPicPr/>
          <p:nvPr/>
        </p:nvPicPr>
        <p:blipFill>
          <a:blip r:embed="rId3"/>
          <a:stretch/>
        </p:blipFill>
        <p:spPr>
          <a:xfrm>
            <a:off x="2091289" y="102509"/>
            <a:ext cx="4978800" cy="3287880"/>
          </a:xfrm>
          <a:prstGeom prst="rect">
            <a:avLst/>
          </a:prstGeom>
          <a:ln>
            <a:noFill/>
          </a:ln>
        </p:spPr>
      </p:pic>
    </p:spTree>
    <p:extLst>
      <p:ext uri="{BB962C8B-B14F-4D97-AF65-F5344CB8AC3E}">
        <p14:creationId xmlns:p14="http://schemas.microsoft.com/office/powerpoint/2010/main" val="162951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581925" y="4108536"/>
            <a:ext cx="4126500" cy="6043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finding</a:t>
            </a:r>
            <a:endParaRPr dirty="0"/>
          </a:p>
        </p:txBody>
      </p:sp>
      <p:sp>
        <p:nvSpPr>
          <p:cNvPr id="12" name="Google Shape;1074;p36">
            <a:extLst>
              <a:ext uri="{FF2B5EF4-FFF2-40B4-BE49-F238E27FC236}">
                <a16:creationId xmlns:a16="http://schemas.microsoft.com/office/drawing/2014/main" id="{BA6B94F3-4377-494D-B68E-7AB6D2B34328}"/>
              </a:ext>
            </a:extLst>
          </p:cNvPr>
          <p:cNvSpPr txBox="1">
            <a:spLocks/>
          </p:cNvSpPr>
          <p:nvPr/>
        </p:nvSpPr>
        <p:spPr>
          <a:xfrm>
            <a:off x="5138347" y="3639980"/>
            <a:ext cx="3863453" cy="1358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3000"/>
              <a:buFont typeface="Share Tech"/>
              <a:buNone/>
              <a:defRPr sz="3000" b="0" i="0" u="none" strike="noStrike" cap="none">
                <a:solidFill>
                  <a:schemeClr val="lt1"/>
                </a:solidFill>
                <a:latin typeface="Share Tech"/>
                <a:ea typeface="Share Tech"/>
                <a:cs typeface="Share Tech"/>
                <a:sym typeface="Share Tech"/>
              </a:defRPr>
            </a:lvl9pPr>
          </a:lstStyle>
          <a:p>
            <a:r>
              <a:rPr lang="en-US" sz="1600" dirty="0">
                <a:solidFill>
                  <a:schemeClr val="tx1"/>
                </a:solidFill>
              </a:rPr>
              <a:t>This assumption seems to be correct. Over time, the ratio of women to men has indeed increased. This is reflected in a more detailed analysis of the whole, by filters such as sports, city and year of competition.</a:t>
            </a:r>
            <a:endParaRPr lang="es-PE" sz="1600" dirty="0">
              <a:solidFill>
                <a:schemeClr val="tx1"/>
              </a:solidFill>
            </a:endParaRPr>
          </a:p>
        </p:txBody>
      </p:sp>
      <p:pic>
        <p:nvPicPr>
          <p:cNvPr id="14" name="Imagen 13">
            <a:extLst>
              <a:ext uri="{FF2B5EF4-FFF2-40B4-BE49-F238E27FC236}">
                <a16:creationId xmlns:a16="http://schemas.microsoft.com/office/drawing/2014/main" id="{8EAA9D8D-F5B2-449A-90AB-DB9F6F285326}"/>
              </a:ext>
            </a:extLst>
          </p:cNvPr>
          <p:cNvPicPr/>
          <p:nvPr/>
        </p:nvPicPr>
        <p:blipFill>
          <a:blip r:embed="rId3"/>
          <a:stretch/>
        </p:blipFill>
        <p:spPr>
          <a:xfrm>
            <a:off x="2258422" y="190429"/>
            <a:ext cx="4932000" cy="3287880"/>
          </a:xfrm>
          <a:prstGeom prst="rect">
            <a:avLst/>
          </a:prstGeom>
          <a:ln>
            <a:noFill/>
          </a:ln>
        </p:spPr>
      </p:pic>
    </p:spTree>
    <p:extLst>
      <p:ext uri="{BB962C8B-B14F-4D97-AF65-F5344CB8AC3E}">
        <p14:creationId xmlns:p14="http://schemas.microsoft.com/office/powerpoint/2010/main" val="415039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7"/>
            <a:ext cx="3976538" cy="3177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length of the array of the number of medal count in the winter Olympics and summer Olympics are different because Winter Olympics started in 1924, but Summer Olympics started in 1896. Therefore, I must create a new shortened table of the summer Olympics started in 1924 to match the length of the winter Olympics.</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257086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7"/>
            <a:ext cx="3976538" cy="3177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Pearson correlation coefficient between the total number of medals in the winter and summer Olympics from 1924 to 2016, is 0.94, which is highly positive.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the performance of a country in winter Olympics is highly correlated to that in summer Olympics.</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100326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1119726"/>
            <a:ext cx="3733558" cy="2312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will then calculate the standard deviation in country performance through years. A Comparison between average std of Winter and that of Summer Olympics will help.</a:t>
            </a:r>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Deeper Analysis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Obstáculo con relleno sólido">
            <a:extLst>
              <a:ext uri="{FF2B5EF4-FFF2-40B4-BE49-F238E27FC236}">
                <a16:creationId xmlns:a16="http://schemas.microsoft.com/office/drawing/2014/main" id="{3C16BE0A-5339-4F92-92BC-DF746090D6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729" y="1694029"/>
            <a:ext cx="1643300" cy="1643300"/>
          </a:xfrm>
          <a:prstGeom prst="rect">
            <a:avLst/>
          </a:prstGeom>
        </p:spPr>
      </p:pic>
    </p:spTree>
    <p:extLst>
      <p:ext uri="{BB962C8B-B14F-4D97-AF65-F5344CB8AC3E}">
        <p14:creationId xmlns:p14="http://schemas.microsoft.com/office/powerpoint/2010/main" val="269225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475</a:t>
            </a:r>
            <a:endParaRPr dirty="0"/>
          </a:p>
        </p:txBody>
      </p:sp>
      <p:sp>
        <p:nvSpPr>
          <p:cNvPr id="1235" name="Google Shape;123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PE" dirty="0"/>
              <a:t>C</a:t>
            </a:r>
            <a:r>
              <a:rPr lang="en" dirty="0"/>
              <a:t>ount summer olympics</a:t>
            </a:r>
            <a:endParaRPr dirty="0"/>
          </a:p>
        </p:txBody>
      </p:sp>
    </p:spTree>
    <p:extLst>
      <p:ext uri="{BB962C8B-B14F-4D97-AF65-F5344CB8AC3E}">
        <p14:creationId xmlns:p14="http://schemas.microsoft.com/office/powerpoint/2010/main" val="26970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MX" b="1" dirty="0" err="1"/>
              <a:t>Review</a:t>
            </a:r>
            <a:r>
              <a:rPr lang="es-MX" b="1" dirty="0"/>
              <a:t> </a:t>
            </a:r>
            <a:r>
              <a:rPr lang="es-MX" b="1" dirty="0" err="1"/>
              <a:t>Criteria</a:t>
            </a:r>
            <a:r>
              <a:rPr lang="es-MX" b="1" dirty="0"/>
              <a:t>:</a:t>
            </a:r>
            <a:endParaRPr b="1" dirty="0"/>
          </a:p>
          <a:p>
            <a:pPr marL="0" lvl="0" indent="0" algn="l" rtl="0">
              <a:lnSpc>
                <a:spcPct val="100000"/>
              </a:lnSpc>
              <a:spcBef>
                <a:spcPts val="1600"/>
              </a:spcBef>
              <a:spcAft>
                <a:spcPts val="0"/>
              </a:spcAft>
              <a:buNone/>
            </a:pPr>
            <a:r>
              <a:rPr lang="en-US" b="1" dirty="0"/>
              <a:t>Your presentation will be a culmination of the other milestones you completed in this project-based course. You will create your presentation using any media you choose and use the Rich Text Editor feature to submit your presentation. </a:t>
            </a:r>
          </a:p>
          <a:p>
            <a:pPr marL="0" lvl="0" indent="0" algn="l" rtl="0">
              <a:lnSpc>
                <a:spcPct val="100000"/>
              </a:lnSpc>
              <a:spcBef>
                <a:spcPts val="1600"/>
              </a:spcBef>
              <a:spcAft>
                <a:spcPts val="0"/>
              </a:spcAft>
              <a:buNone/>
            </a:pPr>
            <a:r>
              <a:rPr lang="es-PE" b="1" dirty="0" err="1"/>
              <a:t>For</a:t>
            </a:r>
            <a:r>
              <a:rPr lang="es-PE" b="1" dirty="0"/>
              <a:t> </a:t>
            </a:r>
            <a:r>
              <a:rPr lang="es-PE" b="1" dirty="0" err="1"/>
              <a:t>presentation</a:t>
            </a:r>
            <a:r>
              <a:rPr lang="es-PE" b="1" dirty="0"/>
              <a:t> ideas:</a:t>
            </a:r>
          </a:p>
          <a:p>
            <a:pPr marL="171450" indent="-171450">
              <a:spcBef>
                <a:spcPts val="1600"/>
              </a:spcBef>
            </a:pPr>
            <a:r>
              <a:rPr lang="es-PE" b="1" dirty="0"/>
              <a:t>Look at </a:t>
            </a:r>
            <a:r>
              <a:rPr lang="es-PE" b="1" dirty="0" err="1"/>
              <a:t>DataBricks</a:t>
            </a:r>
            <a:r>
              <a:rPr lang="es-PE" b="1" dirty="0"/>
              <a:t> and </a:t>
            </a:r>
            <a:r>
              <a:rPr lang="es-PE" b="1" dirty="0" err="1"/>
              <a:t>markdown</a:t>
            </a:r>
            <a:r>
              <a:rPr lang="es-PE" b="1" dirty="0"/>
              <a:t> (notebooks)</a:t>
            </a:r>
          </a:p>
          <a:p>
            <a:pPr marL="171450" indent="-171450">
              <a:spcBef>
                <a:spcPts val="1600"/>
              </a:spcBef>
            </a:pPr>
            <a:r>
              <a:rPr lang="es-PE" b="1" dirty="0" err="1"/>
              <a:t>Visualizations</a:t>
            </a:r>
            <a:r>
              <a:rPr lang="es-PE" b="1" dirty="0"/>
              <a:t> … raw data </a:t>
            </a:r>
            <a:r>
              <a:rPr lang="es-PE" b="1" dirty="0" err="1"/>
              <a:t>Infographics</a:t>
            </a:r>
            <a:endParaRPr lang="es-PE" b="1" dirty="0"/>
          </a:p>
          <a:p>
            <a:pPr marL="171450" indent="-171450">
              <a:spcBef>
                <a:spcPts val="1600"/>
              </a:spcBef>
            </a:pPr>
            <a:r>
              <a:rPr lang="es-PE" b="1" dirty="0" err="1"/>
              <a:t>Presentation</a:t>
            </a:r>
            <a:r>
              <a:rPr lang="es-PE" b="1" dirty="0"/>
              <a:t> </a:t>
            </a:r>
            <a:r>
              <a:rPr lang="es-PE" b="1" dirty="0" err="1"/>
              <a:t>Styles</a:t>
            </a:r>
            <a:r>
              <a:rPr lang="es-PE" b="1" dirty="0"/>
              <a:t> / </a:t>
            </a:r>
            <a:r>
              <a:rPr lang="es-PE" b="1" dirty="0" err="1"/>
              <a:t>Audiences</a:t>
            </a:r>
            <a:endParaRPr lang="es-PE" b="1" dirty="0"/>
          </a:p>
          <a:p>
            <a:pPr marL="171450" indent="-171450">
              <a:spcBef>
                <a:spcPts val="1600"/>
              </a:spcBef>
            </a:pPr>
            <a:r>
              <a:rPr lang="es-PE" b="1" dirty="0"/>
              <a:t>Reference SQL output vs. </a:t>
            </a:r>
            <a:r>
              <a:rPr lang="es-PE" b="1" dirty="0" err="1"/>
              <a:t>Visualizations</a:t>
            </a:r>
            <a:endParaRPr lang="es-PE" b="1" dirty="0"/>
          </a:p>
        </p:txBody>
      </p:sp>
      <p:sp>
        <p:nvSpPr>
          <p:cNvPr id="466" name="Google Shape;466;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Milestone Week 04</a:t>
            </a:r>
            <a:endParaRPr dirty="0">
              <a:solidFill>
                <a:srgbClr val="FF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153</a:t>
            </a:r>
            <a:endParaRPr dirty="0"/>
          </a:p>
        </p:txBody>
      </p:sp>
      <p:sp>
        <p:nvSpPr>
          <p:cNvPr id="1235" name="Google Shape;123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PE" dirty="0"/>
              <a:t>C</a:t>
            </a:r>
            <a:r>
              <a:rPr lang="en" dirty="0"/>
              <a:t>ount winter olympics</a:t>
            </a:r>
            <a:endParaRPr dirty="0"/>
          </a:p>
        </p:txBody>
      </p:sp>
    </p:spTree>
    <p:extLst>
      <p:ext uri="{BB962C8B-B14F-4D97-AF65-F5344CB8AC3E}">
        <p14:creationId xmlns:p14="http://schemas.microsoft.com/office/powerpoint/2010/main" val="259163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4" name="Google Shape;604;p30"/>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1</a:t>
            </a:r>
            <a:endParaRPr dirty="0"/>
          </a:p>
        </p:txBody>
      </p:sp>
      <p:sp>
        <p:nvSpPr>
          <p:cNvPr id="605" name="Google Shape;605;p30"/>
          <p:cNvSpPr txBox="1">
            <a:spLocks noGrp="1"/>
          </p:cNvSpPr>
          <p:nvPr>
            <p:ph type="subTitle" idx="1"/>
          </p:nvPr>
        </p:nvSpPr>
        <p:spPr>
          <a:xfrm>
            <a:off x="751562" y="1865495"/>
            <a:ext cx="2348279" cy="17172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Yes, a country's performance at the Winter Olympics is closely related to that of the Summer Olympics, i.e., with its seasonal variation</a:t>
            </a:r>
            <a:endParaRPr dirty="0"/>
          </a:p>
        </p:txBody>
      </p:sp>
      <p:sp>
        <p:nvSpPr>
          <p:cNvPr id="601" name="Google Shape;601;p30"/>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2</a:t>
            </a:r>
            <a:endParaRPr dirty="0"/>
          </a:p>
        </p:txBody>
      </p:sp>
      <p:sp>
        <p:nvSpPr>
          <p:cNvPr id="606" name="Google Shape;606;p3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Yes, the age of the participants influences their medal haul</a:t>
            </a:r>
          </a:p>
        </p:txBody>
      </p:sp>
      <p:sp>
        <p:nvSpPr>
          <p:cNvPr id="602" name="Google Shape;602;p30"/>
          <p:cNvSpPr txBox="1">
            <a:spLocks noGrp="1"/>
          </p:cNvSpPr>
          <p:nvPr>
            <p:ph type="ctrTitle" idx="4"/>
          </p:nvPr>
        </p:nvSpPr>
        <p:spPr>
          <a:xfrm>
            <a:off x="5117639" y="3222541"/>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Number 3</a:t>
            </a:r>
            <a:endParaRPr dirty="0"/>
          </a:p>
        </p:txBody>
      </p:sp>
      <p:sp>
        <p:nvSpPr>
          <p:cNvPr id="607" name="Google Shape;607;p30"/>
          <p:cNvSpPr txBox="1">
            <a:spLocks noGrp="1"/>
          </p:cNvSpPr>
          <p:nvPr>
            <p:ph type="subTitle" idx="5"/>
          </p:nvPr>
        </p:nvSpPr>
        <p:spPr>
          <a:xfrm>
            <a:off x="5015939" y="3714841"/>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Women's participation has increased from 1896 to 2016</a:t>
            </a:r>
            <a:endParaRPr dirty="0"/>
          </a:p>
        </p:txBody>
      </p:sp>
      <p:sp>
        <p:nvSpPr>
          <p:cNvPr id="600" name="Google Shape;600;p30"/>
          <p:cNvSpPr txBox="1">
            <a:spLocks noGrp="1"/>
          </p:cNvSpPr>
          <p:nvPr>
            <p:ph type="ctrTitle" idx="6"/>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Final</a:t>
            </a:r>
            <a:endParaRPr sz="3000"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4090517" y="3362221"/>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379673" y="2470669"/>
            <a:ext cx="964346" cy="818758"/>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4251389" y="3459701"/>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9185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64506" y="1064712"/>
            <a:ext cx="4870393" cy="2567835"/>
          </a:xfrm>
          <a:prstGeom prst="rect">
            <a:avLst/>
          </a:prstGeom>
        </p:spPr>
        <p:txBody>
          <a:bodyPr spcFirstLastPara="1" wrap="square" lIns="91425" tIns="91425" rIns="91425" bIns="91425" anchor="b" anchorCtr="0">
            <a:noAutofit/>
          </a:bodyPr>
          <a:lstStyle/>
          <a:p>
            <a:r>
              <a:rPr lang="es-PE" dirty="0"/>
              <a:t>RECOMMENDATIONS AND </a:t>
            </a:r>
            <a:br>
              <a:rPr lang="es-PE" dirty="0"/>
            </a:br>
            <a:r>
              <a:rPr lang="es-PE" dirty="0"/>
              <a:t>ACTIONS</a:t>
            </a:r>
            <a:endParaRPr dirty="0"/>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38717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437921"/>
            <a:ext cx="3948612" cy="37451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information analyzed from this dataset can be quite useful for many groups, including sports sales managers, as they can invest in comfortable accessories for sports. Also, the sports equipment to be feasible to adapt to all ages, ease of movement, location, among others. Finally, if the data were better treated, the information could be exploited much more to make predictions based on the performance of athletes and increase the dissemination of sport to continue encouraging women to take part in these sports.</a:t>
            </a:r>
            <a:endParaRPr sz="16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Buena idea contorno">
            <a:extLst>
              <a:ext uri="{FF2B5EF4-FFF2-40B4-BE49-F238E27FC236}">
                <a16:creationId xmlns:a16="http://schemas.microsoft.com/office/drawing/2014/main" id="{CCA4E5C7-E308-402E-91BC-712CD4FD5A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9109" y="1723426"/>
            <a:ext cx="1842974" cy="1842974"/>
          </a:xfrm>
          <a:prstGeom prst="rect">
            <a:avLst/>
          </a:prstGeom>
        </p:spPr>
      </p:pic>
    </p:spTree>
    <p:extLst>
      <p:ext uri="{BB962C8B-B14F-4D97-AF65-F5344CB8AC3E}">
        <p14:creationId xmlns:p14="http://schemas.microsoft.com/office/powerpoint/2010/main" val="25093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475989" y="876822"/>
            <a:ext cx="8379912" cy="397360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100" b="1" dirty="0"/>
              <a:t>Build on Project Proposal</a:t>
            </a:r>
          </a:p>
          <a:p>
            <a:pPr marL="0" lvl="0" indent="0" algn="l" rtl="0">
              <a:lnSpc>
                <a:spcPct val="100000"/>
              </a:lnSpc>
              <a:spcBef>
                <a:spcPts val="0"/>
              </a:spcBef>
              <a:spcAft>
                <a:spcPts val="0"/>
              </a:spcAft>
              <a:buNone/>
            </a:pPr>
            <a:r>
              <a:rPr lang="en-US" sz="1100" dirty="0"/>
              <a:t>Build on your project proposal (from Milestone 1) that described the client or dataset you chose, the approach you were going to take, your initial hypotheses, and your initial approach. Include descriptive stats and any visualizations from your data exploration. You want to highlight key learnings from your data exploration and any </a:t>
            </a:r>
            <a:r>
              <a:rPr lang="en-US" sz="1100" dirty="0" err="1"/>
              <a:t>aha's</a:t>
            </a:r>
            <a:r>
              <a:rPr lang="en-US" sz="1100" dirty="0"/>
              <a:t> or changes to your plan as a results of your findings:</a:t>
            </a:r>
          </a:p>
          <a:p>
            <a:pPr marL="171450" indent="-171450"/>
            <a:r>
              <a:rPr lang="en-US" sz="1100" dirty="0"/>
              <a:t>Include Client/Hypotheses/Approach</a:t>
            </a:r>
          </a:p>
          <a:p>
            <a:pPr marL="171450" indent="-171450"/>
            <a:r>
              <a:rPr lang="en-US" sz="1100" dirty="0"/>
              <a:t>Include artifacts from previous modules</a:t>
            </a:r>
          </a:p>
          <a:p>
            <a:pPr marL="171450" indent="-171450"/>
            <a:r>
              <a:rPr lang="en-US" sz="1100" dirty="0"/>
              <a:t>Include results (good and bad paths); Correlations / regressions</a:t>
            </a:r>
          </a:p>
          <a:p>
            <a:pPr marL="171450" indent="-171450"/>
            <a:r>
              <a:rPr lang="en-US" sz="1100" dirty="0"/>
              <a:t>Graphics / Visualizations</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b="1" dirty="0"/>
              <a:t>Discuss Insights Discovered</a:t>
            </a:r>
          </a:p>
          <a:p>
            <a:pPr marL="0" lvl="0" indent="0" algn="l" rtl="0">
              <a:lnSpc>
                <a:spcPct val="100000"/>
              </a:lnSpc>
              <a:spcBef>
                <a:spcPts val="0"/>
              </a:spcBef>
              <a:spcAft>
                <a:spcPts val="0"/>
              </a:spcAft>
              <a:buNone/>
            </a:pPr>
            <a:r>
              <a:rPr lang="en-US" sz="1100" dirty="0"/>
              <a:t>Discuss insights discovered (results from your diving deeper / going broader analysis). This is where you put your spin on what you’ve discovered</a:t>
            </a:r>
          </a:p>
          <a:p>
            <a:pPr marL="0" lvl="0" indent="0" algn="l" rtl="0">
              <a:lnSpc>
                <a:spcPct val="100000"/>
              </a:lnSpc>
              <a:spcBef>
                <a:spcPts val="0"/>
              </a:spcBef>
              <a:spcAft>
                <a:spcPts val="0"/>
              </a:spcAft>
              <a:buNone/>
            </a:pPr>
            <a:endParaRPr lang="en-US" sz="1100" dirty="0"/>
          </a:p>
          <a:p>
            <a:pPr marL="171450" indent="-171450"/>
            <a:r>
              <a:rPr lang="en-US" sz="1100" dirty="0"/>
              <a:t>Discuss your hypotheses and any direct outcomes from whether you were right or wrong.  Did you change your hypotheses? Or create new ones?</a:t>
            </a:r>
          </a:p>
          <a:p>
            <a:pPr marL="171450" indent="-171450"/>
            <a:r>
              <a:rPr lang="en-US" sz="1100" dirty="0"/>
              <a:t>Discuss any metrics you created and why?</a:t>
            </a:r>
          </a:p>
          <a:p>
            <a:pPr marL="171450" indent="-171450"/>
            <a:r>
              <a:rPr lang="en-US" sz="1100" dirty="0"/>
              <a:t>Discuss discoveries about relationships in the data / themes discovered.</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b="1" dirty="0"/>
              <a:t>Recommendations and Actions</a:t>
            </a:r>
          </a:p>
          <a:p>
            <a:pPr marL="0" lvl="0" indent="0" algn="l" rtl="0">
              <a:lnSpc>
                <a:spcPct val="100000"/>
              </a:lnSpc>
              <a:spcBef>
                <a:spcPts val="0"/>
              </a:spcBef>
              <a:spcAft>
                <a:spcPts val="0"/>
              </a:spcAft>
              <a:buNone/>
            </a:pPr>
            <a:r>
              <a:rPr lang="en-US" sz="1100" dirty="0"/>
              <a:t>Summarize the insights you found and make recommendations on what your client should do. What is the next steps or the action that should be taken as a result of your analysis?</a:t>
            </a:r>
            <a:endParaRPr lang="es-PE" sz="1100" dirty="0"/>
          </a:p>
        </p:txBody>
      </p:sp>
      <p:sp>
        <p:nvSpPr>
          <p:cNvPr id="466" name="Google Shape;466;p26"/>
          <p:cNvSpPr txBox="1">
            <a:spLocks noGrp="1"/>
          </p:cNvSpPr>
          <p:nvPr>
            <p:ph type="ctrTitle"/>
          </p:nvPr>
        </p:nvSpPr>
        <p:spPr>
          <a:xfrm>
            <a:off x="475989" y="299022"/>
            <a:ext cx="487053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Milestone Week 04</a:t>
            </a:r>
            <a:endParaRPr dirty="0"/>
          </a:p>
        </p:txBody>
      </p:sp>
    </p:spTree>
    <p:extLst>
      <p:ext uri="{BB962C8B-B14F-4D97-AF65-F5344CB8AC3E}">
        <p14:creationId xmlns:p14="http://schemas.microsoft.com/office/powerpoint/2010/main" val="335377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1223300" y="3396800"/>
            <a:ext cx="2152500" cy="646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BUILD ON PROJECT PROPOSAL</a:t>
            </a:r>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3" name="Google Shape;473;p27"/>
          <p:cNvSpPr txBox="1">
            <a:spLocks noGrp="1"/>
          </p:cNvSpPr>
          <p:nvPr>
            <p:ph type="ctrTitle" idx="4"/>
          </p:nvPr>
        </p:nvSpPr>
        <p:spPr>
          <a:xfrm>
            <a:off x="3942834" y="3346850"/>
            <a:ext cx="1543566" cy="9871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DISCUSS INSIGHTS DISCOVERED</a:t>
            </a: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71" name="Google Shape;471;p27"/>
          <p:cNvSpPr txBox="1">
            <a:spLocks noGrp="1"/>
          </p:cNvSpPr>
          <p:nvPr>
            <p:ph type="ctrTitle" idx="8"/>
          </p:nvPr>
        </p:nvSpPr>
        <p:spPr>
          <a:xfrm>
            <a:off x="6666296" y="3346850"/>
            <a:ext cx="2251800" cy="6964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RECOMMENDATIONS AND ACTIONS</a:t>
            </a: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78494" y="1064712"/>
            <a:ext cx="3895582" cy="2567835"/>
          </a:xfrm>
          <a:prstGeom prst="rect">
            <a:avLst/>
          </a:prstGeom>
        </p:spPr>
        <p:txBody>
          <a:bodyPr spcFirstLastPara="1" wrap="square" lIns="91425" tIns="91425" rIns="91425" bIns="91425" anchor="b" anchorCtr="0">
            <a:noAutofit/>
          </a:bodyPr>
          <a:lstStyle/>
          <a:p>
            <a:r>
              <a:rPr lang="es-PE" dirty="0"/>
              <a:t>BUILD ON PROJECT PROPOSAL</a:t>
            </a:r>
            <a:endParaRPr dirty="0"/>
          </a:p>
        </p:txBody>
      </p:sp>
      <p:sp>
        <p:nvSpPr>
          <p:cNvPr id="690" name="Google Shape;690;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8535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597375" y="1089765"/>
            <a:ext cx="3908700" cy="3642060"/>
          </a:xfrm>
          <a:prstGeom prst="rect">
            <a:avLst/>
          </a:prstGeom>
        </p:spPr>
        <p:txBody>
          <a:bodyPr spcFirstLastPara="1" wrap="square" lIns="91425" tIns="91425" rIns="91425" bIns="91425" anchor="t" anchorCtr="0">
            <a:noAutofit/>
          </a:bodyPr>
          <a:lstStyle/>
          <a:p>
            <a:pPr marL="0" indent="0">
              <a:buClr>
                <a:srgbClr val="EC5D37"/>
              </a:buClr>
              <a:buNone/>
            </a:pPr>
            <a:r>
              <a:rPr lang="en" sz="2400" dirty="0">
                <a:latin typeface="Share Tech"/>
                <a:sym typeface="Share Tech"/>
              </a:rPr>
              <a:t>Question to answer</a:t>
            </a:r>
            <a:endParaRPr sz="2400" dirty="0">
              <a:latin typeface="Share Tech"/>
              <a:sym typeface="Share Tech"/>
            </a:endParaRPr>
          </a:p>
          <a:p>
            <a:pPr marL="0" lvl="0" indent="0" algn="l" rtl="0">
              <a:spcBef>
                <a:spcPts val="0"/>
              </a:spcBef>
              <a:spcAft>
                <a:spcPts val="0"/>
              </a:spcAft>
              <a:buNone/>
            </a:pPr>
            <a:endParaRPr sz="24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How has the participation of men and women changed over time?</a:t>
            </a: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Is there any relationship between age and medal obtained by athletes?</a:t>
            </a:r>
          </a:p>
          <a:p>
            <a:pPr marL="241300" lvl="0" indent="-215900" algn="l" rtl="0">
              <a:spcBef>
                <a:spcPts val="300"/>
              </a:spcBef>
              <a:spcAft>
                <a:spcPts val="0"/>
              </a:spcAft>
              <a:buClr>
                <a:schemeClr val="accent2"/>
              </a:buClr>
              <a:buSzPts val="1400"/>
              <a:buFont typeface="Maven Pro"/>
              <a:buChar char="●"/>
            </a:pPr>
            <a:r>
              <a:rPr lang="en-US" sz="1800" dirty="0">
                <a:solidFill>
                  <a:schemeClr val="hlink"/>
                </a:solidFill>
                <a:uFill>
                  <a:noFill/>
                </a:uFill>
              </a:rPr>
              <a:t>Does the performance of countries vary by season of game?</a:t>
            </a:r>
          </a:p>
        </p:txBody>
      </p:sp>
      <p:sp>
        <p:nvSpPr>
          <p:cNvPr id="1587" name="Google Shape;1587;p4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BUILD ON PROJECT PROPOSAL</a:t>
            </a:r>
          </a:p>
        </p:txBody>
      </p:sp>
      <p:sp>
        <p:nvSpPr>
          <p:cNvPr id="1588" name="Google Shape;1588;p49"/>
          <p:cNvSpPr txBox="1">
            <a:spLocks noGrp="1"/>
          </p:cNvSpPr>
          <p:nvPr>
            <p:ph type="body" idx="2"/>
          </p:nvPr>
        </p:nvSpPr>
        <p:spPr>
          <a:xfrm>
            <a:off x="4690125" y="1089765"/>
            <a:ext cx="3908700" cy="3642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latin typeface="Share Tech"/>
                <a:ea typeface="Share Tech"/>
                <a:cs typeface="Share Tech"/>
                <a:sym typeface="Share Tech"/>
              </a:rPr>
              <a:t>Initial </a:t>
            </a:r>
            <a:r>
              <a:rPr lang="es-PE" sz="2400" dirty="0" err="1">
                <a:solidFill>
                  <a:schemeClr val="lt1"/>
                </a:solidFill>
                <a:latin typeface="Share Tech"/>
                <a:ea typeface="Share Tech"/>
                <a:cs typeface="Share Tech"/>
                <a:sym typeface="Share Tech"/>
              </a:rPr>
              <a:t>Hypotheses</a:t>
            </a:r>
            <a:endParaRPr sz="24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24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Yes, I think it has been changing as a function of time</a:t>
            </a: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It is likely that they do, having participants with an age range between 20 and 30 years.</a:t>
            </a:r>
          </a:p>
          <a:p>
            <a:pPr marL="241300" lvl="0" indent="-215900" algn="l" rtl="0">
              <a:spcBef>
                <a:spcPts val="300"/>
              </a:spcBef>
              <a:spcAft>
                <a:spcPts val="0"/>
              </a:spcAft>
              <a:buClr>
                <a:schemeClr val="accent3"/>
              </a:buClr>
              <a:buSzPts val="1400"/>
              <a:buFont typeface="Maven Pro"/>
              <a:buChar char="●"/>
            </a:pPr>
            <a:r>
              <a:rPr lang="en-US" sz="1800" dirty="0">
                <a:solidFill>
                  <a:schemeClr val="hlink"/>
                </a:solidFill>
                <a:uFill>
                  <a:noFill/>
                </a:uFill>
              </a:rPr>
              <a:t>Probably yes.</a:t>
            </a:r>
            <a:endParaRPr sz="1800" dirty="0"/>
          </a:p>
        </p:txBody>
      </p:sp>
    </p:spTree>
    <p:extLst>
      <p:ext uri="{BB962C8B-B14F-4D97-AF65-F5344CB8AC3E}">
        <p14:creationId xmlns:p14="http://schemas.microsoft.com/office/powerpoint/2010/main" val="22368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40" name="Google Shape;1140;p41"/>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Number 1</a:t>
            </a:r>
            <a:endParaRPr dirty="0"/>
          </a:p>
        </p:txBody>
      </p:sp>
      <p:sp>
        <p:nvSpPr>
          <p:cNvPr id="1141" name="Google Shape;1141;p41"/>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PE" dirty="0" err="1"/>
              <a:t>Display</a:t>
            </a:r>
            <a:r>
              <a:rPr lang="es-PE" dirty="0"/>
              <a:t> a </a:t>
            </a:r>
            <a:r>
              <a:rPr lang="es-PE" dirty="0" err="1"/>
              <a:t>histogram</a:t>
            </a:r>
            <a:r>
              <a:rPr lang="es-PE" dirty="0"/>
              <a:t> </a:t>
            </a:r>
            <a:r>
              <a:rPr lang="es-PE" dirty="0" err="1"/>
              <a:t>plot</a:t>
            </a:r>
            <a:endParaRPr dirty="0"/>
          </a:p>
        </p:txBody>
      </p:sp>
      <p:sp>
        <p:nvSpPr>
          <p:cNvPr id="1143" name="Google Shape;1143;p41"/>
          <p:cNvSpPr txBox="1">
            <a:spLocks noGrp="1"/>
          </p:cNvSpPr>
          <p:nvPr>
            <p:ph type="ctrTitle" idx="2"/>
          </p:nvPr>
        </p:nvSpPr>
        <p:spPr>
          <a:xfrm>
            <a:off x="6222203" y="2756699"/>
            <a:ext cx="1881300"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Number 3</a:t>
            </a:r>
            <a:endParaRPr dirty="0"/>
          </a:p>
        </p:txBody>
      </p:sp>
      <p:sp>
        <p:nvSpPr>
          <p:cNvPr id="1142" name="Google Shape;1142;p41"/>
          <p:cNvSpPr txBox="1">
            <a:spLocks noGrp="1"/>
          </p:cNvSpPr>
          <p:nvPr>
            <p:ph type="subTitle" idx="3"/>
          </p:nvPr>
        </p:nvSpPr>
        <p:spPr>
          <a:xfrm>
            <a:off x="6222203" y="2234552"/>
            <a:ext cx="2042658"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Calculate the standard deviation in the progress of the country over time.</a:t>
            </a:r>
            <a:endParaRPr dirty="0"/>
          </a:p>
        </p:txBody>
      </p:sp>
      <p:sp>
        <p:nvSpPr>
          <p:cNvPr id="1144" name="Google Shape;1144;p41"/>
          <p:cNvSpPr txBox="1">
            <a:spLocks noGrp="1"/>
          </p:cNvSpPr>
          <p:nvPr>
            <p:ph type="ctrTitle" idx="4"/>
          </p:nvPr>
        </p:nvSpPr>
        <p:spPr>
          <a:xfrm>
            <a:off x="1543551" y="3410638"/>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Number 2</a:t>
            </a:r>
            <a:endParaRPr dirty="0"/>
          </a:p>
        </p:txBody>
      </p:sp>
      <p:sp>
        <p:nvSpPr>
          <p:cNvPr id="1145" name="Google Shape;1145;p41"/>
          <p:cNvSpPr txBox="1">
            <a:spLocks noGrp="1"/>
          </p:cNvSpPr>
          <p:nvPr>
            <p:ph type="subTitle" idx="5"/>
          </p:nvPr>
        </p:nvSpPr>
        <p:spPr>
          <a:xfrm>
            <a:off x="1543551" y="3902388"/>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PE" dirty="0" err="1"/>
              <a:t>Calculate</a:t>
            </a:r>
            <a:r>
              <a:rPr lang="es-PE" dirty="0"/>
              <a:t> </a:t>
            </a:r>
            <a:r>
              <a:rPr lang="es-PE" dirty="0" err="1"/>
              <a:t>Pearson's</a:t>
            </a:r>
            <a:r>
              <a:rPr lang="es-PE" dirty="0"/>
              <a:t> </a:t>
            </a:r>
            <a:r>
              <a:rPr lang="es-PE" dirty="0" err="1"/>
              <a:t>correlation</a:t>
            </a:r>
            <a:r>
              <a:rPr lang="es-PE" dirty="0"/>
              <a:t> </a:t>
            </a:r>
            <a:r>
              <a:rPr lang="es-PE" dirty="0" err="1"/>
              <a:t>coefficient</a:t>
            </a:r>
            <a:r>
              <a:rPr lang="es-PE" dirty="0"/>
              <a:t>.</a:t>
            </a:r>
            <a:endParaRPr dirty="0"/>
          </a:p>
        </p:txBody>
      </p:sp>
      <p:sp>
        <p:nvSpPr>
          <p:cNvPr id="1139" name="Google Shape;1139;p41"/>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Data Analysis Approach</a:t>
            </a:r>
            <a:endParaRPr sz="3000"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451346" y="3574791"/>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690468" y="3261843"/>
            <a:ext cx="1310100" cy="0"/>
          </a:xfrm>
          <a:prstGeom prst="straightConnector1">
            <a:avLst/>
          </a:prstGeom>
          <a:noFill/>
          <a:ln w="19050" cap="flat" cmpd="sng">
            <a:solidFill>
              <a:schemeClr val="accent3"/>
            </a:solidFill>
            <a:prstDash val="solid"/>
            <a:round/>
            <a:headEnd type="none" w="med" len="med"/>
            <a:tailEnd type="oval" w="med" len="med"/>
          </a:ln>
        </p:spPr>
      </p:cxnSp>
    </p:spTree>
    <p:extLst>
      <p:ext uri="{BB962C8B-B14F-4D97-AF65-F5344CB8AC3E}">
        <p14:creationId xmlns:p14="http://schemas.microsoft.com/office/powerpoint/2010/main" val="28822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31233" y="1196026"/>
            <a:ext cx="136102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Number 1</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have been some difficulties in getting the starting year of the Summer Olympic Games to be different from that of the Winter Olympic Games.</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6772425" y="1196025"/>
            <a:ext cx="141525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Number 2</a:t>
            </a:r>
            <a:endParaRPr dirty="0"/>
          </a:p>
        </p:txBody>
      </p:sp>
      <p:sp>
        <p:nvSpPr>
          <p:cNvPr id="575" name="Google Shape;575;p29"/>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Some queries at the pandas </a:t>
            </a:r>
            <a:r>
              <a:rPr lang="en-US" dirty="0" err="1"/>
              <a:t>sql</a:t>
            </a:r>
            <a:r>
              <a:rPr lang="en-US" dirty="0"/>
              <a:t> level were complicated by the existing limitations.</a:t>
            </a:r>
            <a:endParaRPr dirty="0"/>
          </a:p>
        </p:txBody>
      </p:sp>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Chanllenges</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3"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73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4" name="Rectángulo 3">
            <a:extLst>
              <a:ext uri="{FF2B5EF4-FFF2-40B4-BE49-F238E27FC236}">
                <a16:creationId xmlns:a16="http://schemas.microsoft.com/office/drawing/2014/main" id="{71E07815-B1B5-4676-A47F-76D3556CBACC}"/>
              </a:ext>
            </a:extLst>
          </p:cNvPr>
          <p:cNvSpPr/>
          <p:nvPr/>
        </p:nvSpPr>
        <p:spPr>
          <a:xfrm>
            <a:off x="17378" y="-32810"/>
            <a:ext cx="9126622" cy="517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ERD (Proposal)</a:t>
            </a:r>
            <a:endParaRPr dirty="0"/>
          </a:p>
        </p:txBody>
      </p:sp>
      <p:pic>
        <p:nvPicPr>
          <p:cNvPr id="3" name="Imagen 2">
            <a:extLst>
              <a:ext uri="{FF2B5EF4-FFF2-40B4-BE49-F238E27FC236}">
                <a16:creationId xmlns:a16="http://schemas.microsoft.com/office/drawing/2014/main" id="{163A6D42-C02F-493D-8157-683532A67EE2}"/>
              </a:ext>
            </a:extLst>
          </p:cNvPr>
          <p:cNvPicPr>
            <a:picLocks noChangeAspect="1"/>
          </p:cNvPicPr>
          <p:nvPr/>
        </p:nvPicPr>
        <p:blipFill>
          <a:blip r:embed="rId3"/>
          <a:stretch>
            <a:fillRect/>
          </a:stretch>
        </p:blipFill>
        <p:spPr>
          <a:xfrm>
            <a:off x="953863" y="430654"/>
            <a:ext cx="7732474" cy="3514761"/>
          </a:xfrm>
          <a:prstGeom prst="rect">
            <a:avLst/>
          </a:prstGeom>
        </p:spPr>
      </p:pic>
    </p:spTree>
    <p:extLst>
      <p:ext uri="{BB962C8B-B14F-4D97-AF65-F5344CB8AC3E}">
        <p14:creationId xmlns:p14="http://schemas.microsoft.com/office/powerpoint/2010/main" val="2646684632"/>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TM04033917[[fn=Berlín]]</Template>
  <TotalTime>240</TotalTime>
  <Words>1085</Words>
  <Application>Microsoft Office PowerPoint</Application>
  <PresentationFormat>Presentación en pantalla (16:9)</PresentationFormat>
  <Paragraphs>95</Paragraphs>
  <Slides>23</Slides>
  <Notes>23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23</vt:i4>
      </vt:variant>
    </vt:vector>
  </HeadingPairs>
  <TitlesOfParts>
    <vt:vector size="34" baseType="lpstr">
      <vt:lpstr>Livvic Light</vt:lpstr>
      <vt:lpstr>Fira Sans Extra Condensed Medium</vt:lpstr>
      <vt:lpstr>Advent Pro Medium</vt:lpstr>
      <vt:lpstr>Trebuchet MS</vt:lpstr>
      <vt:lpstr>Nunito Light</vt:lpstr>
      <vt:lpstr>Fira Sans Condensed Medium</vt:lpstr>
      <vt:lpstr>Arial</vt:lpstr>
      <vt:lpstr>Share Tech</vt:lpstr>
      <vt:lpstr>Advent Pro SemiBold</vt:lpstr>
      <vt:lpstr>Maven Pro</vt:lpstr>
      <vt:lpstr>Berlín</vt:lpstr>
      <vt:lpstr>MILESTONE 4  SQL FOR DATA SCIENCE CAPSTONE PROJECT</vt:lpstr>
      <vt:lpstr>Milestone Week 04</vt:lpstr>
      <vt:lpstr>Milestone Week 04</vt:lpstr>
      <vt:lpstr>BUILD ON PROJECT PROPOSAL</vt:lpstr>
      <vt:lpstr>BUILD ON PROJECT PROPOSAL</vt:lpstr>
      <vt:lpstr>BUILD ON PROJECT PROPOSAL</vt:lpstr>
      <vt:lpstr>Number 1</vt:lpstr>
      <vt:lpstr>Number 1</vt:lpstr>
      <vt:lpstr>ERD (Proposal)</vt:lpstr>
      <vt:lpstr>DISCUSS INSIGHTS DISCOVERED</vt:lpstr>
      <vt:lpstr>Initial Findings</vt:lpstr>
      <vt:lpstr>Initial finding</vt:lpstr>
      <vt:lpstr>Initial finding</vt:lpstr>
      <vt:lpstr>Initial finding</vt:lpstr>
      <vt:lpstr>Initial finding</vt:lpstr>
      <vt:lpstr>Deeper Analysis</vt:lpstr>
      <vt:lpstr>Deeper Analysis</vt:lpstr>
      <vt:lpstr>Deeper Analysis</vt:lpstr>
      <vt:lpstr>475</vt:lpstr>
      <vt:lpstr>153</vt:lpstr>
      <vt:lpstr>Number 1</vt:lpstr>
      <vt:lpstr>RECOMMENDATIONS AND  ACTIONS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4  SQL FOR DATA SCIENCE CAPSTONE PROJECT</dc:title>
  <dc:creator>LUIS FELIPE GOZAR SOLIS</dc:creator>
  <cp:lastModifiedBy>u20161b517 (Castro Ascencio, Mario Andres)</cp:lastModifiedBy>
  <cp:revision>19</cp:revision>
  <dcterms:modified xsi:type="dcterms:W3CDTF">2022-12-01T08:08:14Z</dcterms:modified>
</cp:coreProperties>
</file>