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2"/>
  </p:notesMasterIdLst>
  <p:handoutMasterIdLst>
    <p:handoutMasterId r:id="rId23"/>
  </p:handoutMasterIdLst>
  <p:sldIdLst>
    <p:sldId id="314" r:id="rId5"/>
    <p:sldId id="318" r:id="rId6"/>
    <p:sldId id="340" r:id="rId7"/>
    <p:sldId id="315" r:id="rId8"/>
    <p:sldId id="326" r:id="rId9"/>
    <p:sldId id="338" r:id="rId10"/>
    <p:sldId id="332" r:id="rId11"/>
    <p:sldId id="333" r:id="rId12"/>
    <p:sldId id="334" r:id="rId13"/>
    <p:sldId id="327" r:id="rId14"/>
    <p:sldId id="339" r:id="rId15"/>
    <p:sldId id="331" r:id="rId16"/>
    <p:sldId id="335" r:id="rId17"/>
    <p:sldId id="336" r:id="rId18"/>
    <p:sldId id="317" r:id="rId19"/>
    <p:sldId id="342" r:id="rId20"/>
    <p:sldId id="30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9C12DD-63DE-2683-4607-7041A91B0996}" v="326" dt="2025-03-27T19:21:52.9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3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3/27/2025</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‹Nº›</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3/27/2025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‹Nº›</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a:p>
        </p:txBody>
      </p:sp>
    </p:spTree>
    <p:extLst>
      <p:ext uri="{BB962C8B-B14F-4D97-AF65-F5344CB8AC3E}">
        <p14:creationId xmlns:p14="http://schemas.microsoft.com/office/powerpoint/2010/main" val="256913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EF5E1-BBD3-62EE-E696-B145764CB4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168BEC-4B3E-CDD7-3CC3-5BD5709BE5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AB488-BF43-14AA-BAFF-09D6A30EFBF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DC8B1C1-A6FE-E2F4-4004-229983A94624}"/>
              </a:ext>
            </a:extLst>
          </p:cNvPr>
          <p:cNvSpPr>
            <a:spLocks noGrp="1"/>
          </p:cNvSpPr>
          <p:nvPr>
            <p:ph type="sldNum" sz="quarter" idx="5"/>
          </p:nvPr>
        </p:nvSpPr>
        <p:spPr/>
        <p:txBody>
          <a:bodyPr/>
          <a:lstStyle/>
          <a:p>
            <a:fld id="{D4B9A9E5-4F7F-4A7D-9DE1-899232329269}" type="slidenum">
              <a:rPr lang="en-US" smtClean="0"/>
              <a:t>12</a:t>
            </a:fld>
            <a:endParaRPr lang="en-US"/>
          </a:p>
        </p:txBody>
      </p:sp>
    </p:spTree>
    <p:extLst>
      <p:ext uri="{BB962C8B-B14F-4D97-AF65-F5344CB8AC3E}">
        <p14:creationId xmlns:p14="http://schemas.microsoft.com/office/powerpoint/2010/main" val="418376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10A56-AF41-76EB-EEF8-D2C15E8A5C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34D547-C2AC-61E1-71F8-CC0680D300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F7EB95-B264-6F12-4DCD-27B440F65F1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D481E93-680B-301C-35E0-0B6C8F5C2F4C}"/>
              </a:ext>
            </a:extLst>
          </p:cNvPr>
          <p:cNvSpPr>
            <a:spLocks noGrp="1"/>
          </p:cNvSpPr>
          <p:nvPr>
            <p:ph type="sldNum" sz="quarter" idx="5"/>
          </p:nvPr>
        </p:nvSpPr>
        <p:spPr/>
        <p:txBody>
          <a:bodyPr/>
          <a:lstStyle/>
          <a:p>
            <a:fld id="{D4B9A9E5-4F7F-4A7D-9DE1-899232329269}" type="slidenum">
              <a:rPr lang="en-US" smtClean="0"/>
              <a:t>13</a:t>
            </a:fld>
            <a:endParaRPr lang="en-US"/>
          </a:p>
        </p:txBody>
      </p:sp>
    </p:spTree>
    <p:extLst>
      <p:ext uri="{BB962C8B-B14F-4D97-AF65-F5344CB8AC3E}">
        <p14:creationId xmlns:p14="http://schemas.microsoft.com/office/powerpoint/2010/main" val="626000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E3F5B-63B1-D758-601C-AD6A27375B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C5D60B-A4F2-4C47-61C7-EF5305B761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4B3559-1FFD-2E33-CDDA-6BB3CE71761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8B65CCC-2CF8-F043-4E6D-0BE3CDF39C8E}"/>
              </a:ext>
            </a:extLst>
          </p:cNvPr>
          <p:cNvSpPr>
            <a:spLocks noGrp="1"/>
          </p:cNvSpPr>
          <p:nvPr>
            <p:ph type="sldNum" sz="quarter" idx="5"/>
          </p:nvPr>
        </p:nvSpPr>
        <p:spPr/>
        <p:txBody>
          <a:bodyPr/>
          <a:lstStyle/>
          <a:p>
            <a:fld id="{D4B9A9E5-4F7F-4A7D-9DE1-899232329269}" type="slidenum">
              <a:rPr lang="en-US" smtClean="0"/>
              <a:t>14</a:t>
            </a:fld>
            <a:endParaRPr lang="en-US"/>
          </a:p>
        </p:txBody>
      </p:sp>
    </p:spTree>
    <p:extLst>
      <p:ext uri="{BB962C8B-B14F-4D97-AF65-F5344CB8AC3E}">
        <p14:creationId xmlns:p14="http://schemas.microsoft.com/office/powerpoint/2010/main" val="349010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15</a:t>
            </a:fld>
            <a:endParaRPr lang="en-US"/>
          </a:p>
        </p:txBody>
      </p:sp>
    </p:spTree>
    <p:extLst>
      <p:ext uri="{BB962C8B-B14F-4D97-AF65-F5344CB8AC3E}">
        <p14:creationId xmlns:p14="http://schemas.microsoft.com/office/powerpoint/2010/main" val="3336033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17</a:t>
            </a:fld>
            <a:endParaRPr lang="en-US"/>
          </a:p>
        </p:txBody>
      </p:sp>
    </p:spTree>
    <p:extLst>
      <p:ext uri="{BB962C8B-B14F-4D97-AF65-F5344CB8AC3E}">
        <p14:creationId xmlns:p14="http://schemas.microsoft.com/office/powerpoint/2010/main" val="242996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a:p>
        </p:txBody>
      </p:sp>
    </p:spTree>
    <p:extLst>
      <p:ext uri="{BB962C8B-B14F-4D97-AF65-F5344CB8AC3E}">
        <p14:creationId xmlns:p14="http://schemas.microsoft.com/office/powerpoint/2010/main" val="631242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4B872-89B9-CB99-0405-F5BE0B9DB4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BFD1FC-BD24-9219-8814-14B4DF48FD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70EF0D-2057-83F7-5A6A-A29E23DABC3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01DD5E8-FFF3-9045-1675-92A138032C24}"/>
              </a:ext>
            </a:extLst>
          </p:cNvPr>
          <p:cNvSpPr>
            <a:spLocks noGrp="1"/>
          </p:cNvSpPr>
          <p:nvPr>
            <p:ph type="sldNum" sz="quarter" idx="5"/>
          </p:nvPr>
        </p:nvSpPr>
        <p:spPr/>
        <p:txBody>
          <a:bodyPr/>
          <a:lstStyle/>
          <a:p>
            <a:fld id="{D4B9A9E5-4F7F-4A7D-9DE1-899232329269}" type="slidenum">
              <a:rPr lang="en-US" smtClean="0"/>
              <a:t>3</a:t>
            </a:fld>
            <a:endParaRPr lang="en-US"/>
          </a:p>
        </p:txBody>
      </p:sp>
    </p:spTree>
    <p:extLst>
      <p:ext uri="{BB962C8B-B14F-4D97-AF65-F5344CB8AC3E}">
        <p14:creationId xmlns:p14="http://schemas.microsoft.com/office/powerpoint/2010/main" val="1675446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a:p>
        </p:txBody>
      </p:sp>
    </p:spTree>
    <p:extLst>
      <p:ext uri="{BB962C8B-B14F-4D97-AF65-F5344CB8AC3E}">
        <p14:creationId xmlns:p14="http://schemas.microsoft.com/office/powerpoint/2010/main" val="1698969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714BF-D895-08B8-DBC2-345A305D97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52CFD2-08BC-E277-DE48-8C36DD4477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D2E376-651D-7DA6-DD6E-A20C9C1B050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A066A14-2EAD-FC49-3CEA-7E26C10B01B9}"/>
              </a:ext>
            </a:extLst>
          </p:cNvPr>
          <p:cNvSpPr>
            <a:spLocks noGrp="1"/>
          </p:cNvSpPr>
          <p:nvPr>
            <p:ph type="sldNum" sz="quarter" idx="5"/>
          </p:nvPr>
        </p:nvSpPr>
        <p:spPr/>
        <p:txBody>
          <a:bodyPr/>
          <a:lstStyle/>
          <a:p>
            <a:fld id="{D4B9A9E5-4F7F-4A7D-9DE1-899232329269}" type="slidenum">
              <a:rPr lang="en-US" smtClean="0"/>
              <a:t>5</a:t>
            </a:fld>
            <a:endParaRPr lang="en-US"/>
          </a:p>
        </p:txBody>
      </p:sp>
    </p:spTree>
    <p:extLst>
      <p:ext uri="{BB962C8B-B14F-4D97-AF65-F5344CB8AC3E}">
        <p14:creationId xmlns:p14="http://schemas.microsoft.com/office/powerpoint/2010/main" val="1758562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0F7BA-8706-8288-B361-A9B4943114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514A03-01B7-57E9-EAC7-A2C530A679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370173-01A1-DE8F-215D-8D1BECE4B56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9BEF491-82E6-E013-4A85-8C6E41068858}"/>
              </a:ext>
            </a:extLst>
          </p:cNvPr>
          <p:cNvSpPr>
            <a:spLocks noGrp="1"/>
          </p:cNvSpPr>
          <p:nvPr>
            <p:ph type="sldNum" sz="quarter" idx="5"/>
          </p:nvPr>
        </p:nvSpPr>
        <p:spPr/>
        <p:txBody>
          <a:bodyPr/>
          <a:lstStyle/>
          <a:p>
            <a:fld id="{D4B9A9E5-4F7F-4A7D-9DE1-899232329269}" type="slidenum">
              <a:rPr lang="en-US" smtClean="0"/>
              <a:t>7</a:t>
            </a:fld>
            <a:endParaRPr lang="en-US"/>
          </a:p>
        </p:txBody>
      </p:sp>
    </p:spTree>
    <p:extLst>
      <p:ext uri="{BB962C8B-B14F-4D97-AF65-F5344CB8AC3E}">
        <p14:creationId xmlns:p14="http://schemas.microsoft.com/office/powerpoint/2010/main" val="121527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565C4-384F-CB59-FA93-D0EBB3949C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503FD3-B018-E5D1-1D32-A28C536BE3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C68312-AF4A-2721-1C8E-C5DBC43CD2F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EBFC065-0016-C895-2205-72FE15620F69}"/>
              </a:ext>
            </a:extLst>
          </p:cNvPr>
          <p:cNvSpPr>
            <a:spLocks noGrp="1"/>
          </p:cNvSpPr>
          <p:nvPr>
            <p:ph type="sldNum" sz="quarter" idx="5"/>
          </p:nvPr>
        </p:nvSpPr>
        <p:spPr/>
        <p:txBody>
          <a:bodyPr/>
          <a:lstStyle/>
          <a:p>
            <a:fld id="{D4B9A9E5-4F7F-4A7D-9DE1-899232329269}" type="slidenum">
              <a:rPr lang="en-US" smtClean="0"/>
              <a:t>8</a:t>
            </a:fld>
            <a:endParaRPr lang="en-US"/>
          </a:p>
        </p:txBody>
      </p:sp>
    </p:spTree>
    <p:extLst>
      <p:ext uri="{BB962C8B-B14F-4D97-AF65-F5344CB8AC3E}">
        <p14:creationId xmlns:p14="http://schemas.microsoft.com/office/powerpoint/2010/main" val="3317096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B553EB-E6DD-27BA-3C86-18970324B2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EE5A87-3CFB-D6D3-0175-59DFA20D13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18FFD2-419E-A5BA-9422-15E9868CC7E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8D935D2-8867-EBC0-CB2A-BBB5AC88FD33}"/>
              </a:ext>
            </a:extLst>
          </p:cNvPr>
          <p:cNvSpPr>
            <a:spLocks noGrp="1"/>
          </p:cNvSpPr>
          <p:nvPr>
            <p:ph type="sldNum" sz="quarter" idx="5"/>
          </p:nvPr>
        </p:nvSpPr>
        <p:spPr/>
        <p:txBody>
          <a:bodyPr/>
          <a:lstStyle/>
          <a:p>
            <a:fld id="{D4B9A9E5-4F7F-4A7D-9DE1-899232329269}" type="slidenum">
              <a:rPr lang="en-US" smtClean="0"/>
              <a:t>9</a:t>
            </a:fld>
            <a:endParaRPr lang="en-US"/>
          </a:p>
        </p:txBody>
      </p:sp>
    </p:spTree>
    <p:extLst>
      <p:ext uri="{BB962C8B-B14F-4D97-AF65-F5344CB8AC3E}">
        <p14:creationId xmlns:p14="http://schemas.microsoft.com/office/powerpoint/2010/main" val="1915172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D583EB-0B4E-5F99-29FC-4AE8F50A3C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ED6650-FB8E-53B0-9817-2866B28E6D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DBDEE9-723F-7613-5387-32E7B703D56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F860983-D9BE-BB87-ECFA-1CCAA00EA78A}"/>
              </a:ext>
            </a:extLst>
          </p:cNvPr>
          <p:cNvSpPr>
            <a:spLocks noGrp="1"/>
          </p:cNvSpPr>
          <p:nvPr>
            <p:ph type="sldNum" sz="quarter" idx="5"/>
          </p:nvPr>
        </p:nvSpPr>
        <p:spPr/>
        <p:txBody>
          <a:bodyPr/>
          <a:lstStyle/>
          <a:p>
            <a:fld id="{D4B9A9E5-4F7F-4A7D-9DE1-899232329269}" type="slidenum">
              <a:rPr lang="en-US" smtClean="0"/>
              <a:t>10</a:t>
            </a:fld>
            <a:endParaRPr lang="en-US"/>
          </a:p>
        </p:txBody>
      </p:sp>
    </p:spTree>
    <p:extLst>
      <p:ext uri="{BB962C8B-B14F-4D97-AF65-F5344CB8AC3E}">
        <p14:creationId xmlns:p14="http://schemas.microsoft.com/office/powerpoint/2010/main" val="26212865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‹Nº›</a:t>
            </a:fld>
            <a:endParaRPr lang="en-US"/>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‹Nº›</a:t>
            </a:fld>
            <a:endParaRPr lang="en-US"/>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s-ES"/>
              <a:t>Haga clic en el icono para agregar una tabla</a:t>
            </a:r>
            <a:endParaRPr lang="en-US"/>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‹Nº›</a:t>
            </a:fld>
            <a:endParaRPr lang="en-US"/>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‹Nº›</a:t>
            </a:fld>
            <a:endParaRPr lang="en-US"/>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s-ES"/>
              <a:t>Haga clic en el icono para agregar una imagen</a:t>
            </a:r>
            <a:endParaRPr lang="en-US"/>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‹Nº›</a:t>
            </a:fld>
            <a:endParaRPr lang="en-US"/>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s-ES"/>
              <a:t>Haga clic para modificar el estilo de título del patrón</a:t>
            </a:r>
            <a:endParaRPr lang="en-US"/>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s-ES"/>
              <a:t>Haga clic en el icono para agregar una imagen</a:t>
            </a:r>
            <a:endParaRPr lang="en-US"/>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‹Nº›</a:t>
            </a:fld>
            <a:endParaRPr lang="en-US"/>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‹Nº›</a:t>
            </a:fld>
            <a:endParaRPr lang="en-US"/>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‹Nº›</a:t>
            </a:fld>
            <a:endParaRPr lang="en-US"/>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s-ES"/>
              <a:t>Haga clic en el icono para agregar una imagen</a:t>
            </a:r>
            <a:endParaRPr lang="en-US"/>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‹Nº›</a:t>
            </a:fld>
            <a:endParaRPr lang="en-US"/>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4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2773681"/>
            <a:ext cx="5674360" cy="3200400"/>
          </a:xfrm>
        </p:spPr>
        <p:txBody>
          <a:bodyPr>
            <a:normAutofit fontScale="90000"/>
          </a:bodyPr>
          <a:lstStyle/>
          <a:p>
            <a:r>
              <a:rPr lang="en-US"/>
              <a:t>MODELO DE COLAS UTILIZANDO FLEXIM</a:t>
            </a:r>
            <a:br>
              <a:rPr lang="en-US"/>
            </a:br>
            <a:br>
              <a:rPr lang="en-US"/>
            </a:br>
            <a:r>
              <a:rPr lang="en-US" err="1"/>
              <a:t>julieta</a:t>
            </a:r>
            <a:r>
              <a:rPr lang="en-US"/>
              <a:t> Lucía  </a:t>
            </a:r>
            <a:r>
              <a:rPr lang="en-US" err="1"/>
              <a:t>lazzati</a:t>
            </a:r>
            <a:br>
              <a:rPr lang="en-US"/>
            </a:br>
            <a:r>
              <a:rPr lang="en-US"/>
              <a:t>ALOYSIUS Herranz </a:t>
            </a:r>
          </a:p>
        </p:txBody>
      </p:sp>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A0B299-87C2-1574-ED59-76301F3C2C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E85C0C-2C30-68D8-E4FA-807A7BE41214}"/>
              </a:ext>
            </a:extLst>
          </p:cNvPr>
          <p:cNvSpPr>
            <a:spLocks noGrp="1"/>
          </p:cNvSpPr>
          <p:nvPr>
            <p:ph type="title"/>
          </p:nvPr>
        </p:nvSpPr>
        <p:spPr>
          <a:xfrm>
            <a:off x="914400" y="2580640"/>
            <a:ext cx="5181600" cy="3368819"/>
          </a:xfrm>
        </p:spPr>
        <p:txBody>
          <a:bodyPr/>
          <a:lstStyle/>
          <a:p>
            <a:r>
              <a:rPr lang="en-US" dirty="0"/>
              <a:t>CASO 2:FLEXIM</a:t>
            </a:r>
          </a:p>
        </p:txBody>
      </p:sp>
    </p:spTree>
    <p:extLst>
      <p:ext uri="{BB962C8B-B14F-4D97-AF65-F5344CB8AC3E}">
        <p14:creationId xmlns:p14="http://schemas.microsoft.com/office/powerpoint/2010/main" val="3580313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818D9-9B92-82D4-4882-74C757C52F9A}"/>
            </a:ext>
          </a:extLst>
        </p:cNvPr>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7E0BBB81-C5A4-6C03-E071-862C042C2C85}"/>
              </a:ext>
            </a:extLst>
          </p:cNvPr>
          <p:cNvSpPr>
            <a:spLocks noGrp="1"/>
          </p:cNvSpPr>
          <p:nvPr>
            <p:ph sz="quarter" idx="10"/>
          </p:nvPr>
        </p:nvSpPr>
        <p:spPr>
          <a:xfrm>
            <a:off x="140078" y="1580552"/>
            <a:ext cx="11919035" cy="4529079"/>
          </a:xfrm>
        </p:spPr>
        <p:txBody>
          <a:bodyPr vert="horz" lIns="91440" tIns="45720" rIns="91440" bIns="45720" rtlCol="0" anchor="t">
            <a:noAutofit/>
          </a:bodyPr>
          <a:lstStyle/>
          <a:p>
            <a:r>
              <a:rPr lang="es-ES" sz="3200" dirty="0"/>
              <a:t>Entonces, en el caso 3 hemos  añadido dos servidores más, para así agilizar el proceso.</a:t>
            </a:r>
          </a:p>
          <a:p>
            <a:r>
              <a:rPr lang="es-ES" sz="3200" dirty="0"/>
              <a:t>Además del servidor de ticket, pusimos un servidor de seguridad extra ya que si solo agregábamos un servidor de ticket, la gente pasaría más rápido al principio, pero luego se quedaría esperando en la seguridad.</a:t>
            </a:r>
          </a:p>
          <a:p>
            <a:r>
              <a:rPr lang="es-ES" sz="3200" dirty="0"/>
              <a:t>Esta vez, con 3 colas de tickets y seguridad hemos conseguido que el sistema no se colapse y que el tamaño de las colas y los tiempos de espera sean razonables.</a:t>
            </a:r>
          </a:p>
        </p:txBody>
      </p:sp>
      <p:sp>
        <p:nvSpPr>
          <p:cNvPr id="3" name="CuadroTexto 2">
            <a:extLst>
              <a:ext uri="{FF2B5EF4-FFF2-40B4-BE49-F238E27FC236}">
                <a16:creationId xmlns:a16="http://schemas.microsoft.com/office/drawing/2014/main" id="{60C1572F-99AD-0CFB-7EAC-B1DBF640DB47}"/>
              </a:ext>
            </a:extLst>
          </p:cNvPr>
          <p:cNvSpPr txBox="1"/>
          <p:nvPr/>
        </p:nvSpPr>
        <p:spPr>
          <a:xfrm>
            <a:off x="-2209" y="-2209"/>
            <a:ext cx="476415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200" cap="all" dirty="0">
                <a:solidFill>
                  <a:srgbClr val="1D2125"/>
                </a:solidFill>
                <a:latin typeface="-apple-system"/>
              </a:rPr>
              <a:t>3) ESCENARIO </a:t>
            </a:r>
          </a:p>
          <a:p>
            <a:r>
              <a:rPr lang="es-ES" sz="3200" cap="all" dirty="0">
                <a:solidFill>
                  <a:srgbClr val="1D2125"/>
                </a:solidFill>
                <a:latin typeface="-apple-system"/>
              </a:rPr>
              <a:t> CASO 2</a:t>
            </a:r>
          </a:p>
        </p:txBody>
      </p:sp>
    </p:spTree>
    <p:extLst>
      <p:ext uri="{BB962C8B-B14F-4D97-AF65-F5344CB8AC3E}">
        <p14:creationId xmlns:p14="http://schemas.microsoft.com/office/powerpoint/2010/main" val="3064009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8D57E-F1F7-6E2C-F297-753A8417FD5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7DB0C4-419A-940B-12B9-20814DBF60BB}"/>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12</a:t>
            </a:fld>
            <a:endParaRPr lang="en-US"/>
          </a:p>
        </p:txBody>
      </p:sp>
      <p:pic>
        <p:nvPicPr>
          <p:cNvPr id="3" name="Imagen 2" descr="Diagrama&#10;&#10;El contenido generado por inteligencia artificial puede ser incorrecto.">
            <a:extLst>
              <a:ext uri="{FF2B5EF4-FFF2-40B4-BE49-F238E27FC236}">
                <a16:creationId xmlns:a16="http://schemas.microsoft.com/office/drawing/2014/main" id="{7F9BDF97-30D4-FD77-AAC4-615A08996935}"/>
              </a:ext>
            </a:extLst>
          </p:cNvPr>
          <p:cNvPicPr>
            <a:picLocks noChangeAspect="1"/>
          </p:cNvPicPr>
          <p:nvPr/>
        </p:nvPicPr>
        <p:blipFill>
          <a:blip r:embed="rId3"/>
          <a:stretch>
            <a:fillRect/>
          </a:stretch>
        </p:blipFill>
        <p:spPr>
          <a:xfrm>
            <a:off x="829020" y="315532"/>
            <a:ext cx="10533959" cy="6217892"/>
          </a:xfrm>
          <a:prstGeom prst="rect">
            <a:avLst/>
          </a:prstGeom>
        </p:spPr>
      </p:pic>
    </p:spTree>
    <p:extLst>
      <p:ext uri="{BB962C8B-B14F-4D97-AF65-F5344CB8AC3E}">
        <p14:creationId xmlns:p14="http://schemas.microsoft.com/office/powerpoint/2010/main" val="3477427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72DA5-A20E-2CC2-EE05-549AFDDAE7DD}"/>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EEB365-2F96-7F40-1623-61AA6D3B3FBF}"/>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13</a:t>
            </a:fld>
            <a:endParaRPr lang="en-US"/>
          </a:p>
        </p:txBody>
      </p:sp>
      <p:pic>
        <p:nvPicPr>
          <p:cNvPr id="3" name="Imagen 2" descr="Tabla&#10;&#10;El contenido generado por inteligencia artificial puede ser incorrecto.">
            <a:extLst>
              <a:ext uri="{FF2B5EF4-FFF2-40B4-BE49-F238E27FC236}">
                <a16:creationId xmlns:a16="http://schemas.microsoft.com/office/drawing/2014/main" id="{F595C3BD-1917-177B-A23E-CC18D1C32846}"/>
              </a:ext>
            </a:extLst>
          </p:cNvPr>
          <p:cNvPicPr>
            <a:picLocks noChangeAspect="1"/>
          </p:cNvPicPr>
          <p:nvPr/>
        </p:nvPicPr>
        <p:blipFill>
          <a:blip r:embed="rId3"/>
          <a:stretch>
            <a:fillRect/>
          </a:stretch>
        </p:blipFill>
        <p:spPr>
          <a:xfrm>
            <a:off x="1771649" y="221678"/>
            <a:ext cx="3771900" cy="2971800"/>
          </a:xfrm>
          <a:prstGeom prst="rect">
            <a:avLst/>
          </a:prstGeom>
        </p:spPr>
      </p:pic>
      <p:pic>
        <p:nvPicPr>
          <p:cNvPr id="4" name="Imagen 3" descr="Tabla&#10;&#10;El contenido generado por inteligencia artificial puede ser incorrecto.">
            <a:extLst>
              <a:ext uri="{FF2B5EF4-FFF2-40B4-BE49-F238E27FC236}">
                <a16:creationId xmlns:a16="http://schemas.microsoft.com/office/drawing/2014/main" id="{DE00D448-3F0D-C8A7-5C70-4799DA4E765E}"/>
              </a:ext>
            </a:extLst>
          </p:cNvPr>
          <p:cNvPicPr>
            <a:picLocks noChangeAspect="1"/>
          </p:cNvPicPr>
          <p:nvPr/>
        </p:nvPicPr>
        <p:blipFill>
          <a:blip r:embed="rId4"/>
          <a:stretch>
            <a:fillRect/>
          </a:stretch>
        </p:blipFill>
        <p:spPr>
          <a:xfrm>
            <a:off x="6096000" y="231203"/>
            <a:ext cx="3686175" cy="2962275"/>
          </a:xfrm>
          <a:prstGeom prst="rect">
            <a:avLst/>
          </a:prstGeom>
        </p:spPr>
      </p:pic>
      <p:pic>
        <p:nvPicPr>
          <p:cNvPr id="5" name="Imagen 4" descr="Tabla&#10;&#10;El contenido generado por inteligencia artificial puede ser incorrecto.">
            <a:extLst>
              <a:ext uri="{FF2B5EF4-FFF2-40B4-BE49-F238E27FC236}">
                <a16:creationId xmlns:a16="http://schemas.microsoft.com/office/drawing/2014/main" id="{231C89FA-B6A4-B041-913A-7327190079EA}"/>
              </a:ext>
            </a:extLst>
          </p:cNvPr>
          <p:cNvPicPr>
            <a:picLocks noChangeAspect="1"/>
          </p:cNvPicPr>
          <p:nvPr/>
        </p:nvPicPr>
        <p:blipFill>
          <a:blip r:embed="rId5"/>
          <a:stretch>
            <a:fillRect/>
          </a:stretch>
        </p:blipFill>
        <p:spPr>
          <a:xfrm>
            <a:off x="1814511" y="3429000"/>
            <a:ext cx="3686175" cy="2981325"/>
          </a:xfrm>
          <a:prstGeom prst="rect">
            <a:avLst/>
          </a:prstGeom>
        </p:spPr>
      </p:pic>
      <p:pic>
        <p:nvPicPr>
          <p:cNvPr id="6" name="Imagen 5" descr="Tabla&#10;&#10;El contenido generado por inteligencia artificial puede ser incorrecto.">
            <a:extLst>
              <a:ext uri="{FF2B5EF4-FFF2-40B4-BE49-F238E27FC236}">
                <a16:creationId xmlns:a16="http://schemas.microsoft.com/office/drawing/2014/main" id="{61017FAC-2655-02D7-DE66-0F4E2CBD52EC}"/>
              </a:ext>
            </a:extLst>
          </p:cNvPr>
          <p:cNvPicPr>
            <a:picLocks noChangeAspect="1"/>
          </p:cNvPicPr>
          <p:nvPr/>
        </p:nvPicPr>
        <p:blipFill>
          <a:blip r:embed="rId6"/>
          <a:stretch>
            <a:fillRect/>
          </a:stretch>
        </p:blipFill>
        <p:spPr>
          <a:xfrm>
            <a:off x="6102981" y="3403511"/>
            <a:ext cx="3686175" cy="2990850"/>
          </a:xfrm>
          <a:prstGeom prst="rect">
            <a:avLst/>
          </a:prstGeom>
        </p:spPr>
      </p:pic>
    </p:spTree>
    <p:extLst>
      <p:ext uri="{BB962C8B-B14F-4D97-AF65-F5344CB8AC3E}">
        <p14:creationId xmlns:p14="http://schemas.microsoft.com/office/powerpoint/2010/main" val="2947900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A53C32-0B1F-A7F9-89C8-7A1DB100A54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CAFE5F-B8A3-8957-A068-70014A87D9E9}"/>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14</a:t>
            </a:fld>
            <a:endParaRPr lang="en-US"/>
          </a:p>
        </p:txBody>
      </p:sp>
      <p:pic>
        <p:nvPicPr>
          <p:cNvPr id="3" name="Imagen 2" descr="Tabla&#10;&#10;El contenido generado por inteligencia artificial puede ser incorrecto.">
            <a:extLst>
              <a:ext uri="{FF2B5EF4-FFF2-40B4-BE49-F238E27FC236}">
                <a16:creationId xmlns:a16="http://schemas.microsoft.com/office/drawing/2014/main" id="{72C97D00-85FE-A9FD-2C45-69BDACDAE116}"/>
              </a:ext>
            </a:extLst>
          </p:cNvPr>
          <p:cNvPicPr>
            <a:picLocks noChangeAspect="1"/>
          </p:cNvPicPr>
          <p:nvPr/>
        </p:nvPicPr>
        <p:blipFill>
          <a:blip r:embed="rId3"/>
          <a:stretch>
            <a:fillRect/>
          </a:stretch>
        </p:blipFill>
        <p:spPr>
          <a:xfrm>
            <a:off x="1674306" y="225361"/>
            <a:ext cx="3762375" cy="2981325"/>
          </a:xfrm>
          <a:prstGeom prst="rect">
            <a:avLst/>
          </a:prstGeom>
        </p:spPr>
      </p:pic>
      <p:pic>
        <p:nvPicPr>
          <p:cNvPr id="4" name="Imagen 3" descr="Tabla&#10;&#10;El contenido generado por inteligencia artificial puede ser incorrecto.">
            <a:extLst>
              <a:ext uri="{FF2B5EF4-FFF2-40B4-BE49-F238E27FC236}">
                <a16:creationId xmlns:a16="http://schemas.microsoft.com/office/drawing/2014/main" id="{788AB71F-D8D0-BBE9-33A8-428996D9CD4B}"/>
              </a:ext>
            </a:extLst>
          </p:cNvPr>
          <p:cNvPicPr>
            <a:picLocks noChangeAspect="1"/>
          </p:cNvPicPr>
          <p:nvPr/>
        </p:nvPicPr>
        <p:blipFill>
          <a:blip r:embed="rId4"/>
          <a:stretch>
            <a:fillRect/>
          </a:stretch>
        </p:blipFill>
        <p:spPr>
          <a:xfrm>
            <a:off x="6005512" y="225361"/>
            <a:ext cx="3686175" cy="2971800"/>
          </a:xfrm>
          <a:prstGeom prst="rect">
            <a:avLst/>
          </a:prstGeom>
        </p:spPr>
      </p:pic>
      <p:pic>
        <p:nvPicPr>
          <p:cNvPr id="5" name="Imagen 4" descr="Tabla&#10;&#10;El contenido generado por inteligencia artificial puede ser incorrecto.">
            <a:extLst>
              <a:ext uri="{FF2B5EF4-FFF2-40B4-BE49-F238E27FC236}">
                <a16:creationId xmlns:a16="http://schemas.microsoft.com/office/drawing/2014/main" id="{407176DD-9142-08FC-A6D4-F8FB5B458C86}"/>
              </a:ext>
            </a:extLst>
          </p:cNvPr>
          <p:cNvPicPr>
            <a:picLocks noChangeAspect="1"/>
          </p:cNvPicPr>
          <p:nvPr/>
        </p:nvPicPr>
        <p:blipFill>
          <a:blip r:embed="rId5"/>
          <a:stretch>
            <a:fillRect/>
          </a:stretch>
        </p:blipFill>
        <p:spPr>
          <a:xfrm>
            <a:off x="1721931" y="3419475"/>
            <a:ext cx="3714750" cy="2990850"/>
          </a:xfrm>
          <a:prstGeom prst="rect">
            <a:avLst/>
          </a:prstGeom>
        </p:spPr>
      </p:pic>
      <p:pic>
        <p:nvPicPr>
          <p:cNvPr id="6" name="Imagen 5" descr="Tabla&#10;&#10;El contenido generado por inteligencia artificial puede ser incorrecto.">
            <a:extLst>
              <a:ext uri="{FF2B5EF4-FFF2-40B4-BE49-F238E27FC236}">
                <a16:creationId xmlns:a16="http://schemas.microsoft.com/office/drawing/2014/main" id="{2366C5B4-AA8C-A9FD-C4F6-25E90758C0A1}"/>
              </a:ext>
            </a:extLst>
          </p:cNvPr>
          <p:cNvPicPr>
            <a:picLocks noChangeAspect="1"/>
          </p:cNvPicPr>
          <p:nvPr/>
        </p:nvPicPr>
        <p:blipFill>
          <a:blip r:embed="rId6"/>
          <a:stretch>
            <a:fillRect/>
          </a:stretch>
        </p:blipFill>
        <p:spPr>
          <a:xfrm>
            <a:off x="5976936" y="3429000"/>
            <a:ext cx="3743325" cy="2981325"/>
          </a:xfrm>
          <a:prstGeom prst="rect">
            <a:avLst/>
          </a:prstGeom>
        </p:spPr>
      </p:pic>
    </p:spTree>
    <p:extLst>
      <p:ext uri="{BB962C8B-B14F-4D97-AF65-F5344CB8AC3E}">
        <p14:creationId xmlns:p14="http://schemas.microsoft.com/office/powerpoint/2010/main" val="3942496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n 15">
            <a:extLst>
              <a:ext uri="{FF2B5EF4-FFF2-40B4-BE49-F238E27FC236}">
                <a16:creationId xmlns:a16="http://schemas.microsoft.com/office/drawing/2014/main" id="{6D79288A-6866-E7EC-4787-3738E19C85EB}"/>
              </a:ext>
            </a:extLst>
          </p:cNvPr>
          <p:cNvPicPr>
            <a:picLocks noChangeAspect="1"/>
          </p:cNvPicPr>
          <p:nvPr/>
        </p:nvPicPr>
        <p:blipFill>
          <a:blip r:embed="rId3"/>
          <a:stretch>
            <a:fillRect/>
          </a:stretch>
        </p:blipFill>
        <p:spPr>
          <a:xfrm>
            <a:off x="1075696" y="478909"/>
            <a:ext cx="10040607" cy="5034923"/>
          </a:xfrm>
          <a:prstGeom prst="rect">
            <a:avLst/>
          </a:prstGeom>
        </p:spPr>
      </p:pic>
      <p:sp>
        <p:nvSpPr>
          <p:cNvPr id="18" name="CuadroTexto 17">
            <a:extLst>
              <a:ext uri="{FF2B5EF4-FFF2-40B4-BE49-F238E27FC236}">
                <a16:creationId xmlns:a16="http://schemas.microsoft.com/office/drawing/2014/main" id="{35DBD6C6-27A2-B185-2E4F-B4571C296563}"/>
              </a:ext>
            </a:extLst>
          </p:cNvPr>
          <p:cNvSpPr txBox="1"/>
          <p:nvPr/>
        </p:nvSpPr>
        <p:spPr>
          <a:xfrm>
            <a:off x="1075696" y="5657671"/>
            <a:ext cx="9723368" cy="923330"/>
          </a:xfrm>
          <a:prstGeom prst="rect">
            <a:avLst/>
          </a:prstGeom>
          <a:noFill/>
        </p:spPr>
        <p:txBody>
          <a:bodyPr wrap="square">
            <a:spAutoFit/>
          </a:bodyPr>
          <a:lstStyle/>
          <a:p>
            <a:r>
              <a:rPr lang="es-ES"/>
              <a:t>Con 6 servidores, podemos ver que el sistema mejora a comparación con el caso 2. La espera baja de 32% a un 4.7%, el tiempo de cola se reduce de 3.2 segundos a 0.2 segundos, por esta razón, ya no hay más acumulación.</a:t>
            </a:r>
            <a:endParaRPr lang="en-US"/>
          </a:p>
        </p:txBody>
      </p:sp>
    </p:spTree>
    <p:extLst>
      <p:ext uri="{BB962C8B-B14F-4D97-AF65-F5344CB8AC3E}">
        <p14:creationId xmlns:p14="http://schemas.microsoft.com/office/powerpoint/2010/main" val="56176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90789-ED60-99F1-321B-2CF8A5D07E88}"/>
            </a:ext>
          </a:extLst>
        </p:cNvPr>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0187E7F1-72FE-661F-F516-D04F55B2CAB0}"/>
              </a:ext>
            </a:extLst>
          </p:cNvPr>
          <p:cNvSpPr>
            <a:spLocks noGrp="1"/>
          </p:cNvSpPr>
          <p:nvPr>
            <p:ph sz="quarter" idx="10"/>
          </p:nvPr>
        </p:nvSpPr>
        <p:spPr>
          <a:xfrm>
            <a:off x="1848741" y="1674492"/>
            <a:ext cx="8494518" cy="1826519"/>
          </a:xfrm>
        </p:spPr>
        <p:txBody>
          <a:bodyPr vert="horz" lIns="91440" tIns="45720" rIns="91440" bIns="45720" rtlCol="0" anchor="t">
            <a:noAutofit/>
          </a:bodyPr>
          <a:lstStyle/>
          <a:p>
            <a:r>
              <a:rPr lang="es-ES" sz="2800"/>
              <a:t>Con estas simulaciones hemos visto que para que el sistema sea eficaz y no se generen colas excesivas, necesitaremos tres puestos de revisión de tickets y otros tres de chequeos de seguridad.</a:t>
            </a:r>
          </a:p>
          <a:p>
            <a:r>
              <a:rPr lang="es-ES" sz="2800"/>
              <a:t>Gracias a este planeamiento tendremos unos tiempos de espera aceptables y un flujo continuo de personas, mejorando la experiencia de ingreso al estadio.</a:t>
            </a:r>
          </a:p>
        </p:txBody>
      </p:sp>
      <p:sp>
        <p:nvSpPr>
          <p:cNvPr id="8" name="CuadroTexto 7">
            <a:extLst>
              <a:ext uri="{FF2B5EF4-FFF2-40B4-BE49-F238E27FC236}">
                <a16:creationId xmlns:a16="http://schemas.microsoft.com/office/drawing/2014/main" id="{AFCE5106-F9B9-38BD-30EA-1B9B2E76965A}"/>
              </a:ext>
            </a:extLst>
          </p:cNvPr>
          <p:cNvSpPr txBox="1"/>
          <p:nvPr/>
        </p:nvSpPr>
        <p:spPr>
          <a:xfrm>
            <a:off x="-2209" y="-2209"/>
            <a:ext cx="476415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200" cap="all">
                <a:solidFill>
                  <a:srgbClr val="1D2125"/>
                </a:solidFill>
                <a:latin typeface="-apple-system"/>
              </a:rPr>
              <a:t>4) CONCLUSIÓN</a:t>
            </a:r>
            <a:endParaRPr lang="es-ES"/>
          </a:p>
        </p:txBody>
      </p:sp>
    </p:spTree>
    <p:extLst>
      <p:ext uri="{BB962C8B-B14F-4D97-AF65-F5344CB8AC3E}">
        <p14:creationId xmlns:p14="http://schemas.microsoft.com/office/powerpoint/2010/main" val="2923711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a:t>gracias</a:t>
            </a:r>
          </a:p>
        </p:txBody>
      </p:sp>
    </p:spTree>
    <p:extLst>
      <p:ext uri="{BB962C8B-B14F-4D97-AF65-F5344CB8AC3E}">
        <p14:creationId xmlns:p14="http://schemas.microsoft.com/office/powerpoint/2010/main" val="76993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p:txBody>
          <a:bodyPr/>
          <a:lstStyle/>
          <a:p>
            <a:r>
              <a:rPr lang="es-ES" b="0" i="0">
                <a:solidFill>
                  <a:srgbClr val="1D2125"/>
                </a:solidFill>
                <a:effectLst/>
                <a:latin typeface="-apple-system"/>
              </a:rPr>
              <a:t>1) Definición del Sistema actual: Arquitectura y principales parámetros</a:t>
            </a:r>
            <a:endParaRPr lang="en-US" sz="3200"/>
          </a:p>
        </p:txBody>
      </p:sp>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p:txBody>
          <a:bodyPr vert="horz" lIns="91440" tIns="45720" rIns="91440" bIns="45720" rtlCol="0" anchor="t">
            <a:normAutofit/>
          </a:bodyPr>
          <a:lstStyle/>
          <a:p>
            <a:pPr marL="0" indent="0">
              <a:buNone/>
            </a:pPr>
            <a:r>
              <a:rPr lang="en-US" dirty="0">
                <a:cs typeface="Calibri"/>
              </a:rPr>
              <a:t>-En </a:t>
            </a:r>
            <a:r>
              <a:rPr lang="en-US" dirty="0" err="1">
                <a:cs typeface="Calibri"/>
              </a:rPr>
              <a:t>este</a:t>
            </a:r>
            <a:r>
              <a:rPr lang="en-US" dirty="0">
                <a:cs typeface="Calibri"/>
              </a:rPr>
              <a:t> </a:t>
            </a:r>
            <a:r>
              <a:rPr lang="en-US" dirty="0" err="1">
                <a:cs typeface="Calibri"/>
              </a:rPr>
              <a:t>estado</a:t>
            </a:r>
            <a:r>
              <a:rPr lang="en-US" dirty="0">
                <a:cs typeface="Calibri"/>
              </a:rPr>
              <a:t> </a:t>
            </a:r>
            <a:r>
              <a:rPr lang="en-US" dirty="0" err="1">
                <a:cs typeface="Calibri"/>
              </a:rPr>
              <a:t>simularemos</a:t>
            </a:r>
            <a:r>
              <a:rPr lang="en-US" dirty="0">
                <a:cs typeface="Calibri"/>
              </a:rPr>
              <a:t> la entrada a un </a:t>
            </a:r>
            <a:r>
              <a:rPr lang="en-US" dirty="0" err="1">
                <a:cs typeface="Calibri"/>
              </a:rPr>
              <a:t>estadio</a:t>
            </a:r>
            <a:r>
              <a:rPr lang="en-US" dirty="0">
                <a:cs typeface="Calibri"/>
              </a:rPr>
              <a:t> de </a:t>
            </a:r>
            <a:r>
              <a:rPr lang="en-US" dirty="0" err="1">
                <a:cs typeface="Calibri"/>
              </a:rPr>
              <a:t>fútbol</a:t>
            </a:r>
            <a:r>
              <a:rPr lang="en-US" dirty="0">
                <a:cs typeface="Calibri"/>
              </a:rPr>
              <a:t>.</a:t>
            </a:r>
          </a:p>
          <a:p>
            <a:pPr marL="0" indent="0">
              <a:buNone/>
            </a:pPr>
            <a:r>
              <a:rPr lang="en-US" sz="2000" cap="none" dirty="0">
                <a:cs typeface="Calibri"/>
              </a:rPr>
              <a:t>Para </a:t>
            </a:r>
            <a:r>
              <a:rPr lang="en-US" sz="2000" cap="none" dirty="0" err="1">
                <a:cs typeface="Calibri"/>
              </a:rPr>
              <a:t>ello</a:t>
            </a:r>
            <a:r>
              <a:rPr lang="en-US" sz="2000" cap="none" dirty="0">
                <a:cs typeface="Calibri"/>
              </a:rPr>
              <a:t>, </a:t>
            </a:r>
            <a:r>
              <a:rPr lang="en-US" dirty="0" err="1">
                <a:cs typeface="Calibri"/>
              </a:rPr>
              <a:t>hemos</a:t>
            </a:r>
            <a:r>
              <a:rPr lang="en-US" dirty="0">
                <a:cs typeface="Calibri"/>
              </a:rPr>
              <a:t> </a:t>
            </a:r>
            <a:r>
              <a:rPr lang="en-US" dirty="0" err="1">
                <a:cs typeface="Calibri"/>
              </a:rPr>
              <a:t>creado</a:t>
            </a:r>
            <a:r>
              <a:rPr lang="en-US" dirty="0">
                <a:cs typeface="Calibri"/>
              </a:rPr>
              <a:t> un </a:t>
            </a:r>
            <a:r>
              <a:rPr lang="en-US" dirty="0" err="1">
                <a:cs typeface="Calibri"/>
              </a:rPr>
              <a:t>escenario</a:t>
            </a:r>
            <a:r>
              <a:rPr lang="en-US" dirty="0">
                <a:cs typeface="Calibri"/>
              </a:rPr>
              <a:t> </a:t>
            </a:r>
            <a:r>
              <a:rPr lang="en-US" dirty="0" err="1">
                <a:cs typeface="Calibri"/>
              </a:rPr>
              <a:t>inicial</a:t>
            </a:r>
            <a:r>
              <a:rPr lang="en-US" dirty="0">
                <a:cs typeface="Calibri"/>
              </a:rPr>
              <a:t>:</a:t>
            </a:r>
          </a:p>
          <a:p>
            <a:pPr marL="0" indent="0">
              <a:buNone/>
            </a:pPr>
            <a:r>
              <a:rPr lang="en-US" sz="2000" cap="none" dirty="0" err="1">
                <a:cs typeface="Calibri"/>
              </a:rPr>
              <a:t>Tendremos</a:t>
            </a:r>
            <a:r>
              <a:rPr lang="en-US" sz="2000" cap="none" dirty="0">
                <a:cs typeface="Calibri"/>
              </a:rPr>
              <a:t> </a:t>
            </a:r>
            <a:r>
              <a:rPr lang="en-US" dirty="0">
                <a:cs typeface="Calibri"/>
              </a:rPr>
              <a:t>cuatro </a:t>
            </a:r>
            <a:r>
              <a:rPr lang="en-US" dirty="0" err="1">
                <a:cs typeface="Calibri"/>
              </a:rPr>
              <a:t>servidores</a:t>
            </a:r>
            <a:r>
              <a:rPr lang="en-US" dirty="0">
                <a:cs typeface="Calibri"/>
              </a:rPr>
              <a:t> y dos colas las </a:t>
            </a:r>
            <a:r>
              <a:rPr lang="en-US" dirty="0" err="1">
                <a:cs typeface="Calibri"/>
              </a:rPr>
              <a:t>cuales</a:t>
            </a:r>
            <a:r>
              <a:rPr lang="en-US" dirty="0">
                <a:cs typeface="Calibri"/>
              </a:rPr>
              <a:t>: </a:t>
            </a:r>
          </a:p>
          <a:p>
            <a:pPr marL="0" indent="0">
              <a:buNone/>
            </a:pPr>
            <a:r>
              <a:rPr lang="en-US" dirty="0">
                <a:ea typeface="+mn-lt"/>
                <a:cs typeface="Calibri"/>
              </a:rPr>
              <a:t>- </a:t>
            </a:r>
            <a:r>
              <a:rPr lang="en-US" dirty="0" err="1">
                <a:ea typeface="+mn-lt"/>
                <a:cs typeface="Calibri"/>
              </a:rPr>
              <a:t>Servidor</a:t>
            </a:r>
            <a:r>
              <a:rPr lang="en-US" dirty="0">
                <a:ea typeface="+mn-lt"/>
                <a:cs typeface="Calibri"/>
              </a:rPr>
              <a:t> 1 y 2: </a:t>
            </a:r>
            <a:r>
              <a:rPr lang="en-US" dirty="0" err="1">
                <a:ea typeface="+mn-lt"/>
                <a:cs typeface="Calibri"/>
              </a:rPr>
              <a:t>Puestos</a:t>
            </a:r>
            <a:r>
              <a:rPr lang="en-US" dirty="0">
                <a:ea typeface="+mn-lt"/>
                <a:cs typeface="Calibri"/>
              </a:rPr>
              <a:t> </a:t>
            </a:r>
            <a:r>
              <a:rPr lang="en-US" dirty="0" err="1">
                <a:ea typeface="+mn-lt"/>
                <a:cs typeface="Calibri"/>
              </a:rPr>
              <a:t>en</a:t>
            </a:r>
            <a:r>
              <a:rPr lang="en-US" dirty="0">
                <a:ea typeface="+mn-lt"/>
                <a:cs typeface="Calibri"/>
              </a:rPr>
              <a:t> </a:t>
            </a:r>
            <a:r>
              <a:rPr lang="en-US" dirty="0" err="1">
                <a:ea typeface="+mn-lt"/>
                <a:cs typeface="Calibri"/>
              </a:rPr>
              <a:t>el</a:t>
            </a:r>
            <a:r>
              <a:rPr lang="en-US" dirty="0">
                <a:ea typeface="+mn-lt"/>
                <a:cs typeface="Calibri"/>
              </a:rPr>
              <a:t> que se </a:t>
            </a:r>
            <a:r>
              <a:rPr lang="en-US" dirty="0" err="1">
                <a:ea typeface="+mn-lt"/>
                <a:cs typeface="Calibri"/>
              </a:rPr>
              <a:t>revisan</a:t>
            </a:r>
            <a:r>
              <a:rPr lang="en-US" dirty="0">
                <a:ea typeface="+mn-lt"/>
                <a:cs typeface="Calibri"/>
              </a:rPr>
              <a:t> </a:t>
            </a:r>
            <a:r>
              <a:rPr lang="en-US" dirty="0" err="1">
                <a:ea typeface="+mn-lt"/>
                <a:cs typeface="Calibri"/>
              </a:rPr>
              <a:t>los</a:t>
            </a:r>
            <a:r>
              <a:rPr lang="en-US" dirty="0">
                <a:ea typeface="+mn-lt"/>
                <a:cs typeface="Calibri"/>
              </a:rPr>
              <a:t> tickets de entrada </a:t>
            </a:r>
          </a:p>
          <a:p>
            <a:pPr>
              <a:buFont typeface="Calibri" panose="020B0604020202020204" pitchFamily="34" charset="0"/>
              <a:buChar char="-"/>
            </a:pPr>
            <a:r>
              <a:rPr lang="en-US" dirty="0" err="1">
                <a:ea typeface="+mn-lt"/>
                <a:cs typeface="Calibri"/>
              </a:rPr>
              <a:t>Servidor</a:t>
            </a:r>
            <a:r>
              <a:rPr lang="en-US" dirty="0">
                <a:ea typeface="+mn-lt"/>
                <a:cs typeface="Calibri"/>
              </a:rPr>
              <a:t> 3 y 4 : Puntos de </a:t>
            </a:r>
            <a:r>
              <a:rPr lang="en-US" dirty="0" err="1">
                <a:ea typeface="+mn-lt"/>
                <a:cs typeface="Calibri"/>
              </a:rPr>
              <a:t>seguridad</a:t>
            </a:r>
            <a:endParaRPr lang="en-US" dirty="0">
              <a:ea typeface="+mn-lt"/>
              <a:cs typeface="Calibri"/>
            </a:endParaRPr>
          </a:p>
          <a:p>
            <a:pPr>
              <a:buFont typeface="Calibri" panose="020B0604020202020204" pitchFamily="34" charset="0"/>
              <a:buChar char="-"/>
            </a:pPr>
            <a:r>
              <a:rPr lang="en-US" dirty="0">
                <a:ea typeface="+mn-lt"/>
                <a:cs typeface="Calibri"/>
              </a:rPr>
              <a:t>Cada uno  de </a:t>
            </a:r>
            <a:r>
              <a:rPr lang="en-US" dirty="0" err="1">
                <a:ea typeface="+mn-lt"/>
                <a:cs typeface="Calibri"/>
              </a:rPr>
              <a:t>estos</a:t>
            </a:r>
            <a:r>
              <a:rPr lang="en-US" dirty="0">
                <a:ea typeface="+mn-lt"/>
                <a:cs typeface="Calibri"/>
              </a:rPr>
              <a:t> puntos </a:t>
            </a:r>
            <a:r>
              <a:rPr lang="en-US" dirty="0" err="1">
                <a:ea typeface="+mn-lt"/>
                <a:cs typeface="Calibri"/>
              </a:rPr>
              <a:t>tendrá</a:t>
            </a:r>
            <a:r>
              <a:rPr lang="en-US" dirty="0">
                <a:ea typeface="+mn-lt"/>
                <a:cs typeface="Calibri"/>
              </a:rPr>
              <a:t> sus colas que se </a:t>
            </a:r>
            <a:r>
              <a:rPr lang="en-US" dirty="0" err="1">
                <a:ea typeface="+mn-lt"/>
                <a:cs typeface="Calibri"/>
              </a:rPr>
              <a:t>corresponderán</a:t>
            </a:r>
            <a:r>
              <a:rPr lang="en-US" dirty="0">
                <a:ea typeface="+mn-lt"/>
                <a:cs typeface="Calibri"/>
              </a:rPr>
              <a:t> a la cola </a:t>
            </a:r>
            <a:r>
              <a:rPr lang="en-US" dirty="0" err="1">
                <a:ea typeface="+mn-lt"/>
                <a:cs typeface="Calibri"/>
              </a:rPr>
              <a:t>revisión</a:t>
            </a:r>
            <a:r>
              <a:rPr lang="en-US" dirty="0">
                <a:ea typeface="+mn-lt"/>
                <a:cs typeface="Calibri"/>
              </a:rPr>
              <a:t> de tickets y la cola punto de </a:t>
            </a:r>
            <a:r>
              <a:rPr lang="en-US" dirty="0" err="1">
                <a:ea typeface="+mn-lt"/>
                <a:cs typeface="Calibri"/>
              </a:rPr>
              <a:t>seguridad</a:t>
            </a:r>
          </a:p>
          <a:p>
            <a:pPr>
              <a:buFont typeface="Calibri" panose="020B0604020202020204" pitchFamily="34" charset="0"/>
              <a:buChar char="-"/>
            </a:pPr>
            <a:r>
              <a:rPr lang="en-US" dirty="0">
                <a:ea typeface="+mn-lt"/>
                <a:cs typeface="Calibri"/>
              </a:rPr>
              <a:t>Una </a:t>
            </a:r>
            <a:r>
              <a:rPr lang="en-US" dirty="0" err="1">
                <a:ea typeface="+mn-lt"/>
                <a:cs typeface="Calibri"/>
              </a:rPr>
              <a:t>vez</a:t>
            </a:r>
            <a:r>
              <a:rPr lang="en-US" dirty="0">
                <a:ea typeface="+mn-lt"/>
                <a:cs typeface="Calibri"/>
              </a:rPr>
              <a:t> </a:t>
            </a:r>
            <a:r>
              <a:rPr lang="en-US" dirty="0" err="1">
                <a:ea typeface="+mn-lt"/>
                <a:cs typeface="Calibri"/>
              </a:rPr>
              <a:t>pasadas</a:t>
            </a:r>
            <a:r>
              <a:rPr lang="en-US" dirty="0">
                <a:ea typeface="+mn-lt"/>
                <a:cs typeface="Calibri"/>
              </a:rPr>
              <a:t> </a:t>
            </a:r>
            <a:r>
              <a:rPr lang="en-US" dirty="0" err="1">
                <a:ea typeface="+mn-lt"/>
                <a:cs typeface="Calibri"/>
              </a:rPr>
              <a:t>estas</a:t>
            </a:r>
            <a:r>
              <a:rPr lang="en-US" dirty="0">
                <a:ea typeface="+mn-lt"/>
                <a:cs typeface="Calibri"/>
              </a:rPr>
              <a:t> </a:t>
            </a:r>
            <a:r>
              <a:rPr lang="en-US" dirty="0" err="1">
                <a:ea typeface="+mn-lt"/>
                <a:cs typeface="Calibri"/>
              </a:rPr>
              <a:t>filas</a:t>
            </a:r>
            <a:r>
              <a:rPr lang="en-US" dirty="0">
                <a:ea typeface="+mn-lt"/>
                <a:cs typeface="Calibri"/>
              </a:rPr>
              <a:t> y </a:t>
            </a:r>
            <a:r>
              <a:rPr lang="en-US" dirty="0" err="1">
                <a:ea typeface="+mn-lt"/>
                <a:cs typeface="Calibri"/>
              </a:rPr>
              <a:t>servidores</a:t>
            </a:r>
            <a:r>
              <a:rPr lang="en-US" dirty="0">
                <a:ea typeface="+mn-lt"/>
                <a:cs typeface="Calibri"/>
              </a:rPr>
              <a:t> </a:t>
            </a:r>
            <a:r>
              <a:rPr lang="en-US" dirty="0" err="1">
                <a:ea typeface="+mn-lt"/>
                <a:cs typeface="Calibri"/>
              </a:rPr>
              <a:t>podrán</a:t>
            </a:r>
            <a:r>
              <a:rPr lang="en-US" dirty="0">
                <a:ea typeface="+mn-lt"/>
                <a:cs typeface="Calibri"/>
              </a:rPr>
              <a:t> </a:t>
            </a:r>
            <a:r>
              <a:rPr lang="en-US" dirty="0" err="1">
                <a:ea typeface="+mn-lt"/>
                <a:cs typeface="Calibri"/>
              </a:rPr>
              <a:t>entrar</a:t>
            </a:r>
            <a:r>
              <a:rPr lang="en-US" dirty="0">
                <a:ea typeface="+mn-lt"/>
                <a:cs typeface="Calibri"/>
              </a:rPr>
              <a:t> al </a:t>
            </a:r>
            <a:r>
              <a:rPr lang="en-US" dirty="0" err="1">
                <a:ea typeface="+mn-lt"/>
                <a:cs typeface="Calibri"/>
              </a:rPr>
              <a:t>estadio</a:t>
            </a:r>
            <a:r>
              <a:rPr lang="en-US" dirty="0">
                <a:ea typeface="+mn-lt"/>
                <a:cs typeface="Calibri"/>
              </a:rPr>
              <a:t> </a:t>
            </a: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2</a:t>
            </a:fld>
            <a:endParaRPr lang="en-US"/>
          </a:p>
        </p:txBody>
      </p:sp>
    </p:spTree>
    <p:extLst>
      <p:ext uri="{BB962C8B-B14F-4D97-AF65-F5344CB8AC3E}">
        <p14:creationId xmlns:p14="http://schemas.microsoft.com/office/powerpoint/2010/main" val="412000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80286-1110-77CC-851D-A6B90042E2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362C08-45B6-10AA-9ED2-DC3E3832A47F}"/>
              </a:ext>
            </a:extLst>
          </p:cNvPr>
          <p:cNvSpPr>
            <a:spLocks noGrp="1"/>
          </p:cNvSpPr>
          <p:nvPr>
            <p:ph type="title"/>
          </p:nvPr>
        </p:nvSpPr>
        <p:spPr/>
        <p:txBody>
          <a:bodyPr/>
          <a:lstStyle/>
          <a:p>
            <a:r>
              <a:rPr lang="es-ES" b="0" i="0">
                <a:solidFill>
                  <a:srgbClr val="1D2125"/>
                </a:solidFill>
                <a:effectLst/>
                <a:latin typeface="-apple-system"/>
              </a:rPr>
              <a:t>1) Definición del Sistema actual: Arquitectura y principales parámetros</a:t>
            </a:r>
            <a:endParaRPr lang="en-US" sz="3200"/>
          </a:p>
        </p:txBody>
      </p:sp>
      <p:sp>
        <p:nvSpPr>
          <p:cNvPr id="3" name="Content Placeholder 2">
            <a:extLst>
              <a:ext uri="{FF2B5EF4-FFF2-40B4-BE49-F238E27FC236}">
                <a16:creationId xmlns:a16="http://schemas.microsoft.com/office/drawing/2014/main" id="{B6F1F189-0C55-32FC-B823-F39FAC212E7D}"/>
              </a:ext>
            </a:extLst>
          </p:cNvPr>
          <p:cNvSpPr>
            <a:spLocks noGrp="1"/>
          </p:cNvSpPr>
          <p:nvPr>
            <p:ph sz="quarter" idx="10"/>
          </p:nvPr>
        </p:nvSpPr>
        <p:spPr>
          <a:xfrm>
            <a:off x="914398" y="2560003"/>
            <a:ext cx="7273638" cy="2158301"/>
          </a:xfrm>
        </p:spPr>
        <p:txBody>
          <a:bodyPr vert="horz" lIns="91440" tIns="45720" rIns="91440" bIns="45720" rtlCol="0" anchor="t">
            <a:normAutofit/>
          </a:bodyPr>
          <a:lstStyle/>
          <a:p>
            <a:pPr marL="0" indent="0">
              <a:buNone/>
            </a:pPr>
            <a:r>
              <a:rPr lang="es-ES" dirty="0">
                <a:ea typeface="+mn-lt"/>
                <a:cs typeface="Calibri"/>
              </a:rPr>
              <a:t>La tasa de llegada </a:t>
            </a:r>
            <a:r>
              <a:rPr lang="el-GR" dirty="0"/>
              <a:t>λ</a:t>
            </a:r>
            <a:r>
              <a:rPr lang="es-ES" dirty="0">
                <a:ea typeface="+mn-lt"/>
                <a:cs typeface="Calibri"/>
              </a:rPr>
              <a:t>: 10 clientes/minuto</a:t>
            </a:r>
          </a:p>
          <a:p>
            <a:pPr marL="0" indent="0">
              <a:buNone/>
            </a:pPr>
            <a:r>
              <a:rPr lang="es-ES" dirty="0">
                <a:ea typeface="+mn-lt"/>
                <a:cs typeface="Calibri"/>
              </a:rPr>
              <a:t>60/10: 6 segundos (equivale a una persona cada 6 segundos)</a:t>
            </a:r>
          </a:p>
          <a:p>
            <a:pPr marL="0" indent="0">
              <a:buNone/>
            </a:pPr>
            <a:endParaRPr lang="es-ES">
              <a:ea typeface="+mn-lt"/>
              <a:cs typeface="Calibri"/>
            </a:endParaRPr>
          </a:p>
          <a:p>
            <a:pPr marL="0" indent="0">
              <a:buNone/>
            </a:pPr>
            <a:r>
              <a:rPr lang="es-ES" dirty="0">
                <a:ea typeface="+mn-lt"/>
                <a:cs typeface="Calibri"/>
              </a:rPr>
              <a:t>La tasa de servicio </a:t>
            </a:r>
            <a:r>
              <a:rPr lang="el-GR" dirty="0"/>
              <a:t>μ</a:t>
            </a:r>
            <a:r>
              <a:rPr lang="es-ES" dirty="0">
                <a:ea typeface="+mn-lt"/>
                <a:cs typeface="Calibri"/>
              </a:rPr>
              <a:t>: 4 clientes/minuto</a:t>
            </a:r>
          </a:p>
          <a:p>
            <a:pPr marL="0" indent="0">
              <a:buNone/>
            </a:pPr>
            <a:r>
              <a:rPr lang="es-ES" dirty="0"/>
              <a:t>60/4: 15 segundos (tiempo promedio de la revisión)</a:t>
            </a:r>
            <a:endParaRPr lang="es-ES">
              <a:ea typeface="+mn-lt"/>
              <a:cs typeface="Calibri"/>
            </a:endParaRPr>
          </a:p>
        </p:txBody>
      </p:sp>
      <p:sp>
        <p:nvSpPr>
          <p:cNvPr id="4" name="Slide Number Placeholder 3">
            <a:extLst>
              <a:ext uri="{FF2B5EF4-FFF2-40B4-BE49-F238E27FC236}">
                <a16:creationId xmlns:a16="http://schemas.microsoft.com/office/drawing/2014/main" id="{66961194-0DA7-1E2C-0BAB-68651F908CA7}"/>
              </a:ext>
            </a:extLst>
          </p:cNvPr>
          <p:cNvSpPr>
            <a:spLocks noGrp="1"/>
          </p:cNvSpPr>
          <p:nvPr>
            <p:ph type="sldNum" sz="quarter" idx="4"/>
          </p:nvPr>
        </p:nvSpPr>
        <p:spPr/>
        <p:txBody>
          <a:bodyPr/>
          <a:lstStyle/>
          <a:p>
            <a:fld id="{B5CEABB6-07DC-46E8-9B57-56EC44A396E5}" type="slidenum">
              <a:rPr lang="en-US" smtClean="0"/>
              <a:pPr/>
              <a:t>3</a:t>
            </a:fld>
            <a:endParaRPr lang="en-US"/>
          </a:p>
        </p:txBody>
      </p:sp>
    </p:spTree>
    <p:extLst>
      <p:ext uri="{BB962C8B-B14F-4D97-AF65-F5344CB8AC3E}">
        <p14:creationId xmlns:p14="http://schemas.microsoft.com/office/powerpoint/2010/main" val="3807058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315533"/>
            <a:ext cx="5181600" cy="2376868"/>
          </a:xfrm>
        </p:spPr>
        <p:txBody>
          <a:bodyPr/>
          <a:lstStyle/>
          <a:p>
            <a:r>
              <a:rPr lang="en-US"/>
              <a:t>2- </a:t>
            </a:r>
            <a:r>
              <a:rPr lang="en-US" err="1"/>
              <a:t>OBjetivo</a:t>
            </a:r>
            <a:r>
              <a:rPr lang="en-US"/>
              <a:t> / </a:t>
            </a:r>
            <a:r>
              <a:rPr lang="en-US" err="1"/>
              <a:t>Propósito</a:t>
            </a:r>
            <a:r>
              <a:rPr lang="en-US"/>
              <a:t> de la simulación</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2844800"/>
            <a:ext cx="5181600" cy="3128963"/>
          </a:xfrm>
        </p:spPr>
        <p:txBody>
          <a:bodyPr vert="horz" lIns="91440" tIns="45720" rIns="91440" bIns="45720" rtlCol="0" anchor="t">
            <a:normAutofit/>
          </a:bodyPr>
          <a:lstStyle/>
          <a:p>
            <a:r>
              <a:rPr lang="en-US" dirty="0">
                <a:ea typeface="+mn-lt"/>
                <a:cs typeface="+mn-lt"/>
              </a:rPr>
              <a:t>El </a:t>
            </a:r>
            <a:r>
              <a:rPr lang="en-US" dirty="0" err="1">
                <a:ea typeface="+mn-lt"/>
                <a:cs typeface="+mn-lt"/>
              </a:rPr>
              <a:t>propósito</a:t>
            </a:r>
            <a:r>
              <a:rPr lang="en-US" dirty="0">
                <a:ea typeface="+mn-lt"/>
                <a:cs typeface="+mn-lt"/>
              </a:rPr>
              <a:t> de la </a:t>
            </a:r>
            <a:r>
              <a:rPr lang="en-US" dirty="0" err="1">
                <a:ea typeface="+mn-lt"/>
                <a:cs typeface="+mn-lt"/>
              </a:rPr>
              <a:t>simulación</a:t>
            </a:r>
            <a:r>
              <a:rPr lang="en-US" dirty="0">
                <a:ea typeface="+mn-lt"/>
                <a:cs typeface="+mn-lt"/>
              </a:rPr>
              <a:t> es </a:t>
            </a:r>
            <a:r>
              <a:rPr lang="en-US" dirty="0" err="1">
                <a:ea typeface="+mn-lt"/>
                <a:cs typeface="+mn-lt"/>
              </a:rPr>
              <a:t>evaluar</a:t>
            </a:r>
            <a:r>
              <a:rPr lang="en-US" dirty="0">
                <a:ea typeface="+mn-lt"/>
                <a:cs typeface="+mn-lt"/>
              </a:rPr>
              <a:t> </a:t>
            </a:r>
            <a:r>
              <a:rPr lang="en-US" dirty="0" err="1">
                <a:ea typeface="+mn-lt"/>
                <a:cs typeface="+mn-lt"/>
              </a:rPr>
              <a:t>el</a:t>
            </a:r>
            <a:r>
              <a:rPr lang="en-US" dirty="0">
                <a:ea typeface="+mn-lt"/>
                <a:cs typeface="+mn-lt"/>
              </a:rPr>
              <a:t> </a:t>
            </a:r>
            <a:r>
              <a:rPr lang="en-US" dirty="0" err="1">
                <a:ea typeface="+mn-lt"/>
                <a:cs typeface="+mn-lt"/>
              </a:rPr>
              <a:t>desempeño</a:t>
            </a:r>
            <a:r>
              <a:rPr lang="en-US" dirty="0">
                <a:ea typeface="+mn-lt"/>
                <a:cs typeface="+mn-lt"/>
              </a:rPr>
              <a:t> del </a:t>
            </a:r>
            <a:r>
              <a:rPr lang="en-US" dirty="0" err="1">
                <a:ea typeface="+mn-lt"/>
                <a:cs typeface="+mn-lt"/>
              </a:rPr>
              <a:t>sistema</a:t>
            </a:r>
            <a:r>
              <a:rPr lang="en-US" dirty="0">
                <a:ea typeface="+mn-lt"/>
                <a:cs typeface="+mn-lt"/>
              </a:rPr>
              <a:t> de </a:t>
            </a:r>
            <a:r>
              <a:rPr lang="en-US" dirty="0" err="1">
                <a:ea typeface="+mn-lt"/>
                <a:cs typeface="+mn-lt"/>
              </a:rPr>
              <a:t>ingreso</a:t>
            </a:r>
            <a:r>
              <a:rPr lang="en-US" dirty="0">
                <a:ea typeface="+mn-lt"/>
                <a:cs typeface="+mn-lt"/>
              </a:rPr>
              <a:t> al </a:t>
            </a:r>
            <a:r>
              <a:rPr lang="en-US" dirty="0" err="1">
                <a:ea typeface="+mn-lt"/>
                <a:cs typeface="+mn-lt"/>
              </a:rPr>
              <a:t>estadio</a:t>
            </a:r>
            <a:r>
              <a:rPr lang="en-US" dirty="0">
                <a:ea typeface="+mn-lt"/>
                <a:cs typeface="+mn-lt"/>
              </a:rPr>
              <a:t> y </a:t>
            </a:r>
            <a:r>
              <a:rPr lang="en-US" dirty="0" err="1">
                <a:ea typeface="+mn-lt"/>
                <a:cs typeface="+mn-lt"/>
              </a:rPr>
              <a:t>optimizar</a:t>
            </a:r>
            <a:r>
              <a:rPr lang="en-US" dirty="0">
                <a:ea typeface="+mn-lt"/>
                <a:cs typeface="+mn-lt"/>
              </a:rPr>
              <a:t> la </a:t>
            </a:r>
            <a:r>
              <a:rPr lang="en-US" dirty="0" err="1">
                <a:ea typeface="+mn-lt"/>
                <a:cs typeface="+mn-lt"/>
              </a:rPr>
              <a:t>cantidad</a:t>
            </a:r>
            <a:r>
              <a:rPr lang="en-US" dirty="0">
                <a:ea typeface="+mn-lt"/>
                <a:cs typeface="+mn-lt"/>
              </a:rPr>
              <a:t> de personal para </a:t>
            </a:r>
            <a:r>
              <a:rPr lang="en-US" dirty="0" err="1">
                <a:ea typeface="+mn-lt"/>
                <a:cs typeface="+mn-lt"/>
              </a:rPr>
              <a:t>evitar</a:t>
            </a:r>
            <a:r>
              <a:rPr lang="en-US" dirty="0">
                <a:ea typeface="+mn-lt"/>
                <a:cs typeface="+mn-lt"/>
              </a:rPr>
              <a:t> </a:t>
            </a:r>
            <a:r>
              <a:rPr lang="en-US" dirty="0" err="1">
                <a:ea typeface="+mn-lt"/>
                <a:cs typeface="+mn-lt"/>
              </a:rPr>
              <a:t>largas</a:t>
            </a:r>
            <a:r>
              <a:rPr lang="en-US" dirty="0">
                <a:ea typeface="+mn-lt"/>
                <a:cs typeface="+mn-lt"/>
              </a:rPr>
              <a:t> </a:t>
            </a:r>
            <a:r>
              <a:rPr lang="en-US" dirty="0" err="1">
                <a:ea typeface="+mn-lt"/>
                <a:cs typeface="+mn-lt"/>
              </a:rPr>
              <a:t>esperas</a:t>
            </a:r>
            <a:r>
              <a:rPr lang="en-US" dirty="0">
                <a:ea typeface="+mn-lt"/>
                <a:cs typeface="+mn-lt"/>
              </a:rPr>
              <a:t>. Es </a:t>
            </a:r>
            <a:r>
              <a:rPr lang="en-US" dirty="0" err="1">
                <a:ea typeface="+mn-lt"/>
                <a:cs typeface="+mn-lt"/>
              </a:rPr>
              <a:t>decir</a:t>
            </a:r>
            <a:r>
              <a:rPr lang="en-US" dirty="0">
                <a:ea typeface="+mn-lt"/>
                <a:cs typeface="+mn-lt"/>
              </a:rPr>
              <a:t>, </a:t>
            </a:r>
            <a:r>
              <a:rPr lang="en-US" dirty="0" err="1">
                <a:ea typeface="+mn-lt"/>
                <a:cs typeface="+mn-lt"/>
              </a:rPr>
              <a:t>reducir</a:t>
            </a:r>
            <a:r>
              <a:rPr lang="en-US" dirty="0">
                <a:ea typeface="+mn-lt"/>
                <a:cs typeface="+mn-lt"/>
              </a:rPr>
              <a:t> las colas para un </a:t>
            </a:r>
            <a:r>
              <a:rPr lang="en-US" dirty="0" err="1">
                <a:ea typeface="+mn-lt"/>
                <a:cs typeface="+mn-lt"/>
              </a:rPr>
              <a:t>servicio</a:t>
            </a:r>
            <a:r>
              <a:rPr lang="en-US" dirty="0">
                <a:ea typeface="+mn-lt"/>
                <a:cs typeface="+mn-lt"/>
              </a:rPr>
              <a:t> </a:t>
            </a:r>
            <a:r>
              <a:rPr lang="en-US" dirty="0" err="1">
                <a:ea typeface="+mn-lt"/>
                <a:cs typeface="+mn-lt"/>
              </a:rPr>
              <a:t>más</a:t>
            </a:r>
            <a:r>
              <a:rPr lang="en-US" dirty="0">
                <a:ea typeface="+mn-lt"/>
                <a:cs typeface="+mn-lt"/>
              </a:rPr>
              <a:t> </a:t>
            </a:r>
            <a:r>
              <a:rPr lang="en-US" dirty="0" err="1">
                <a:ea typeface="+mn-lt"/>
                <a:cs typeface="+mn-lt"/>
              </a:rPr>
              <a:t>optimo</a:t>
            </a:r>
            <a:r>
              <a:rPr lang="en-US" dirty="0">
                <a:ea typeface="+mn-lt"/>
                <a:cs typeface="+mn-lt"/>
              </a:rPr>
              <a:t>.</a:t>
            </a:r>
            <a:endParaRPr lang="es-ES" dirty="0"/>
          </a:p>
          <a:p>
            <a:endParaRPr lang="en-US"/>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4</a:t>
            </a:fld>
            <a:endParaRPr lang="en-US"/>
          </a:p>
        </p:txBody>
      </p:sp>
    </p:spTree>
    <p:extLst>
      <p:ext uri="{BB962C8B-B14F-4D97-AF65-F5344CB8AC3E}">
        <p14:creationId xmlns:p14="http://schemas.microsoft.com/office/powerpoint/2010/main" val="542059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532E2-DC25-CBD6-80D0-7F26825D77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C95A7D-0750-C48C-D186-FFA2939D9246}"/>
              </a:ext>
            </a:extLst>
          </p:cNvPr>
          <p:cNvSpPr>
            <a:spLocks noGrp="1"/>
          </p:cNvSpPr>
          <p:nvPr>
            <p:ph type="title"/>
          </p:nvPr>
        </p:nvSpPr>
        <p:spPr>
          <a:xfrm>
            <a:off x="914400" y="2580640"/>
            <a:ext cx="5181600" cy="3368819"/>
          </a:xfrm>
        </p:spPr>
        <p:txBody>
          <a:bodyPr/>
          <a:lstStyle/>
          <a:p>
            <a:r>
              <a:rPr lang="en-US" dirty="0"/>
              <a:t>CASO 1:FLEXIM</a:t>
            </a:r>
          </a:p>
        </p:txBody>
      </p:sp>
    </p:spTree>
    <p:extLst>
      <p:ext uri="{BB962C8B-B14F-4D97-AF65-F5344CB8AC3E}">
        <p14:creationId xmlns:p14="http://schemas.microsoft.com/office/powerpoint/2010/main" val="272081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357123EF-5D84-1DA0-A22D-6AEB278C7974}"/>
              </a:ext>
            </a:extLst>
          </p:cNvPr>
          <p:cNvSpPr>
            <a:spLocks noGrp="1"/>
          </p:cNvSpPr>
          <p:nvPr>
            <p:ph sz="quarter" idx="10"/>
          </p:nvPr>
        </p:nvSpPr>
        <p:spPr>
          <a:xfrm>
            <a:off x="1852337" y="1445251"/>
            <a:ext cx="8494518" cy="4855289"/>
          </a:xfrm>
        </p:spPr>
        <p:txBody>
          <a:bodyPr vert="horz" lIns="91440" tIns="45720" rIns="91440" bIns="45720" rtlCol="0" anchor="t">
            <a:noAutofit/>
          </a:bodyPr>
          <a:lstStyle/>
          <a:p>
            <a:r>
              <a:rPr lang="es-ES" sz="4000" dirty="0"/>
              <a:t>En el caso 1 hemos añadido cuatro servidores, dos de tickets y dos de seguridad.</a:t>
            </a:r>
          </a:p>
          <a:p>
            <a:r>
              <a:rPr lang="es-ES" sz="4000" dirty="0"/>
              <a:t>Sin embargo, veremos que la cola de tickets irá aumentando y se irá colapsando, debido a que la velocidad de atención es menor a la de llegada</a:t>
            </a:r>
          </a:p>
        </p:txBody>
      </p:sp>
      <p:sp>
        <p:nvSpPr>
          <p:cNvPr id="6" name="CuadroTexto 5">
            <a:extLst>
              <a:ext uri="{FF2B5EF4-FFF2-40B4-BE49-F238E27FC236}">
                <a16:creationId xmlns:a16="http://schemas.microsoft.com/office/drawing/2014/main" id="{0DFA5E03-E35E-7B26-FB9A-23698E58BC2D}"/>
              </a:ext>
            </a:extLst>
          </p:cNvPr>
          <p:cNvSpPr txBox="1"/>
          <p:nvPr/>
        </p:nvSpPr>
        <p:spPr>
          <a:xfrm>
            <a:off x="-2209" y="-2209"/>
            <a:ext cx="476415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3200" cap="all" dirty="0">
                <a:solidFill>
                  <a:srgbClr val="1D2125"/>
                </a:solidFill>
                <a:latin typeface="-apple-system"/>
              </a:rPr>
              <a:t>3) ESCENARIO </a:t>
            </a:r>
          </a:p>
          <a:p>
            <a:r>
              <a:rPr lang="es-ES" sz="3200" cap="all" dirty="0">
                <a:solidFill>
                  <a:srgbClr val="1D2125"/>
                </a:solidFill>
                <a:latin typeface="-apple-system"/>
              </a:rPr>
              <a:t> CASO 1</a:t>
            </a:r>
          </a:p>
        </p:txBody>
      </p:sp>
    </p:spTree>
    <p:extLst>
      <p:ext uri="{BB962C8B-B14F-4D97-AF65-F5344CB8AC3E}">
        <p14:creationId xmlns:p14="http://schemas.microsoft.com/office/powerpoint/2010/main" val="299452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017FC-7781-D4C8-80D2-7AFA344BFA2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F1B74A-079B-B228-0E24-C8663D3541F5}"/>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7</a:t>
            </a:fld>
            <a:endParaRPr lang="en-US"/>
          </a:p>
        </p:txBody>
      </p:sp>
      <p:pic>
        <p:nvPicPr>
          <p:cNvPr id="3" name="Imagen 2">
            <a:extLst>
              <a:ext uri="{FF2B5EF4-FFF2-40B4-BE49-F238E27FC236}">
                <a16:creationId xmlns:a16="http://schemas.microsoft.com/office/drawing/2014/main" id="{6F114CB4-B4DF-10F4-0DB1-AC3AB4AF723F}"/>
              </a:ext>
            </a:extLst>
          </p:cNvPr>
          <p:cNvPicPr>
            <a:picLocks noChangeAspect="1"/>
          </p:cNvPicPr>
          <p:nvPr/>
        </p:nvPicPr>
        <p:blipFill>
          <a:blip r:embed="rId3"/>
          <a:stretch>
            <a:fillRect/>
          </a:stretch>
        </p:blipFill>
        <p:spPr>
          <a:xfrm>
            <a:off x="693737" y="710994"/>
            <a:ext cx="10804524" cy="5524361"/>
          </a:xfrm>
          <a:prstGeom prst="rect">
            <a:avLst/>
          </a:prstGeom>
        </p:spPr>
      </p:pic>
    </p:spTree>
    <p:extLst>
      <p:ext uri="{BB962C8B-B14F-4D97-AF65-F5344CB8AC3E}">
        <p14:creationId xmlns:p14="http://schemas.microsoft.com/office/powerpoint/2010/main" val="3632017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749DB-5EFA-884B-56AC-981F2BA60BE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518360-C04C-6792-23DD-7B4526C8C810}"/>
              </a:ext>
            </a:extLst>
          </p:cNvPr>
          <p:cNvSpPr>
            <a:spLocks noGrp="1"/>
          </p:cNvSpPr>
          <p:nvPr>
            <p:ph type="sldNum" sz="quarter" idx="4"/>
          </p:nvPr>
        </p:nvSpPr>
        <p:spPr>
          <a:xfrm>
            <a:off x="529318" y="6191390"/>
            <a:ext cx="631065" cy="296214"/>
          </a:xfrm>
        </p:spPr>
        <p:txBody>
          <a:bodyPr/>
          <a:lstStyle/>
          <a:p>
            <a:fld id="{B5CEABB6-07DC-46E8-9B57-56EC44A396E5}" type="slidenum">
              <a:rPr lang="en-US" smtClean="0"/>
              <a:pPr/>
              <a:t>8</a:t>
            </a:fld>
            <a:endParaRPr lang="en-US"/>
          </a:p>
        </p:txBody>
      </p:sp>
      <p:pic>
        <p:nvPicPr>
          <p:cNvPr id="3" name="Imagen 2">
            <a:extLst>
              <a:ext uri="{FF2B5EF4-FFF2-40B4-BE49-F238E27FC236}">
                <a16:creationId xmlns:a16="http://schemas.microsoft.com/office/drawing/2014/main" id="{446A11B8-F039-CBD6-E20C-AC9E7437D5F6}"/>
              </a:ext>
            </a:extLst>
          </p:cNvPr>
          <p:cNvPicPr>
            <a:picLocks noChangeAspect="1"/>
          </p:cNvPicPr>
          <p:nvPr/>
        </p:nvPicPr>
        <p:blipFill>
          <a:blip r:embed="rId3"/>
          <a:stretch>
            <a:fillRect/>
          </a:stretch>
        </p:blipFill>
        <p:spPr>
          <a:xfrm>
            <a:off x="162606" y="260668"/>
            <a:ext cx="3686175" cy="2990850"/>
          </a:xfrm>
          <a:prstGeom prst="rect">
            <a:avLst/>
          </a:prstGeom>
        </p:spPr>
      </p:pic>
      <p:pic>
        <p:nvPicPr>
          <p:cNvPr id="4" name="Imagen 3" descr="Interfaz de usuario gráfica, Aplicación&#10;&#10;El contenido generado por inteligencia artificial puede ser incorrecto.">
            <a:extLst>
              <a:ext uri="{FF2B5EF4-FFF2-40B4-BE49-F238E27FC236}">
                <a16:creationId xmlns:a16="http://schemas.microsoft.com/office/drawing/2014/main" id="{C49CA693-8B19-4B63-2688-9127DCAD58A8}"/>
              </a:ext>
            </a:extLst>
          </p:cNvPr>
          <p:cNvPicPr>
            <a:picLocks noChangeAspect="1"/>
          </p:cNvPicPr>
          <p:nvPr/>
        </p:nvPicPr>
        <p:blipFill>
          <a:blip r:embed="rId4"/>
          <a:stretch>
            <a:fillRect/>
          </a:stretch>
        </p:blipFill>
        <p:spPr>
          <a:xfrm>
            <a:off x="162606" y="3553423"/>
            <a:ext cx="3724275" cy="3124200"/>
          </a:xfrm>
          <a:prstGeom prst="rect">
            <a:avLst/>
          </a:prstGeom>
        </p:spPr>
      </p:pic>
      <p:pic>
        <p:nvPicPr>
          <p:cNvPr id="5" name="Imagen 4" descr="Interfaz de usuario gráfica, Tabla&#10;&#10;El contenido generado por inteligencia artificial puede ser incorrecto.">
            <a:extLst>
              <a:ext uri="{FF2B5EF4-FFF2-40B4-BE49-F238E27FC236}">
                <a16:creationId xmlns:a16="http://schemas.microsoft.com/office/drawing/2014/main" id="{19A17875-2B4F-F6A1-AFB0-4D56EEF4B3A8}"/>
              </a:ext>
            </a:extLst>
          </p:cNvPr>
          <p:cNvPicPr>
            <a:picLocks noChangeAspect="1"/>
          </p:cNvPicPr>
          <p:nvPr/>
        </p:nvPicPr>
        <p:blipFill>
          <a:blip r:embed="rId5"/>
          <a:stretch>
            <a:fillRect/>
          </a:stretch>
        </p:blipFill>
        <p:spPr>
          <a:xfrm>
            <a:off x="4253593" y="3610573"/>
            <a:ext cx="3771900" cy="3009900"/>
          </a:xfrm>
          <a:prstGeom prst="rect">
            <a:avLst/>
          </a:prstGeom>
        </p:spPr>
      </p:pic>
      <p:pic>
        <p:nvPicPr>
          <p:cNvPr id="6" name="Imagen 5" descr="Interfaz de usuario gráfica, Tabla&#10;&#10;El contenido generado por inteligencia artificial puede ser incorrecto.">
            <a:extLst>
              <a:ext uri="{FF2B5EF4-FFF2-40B4-BE49-F238E27FC236}">
                <a16:creationId xmlns:a16="http://schemas.microsoft.com/office/drawing/2014/main" id="{A1ED7141-9C48-FBC4-D984-6DAF4EA92986}"/>
              </a:ext>
            </a:extLst>
          </p:cNvPr>
          <p:cNvPicPr>
            <a:picLocks noChangeAspect="1"/>
          </p:cNvPicPr>
          <p:nvPr/>
        </p:nvPicPr>
        <p:blipFill>
          <a:blip r:embed="rId6"/>
          <a:stretch>
            <a:fillRect/>
          </a:stretch>
        </p:blipFill>
        <p:spPr>
          <a:xfrm>
            <a:off x="4282168" y="258926"/>
            <a:ext cx="3714750" cy="2971800"/>
          </a:xfrm>
          <a:prstGeom prst="rect">
            <a:avLst/>
          </a:prstGeom>
        </p:spPr>
      </p:pic>
      <p:pic>
        <p:nvPicPr>
          <p:cNvPr id="7" name="Imagen 6" descr="Tabla&#10;&#10;El contenido generado por inteligencia artificial puede ser incorrecto.">
            <a:extLst>
              <a:ext uri="{FF2B5EF4-FFF2-40B4-BE49-F238E27FC236}">
                <a16:creationId xmlns:a16="http://schemas.microsoft.com/office/drawing/2014/main" id="{C0F18515-0397-0BAE-5C9D-67386D0D8576}"/>
              </a:ext>
            </a:extLst>
          </p:cNvPr>
          <p:cNvPicPr>
            <a:picLocks noChangeAspect="1"/>
          </p:cNvPicPr>
          <p:nvPr/>
        </p:nvPicPr>
        <p:blipFill>
          <a:blip r:embed="rId7"/>
          <a:stretch>
            <a:fillRect/>
          </a:stretch>
        </p:blipFill>
        <p:spPr>
          <a:xfrm>
            <a:off x="8276544" y="266102"/>
            <a:ext cx="3752850" cy="2981325"/>
          </a:xfrm>
          <a:prstGeom prst="rect">
            <a:avLst/>
          </a:prstGeom>
        </p:spPr>
      </p:pic>
      <p:pic>
        <p:nvPicPr>
          <p:cNvPr id="8" name="Imagen 7" descr="Interfaz de usuario gráfica, Aplicación, Tabla&#10;&#10;El contenido generado por inteligencia artificial puede ser incorrecto.">
            <a:extLst>
              <a:ext uri="{FF2B5EF4-FFF2-40B4-BE49-F238E27FC236}">
                <a16:creationId xmlns:a16="http://schemas.microsoft.com/office/drawing/2014/main" id="{7E463204-F156-408E-896E-257F15E1090F}"/>
              </a:ext>
            </a:extLst>
          </p:cNvPr>
          <p:cNvPicPr>
            <a:picLocks noChangeAspect="1"/>
          </p:cNvPicPr>
          <p:nvPr/>
        </p:nvPicPr>
        <p:blipFill>
          <a:blip r:embed="rId8"/>
          <a:stretch>
            <a:fillRect/>
          </a:stretch>
        </p:blipFill>
        <p:spPr>
          <a:xfrm>
            <a:off x="8305121" y="3610573"/>
            <a:ext cx="3733800" cy="2981325"/>
          </a:xfrm>
          <a:prstGeom prst="rect">
            <a:avLst/>
          </a:prstGeom>
        </p:spPr>
      </p:pic>
      <p:sp>
        <p:nvSpPr>
          <p:cNvPr id="9" name="Elipse 8">
            <a:extLst>
              <a:ext uri="{FF2B5EF4-FFF2-40B4-BE49-F238E27FC236}">
                <a16:creationId xmlns:a16="http://schemas.microsoft.com/office/drawing/2014/main" id="{087F68E4-6029-963A-0E5D-3B07CCC14E25}"/>
              </a:ext>
            </a:extLst>
          </p:cNvPr>
          <p:cNvSpPr/>
          <p:nvPr/>
        </p:nvSpPr>
        <p:spPr>
          <a:xfrm>
            <a:off x="1737360" y="2687637"/>
            <a:ext cx="557784" cy="54308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adroTexto 9">
            <a:extLst>
              <a:ext uri="{FF2B5EF4-FFF2-40B4-BE49-F238E27FC236}">
                <a16:creationId xmlns:a16="http://schemas.microsoft.com/office/drawing/2014/main" id="{A76332F9-3958-E14D-0664-AEE5B9A9F24A}"/>
              </a:ext>
            </a:extLst>
          </p:cNvPr>
          <p:cNvSpPr txBox="1"/>
          <p:nvPr/>
        </p:nvSpPr>
        <p:spPr>
          <a:xfrm>
            <a:off x="2373658" y="2601096"/>
            <a:ext cx="3606518" cy="923330"/>
          </a:xfrm>
          <a:prstGeom prst="rect">
            <a:avLst/>
          </a:prstGeom>
          <a:noFill/>
        </p:spPr>
        <p:txBody>
          <a:bodyPr wrap="square" rtlCol="0">
            <a:spAutoFit/>
          </a:bodyPr>
          <a:lstStyle/>
          <a:p>
            <a:r>
              <a:rPr lang="es-ES">
                <a:solidFill>
                  <a:srgbClr val="FF0000"/>
                </a:solidFill>
              </a:rPr>
              <a:t>Más de 1 minuto por persona, esto terminará colapsando ya que hay muchas personas entrando</a:t>
            </a:r>
            <a:endParaRPr lang="en-US">
              <a:solidFill>
                <a:srgbClr val="FF0000"/>
              </a:solidFill>
            </a:endParaRPr>
          </a:p>
        </p:txBody>
      </p:sp>
    </p:spTree>
    <p:extLst>
      <p:ext uri="{BB962C8B-B14F-4D97-AF65-F5344CB8AC3E}">
        <p14:creationId xmlns:p14="http://schemas.microsoft.com/office/powerpoint/2010/main" val="1060190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0321AE-05A6-1A27-54B3-7A5F9600B3AF}"/>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C60CD51D-0486-7CD9-D11D-F2FB2E87C0A2}"/>
              </a:ext>
            </a:extLst>
          </p:cNvPr>
          <p:cNvPicPr>
            <a:picLocks noChangeAspect="1"/>
          </p:cNvPicPr>
          <p:nvPr/>
        </p:nvPicPr>
        <p:blipFill>
          <a:blip r:embed="rId3"/>
          <a:stretch>
            <a:fillRect/>
          </a:stretch>
        </p:blipFill>
        <p:spPr>
          <a:xfrm>
            <a:off x="580644" y="1568549"/>
            <a:ext cx="11030712" cy="3720901"/>
          </a:xfrm>
          <a:prstGeom prst="rect">
            <a:avLst/>
          </a:prstGeom>
        </p:spPr>
      </p:pic>
      <p:sp>
        <p:nvSpPr>
          <p:cNvPr id="6" name="CuadroTexto 5">
            <a:extLst>
              <a:ext uri="{FF2B5EF4-FFF2-40B4-BE49-F238E27FC236}">
                <a16:creationId xmlns:a16="http://schemas.microsoft.com/office/drawing/2014/main" id="{8CE2A7A8-29CF-DF76-170C-D0DBA3321011}"/>
              </a:ext>
            </a:extLst>
          </p:cNvPr>
          <p:cNvSpPr txBox="1"/>
          <p:nvPr/>
        </p:nvSpPr>
        <p:spPr>
          <a:xfrm>
            <a:off x="843534" y="5538139"/>
            <a:ext cx="10767822" cy="646331"/>
          </a:xfrm>
          <a:prstGeom prst="rect">
            <a:avLst/>
          </a:prstGeom>
          <a:noFill/>
        </p:spPr>
        <p:txBody>
          <a:bodyPr wrap="square">
            <a:spAutoFit/>
          </a:bodyPr>
          <a:lstStyle/>
          <a:p>
            <a:r>
              <a:rPr lang="es-ES"/>
              <a:t>No está mal, pero no es ideal para picos grandes. Por ejemplo, el PK nos muestra que 1 de cada 3 personas deberán esperar. También, P0 nos muestra que el servidor está ocupado un 92.6% del tiempo.</a:t>
            </a:r>
          </a:p>
        </p:txBody>
      </p:sp>
    </p:spTree>
    <p:extLst>
      <p:ext uri="{BB962C8B-B14F-4D97-AF65-F5344CB8AC3E}">
        <p14:creationId xmlns:p14="http://schemas.microsoft.com/office/powerpoint/2010/main" val="3237250043"/>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f815e34-53c8-4164-a22f-7a308025c00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4C5204067A09574BBFF1C7D7BF1122BF" ma:contentTypeVersion="14" ma:contentTypeDescription="Crear nuevo documento." ma:contentTypeScope="" ma:versionID="ad6426a2528c074b0c01493d181b1a98">
  <xsd:schema xmlns:xsd="http://www.w3.org/2001/XMLSchema" xmlns:xs="http://www.w3.org/2001/XMLSchema" xmlns:p="http://schemas.microsoft.com/office/2006/metadata/properties" xmlns:ns3="bf815e34-53c8-4164-a22f-7a308025c00a" xmlns:ns4="8c005ac4-0295-4844-afba-dc0b6ec3e291" targetNamespace="http://schemas.microsoft.com/office/2006/metadata/properties" ma:root="true" ma:fieldsID="bd5c33e9998c146dab64e9d9f06d07a3" ns3:_="" ns4:_="">
    <xsd:import namespace="bf815e34-53c8-4164-a22f-7a308025c00a"/>
    <xsd:import namespace="8c005ac4-0295-4844-afba-dc0b6ec3e291"/>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element ref="ns3:MediaServiceSystem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815e34-53c8-4164-a22f-7a308025c0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c005ac4-0295-4844-afba-dc0b6ec3e291"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SharingHintHash" ma:index="14"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2.xml><?xml version="1.0" encoding="utf-8"?>
<ds:datastoreItem xmlns:ds="http://schemas.openxmlformats.org/officeDocument/2006/customXml" ds:itemID="{AB045227-5724-4DBF-9712-031B1BFB2C3C}">
  <ds:schemaRefs>
    <ds:schemaRef ds:uri="8c005ac4-0295-4844-afba-dc0b6ec3e291"/>
    <ds:schemaRef ds:uri="bf815e34-53c8-4164-a22f-7a308025c00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7F7230D-130E-454B-9876-26033089B790}">
  <ds:schemaRefs>
    <ds:schemaRef ds:uri="8c005ac4-0295-4844-afba-dc0b6ec3e291"/>
    <ds:schemaRef ds:uri="bf815e34-53c8-4164-a22f-7a308025c00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{E4B19E2F-2EFA-4EB4-96C6-8CFC08E3FAFE}tf22318419_win32</Template>
  <Application>Microsoft Office PowerPoint</Application>
  <PresentationFormat>Panorámica</PresentationFormat>
  <Slides>17</Slides>
  <Notes>14</Notes>
  <HiddenSlides>0</HiddenSlide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Custom</vt:lpstr>
      <vt:lpstr>MODELO DE COLAS UTILIZANDO FLEXIM  julieta Lucía  lazzati ALOYSIUS Herranz </vt:lpstr>
      <vt:lpstr>1) Definición del Sistema actual: Arquitectura y principales parámetros</vt:lpstr>
      <vt:lpstr>1) Definición del Sistema actual: Arquitectura y principales parámetros</vt:lpstr>
      <vt:lpstr>2- OBjetivo / Propósito de la simulación</vt:lpstr>
      <vt:lpstr>CASO 1:FLEXIM</vt:lpstr>
      <vt:lpstr>Presentación de PowerPoint</vt:lpstr>
      <vt:lpstr>Presentación de PowerPoint</vt:lpstr>
      <vt:lpstr>Presentación de PowerPoint</vt:lpstr>
      <vt:lpstr>Presentación de PowerPoint</vt:lpstr>
      <vt:lpstr>CASO 2:FLEXIM</vt:lpstr>
      <vt:lpstr>Presentación de PowerPoint</vt:lpstr>
      <vt:lpstr>Presentación de PowerPoint</vt:lpstr>
      <vt:lpstr>Presentación de PowerPoint</vt:lpstr>
      <vt:lpstr>Presentación de PowerPoint</vt:lpstr>
      <vt:lpstr>Presentación de PowerPoint</vt:lpstr>
      <vt:lpstr>Presentación de PowerPoint</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JULIETA LUCÍA LAZZATI</dc:creator>
  <cp:revision>53</cp:revision>
  <dcterms:created xsi:type="dcterms:W3CDTF">2025-03-20T15:34:19Z</dcterms:created>
  <dcterms:modified xsi:type="dcterms:W3CDTF">2025-03-27T21:58:22Z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0x0101004C5204067A09574BBFF1C7D7BF1122BF</vt:lpwstr>
  </property>
</Properties>
</file>