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\Desktop\CaseStudy2-Originaldata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[CaseStudy2-Originaldata.xlsx]Sheet1!PivotTable1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Avg. Total Working Years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/>
          </a:solidFill>
          <a:ln>
            <a:noFill/>
          </a:ln>
          <a:effectLst/>
        </c:spPr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4568906465167193"/>
          <c:y val="0.14149901380670613"/>
          <c:w val="0.60564127914503962"/>
          <c:h val="0.736775851885015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Manager</c:v>
                </c:pt>
                <c:pt idx="1">
                  <c:v>Research Director</c:v>
                </c:pt>
                <c:pt idx="2">
                  <c:v>Healthcare Representative</c:v>
                </c:pt>
                <c:pt idx="3">
                  <c:v>Manufacturing Director</c:v>
                </c:pt>
                <c:pt idx="4">
                  <c:v>Sales Executive</c:v>
                </c:pt>
                <c:pt idx="5">
                  <c:v>Human Resources</c:v>
                </c:pt>
                <c:pt idx="6">
                  <c:v>Research Scientist</c:v>
                </c:pt>
                <c:pt idx="7">
                  <c:v>Laboratory Technician</c:v>
                </c:pt>
                <c:pt idx="8">
                  <c:v>Sales Representative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24.807692307692307</c:v>
                </c:pt>
                <c:pt idx="1">
                  <c:v>20.875</c:v>
                </c:pt>
                <c:pt idx="2">
                  <c:v>13.168316831683168</c:v>
                </c:pt>
                <c:pt idx="3">
                  <c:v>12.655172413793103</c:v>
                </c:pt>
                <c:pt idx="4">
                  <c:v>11.209302325581396</c:v>
                </c:pt>
                <c:pt idx="5">
                  <c:v>8.378378378378379</c:v>
                </c:pt>
                <c:pt idx="6">
                  <c:v>7.8109243697478989</c:v>
                </c:pt>
                <c:pt idx="7">
                  <c:v>7.71830985915493</c:v>
                </c:pt>
                <c:pt idx="8">
                  <c:v>4.8307692307692305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938960"/>
        <c:axId val="-1914117344"/>
      </c:barChart>
      <c:catAx>
        <c:axId val="-993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4117344"/>
        <c:crosses val="autoZero"/>
        <c:auto val="1"/>
        <c:lblAlgn val="ctr"/>
        <c:lblOffset val="100"/>
        <c:noMultiLvlLbl val="0"/>
      </c:catAx>
      <c:valAx>
        <c:axId val="-191411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0.58058</cdr:x>
      <cdr:y>0.93002</cdr:y>
    </cdr:from>
    <cdr:to>
      <cdr:x>0.78237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22605" y="2712891"/>
          <a:ext cx="807276" cy="2041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900" dirty="0" smtClean="0"/>
            <a:t>Avg. Years</a:t>
          </a:r>
          <a:endParaRPr lang="en-US" sz="9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Talent Management and attrition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Catalano</a:t>
            </a:r>
          </a:p>
          <a:p>
            <a:r>
              <a:rPr lang="en-US" dirty="0" smtClean="0"/>
              <a:t>MSDS 6306 Case Study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43150"/>
          </a:xfrm>
        </p:spPr>
        <p:txBody>
          <a:bodyPr/>
          <a:lstStyle/>
          <a:p>
            <a:r>
              <a:rPr lang="en-US" dirty="0" smtClean="0"/>
              <a:t>Conduct an analysis of existing employee data, identifying: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Determining factors leading to attrition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Job role specific trends that exist in the data</a:t>
            </a:r>
          </a:p>
          <a:p>
            <a:r>
              <a:rPr lang="en-US" dirty="0" smtClean="0"/>
              <a:t>Experiment and build-out a classification model to predict attrition using a training and test data set</a:t>
            </a:r>
          </a:p>
          <a:p>
            <a:pPr lvl="1"/>
            <a:r>
              <a:rPr lang="en-US" dirty="0" smtClean="0"/>
              <a:t>Model Chosen: K-Nearest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4915754"/>
            <a:ext cx="9601200" cy="172806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Results:</a:t>
            </a:r>
          </a:p>
          <a:p>
            <a:pPr lvl="1"/>
            <a:r>
              <a:rPr lang="en-US" sz="1400" dirty="0" smtClean="0"/>
              <a:t>The following variables showed the highest correlation with attrition, and the </a:t>
            </a:r>
            <a:r>
              <a:rPr lang="en-US" sz="1400" dirty="0"/>
              <a:t>responding </a:t>
            </a:r>
            <a:r>
              <a:rPr lang="en-US" sz="1400" dirty="0" smtClean="0"/>
              <a:t>correlation </a:t>
            </a:r>
            <a:r>
              <a:rPr lang="en-US" sz="1400" dirty="0"/>
              <a:t>coefficient r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/>
          </a:p>
          <a:p>
            <a:pPr marL="987552" lvl="2" indent="0">
              <a:buNone/>
            </a:pP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factors leading to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085"/>
            <a:ext cx="9601200" cy="3587857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first step in the analysis was to retrieve, assess, and if necessary, clean our data (EDA)</a:t>
            </a:r>
          </a:p>
          <a:p>
            <a:r>
              <a:rPr lang="en-US" sz="1400" dirty="0" smtClean="0"/>
              <a:t>Data attributes (Training set):</a:t>
            </a:r>
          </a:p>
          <a:p>
            <a:pPr lvl="1"/>
            <a:r>
              <a:rPr lang="en-US" sz="1400" dirty="0" smtClean="0"/>
              <a:t>1,170 observations</a:t>
            </a:r>
          </a:p>
          <a:p>
            <a:pPr lvl="1"/>
            <a:r>
              <a:rPr lang="en-US" sz="1400" dirty="0" smtClean="0"/>
              <a:t>37 variables (not counting ID number)</a:t>
            </a:r>
          </a:p>
          <a:p>
            <a:pPr lvl="1"/>
            <a:r>
              <a:rPr lang="en-US" sz="1400" dirty="0" smtClean="0"/>
              <a:t>A mix of quantitative and categorical variables</a:t>
            </a:r>
          </a:p>
          <a:p>
            <a:r>
              <a:rPr lang="en-US" sz="1400" dirty="0" smtClean="0"/>
              <a:t>EDA Strategy: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Delete </a:t>
            </a:r>
            <a:r>
              <a:rPr lang="en-US" sz="1400" dirty="0"/>
              <a:t>non-meaningful variables (Over18 and </a:t>
            </a:r>
            <a:r>
              <a:rPr lang="en-US" sz="1400" dirty="0" smtClean="0"/>
              <a:t>Standard Hours </a:t>
            </a:r>
            <a:r>
              <a:rPr lang="en-US" sz="1400" dirty="0"/>
              <a:t>variables</a:t>
            </a:r>
            <a:r>
              <a:rPr lang="en-US" sz="1400" dirty="0" smtClean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Run correlation matrix on cleansed dataset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Check Attrition column against other numerical variables, assess the strength of the correlation (r)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400" dirty="0" smtClean="0"/>
              <a:t>Choose the right correlated variables while keeping </a:t>
            </a:r>
            <a:r>
              <a:rPr lang="en-US" sz="1400" b="1" dirty="0" smtClean="0"/>
              <a:t>overfitting </a:t>
            </a:r>
            <a:r>
              <a:rPr lang="en-US" sz="1400" dirty="0" smtClean="0"/>
              <a:t>in mind</a:t>
            </a:r>
            <a:endParaRPr lang="en-US" sz="1200" dirty="0" smtClean="0"/>
          </a:p>
          <a:p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5523631"/>
            <a:ext cx="9601200" cy="84078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200" dirty="0" smtClean="0"/>
              <a:t>Job Involvement (0.14)</a:t>
            </a:r>
          </a:p>
          <a:p>
            <a:pPr lvl="2"/>
            <a:r>
              <a:rPr lang="en-US" sz="1200" dirty="0" smtClean="0"/>
              <a:t>Monthly Income (0.14)</a:t>
            </a:r>
          </a:p>
          <a:p>
            <a:pPr lvl="2"/>
            <a:endParaRPr lang="en-US" sz="1200" dirty="0" smtClean="0"/>
          </a:p>
          <a:p>
            <a:pPr marL="987552" lvl="2" indent="0">
              <a:buNone/>
            </a:pPr>
            <a:endParaRPr lang="en-US" sz="1200" dirty="0" smtClean="0"/>
          </a:p>
          <a:p>
            <a:pPr lvl="2"/>
            <a:r>
              <a:rPr lang="en-US" sz="1200" dirty="0" smtClean="0"/>
              <a:t>Over Time (0.23)</a:t>
            </a:r>
          </a:p>
          <a:p>
            <a:pPr lvl="2"/>
            <a:r>
              <a:rPr lang="en-US" sz="1200" dirty="0" smtClean="0"/>
              <a:t>Total Working Years (0.15)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65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Chi-squared test to assist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085"/>
            <a:ext cx="9601200" cy="1676615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aid in the statistical significance of our targeted variables, a chi-squared test was used to assess p-values of attrition and </a:t>
            </a:r>
            <a:r>
              <a:rPr lang="en-US" sz="1800" smtClean="0"/>
              <a:t>the </a:t>
            </a:r>
            <a:r>
              <a:rPr lang="en-US" sz="1800" smtClean="0"/>
              <a:t>four </a:t>
            </a:r>
            <a:r>
              <a:rPr lang="en-US" sz="1800" dirty="0" smtClean="0"/>
              <a:t>chosen variables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Job Involvement (r = 0.14) | p-value &lt; .0001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Monthly Income grouped in $5000 increments (r = 0.14)| p-value = .0002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/>
              <a:t>Over Time </a:t>
            </a:r>
            <a:r>
              <a:rPr lang="en-US" sz="1600" dirty="0" smtClean="0"/>
              <a:t>(r = 0.23) | p-value &lt;.0001</a:t>
            </a:r>
          </a:p>
          <a:p>
            <a:pPr lvl="2">
              <a:buFont typeface="Franklin Gothic Book" panose="020B0503020102020204" pitchFamily="34" charset="0"/>
              <a:buChar char="─"/>
            </a:pPr>
            <a:r>
              <a:rPr lang="en-US" sz="1600" dirty="0" smtClean="0"/>
              <a:t>Total Working Years grouped in 5-year increments (r = 0.15)| p-value = </a:t>
            </a:r>
            <a:r>
              <a:rPr lang="en-US" sz="1600" dirty="0"/>
              <a:t>&lt;.</a:t>
            </a:r>
            <a:r>
              <a:rPr lang="en-US" sz="1600" dirty="0" smtClean="0"/>
              <a:t>0001</a:t>
            </a:r>
          </a:p>
          <a:p>
            <a:pPr marL="987552" lvl="2" indent="0">
              <a:buNone/>
            </a:pPr>
            <a:endParaRPr lang="en-US" sz="3200" dirty="0"/>
          </a:p>
          <a:p>
            <a:pPr marL="987552" lvl="2" indent="0">
              <a:buNone/>
            </a:pPr>
            <a:r>
              <a:rPr lang="en-US" sz="2800" dirty="0" smtClean="0"/>
              <a:t>Since all p-values are &lt;0.05, the differences we see in these variables as they relate to attrition are not just due to randomness</a:t>
            </a:r>
          </a:p>
        </p:txBody>
      </p:sp>
    </p:spTree>
    <p:extLst>
      <p:ext uri="{BB962C8B-B14F-4D97-AF65-F5344CB8AC3E}">
        <p14:creationId xmlns:p14="http://schemas.microsoft.com/office/powerpoint/2010/main" val="4367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Job/role </a:t>
            </a:r>
            <a:r>
              <a:rPr lang="en-US" dirty="0"/>
              <a:t>specific </a:t>
            </a:r>
            <a:r>
              <a:rPr lang="en-US" dirty="0" smtClean="0"/>
              <a:t>trends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7750" y="1511086"/>
            <a:ext cx="6819899" cy="2765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job roles with the highest attrition are </a:t>
            </a:r>
            <a:r>
              <a:rPr lang="en-US" sz="1400" u="sng" dirty="0" smtClean="0"/>
              <a:t>Sales Representative </a:t>
            </a:r>
            <a:r>
              <a:rPr lang="en-US" sz="1400" dirty="0" smtClean="0"/>
              <a:t>(40%), followed by </a:t>
            </a:r>
            <a:r>
              <a:rPr lang="en-US" sz="1400" u="sng" dirty="0" smtClean="0"/>
              <a:t>Laboratory Technician </a:t>
            </a:r>
            <a:r>
              <a:rPr lang="en-US" sz="1400" dirty="0" smtClean="0"/>
              <a:t>(24%), and </a:t>
            </a:r>
            <a:r>
              <a:rPr lang="en-US" sz="1400" u="sng" dirty="0" smtClean="0"/>
              <a:t>Sales Executive </a:t>
            </a:r>
            <a:r>
              <a:rPr lang="en-US" sz="1400" dirty="0" smtClean="0"/>
              <a:t>(18%)</a:t>
            </a:r>
          </a:p>
          <a:p>
            <a:endParaRPr lang="en-US" sz="1400" dirty="0" smtClean="0"/>
          </a:p>
          <a:p>
            <a:pPr lvl="1"/>
            <a:r>
              <a:rPr lang="en-US" sz="1200" dirty="0" smtClean="0"/>
              <a:t>Sales Representative and Lab Technician have two of the lowest </a:t>
            </a:r>
            <a:r>
              <a:rPr lang="en-US" sz="1200" b="1" dirty="0" smtClean="0"/>
              <a:t>monthly incomes </a:t>
            </a:r>
            <a:r>
              <a:rPr lang="en-US" sz="1200" dirty="0" smtClean="0"/>
              <a:t>(avg.)</a:t>
            </a:r>
          </a:p>
          <a:p>
            <a:pPr lvl="1"/>
            <a:r>
              <a:rPr lang="en-US" sz="1200" dirty="0" smtClean="0"/>
              <a:t>These three roles are at the lower-end of the spectrum in terms of </a:t>
            </a:r>
            <a:r>
              <a:rPr lang="en-US" sz="1200" b="1" dirty="0" smtClean="0"/>
              <a:t>job involvement</a:t>
            </a:r>
          </a:p>
          <a:p>
            <a:pPr lvl="1"/>
            <a:r>
              <a:rPr lang="en-US" sz="1200" dirty="0" smtClean="0"/>
              <a:t>These three roles require </a:t>
            </a:r>
            <a:r>
              <a:rPr lang="en-US" sz="1200" b="1" dirty="0" smtClean="0"/>
              <a:t>overtime</a:t>
            </a:r>
            <a:r>
              <a:rPr lang="en-US" sz="1200" dirty="0" smtClean="0"/>
              <a:t> at least 25% of the time</a:t>
            </a:r>
          </a:p>
          <a:p>
            <a:pPr lvl="1"/>
            <a:r>
              <a:rPr lang="en-US" sz="1200" dirty="0" smtClean="0"/>
              <a:t>These roles carry the lowest avg. </a:t>
            </a:r>
            <a:r>
              <a:rPr lang="en-US" sz="1200" b="1" dirty="0" smtClean="0"/>
              <a:t>working years </a:t>
            </a:r>
            <a:r>
              <a:rPr lang="en-US" sz="1200" dirty="0" smtClean="0"/>
              <a:t>(see right)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marL="530352" lvl="1" indent="0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40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267779"/>
              </p:ext>
            </p:extLst>
          </p:nvPr>
        </p:nvGraphicFramePr>
        <p:xfrm>
          <a:off x="8001000" y="1359694"/>
          <a:ext cx="4000501" cy="291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4426" y="4445794"/>
            <a:ext cx="10801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US" sz="1400" dirty="0"/>
              <a:t>Attrition aside, these </a:t>
            </a:r>
            <a:r>
              <a:rPr lang="en-US" sz="1400" dirty="0" smtClean="0"/>
              <a:t>attributes had the highest correlation </a:t>
            </a:r>
            <a:r>
              <a:rPr lang="en-US" sz="1400" dirty="0"/>
              <a:t>in our dataset (again using the highest correlation coefficient 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Job level and </a:t>
            </a:r>
            <a:r>
              <a:rPr lang="en-US" sz="1200" i="1" dirty="0" smtClean="0">
                <a:solidFill>
                  <a:schemeClr val="tx2"/>
                </a:solidFill>
              </a:rPr>
              <a:t>monthly </a:t>
            </a:r>
            <a:r>
              <a:rPr lang="en-US" sz="1200" i="1" dirty="0">
                <a:solidFill>
                  <a:schemeClr val="tx2"/>
                </a:solidFill>
              </a:rPr>
              <a:t>income (0.948)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Job level and </a:t>
            </a:r>
            <a:r>
              <a:rPr lang="en-US" sz="1200" i="1" dirty="0" smtClean="0">
                <a:solidFill>
                  <a:schemeClr val="tx2"/>
                </a:solidFill>
              </a:rPr>
              <a:t>total working years </a:t>
            </a:r>
            <a:r>
              <a:rPr lang="en-US" sz="1200" i="1" dirty="0">
                <a:solidFill>
                  <a:schemeClr val="tx2"/>
                </a:solidFill>
              </a:rPr>
              <a:t>(0.77</a:t>
            </a:r>
            <a:r>
              <a:rPr lang="en-US" sz="1200" i="1" dirty="0" smtClean="0">
                <a:solidFill>
                  <a:schemeClr val="tx2"/>
                </a:solidFill>
              </a:rPr>
              <a:t>)*</a:t>
            </a:r>
            <a:endParaRPr lang="en-US" sz="1200" i="1" dirty="0">
              <a:solidFill>
                <a:schemeClr val="tx2"/>
              </a:solidFill>
            </a:endParaRP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Percent </a:t>
            </a:r>
            <a:r>
              <a:rPr lang="en-US" sz="1200" i="1" dirty="0" smtClean="0">
                <a:solidFill>
                  <a:schemeClr val="tx2"/>
                </a:solidFill>
              </a:rPr>
              <a:t>salary hike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performance rating </a:t>
            </a:r>
            <a:r>
              <a:rPr lang="en-US" sz="1200" i="1" dirty="0">
                <a:solidFill>
                  <a:schemeClr val="tx2"/>
                </a:solidFill>
              </a:rPr>
              <a:t>(0.77)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Monthly </a:t>
            </a:r>
            <a:r>
              <a:rPr lang="en-US" sz="1200" i="1" dirty="0" smtClean="0">
                <a:solidFill>
                  <a:schemeClr val="tx2"/>
                </a:solidFill>
              </a:rPr>
              <a:t>income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total </a:t>
            </a:r>
            <a:r>
              <a:rPr lang="en-US" sz="1200" i="1" dirty="0">
                <a:solidFill>
                  <a:schemeClr val="tx2"/>
                </a:solidFill>
              </a:rPr>
              <a:t>w</a:t>
            </a:r>
            <a:r>
              <a:rPr lang="en-US" sz="1200" i="1" dirty="0" smtClean="0">
                <a:solidFill>
                  <a:schemeClr val="tx2"/>
                </a:solidFill>
              </a:rPr>
              <a:t>orking </a:t>
            </a:r>
            <a:r>
              <a:rPr lang="en-US" sz="1200" i="1" dirty="0">
                <a:solidFill>
                  <a:schemeClr val="tx2"/>
                </a:solidFill>
              </a:rPr>
              <a:t>y</a:t>
            </a:r>
            <a:r>
              <a:rPr lang="en-US" sz="1200" i="1" dirty="0" smtClean="0">
                <a:solidFill>
                  <a:schemeClr val="tx2"/>
                </a:solidFill>
              </a:rPr>
              <a:t>ears </a:t>
            </a:r>
            <a:r>
              <a:rPr lang="en-US" sz="1200" i="1" dirty="0">
                <a:solidFill>
                  <a:schemeClr val="tx2"/>
                </a:solidFill>
              </a:rPr>
              <a:t>(0.76)</a:t>
            </a:r>
          </a:p>
          <a:p>
            <a:pPr marL="742950" lvl="1" indent="-285750">
              <a:buFont typeface="Franklin Gothic Book" panose="020B0503020102020204" pitchFamily="34" charset="0"/>
              <a:buChar char="–"/>
            </a:pPr>
            <a:r>
              <a:rPr lang="en-US" sz="1200" i="1" dirty="0">
                <a:solidFill>
                  <a:schemeClr val="tx2"/>
                </a:solidFill>
              </a:rPr>
              <a:t>Years at </a:t>
            </a:r>
            <a:r>
              <a:rPr lang="en-US" sz="1200" i="1" dirty="0" smtClean="0">
                <a:solidFill>
                  <a:schemeClr val="tx2"/>
                </a:solidFill>
              </a:rPr>
              <a:t>company </a:t>
            </a:r>
            <a:r>
              <a:rPr lang="en-US" sz="1200" i="1" dirty="0">
                <a:solidFill>
                  <a:schemeClr val="tx2"/>
                </a:solidFill>
              </a:rPr>
              <a:t>and </a:t>
            </a:r>
            <a:r>
              <a:rPr lang="en-US" sz="1200" i="1" dirty="0" smtClean="0">
                <a:solidFill>
                  <a:schemeClr val="tx2"/>
                </a:solidFill>
              </a:rPr>
              <a:t>years </a:t>
            </a:r>
            <a:r>
              <a:rPr lang="en-US" sz="1200" i="1" dirty="0">
                <a:solidFill>
                  <a:schemeClr val="tx2"/>
                </a:solidFill>
              </a:rPr>
              <a:t>with </a:t>
            </a:r>
            <a:r>
              <a:rPr lang="en-US" sz="1200" i="1" dirty="0" smtClean="0">
                <a:solidFill>
                  <a:schemeClr val="tx2"/>
                </a:solidFill>
              </a:rPr>
              <a:t>current manager </a:t>
            </a:r>
            <a:r>
              <a:rPr lang="en-US" sz="1200" i="1" dirty="0">
                <a:solidFill>
                  <a:schemeClr val="tx2"/>
                </a:solidFill>
              </a:rPr>
              <a:t>(0.76)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530352" lvl="1" indent="0">
              <a:buNone/>
            </a:pPr>
            <a:endParaRPr lang="en-US" sz="1100" u="sng" dirty="0" smtClean="0"/>
          </a:p>
          <a:p>
            <a:pPr marL="530352" lvl="1" indent="0">
              <a:buNone/>
            </a:pPr>
            <a:r>
              <a:rPr lang="en-US" sz="1100" u="sng" dirty="0" smtClean="0"/>
              <a:t>Notes</a:t>
            </a:r>
            <a:endParaRPr lang="en-US" sz="1100" u="sng" dirty="0"/>
          </a:p>
          <a:p>
            <a:pPr marL="530352" lvl="1" indent="0">
              <a:buNone/>
            </a:pPr>
            <a:r>
              <a:rPr lang="en-US" sz="1100" dirty="0"/>
              <a:t>*Introduces collinearity in the model since we use both as independent variables in the KNN classifier, however we kept both in the model for higher </a:t>
            </a:r>
            <a:r>
              <a:rPr lang="en-US" sz="1100" dirty="0" smtClean="0"/>
              <a:t>prediction accuracy.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742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0" y="2768600"/>
            <a:ext cx="4267200" cy="711200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 smtClean="0"/>
              <a:t>Prediction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9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K-NN Classifier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511085"/>
            <a:ext cx="10248900" cy="190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</a:t>
            </a:r>
            <a:r>
              <a:rPr lang="en-US" sz="1600" dirty="0" smtClean="0"/>
              <a:t>sing the four chosen explanatory variables showing the highest correlation with attrition: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Job </a:t>
            </a:r>
            <a:r>
              <a:rPr lang="en-US" sz="1400" dirty="0" smtClean="0"/>
              <a:t>Involvement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Monthly Income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Over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/>
              <a:t>Total </a:t>
            </a:r>
            <a:r>
              <a:rPr lang="en-US" sz="1400" dirty="0"/>
              <a:t>Working </a:t>
            </a:r>
            <a:r>
              <a:rPr lang="en-US" sz="1400" dirty="0" smtClean="0"/>
              <a:t>Years</a:t>
            </a:r>
          </a:p>
          <a:p>
            <a:r>
              <a:rPr lang="en-US" sz="1800" dirty="0" smtClean="0"/>
              <a:t>Classifier results: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13351" y="3418772"/>
            <a:ext cx="697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accuracy</a:t>
            </a:r>
            <a:r>
              <a:rPr lang="en-US" b="1" i="1" dirty="0" smtClean="0"/>
              <a:t> </a:t>
            </a:r>
            <a:r>
              <a:rPr lang="en-US" dirty="0" smtClean="0"/>
              <a:t>rating of 83%</a:t>
            </a:r>
          </a:p>
          <a:p>
            <a:r>
              <a:rPr lang="en-US" b="1" dirty="0" smtClean="0"/>
              <a:t>Sensitivity</a:t>
            </a:r>
            <a:r>
              <a:rPr lang="en-US" dirty="0" smtClean="0"/>
              <a:t> rating of .40, means when there is an attrition event, the model predicts this event 40% of the time </a:t>
            </a:r>
          </a:p>
          <a:p>
            <a:r>
              <a:rPr lang="en-US" b="1" dirty="0" smtClean="0"/>
              <a:t>Specificity</a:t>
            </a:r>
            <a:r>
              <a:rPr lang="en-US" dirty="0" smtClean="0"/>
              <a:t> is .85, meaning when there is a non-event (non-attrition), the model predicts it 85% of the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48" y="3418772"/>
            <a:ext cx="3286125" cy="3219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7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487</TotalTime>
  <Words>574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Crop</vt:lpstr>
      <vt:lpstr>Talent Management and attrition</vt:lpstr>
      <vt:lpstr>Overview</vt:lpstr>
      <vt:lpstr>Determining factors leading to attrition</vt:lpstr>
      <vt:lpstr>Chi-squared test to assist correlation</vt:lpstr>
      <vt:lpstr>Job/role specific trends </vt:lpstr>
      <vt:lpstr>Prediction</vt:lpstr>
      <vt:lpstr>K-NN Classifier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study</dc:title>
  <dc:creator>Mike Catalano</dc:creator>
  <cp:lastModifiedBy>Mike Catalano</cp:lastModifiedBy>
  <cp:revision>50</cp:revision>
  <dcterms:created xsi:type="dcterms:W3CDTF">2018-12-01T16:03:20Z</dcterms:created>
  <dcterms:modified xsi:type="dcterms:W3CDTF">2018-12-09T18:44:59Z</dcterms:modified>
</cp:coreProperties>
</file>