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ke\Desktop\CaseStudy2-Originaldata.csv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[CaseStudy2-Originaldata.xlsx]Sheet1!PivotTable1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Avg. Total Working Years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C00000"/>
          </a:solidFill>
          <a:ln>
            <a:noFill/>
          </a:ln>
          <a:effectLst/>
        </c:spPr>
      </c:pivotFmt>
      <c:pivotFmt>
        <c:idx val="2"/>
        <c:spPr>
          <a:solidFill>
            <a:srgbClr val="C00000"/>
          </a:solidFill>
          <a:ln>
            <a:noFill/>
          </a:ln>
          <a:effectLst/>
        </c:spPr>
      </c:pivotFmt>
      <c:pivotFmt>
        <c:idx val="3"/>
        <c:spPr>
          <a:solidFill>
            <a:srgbClr val="C00000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C00000"/>
          </a:solidFill>
          <a:ln>
            <a:noFill/>
          </a:ln>
          <a:effectLst/>
        </c:spPr>
      </c:pivotFmt>
      <c:pivotFmt>
        <c:idx val="6"/>
        <c:spPr>
          <a:solidFill>
            <a:srgbClr val="C00000"/>
          </a:solidFill>
          <a:ln>
            <a:noFill/>
          </a:ln>
          <a:effectLst/>
        </c:spPr>
      </c:pivotFmt>
      <c:pivotFmt>
        <c:idx val="7"/>
        <c:spPr>
          <a:solidFill>
            <a:srgbClr val="C00000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C00000"/>
          </a:solidFill>
          <a:ln>
            <a:noFill/>
          </a:ln>
          <a:effectLst/>
        </c:spPr>
      </c:pivotFmt>
      <c:pivotFmt>
        <c:idx val="10"/>
        <c:spPr>
          <a:solidFill>
            <a:srgbClr val="C00000"/>
          </a:solidFill>
          <a:ln>
            <a:noFill/>
          </a:ln>
          <a:effectLst/>
        </c:spPr>
      </c:pivotFmt>
      <c:pivotFmt>
        <c:idx val="11"/>
        <c:spPr>
          <a:solidFill>
            <a:srgbClr val="C00000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34568906465167193"/>
          <c:y val="0.14149901380670613"/>
          <c:w val="0.60564127914503962"/>
          <c:h val="0.7367758518850159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dPt>
            <c:idx val="8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Sheet1!$A$4:$A$13</c:f>
              <c:strCache>
                <c:ptCount val="9"/>
                <c:pt idx="0">
                  <c:v>Manager</c:v>
                </c:pt>
                <c:pt idx="1">
                  <c:v>Research Director</c:v>
                </c:pt>
                <c:pt idx="2">
                  <c:v>Healthcare Representative</c:v>
                </c:pt>
                <c:pt idx="3">
                  <c:v>Manufacturing Director</c:v>
                </c:pt>
                <c:pt idx="4">
                  <c:v>Sales Executive</c:v>
                </c:pt>
                <c:pt idx="5">
                  <c:v>Human Resources</c:v>
                </c:pt>
                <c:pt idx="6">
                  <c:v>Research Scientist</c:v>
                </c:pt>
                <c:pt idx="7">
                  <c:v>Laboratory Technician</c:v>
                </c:pt>
                <c:pt idx="8">
                  <c:v>Sales Representative</c:v>
                </c:pt>
              </c:strCache>
            </c:strRef>
          </c:cat>
          <c:val>
            <c:numRef>
              <c:f>Sheet1!$B$4:$B$13</c:f>
              <c:numCache>
                <c:formatCode>General</c:formatCode>
                <c:ptCount val="9"/>
                <c:pt idx="0">
                  <c:v>24.807692307692307</c:v>
                </c:pt>
                <c:pt idx="1">
                  <c:v>20.875</c:v>
                </c:pt>
                <c:pt idx="2">
                  <c:v>13.168316831683168</c:v>
                </c:pt>
                <c:pt idx="3">
                  <c:v>12.655172413793103</c:v>
                </c:pt>
                <c:pt idx="4">
                  <c:v>11.209302325581396</c:v>
                </c:pt>
                <c:pt idx="5">
                  <c:v>8.378378378378379</c:v>
                </c:pt>
                <c:pt idx="6">
                  <c:v>7.8109243697478989</c:v>
                </c:pt>
                <c:pt idx="7">
                  <c:v>7.71830985915493</c:v>
                </c:pt>
                <c:pt idx="8">
                  <c:v>4.8307692307692305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64349616"/>
        <c:axId val="1064338736"/>
      </c:barChart>
      <c:catAx>
        <c:axId val="10643496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4338736"/>
        <c:crosses val="autoZero"/>
        <c:auto val="1"/>
        <c:lblAlgn val="ctr"/>
        <c:lblOffset val="100"/>
        <c:noMultiLvlLbl val="0"/>
      </c:catAx>
      <c:valAx>
        <c:axId val="1064338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4349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1">
          <a:lumMod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0.58058</cdr:x>
      <cdr:y>0.93002</cdr:y>
    </cdr:from>
    <cdr:to>
      <cdr:x>0.78237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322605" y="2712891"/>
          <a:ext cx="807276" cy="2041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900" dirty="0" smtClean="0"/>
            <a:t>Avg. Years</a:t>
          </a:r>
          <a:endParaRPr lang="en-US" sz="9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Talent Management and attrition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Catalano</a:t>
            </a:r>
          </a:p>
          <a:p>
            <a:r>
              <a:rPr lang="en-US" dirty="0" smtClean="0"/>
              <a:t>MSDS 6306 Case Study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5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343150"/>
          </a:xfrm>
        </p:spPr>
        <p:txBody>
          <a:bodyPr/>
          <a:lstStyle/>
          <a:p>
            <a:r>
              <a:rPr lang="en-US" dirty="0" smtClean="0"/>
              <a:t>Conduct an analysis of existing employee data, identifying: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 smtClean="0"/>
              <a:t>Determining factors leading to attrition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 smtClean="0"/>
              <a:t>Job role specific trends that exist in the data</a:t>
            </a:r>
          </a:p>
          <a:p>
            <a:r>
              <a:rPr lang="en-US" dirty="0" smtClean="0"/>
              <a:t>Experiment and build-out a classification model to predict attrition using a training and test data set</a:t>
            </a:r>
          </a:p>
          <a:p>
            <a:pPr lvl="1"/>
            <a:r>
              <a:rPr lang="en-US" dirty="0" smtClean="0"/>
              <a:t>Model Chosen: K-Nearest Neighbors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0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371600" y="4915754"/>
            <a:ext cx="9601200" cy="1728062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Results:</a:t>
            </a:r>
          </a:p>
          <a:p>
            <a:pPr lvl="1"/>
            <a:r>
              <a:rPr lang="en-US" sz="1400" dirty="0" smtClean="0"/>
              <a:t>The following variables showed the highest correlation with attrition, and the </a:t>
            </a:r>
            <a:r>
              <a:rPr lang="en-US" sz="1400" dirty="0"/>
              <a:t>responding </a:t>
            </a:r>
            <a:r>
              <a:rPr lang="en-US" sz="1400" dirty="0" smtClean="0"/>
              <a:t>correlation </a:t>
            </a:r>
            <a:r>
              <a:rPr lang="en-US" sz="1400" dirty="0"/>
              <a:t>coefficient r</a:t>
            </a:r>
          </a:p>
          <a:p>
            <a:pPr lvl="2"/>
            <a:endParaRPr lang="en-US" sz="1200" dirty="0" smtClean="0"/>
          </a:p>
          <a:p>
            <a:pPr lvl="2"/>
            <a:endParaRPr lang="en-US" sz="1200" dirty="0"/>
          </a:p>
          <a:p>
            <a:pPr marL="987552" lvl="2" indent="0">
              <a:buNone/>
            </a:pPr>
            <a:endParaRPr lang="en-US" sz="1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15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Determining factors leading to attrition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11085"/>
            <a:ext cx="9601200" cy="3587857"/>
          </a:xfrm>
        </p:spPr>
        <p:txBody>
          <a:bodyPr>
            <a:noAutofit/>
          </a:bodyPr>
          <a:lstStyle/>
          <a:p>
            <a:r>
              <a:rPr lang="en-US" sz="1400" dirty="0" smtClean="0"/>
              <a:t>The first step in the analysis was to retrieve, assess, and if necessary, clean our data (EDA)</a:t>
            </a:r>
          </a:p>
          <a:p>
            <a:r>
              <a:rPr lang="en-US" sz="1400" dirty="0" smtClean="0"/>
              <a:t>Data attributes (Training set):</a:t>
            </a:r>
          </a:p>
          <a:p>
            <a:pPr lvl="1"/>
            <a:r>
              <a:rPr lang="en-US" sz="1400" dirty="0" smtClean="0"/>
              <a:t>1,170 observations</a:t>
            </a:r>
          </a:p>
          <a:p>
            <a:pPr lvl="1"/>
            <a:r>
              <a:rPr lang="en-US" sz="1400" dirty="0" smtClean="0"/>
              <a:t>37 variables (not counting ID number)</a:t>
            </a:r>
          </a:p>
          <a:p>
            <a:pPr lvl="1"/>
            <a:r>
              <a:rPr lang="en-US" sz="1400" dirty="0" smtClean="0"/>
              <a:t>A mix of quantitative and categorical variables</a:t>
            </a:r>
          </a:p>
          <a:p>
            <a:r>
              <a:rPr lang="en-US" sz="1400" dirty="0" smtClean="0"/>
              <a:t>EDA Strategy: 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1400" dirty="0" smtClean="0"/>
              <a:t>Delete </a:t>
            </a:r>
            <a:r>
              <a:rPr lang="en-US" sz="1400" dirty="0"/>
              <a:t>non-meaningful variables (Over18 and </a:t>
            </a:r>
            <a:r>
              <a:rPr lang="en-US" sz="1400" dirty="0" smtClean="0"/>
              <a:t>Standard Hours </a:t>
            </a:r>
            <a:r>
              <a:rPr lang="en-US" sz="1400" dirty="0"/>
              <a:t>variables</a:t>
            </a:r>
            <a:r>
              <a:rPr lang="en-US" sz="1400" dirty="0" smtClean="0"/>
              <a:t>)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1400" dirty="0" smtClean="0"/>
              <a:t>Run </a:t>
            </a:r>
            <a:r>
              <a:rPr lang="en-US" sz="1400" dirty="0" smtClean="0"/>
              <a:t>correlation matrix on </a:t>
            </a:r>
            <a:r>
              <a:rPr lang="en-US" sz="1400" dirty="0" smtClean="0"/>
              <a:t>cleansed </a:t>
            </a:r>
            <a:r>
              <a:rPr lang="en-US" sz="1400" dirty="0" smtClean="0"/>
              <a:t>dataset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1400" dirty="0" smtClean="0"/>
              <a:t>Check Attrition column against </a:t>
            </a:r>
            <a:r>
              <a:rPr lang="en-US" sz="1400" dirty="0" smtClean="0"/>
              <a:t>other numerical variables</a:t>
            </a:r>
            <a:r>
              <a:rPr lang="en-US" sz="1400" dirty="0" smtClean="0"/>
              <a:t>, assess the strength of the correlation (r)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1400" dirty="0" smtClean="0"/>
              <a:t>Choose the right correlated variables while keeping </a:t>
            </a:r>
            <a:r>
              <a:rPr lang="en-US" sz="1400" b="1" dirty="0" smtClean="0"/>
              <a:t>overfitting </a:t>
            </a:r>
            <a:r>
              <a:rPr lang="en-US" sz="1400" dirty="0" smtClean="0"/>
              <a:t>in mind</a:t>
            </a:r>
            <a:endParaRPr lang="en-US" sz="1200" dirty="0" smtClean="0"/>
          </a:p>
          <a:p>
            <a:endParaRPr lang="en-US" sz="14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71600" y="5523631"/>
            <a:ext cx="9601200" cy="840785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1200" dirty="0" smtClean="0"/>
              <a:t>Job Involvement (0.14)</a:t>
            </a:r>
          </a:p>
          <a:p>
            <a:pPr lvl="2"/>
            <a:r>
              <a:rPr lang="en-US" sz="1200" dirty="0" smtClean="0"/>
              <a:t>Monthly Income (0.14)</a:t>
            </a:r>
          </a:p>
          <a:p>
            <a:pPr lvl="2"/>
            <a:endParaRPr lang="en-US" sz="1200" dirty="0" smtClean="0"/>
          </a:p>
          <a:p>
            <a:pPr marL="987552" lvl="2" indent="0">
              <a:buNone/>
            </a:pPr>
            <a:endParaRPr lang="en-US" sz="1200" dirty="0" smtClean="0"/>
          </a:p>
          <a:p>
            <a:pPr lvl="2"/>
            <a:r>
              <a:rPr lang="en-US" sz="1200" dirty="0" smtClean="0"/>
              <a:t>Over Time (0.23)</a:t>
            </a:r>
          </a:p>
          <a:p>
            <a:pPr lvl="2"/>
            <a:r>
              <a:rPr lang="en-US" sz="1200" dirty="0" smtClean="0"/>
              <a:t>Total Working Years (0.15)</a:t>
            </a:r>
          </a:p>
          <a:p>
            <a:pPr lvl="2"/>
            <a:endParaRPr lang="en-US" sz="1200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1659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15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Chi-squared test to assist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11085"/>
            <a:ext cx="9601200" cy="1676615"/>
          </a:xfrm>
        </p:spPr>
        <p:txBody>
          <a:bodyPr>
            <a:noAutofit/>
          </a:bodyPr>
          <a:lstStyle/>
          <a:p>
            <a:r>
              <a:rPr lang="en-US" sz="1800" dirty="0" smtClean="0"/>
              <a:t>To aid in the statistical significance of our targeted variables, a chi-squared test was used to assess p-values of attrition and the five chosen variables</a:t>
            </a:r>
          </a:p>
          <a:p>
            <a:pPr lvl="2">
              <a:buFont typeface="Franklin Gothic Book" panose="020B0503020102020204" pitchFamily="34" charset="0"/>
              <a:buChar char="─"/>
            </a:pPr>
            <a:r>
              <a:rPr lang="en-US" sz="1600" dirty="0" smtClean="0"/>
              <a:t>Job Involvement (r = 0.14) | p-value &lt; .0001</a:t>
            </a:r>
          </a:p>
          <a:p>
            <a:pPr lvl="2">
              <a:buFont typeface="Franklin Gothic Book" panose="020B0503020102020204" pitchFamily="34" charset="0"/>
              <a:buChar char="─"/>
            </a:pPr>
            <a:r>
              <a:rPr lang="en-US" sz="1600" dirty="0" smtClean="0"/>
              <a:t>Monthly Income grouped in $5000 increments (r = 0.14)| p-value = .0002</a:t>
            </a:r>
          </a:p>
          <a:p>
            <a:pPr lvl="2">
              <a:buFont typeface="Franklin Gothic Book" panose="020B0503020102020204" pitchFamily="34" charset="0"/>
              <a:buChar char="─"/>
            </a:pPr>
            <a:r>
              <a:rPr lang="en-US" sz="1600" dirty="0"/>
              <a:t>Over Time </a:t>
            </a:r>
            <a:r>
              <a:rPr lang="en-US" sz="1600" dirty="0" smtClean="0"/>
              <a:t>(r = 0.23) | p-value &lt;.0001</a:t>
            </a:r>
          </a:p>
          <a:p>
            <a:pPr lvl="2">
              <a:buFont typeface="Franklin Gothic Book" panose="020B0503020102020204" pitchFamily="34" charset="0"/>
              <a:buChar char="─"/>
            </a:pPr>
            <a:r>
              <a:rPr lang="en-US" sz="1600" dirty="0" smtClean="0"/>
              <a:t>Total Working Years grouped in 5-year increments (r = 0.15)| p-value = </a:t>
            </a:r>
            <a:r>
              <a:rPr lang="en-US" sz="1600" dirty="0"/>
              <a:t>&lt;.</a:t>
            </a:r>
            <a:r>
              <a:rPr lang="en-US" sz="1600" dirty="0" smtClean="0"/>
              <a:t>0001</a:t>
            </a:r>
          </a:p>
          <a:p>
            <a:pPr marL="987552" lvl="2" indent="0">
              <a:buNone/>
            </a:pPr>
            <a:endParaRPr lang="en-US" sz="3200" dirty="0"/>
          </a:p>
          <a:p>
            <a:pPr marL="987552" lvl="2" indent="0">
              <a:buNone/>
            </a:pPr>
            <a:r>
              <a:rPr lang="en-US" sz="2800" dirty="0" smtClean="0"/>
              <a:t>Since all p-values are &lt;0.05, the differences we see in these </a:t>
            </a:r>
            <a:r>
              <a:rPr lang="en-US" sz="2800" dirty="0" smtClean="0"/>
              <a:t>variables </a:t>
            </a:r>
            <a:r>
              <a:rPr lang="en-US" sz="2800" dirty="0" smtClean="0"/>
              <a:t>as they relate to attrition are not just due to randomness</a:t>
            </a:r>
          </a:p>
        </p:txBody>
      </p:sp>
    </p:spTree>
    <p:extLst>
      <p:ext uri="{BB962C8B-B14F-4D97-AF65-F5344CB8AC3E}">
        <p14:creationId xmlns:p14="http://schemas.microsoft.com/office/powerpoint/2010/main" val="43677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Job/role </a:t>
            </a:r>
            <a:r>
              <a:rPr lang="en-US" dirty="0"/>
              <a:t>specific </a:t>
            </a:r>
            <a:r>
              <a:rPr lang="en-US" dirty="0" smtClean="0"/>
              <a:t>trends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47750" y="1511086"/>
            <a:ext cx="6819899" cy="2765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The job roles with the highest attrition are </a:t>
            </a:r>
            <a:r>
              <a:rPr lang="en-US" sz="1400" u="sng" dirty="0" smtClean="0"/>
              <a:t>Sales Representative </a:t>
            </a:r>
            <a:r>
              <a:rPr lang="en-US" sz="1400" dirty="0" smtClean="0"/>
              <a:t>(40%), followed by </a:t>
            </a:r>
            <a:r>
              <a:rPr lang="en-US" sz="1400" u="sng" dirty="0" smtClean="0"/>
              <a:t>Laboratory Technician </a:t>
            </a:r>
            <a:r>
              <a:rPr lang="en-US" sz="1400" dirty="0" smtClean="0"/>
              <a:t>(24%), and </a:t>
            </a:r>
            <a:r>
              <a:rPr lang="en-US" sz="1400" u="sng" dirty="0" smtClean="0"/>
              <a:t>Sales Executive </a:t>
            </a:r>
            <a:r>
              <a:rPr lang="en-US" sz="1400" dirty="0" smtClean="0"/>
              <a:t>(18%)</a:t>
            </a:r>
          </a:p>
          <a:p>
            <a:endParaRPr lang="en-US" sz="1400" dirty="0" smtClean="0"/>
          </a:p>
          <a:p>
            <a:pPr lvl="1"/>
            <a:r>
              <a:rPr lang="en-US" sz="1200" dirty="0" smtClean="0"/>
              <a:t>Sales Representative and Lab Technician have two of the lowest </a:t>
            </a:r>
            <a:r>
              <a:rPr lang="en-US" sz="1200" b="1" dirty="0" smtClean="0"/>
              <a:t>monthly incomes </a:t>
            </a:r>
            <a:r>
              <a:rPr lang="en-US" sz="1200" dirty="0" smtClean="0"/>
              <a:t>(avg.)</a:t>
            </a:r>
          </a:p>
          <a:p>
            <a:pPr lvl="1"/>
            <a:r>
              <a:rPr lang="en-US" sz="1200" dirty="0" smtClean="0"/>
              <a:t>These three roles are at the lower-end of the spectrum in terms of </a:t>
            </a:r>
            <a:r>
              <a:rPr lang="en-US" sz="1200" b="1" dirty="0" smtClean="0"/>
              <a:t>job involvement</a:t>
            </a:r>
          </a:p>
          <a:p>
            <a:pPr lvl="1"/>
            <a:r>
              <a:rPr lang="en-US" sz="1200" dirty="0" smtClean="0"/>
              <a:t>These three roles require </a:t>
            </a:r>
            <a:r>
              <a:rPr lang="en-US" sz="1200" b="1" dirty="0" smtClean="0"/>
              <a:t>overtime</a:t>
            </a:r>
            <a:r>
              <a:rPr lang="en-US" sz="1200" dirty="0" smtClean="0"/>
              <a:t> at least 25% of the time</a:t>
            </a:r>
          </a:p>
          <a:p>
            <a:pPr lvl="1"/>
            <a:r>
              <a:rPr lang="en-US" sz="1200" dirty="0" smtClean="0"/>
              <a:t>These roles carry the lowest avg. </a:t>
            </a:r>
            <a:r>
              <a:rPr lang="en-US" sz="1200" b="1" dirty="0" smtClean="0"/>
              <a:t>working years </a:t>
            </a:r>
            <a:r>
              <a:rPr lang="en-US" sz="1200" dirty="0" smtClean="0"/>
              <a:t>(see right)</a:t>
            </a:r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b="1" dirty="0" smtClean="0"/>
          </a:p>
          <a:p>
            <a:pPr lvl="1"/>
            <a:endParaRPr lang="en-US" sz="1400" b="1" dirty="0" smtClean="0"/>
          </a:p>
          <a:p>
            <a:pPr marL="530352" lvl="1" indent="0">
              <a:buNone/>
            </a:pPr>
            <a:endParaRPr lang="en-US" sz="1400" dirty="0" smtClean="0"/>
          </a:p>
          <a:p>
            <a:pPr lvl="1"/>
            <a:endParaRPr lang="en-US" sz="1200" dirty="0" smtClean="0"/>
          </a:p>
          <a:p>
            <a:endParaRPr lang="en-US" sz="1400" dirty="0" smtClean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5267779"/>
              </p:ext>
            </p:extLst>
          </p:nvPr>
        </p:nvGraphicFramePr>
        <p:xfrm>
          <a:off x="8001000" y="1359694"/>
          <a:ext cx="4000501" cy="2917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14426" y="4445794"/>
            <a:ext cx="108013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00000"/>
              <a:buFont typeface="Wingdings" panose="05000000000000000000" pitchFamily="2" charset="2"/>
              <a:buChar char="§"/>
            </a:pPr>
            <a:r>
              <a:rPr lang="en-US" sz="1400" dirty="0"/>
              <a:t>Attrition aside, these </a:t>
            </a:r>
            <a:r>
              <a:rPr lang="en-US" sz="1400" dirty="0" smtClean="0"/>
              <a:t>attributes had the highest correlation </a:t>
            </a:r>
            <a:r>
              <a:rPr lang="en-US" sz="1400" dirty="0"/>
              <a:t>in our dataset (again using the highest correlation coefficient 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742950" lvl="1" indent="-285750">
              <a:buFont typeface="Franklin Gothic Book" panose="020B0503020102020204" pitchFamily="34" charset="0"/>
              <a:buChar char="–"/>
            </a:pPr>
            <a:r>
              <a:rPr lang="en-US" sz="1200" i="1" dirty="0">
                <a:solidFill>
                  <a:schemeClr val="tx2"/>
                </a:solidFill>
              </a:rPr>
              <a:t>Job level and </a:t>
            </a:r>
            <a:r>
              <a:rPr lang="en-US" sz="1200" i="1" dirty="0" smtClean="0">
                <a:solidFill>
                  <a:schemeClr val="tx2"/>
                </a:solidFill>
              </a:rPr>
              <a:t>monthly </a:t>
            </a:r>
            <a:r>
              <a:rPr lang="en-US" sz="1200" i="1" dirty="0">
                <a:solidFill>
                  <a:schemeClr val="tx2"/>
                </a:solidFill>
              </a:rPr>
              <a:t>income (0.948)</a:t>
            </a:r>
          </a:p>
          <a:p>
            <a:pPr marL="742950" lvl="1" indent="-285750">
              <a:buFont typeface="Franklin Gothic Book" panose="020B0503020102020204" pitchFamily="34" charset="0"/>
              <a:buChar char="–"/>
            </a:pPr>
            <a:r>
              <a:rPr lang="en-US" sz="1200" i="1" dirty="0">
                <a:solidFill>
                  <a:schemeClr val="tx2"/>
                </a:solidFill>
              </a:rPr>
              <a:t>Job level and </a:t>
            </a:r>
            <a:r>
              <a:rPr lang="en-US" sz="1200" i="1" dirty="0" smtClean="0">
                <a:solidFill>
                  <a:schemeClr val="tx2"/>
                </a:solidFill>
              </a:rPr>
              <a:t>total working years </a:t>
            </a:r>
            <a:r>
              <a:rPr lang="en-US" sz="1200" i="1" dirty="0">
                <a:solidFill>
                  <a:schemeClr val="tx2"/>
                </a:solidFill>
              </a:rPr>
              <a:t>(0.77</a:t>
            </a:r>
            <a:r>
              <a:rPr lang="en-US" sz="1200" i="1" dirty="0" smtClean="0">
                <a:solidFill>
                  <a:schemeClr val="tx2"/>
                </a:solidFill>
              </a:rPr>
              <a:t>)*</a:t>
            </a:r>
            <a:endParaRPr lang="en-US" sz="1200" i="1" dirty="0">
              <a:solidFill>
                <a:schemeClr val="tx2"/>
              </a:solidFill>
            </a:endParaRPr>
          </a:p>
          <a:p>
            <a:pPr marL="742950" lvl="1" indent="-285750">
              <a:buFont typeface="Franklin Gothic Book" panose="020B0503020102020204" pitchFamily="34" charset="0"/>
              <a:buChar char="–"/>
            </a:pPr>
            <a:r>
              <a:rPr lang="en-US" sz="1200" i="1" dirty="0">
                <a:solidFill>
                  <a:schemeClr val="tx2"/>
                </a:solidFill>
              </a:rPr>
              <a:t>Percent </a:t>
            </a:r>
            <a:r>
              <a:rPr lang="en-US" sz="1200" i="1" dirty="0" smtClean="0">
                <a:solidFill>
                  <a:schemeClr val="tx2"/>
                </a:solidFill>
              </a:rPr>
              <a:t>salary hike </a:t>
            </a:r>
            <a:r>
              <a:rPr lang="en-US" sz="1200" i="1" dirty="0">
                <a:solidFill>
                  <a:schemeClr val="tx2"/>
                </a:solidFill>
              </a:rPr>
              <a:t>and </a:t>
            </a:r>
            <a:r>
              <a:rPr lang="en-US" sz="1200" i="1" dirty="0" smtClean="0">
                <a:solidFill>
                  <a:schemeClr val="tx2"/>
                </a:solidFill>
              </a:rPr>
              <a:t>performance rating </a:t>
            </a:r>
            <a:r>
              <a:rPr lang="en-US" sz="1200" i="1" dirty="0">
                <a:solidFill>
                  <a:schemeClr val="tx2"/>
                </a:solidFill>
              </a:rPr>
              <a:t>(0.77)</a:t>
            </a:r>
          </a:p>
          <a:p>
            <a:pPr marL="742950" lvl="1" indent="-285750">
              <a:buFont typeface="Franklin Gothic Book" panose="020B0503020102020204" pitchFamily="34" charset="0"/>
              <a:buChar char="–"/>
            </a:pPr>
            <a:r>
              <a:rPr lang="en-US" sz="1200" i="1" dirty="0">
                <a:solidFill>
                  <a:schemeClr val="tx2"/>
                </a:solidFill>
              </a:rPr>
              <a:t>Monthly </a:t>
            </a:r>
            <a:r>
              <a:rPr lang="en-US" sz="1200" i="1" dirty="0" smtClean="0">
                <a:solidFill>
                  <a:schemeClr val="tx2"/>
                </a:solidFill>
              </a:rPr>
              <a:t>income </a:t>
            </a:r>
            <a:r>
              <a:rPr lang="en-US" sz="1200" i="1" dirty="0">
                <a:solidFill>
                  <a:schemeClr val="tx2"/>
                </a:solidFill>
              </a:rPr>
              <a:t>and </a:t>
            </a:r>
            <a:r>
              <a:rPr lang="en-US" sz="1200" i="1" dirty="0" smtClean="0">
                <a:solidFill>
                  <a:schemeClr val="tx2"/>
                </a:solidFill>
              </a:rPr>
              <a:t>total </a:t>
            </a:r>
            <a:r>
              <a:rPr lang="en-US" sz="1200" i="1" dirty="0">
                <a:solidFill>
                  <a:schemeClr val="tx2"/>
                </a:solidFill>
              </a:rPr>
              <a:t>w</a:t>
            </a:r>
            <a:r>
              <a:rPr lang="en-US" sz="1200" i="1" dirty="0" smtClean="0">
                <a:solidFill>
                  <a:schemeClr val="tx2"/>
                </a:solidFill>
              </a:rPr>
              <a:t>orking </a:t>
            </a:r>
            <a:r>
              <a:rPr lang="en-US" sz="1200" i="1" dirty="0">
                <a:solidFill>
                  <a:schemeClr val="tx2"/>
                </a:solidFill>
              </a:rPr>
              <a:t>y</a:t>
            </a:r>
            <a:r>
              <a:rPr lang="en-US" sz="1200" i="1" dirty="0" smtClean="0">
                <a:solidFill>
                  <a:schemeClr val="tx2"/>
                </a:solidFill>
              </a:rPr>
              <a:t>ears </a:t>
            </a:r>
            <a:r>
              <a:rPr lang="en-US" sz="1200" i="1" dirty="0">
                <a:solidFill>
                  <a:schemeClr val="tx2"/>
                </a:solidFill>
              </a:rPr>
              <a:t>(0.76)</a:t>
            </a:r>
          </a:p>
          <a:p>
            <a:pPr marL="742950" lvl="1" indent="-285750">
              <a:buFont typeface="Franklin Gothic Book" panose="020B0503020102020204" pitchFamily="34" charset="0"/>
              <a:buChar char="–"/>
            </a:pPr>
            <a:r>
              <a:rPr lang="en-US" sz="1200" i="1" dirty="0">
                <a:solidFill>
                  <a:schemeClr val="tx2"/>
                </a:solidFill>
              </a:rPr>
              <a:t>Years at </a:t>
            </a:r>
            <a:r>
              <a:rPr lang="en-US" sz="1200" i="1" dirty="0" smtClean="0">
                <a:solidFill>
                  <a:schemeClr val="tx2"/>
                </a:solidFill>
              </a:rPr>
              <a:t>company </a:t>
            </a:r>
            <a:r>
              <a:rPr lang="en-US" sz="1200" i="1" dirty="0">
                <a:solidFill>
                  <a:schemeClr val="tx2"/>
                </a:solidFill>
              </a:rPr>
              <a:t>and </a:t>
            </a:r>
            <a:r>
              <a:rPr lang="en-US" sz="1200" i="1" dirty="0" smtClean="0">
                <a:solidFill>
                  <a:schemeClr val="tx2"/>
                </a:solidFill>
              </a:rPr>
              <a:t>years </a:t>
            </a:r>
            <a:r>
              <a:rPr lang="en-US" sz="1200" i="1" dirty="0">
                <a:solidFill>
                  <a:schemeClr val="tx2"/>
                </a:solidFill>
              </a:rPr>
              <a:t>with </a:t>
            </a:r>
            <a:r>
              <a:rPr lang="en-US" sz="1200" i="1" dirty="0" smtClean="0">
                <a:solidFill>
                  <a:schemeClr val="tx2"/>
                </a:solidFill>
              </a:rPr>
              <a:t>current manager </a:t>
            </a:r>
            <a:r>
              <a:rPr lang="en-US" sz="1200" i="1" dirty="0">
                <a:solidFill>
                  <a:schemeClr val="tx2"/>
                </a:solidFill>
              </a:rPr>
              <a:t>(0.76)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b="1" dirty="0"/>
          </a:p>
          <a:p>
            <a:pPr marL="530352" lvl="1" indent="0">
              <a:buNone/>
            </a:pPr>
            <a:endParaRPr lang="en-US" sz="1100" u="sng" dirty="0" smtClean="0"/>
          </a:p>
          <a:p>
            <a:pPr marL="530352" lvl="1" indent="0">
              <a:buNone/>
            </a:pPr>
            <a:r>
              <a:rPr lang="en-US" sz="1100" u="sng" dirty="0" smtClean="0"/>
              <a:t>Notes</a:t>
            </a:r>
            <a:endParaRPr lang="en-US" sz="1100" u="sng" dirty="0"/>
          </a:p>
          <a:p>
            <a:pPr marL="530352" lvl="1" indent="0">
              <a:buNone/>
            </a:pPr>
            <a:r>
              <a:rPr lang="en-US" sz="1100" dirty="0"/>
              <a:t>*Introduces collinearity in the model since we use both as independent variables in the KNN classifier, however we kept both in the model for higher </a:t>
            </a:r>
            <a:r>
              <a:rPr lang="en-US" sz="1100" dirty="0" smtClean="0"/>
              <a:t>prediction accuracy</a:t>
            </a:r>
            <a:r>
              <a:rPr lang="en-US" sz="1100" dirty="0" smtClean="0"/>
              <a:t>.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17422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5600" y="2768600"/>
            <a:ext cx="4267200" cy="711200"/>
          </a:xfrm>
        </p:spPr>
        <p:txBody>
          <a:bodyPr anchor="ctr">
            <a:noAutofit/>
          </a:bodyPr>
          <a:lstStyle/>
          <a:p>
            <a:pPr algn="ctr"/>
            <a:r>
              <a:rPr lang="en-US" sz="6000" dirty="0" smtClean="0"/>
              <a:t>Prediction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91928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K-NN Classifier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71600" y="1511085"/>
            <a:ext cx="10248900" cy="1907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U</a:t>
            </a:r>
            <a:r>
              <a:rPr lang="en-US" sz="1600" dirty="0" smtClean="0"/>
              <a:t>sing the four chosen explanatory variables showing the highest correlation with attrition: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/>
              <a:t>Job </a:t>
            </a:r>
            <a:r>
              <a:rPr lang="en-US" sz="1400" dirty="0" smtClean="0"/>
              <a:t>Involvement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 smtClean="0"/>
              <a:t>Monthly Income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 smtClean="0"/>
              <a:t>Over Time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 smtClean="0"/>
              <a:t>Total </a:t>
            </a:r>
            <a:r>
              <a:rPr lang="en-US" sz="1400" dirty="0"/>
              <a:t>Working </a:t>
            </a:r>
            <a:r>
              <a:rPr lang="en-US" sz="1400" dirty="0" smtClean="0"/>
              <a:t>Years</a:t>
            </a:r>
          </a:p>
          <a:p>
            <a:r>
              <a:rPr lang="en-US" sz="1800" dirty="0" smtClean="0"/>
              <a:t>Classifier results: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213351" y="3418772"/>
            <a:ext cx="6978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Overall accuracy</a:t>
            </a:r>
            <a:r>
              <a:rPr lang="en-US" b="1" i="1" dirty="0" smtClean="0"/>
              <a:t> </a:t>
            </a:r>
            <a:r>
              <a:rPr lang="en-US" dirty="0" smtClean="0"/>
              <a:t>rating of </a:t>
            </a:r>
            <a:r>
              <a:rPr lang="en-US" dirty="0" smtClean="0"/>
              <a:t>83%</a:t>
            </a:r>
            <a:endParaRPr lang="en-US" dirty="0" smtClean="0"/>
          </a:p>
          <a:p>
            <a:r>
              <a:rPr lang="en-US" b="1" dirty="0" smtClean="0"/>
              <a:t>Sensitivity</a:t>
            </a:r>
            <a:r>
              <a:rPr lang="en-US" dirty="0" smtClean="0"/>
              <a:t> </a:t>
            </a:r>
            <a:r>
              <a:rPr lang="en-US" dirty="0" smtClean="0"/>
              <a:t>rating of </a:t>
            </a:r>
            <a:r>
              <a:rPr lang="en-US" dirty="0" smtClean="0"/>
              <a:t>.40, </a:t>
            </a:r>
            <a:r>
              <a:rPr lang="en-US" dirty="0" smtClean="0"/>
              <a:t>means when there is an attrition event, the model predicts this event </a:t>
            </a:r>
            <a:r>
              <a:rPr lang="en-US" dirty="0" smtClean="0"/>
              <a:t>40% </a:t>
            </a:r>
            <a:r>
              <a:rPr lang="en-US" dirty="0" smtClean="0"/>
              <a:t>of the time </a:t>
            </a:r>
          </a:p>
          <a:p>
            <a:r>
              <a:rPr lang="en-US" b="1" dirty="0" smtClean="0"/>
              <a:t>Specificity</a:t>
            </a:r>
            <a:r>
              <a:rPr lang="en-US" dirty="0" smtClean="0"/>
              <a:t> is </a:t>
            </a:r>
            <a:r>
              <a:rPr lang="en-US" dirty="0" smtClean="0"/>
              <a:t>.85, </a:t>
            </a:r>
            <a:r>
              <a:rPr lang="en-US" dirty="0" smtClean="0"/>
              <a:t>meaning when there is a non-event (non-attrition), the model predicts it </a:t>
            </a:r>
            <a:r>
              <a:rPr lang="en-US" dirty="0" smtClean="0"/>
              <a:t>85% </a:t>
            </a:r>
            <a:r>
              <a:rPr lang="en-US" dirty="0" smtClean="0"/>
              <a:t>of the time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48" y="3418772"/>
            <a:ext cx="3286125" cy="32194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979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487</TotalTime>
  <Words>574</Words>
  <Application>Microsoft Office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Franklin Gothic Book</vt:lpstr>
      <vt:lpstr>Wingdings</vt:lpstr>
      <vt:lpstr>Crop</vt:lpstr>
      <vt:lpstr>Talent Management and attrition</vt:lpstr>
      <vt:lpstr>Overview</vt:lpstr>
      <vt:lpstr>Determining factors leading to attrition</vt:lpstr>
      <vt:lpstr>Chi-squared test to assist correlation</vt:lpstr>
      <vt:lpstr>Job/role specific trends </vt:lpstr>
      <vt:lpstr>Prediction</vt:lpstr>
      <vt:lpstr>K-NN Classifier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attrition study</dc:title>
  <dc:creator>Mike Catalano</dc:creator>
  <cp:lastModifiedBy>Mike Catalano</cp:lastModifiedBy>
  <cp:revision>49</cp:revision>
  <dcterms:created xsi:type="dcterms:W3CDTF">2018-12-01T16:03:20Z</dcterms:created>
  <dcterms:modified xsi:type="dcterms:W3CDTF">2018-12-07T01:44:37Z</dcterms:modified>
</cp:coreProperties>
</file>