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2" r:id="rId3"/>
    <p:sldId id="259" r:id="rId4"/>
    <p:sldId id="264" r:id="rId5"/>
    <p:sldId id="266" r:id="rId6"/>
    <p:sldId id="263" r:id="rId7"/>
    <p:sldId id="261" r:id="rId8"/>
    <p:sldId id="268" r:id="rId9"/>
    <p:sldId id="270" r:id="rId10"/>
    <p:sldId id="267" r:id="rId11"/>
    <p:sldId id="25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70D90D-6F10-1DB0-2C54-C35C5A99E339}" v="1602" dt="2024-11-24T06:06:49.232"/>
    <p1510:client id="{14204E6E-F462-4447-A828-7E14909129EE}" v="668" dt="2024-11-24T20:50:10.414"/>
    <p1510:client id="{1D984637-A646-540B-11E6-F044482B0EA9}" v="1" dt="2024-11-24T20:45:42.699"/>
    <p1510:client id="{674C3BCA-5DA3-D93C-A197-58C5A31E836A}" v="1" dt="2024-11-24T20:49:32.036"/>
    <p1510:client id="{9D4376A1-EC68-2D3C-D347-3894CD17A129}" v="104" dt="2024-11-24T20:03:53.643"/>
    <p1510:client id="{B9AB9C84-2B9A-9F8D-43C3-E7DE8DB43416}" v="1762" dt="2024-11-23T23:31:30.237"/>
    <p1510:client id="{D8F41903-D243-8604-7D85-AC46253A4A05}" v="9" dt="2024-11-24T19:43:14.4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D6F5-A9D4-C22B-732C-A31A172FB93C}"/>
              </a:ext>
            </a:extLst>
          </p:cNvPr>
          <p:cNvSpPr>
            <a:spLocks noGrp="1"/>
          </p:cNvSpPr>
          <p:nvPr>
            <p:ph type="ctrTitle"/>
          </p:nvPr>
        </p:nvSpPr>
        <p:spPr>
          <a:xfrm>
            <a:off x="1524000" y="1122363"/>
            <a:ext cx="9144000" cy="2209393"/>
          </a:xfrm>
        </p:spPr>
        <p:txBody>
          <a:bodyPr anchor="b">
            <a:normAutofit/>
          </a:bodyPr>
          <a:lstStyle>
            <a:lvl1pPr algn="ctr">
              <a:defRPr sz="3600"/>
            </a:lvl1pPr>
          </a:lstStyle>
          <a:p>
            <a:r>
              <a:rPr lang="en-US"/>
              <a:t>Click to edit Master title style</a:t>
            </a:r>
          </a:p>
        </p:txBody>
      </p:sp>
      <p:sp>
        <p:nvSpPr>
          <p:cNvPr id="3" name="Subtitle 2">
            <a:extLst>
              <a:ext uri="{FF2B5EF4-FFF2-40B4-BE49-F238E27FC236}">
                <a16:creationId xmlns:a16="http://schemas.microsoft.com/office/drawing/2014/main" id="{E11AFD6E-3459-290F-1147-F0C47ACEEA5B}"/>
              </a:ext>
            </a:extLst>
          </p:cNvPr>
          <p:cNvSpPr>
            <a:spLocks noGrp="1"/>
          </p:cNvSpPr>
          <p:nvPr>
            <p:ph type="subTitle" idx="1"/>
          </p:nvPr>
        </p:nvSpPr>
        <p:spPr>
          <a:xfrm>
            <a:off x="1524000" y="4346774"/>
            <a:ext cx="9144000" cy="1066890"/>
          </a:xfrm>
        </p:spPr>
        <p:txBody>
          <a:bodyPr anchor="t">
            <a:normAutofit/>
          </a:bodyPr>
          <a:lstStyle>
            <a:lvl1pPr marL="0" indent="0" algn="ctr">
              <a:buNone/>
              <a:defRPr sz="1600" cap="all" spc="300" baseline="0"/>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4674D3-6FB9-5549-B0F2-FD61E82D1FF1}"/>
              </a:ext>
            </a:extLst>
          </p:cNvPr>
          <p:cNvSpPr>
            <a:spLocks noGrp="1"/>
          </p:cNvSpPr>
          <p:nvPr>
            <p:ph type="dt" sz="half" idx="10"/>
          </p:nvPr>
        </p:nvSpPr>
        <p:spPr/>
        <p:txBody>
          <a:bodyPr/>
          <a:lstStyle/>
          <a:p>
            <a:fld id="{807E39B8-A7CB-4B82-AC0C-44B99F546761}" type="datetimeFigureOut">
              <a:rPr lang="en-US" dirty="0"/>
              <a:t>11/24/2024</a:t>
            </a:fld>
            <a:endParaRPr lang="en-US"/>
          </a:p>
        </p:txBody>
      </p:sp>
      <p:sp>
        <p:nvSpPr>
          <p:cNvPr id="5" name="Footer Placeholder 4">
            <a:extLst>
              <a:ext uri="{FF2B5EF4-FFF2-40B4-BE49-F238E27FC236}">
                <a16:creationId xmlns:a16="http://schemas.microsoft.com/office/drawing/2014/main" id="{AB239BBC-C979-2C77-493E-CF5498AEB5DB}"/>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53813B7E-A51C-D9CD-2189-650A9D63BFF9}"/>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190609500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90AE-F72C-4C2E-E2D0-7A8D7EEF08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41B46D-142E-8C8E-C4F4-B6B1586A6F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D92E3-36AD-2615-0166-6B73C34F10FA}"/>
              </a:ext>
            </a:extLst>
          </p:cNvPr>
          <p:cNvSpPr>
            <a:spLocks noGrp="1"/>
          </p:cNvSpPr>
          <p:nvPr>
            <p:ph type="dt" sz="half" idx="10"/>
          </p:nvPr>
        </p:nvSpPr>
        <p:spPr/>
        <p:txBody>
          <a:bodyPr/>
          <a:lstStyle/>
          <a:p>
            <a:fld id="{01742F6F-0846-489A-A4BC-61B476BE2887}" type="datetimeFigureOut">
              <a:rPr lang="en-US" dirty="0"/>
              <a:t>11/24/2024</a:t>
            </a:fld>
            <a:endParaRPr lang="en-US"/>
          </a:p>
        </p:txBody>
      </p:sp>
      <p:sp>
        <p:nvSpPr>
          <p:cNvPr id="5" name="Footer Placeholder 4">
            <a:extLst>
              <a:ext uri="{FF2B5EF4-FFF2-40B4-BE49-F238E27FC236}">
                <a16:creationId xmlns:a16="http://schemas.microsoft.com/office/drawing/2014/main" id="{F10BFB69-319D-2284-2734-217160D396D7}"/>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1A6883B0-C775-5BD2-8EC6-A41D19BCA156}"/>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1154925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040463-6D41-8D45-088A-540B0D18838A}"/>
              </a:ext>
            </a:extLst>
          </p:cNvPr>
          <p:cNvSpPr>
            <a:spLocks noGrp="1"/>
          </p:cNvSpPr>
          <p:nvPr>
            <p:ph type="title" orient="vert"/>
          </p:nvPr>
        </p:nvSpPr>
        <p:spPr>
          <a:xfrm>
            <a:off x="8724900" y="592281"/>
            <a:ext cx="2628900" cy="558468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5F2276-7F04-F3F7-E3CE-F81C8DC637DC}"/>
              </a:ext>
            </a:extLst>
          </p:cNvPr>
          <p:cNvSpPr>
            <a:spLocks noGrp="1"/>
          </p:cNvSpPr>
          <p:nvPr>
            <p:ph type="body" orient="vert" idx="1"/>
          </p:nvPr>
        </p:nvSpPr>
        <p:spPr>
          <a:xfrm>
            <a:off x="838200" y="592281"/>
            <a:ext cx="7734300" cy="558468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1802BF-9E0C-3251-8FAE-81F07DB05344}"/>
              </a:ext>
            </a:extLst>
          </p:cNvPr>
          <p:cNvSpPr>
            <a:spLocks noGrp="1"/>
          </p:cNvSpPr>
          <p:nvPr>
            <p:ph type="dt" sz="half" idx="10"/>
          </p:nvPr>
        </p:nvSpPr>
        <p:spPr/>
        <p:txBody>
          <a:bodyPr/>
          <a:lstStyle/>
          <a:p>
            <a:fld id="{B229DF21-A340-467A-94AB-9502647BB771}" type="datetimeFigureOut">
              <a:rPr lang="en-US" dirty="0"/>
              <a:t>11/24/2024</a:t>
            </a:fld>
            <a:endParaRPr lang="en-US"/>
          </a:p>
        </p:txBody>
      </p:sp>
      <p:sp>
        <p:nvSpPr>
          <p:cNvPr id="5" name="Footer Placeholder 4">
            <a:extLst>
              <a:ext uri="{FF2B5EF4-FFF2-40B4-BE49-F238E27FC236}">
                <a16:creationId xmlns:a16="http://schemas.microsoft.com/office/drawing/2014/main" id="{329F1754-5B8F-A9FA-E8B1-06E04CE283D5}"/>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5F01E6A8-5139-ECD4-CC0C-32FFC6741000}"/>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577415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55F0-A6D4-C39B-394F-0B16E9C9CE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D1860F-B260-57CE-E12B-2C9486031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45C9F-D94D-E5D3-B73A-20621FA536D5}"/>
              </a:ext>
            </a:extLst>
          </p:cNvPr>
          <p:cNvSpPr>
            <a:spLocks noGrp="1"/>
          </p:cNvSpPr>
          <p:nvPr>
            <p:ph type="dt" sz="half" idx="10"/>
          </p:nvPr>
        </p:nvSpPr>
        <p:spPr/>
        <p:txBody>
          <a:bodyPr/>
          <a:lstStyle/>
          <a:p>
            <a:fld id="{FE7E3940-CA92-4FEE-A698-62CF7BC5AC36}" type="datetimeFigureOut">
              <a:rPr lang="en-US" dirty="0"/>
              <a:t>11/24/2024</a:t>
            </a:fld>
            <a:endParaRPr lang="en-US"/>
          </a:p>
        </p:txBody>
      </p:sp>
      <p:sp>
        <p:nvSpPr>
          <p:cNvPr id="5" name="Footer Placeholder 4">
            <a:extLst>
              <a:ext uri="{FF2B5EF4-FFF2-40B4-BE49-F238E27FC236}">
                <a16:creationId xmlns:a16="http://schemas.microsoft.com/office/drawing/2014/main" id="{E5FAB243-BB42-966A-4708-15C9B11D6885}"/>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D5C3A3BD-2CC5-03D3-4CD6-E31A55BA2D23}"/>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120815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8633-AC3B-E617-1C54-84932DDD72E5}"/>
              </a:ext>
            </a:extLst>
          </p:cNvPr>
          <p:cNvSpPr>
            <a:spLocks noGrp="1"/>
          </p:cNvSpPr>
          <p:nvPr>
            <p:ph type="title"/>
          </p:nvPr>
        </p:nvSpPr>
        <p:spPr>
          <a:xfrm>
            <a:off x="1474236" y="1514688"/>
            <a:ext cx="8584164" cy="3138875"/>
          </a:xfrm>
        </p:spPr>
        <p:txBody>
          <a:bodyPr anchor="b">
            <a:normAutofit/>
          </a:bodyPr>
          <a:lstStyle>
            <a:lvl1pPr>
              <a:defRPr sz="3600" cap="all" spc="300" baseline="0"/>
            </a:lvl1pPr>
          </a:lstStyle>
          <a:p>
            <a:r>
              <a:rPr lang="en-US"/>
              <a:t>Click to edit Master title style</a:t>
            </a:r>
          </a:p>
        </p:txBody>
      </p:sp>
      <p:sp>
        <p:nvSpPr>
          <p:cNvPr id="3" name="Text Placeholder 2">
            <a:extLst>
              <a:ext uri="{FF2B5EF4-FFF2-40B4-BE49-F238E27FC236}">
                <a16:creationId xmlns:a16="http://schemas.microsoft.com/office/drawing/2014/main" id="{CF68C242-ECAB-AEC3-7E9B-F9854AF31CD2}"/>
              </a:ext>
            </a:extLst>
          </p:cNvPr>
          <p:cNvSpPr>
            <a:spLocks noGrp="1"/>
          </p:cNvSpPr>
          <p:nvPr>
            <p:ph type="body" idx="1"/>
          </p:nvPr>
        </p:nvSpPr>
        <p:spPr>
          <a:xfrm>
            <a:off x="1474236" y="4963885"/>
            <a:ext cx="8584165" cy="1125765"/>
          </a:xfrm>
        </p:spPr>
        <p:txBody>
          <a:bodyPr>
            <a:normAutofit/>
          </a:bodyPr>
          <a:lstStyle>
            <a:lvl1pPr marL="0" indent="0">
              <a:buNone/>
              <a:defRPr sz="1600" cap="all" spc="300" baseline="0">
                <a:solidFill>
                  <a:schemeClr val="tx2"/>
                </a:solidFill>
              </a:defRPr>
            </a:lvl1pPr>
            <a:lvl2pPr marL="457200" indent="0">
              <a:buNone/>
              <a:defRPr sz="1600">
                <a:solidFill>
                  <a:schemeClr val="tx1">
                    <a:tint val="82000"/>
                  </a:schemeClr>
                </a:solidFill>
              </a:defRPr>
            </a:lvl2pPr>
            <a:lvl3pPr marL="914400" indent="0">
              <a:buNone/>
              <a:defRPr sz="16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0D9B82-EEF4-2CD7-61FE-BAFB2B96D641}"/>
              </a:ext>
            </a:extLst>
          </p:cNvPr>
          <p:cNvSpPr>
            <a:spLocks noGrp="1"/>
          </p:cNvSpPr>
          <p:nvPr>
            <p:ph type="dt" sz="half" idx="10"/>
          </p:nvPr>
        </p:nvSpPr>
        <p:spPr/>
        <p:txBody>
          <a:bodyPr/>
          <a:lstStyle/>
          <a:p>
            <a:fld id="{E33CD641-6C35-45D1-9313-2719E9EA8AD8}" type="datetimeFigureOut">
              <a:rPr lang="en-US" dirty="0"/>
              <a:t>11/24/2024</a:t>
            </a:fld>
            <a:endParaRPr lang="en-US"/>
          </a:p>
        </p:txBody>
      </p:sp>
      <p:sp>
        <p:nvSpPr>
          <p:cNvPr id="5" name="Footer Placeholder 4">
            <a:extLst>
              <a:ext uri="{FF2B5EF4-FFF2-40B4-BE49-F238E27FC236}">
                <a16:creationId xmlns:a16="http://schemas.microsoft.com/office/drawing/2014/main" id="{59A222B6-F7A8-70A5-B023-FCAD5D7C4BB1}"/>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4E85D758-2E38-8A8D-75BC-667F6A23B95B}"/>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1410641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0DFF-11BD-F5F4-35D4-1986ABBD36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5D1279-E9A9-702E-144D-61114B788E88}"/>
              </a:ext>
            </a:extLst>
          </p:cNvPr>
          <p:cNvSpPr>
            <a:spLocks noGrp="1"/>
          </p:cNvSpPr>
          <p:nvPr>
            <p:ph sz="half" idx="1"/>
          </p:nvPr>
        </p:nvSpPr>
        <p:spPr>
          <a:xfrm>
            <a:off x="877824" y="2159175"/>
            <a:ext cx="4977453"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84E624-7A76-56EC-FA0D-E2AA8EF9B951}"/>
              </a:ext>
            </a:extLst>
          </p:cNvPr>
          <p:cNvSpPr>
            <a:spLocks noGrp="1"/>
          </p:cNvSpPr>
          <p:nvPr>
            <p:ph sz="half" idx="2"/>
          </p:nvPr>
        </p:nvSpPr>
        <p:spPr>
          <a:xfrm>
            <a:off x="6328391" y="2159175"/>
            <a:ext cx="4985785"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9D7DF5-30AD-AE47-D516-5CEE82770734}"/>
              </a:ext>
            </a:extLst>
          </p:cNvPr>
          <p:cNvSpPr>
            <a:spLocks noGrp="1"/>
          </p:cNvSpPr>
          <p:nvPr>
            <p:ph type="dt" sz="half" idx="10"/>
          </p:nvPr>
        </p:nvSpPr>
        <p:spPr/>
        <p:txBody>
          <a:bodyPr/>
          <a:lstStyle/>
          <a:p>
            <a:fld id="{35301268-3A74-4110-8F08-063DFB8BB885}" type="datetimeFigureOut">
              <a:rPr lang="en-US" dirty="0"/>
              <a:t>11/24/2024</a:t>
            </a:fld>
            <a:endParaRPr lang="en-US"/>
          </a:p>
        </p:txBody>
      </p:sp>
      <p:sp>
        <p:nvSpPr>
          <p:cNvPr id="6" name="Footer Placeholder 5">
            <a:extLst>
              <a:ext uri="{FF2B5EF4-FFF2-40B4-BE49-F238E27FC236}">
                <a16:creationId xmlns:a16="http://schemas.microsoft.com/office/drawing/2014/main" id="{8B05C503-B649-B083-6341-F6E376AF8C72}"/>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1E53EA35-CF5A-DB36-8B14-5C184B6F14D3}"/>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700186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A3D8-FDD9-329B-BCC6-BBF47F01BEE2}"/>
              </a:ext>
            </a:extLst>
          </p:cNvPr>
          <p:cNvSpPr>
            <a:spLocks noGrp="1"/>
          </p:cNvSpPr>
          <p:nvPr>
            <p:ph type="title"/>
          </p:nvPr>
        </p:nvSpPr>
        <p:spPr>
          <a:xfrm>
            <a:off x="881348" y="602671"/>
            <a:ext cx="10429303" cy="768928"/>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EEF7DC-0699-CB3C-A7CB-39035D89A4A5}"/>
              </a:ext>
            </a:extLst>
          </p:cNvPr>
          <p:cNvSpPr>
            <a:spLocks noGrp="1"/>
          </p:cNvSpPr>
          <p:nvPr>
            <p:ph type="body" idx="1"/>
          </p:nvPr>
        </p:nvSpPr>
        <p:spPr>
          <a:xfrm>
            <a:off x="881349" y="1696325"/>
            <a:ext cx="4963538" cy="647700"/>
          </a:xfrm>
        </p:spPr>
        <p:txBody>
          <a:bodyPr anchor="b">
            <a:noAutofit/>
          </a:bodyPr>
          <a:lstStyle>
            <a:lvl1pPr marL="0" indent="0">
              <a:buNone/>
              <a:defRPr sz="1400" b="1" cap="all" spc="300" baseline="0"/>
            </a:lvl1pPr>
            <a:lvl2pPr marL="457200" indent="0">
              <a:buNone/>
              <a:defRPr sz="1400" b="1"/>
            </a:lvl2pPr>
            <a:lvl3pPr marL="914400" indent="0">
              <a:buNone/>
              <a:defRPr sz="1400" b="1"/>
            </a:lvl3pPr>
            <a:lvl4pPr marL="1371600" indent="0">
              <a:buNone/>
              <a:defRPr sz="1400" b="1"/>
            </a:lvl4pPr>
            <a:lvl5pPr marL="1828800" indent="0">
              <a:buNone/>
              <a:defRPr sz="1400" b="1"/>
            </a:lvl5pPr>
            <a:lvl6pPr marL="2286000" indent="0">
              <a:buNone/>
              <a:defRPr sz="1400" b="1"/>
            </a:lvl6pPr>
            <a:lvl7pPr marL="2743200" indent="0">
              <a:buNone/>
              <a:defRPr sz="1400" b="1"/>
            </a:lvl7pPr>
            <a:lvl8pPr marL="3200400" indent="0">
              <a:buNone/>
              <a:defRPr sz="1400" b="1"/>
            </a:lvl8pPr>
            <a:lvl9pPr marL="3657600" indent="0">
              <a:buNone/>
              <a:defRPr sz="1400" b="1"/>
            </a:lvl9pPr>
          </a:lstStyle>
          <a:p>
            <a:pPr lvl="0"/>
            <a:r>
              <a:rPr lang="en-US"/>
              <a:t>Click to edit Master text styles</a:t>
            </a:r>
          </a:p>
        </p:txBody>
      </p:sp>
      <p:sp>
        <p:nvSpPr>
          <p:cNvPr id="4" name="Content Placeholder 3">
            <a:extLst>
              <a:ext uri="{FF2B5EF4-FFF2-40B4-BE49-F238E27FC236}">
                <a16:creationId xmlns:a16="http://schemas.microsoft.com/office/drawing/2014/main" id="{D252EB40-99E1-CCA4-BAFA-F51AA56CF295}"/>
              </a:ext>
            </a:extLst>
          </p:cNvPr>
          <p:cNvSpPr>
            <a:spLocks noGrp="1"/>
          </p:cNvSpPr>
          <p:nvPr>
            <p:ph sz="half" idx="2"/>
          </p:nvPr>
        </p:nvSpPr>
        <p:spPr>
          <a:xfrm>
            <a:off x="881349" y="2344025"/>
            <a:ext cx="4963538" cy="3833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8979BC-6B50-751D-D569-F360938B05C8}"/>
              </a:ext>
            </a:extLst>
          </p:cNvPr>
          <p:cNvSpPr>
            <a:spLocks noGrp="1"/>
          </p:cNvSpPr>
          <p:nvPr>
            <p:ph type="body" sz="quarter" idx="3"/>
          </p:nvPr>
        </p:nvSpPr>
        <p:spPr>
          <a:xfrm>
            <a:off x="6322669" y="1696325"/>
            <a:ext cx="4987982" cy="647700"/>
          </a:xfrm>
        </p:spPr>
        <p:txBody>
          <a:bodyPr anchor="b">
            <a:noAutofit/>
          </a:bodyPr>
          <a:lstStyle>
            <a:lvl1pPr marL="0" indent="0">
              <a:buNone/>
              <a:defRPr sz="1400" b="1" cap="all" spc="300" baseline="0"/>
            </a:lvl1pPr>
            <a:lvl2pPr marL="457200" indent="0">
              <a:buNone/>
              <a:defRPr sz="1400" b="1"/>
            </a:lvl2pPr>
            <a:lvl3pPr marL="914400" indent="0">
              <a:buNone/>
              <a:defRPr sz="1400" b="1"/>
            </a:lvl3pPr>
            <a:lvl4pPr marL="1371600" indent="0">
              <a:buNone/>
              <a:defRPr sz="1400" b="1"/>
            </a:lvl4pPr>
            <a:lvl5pPr marL="1828800" indent="0">
              <a:buNone/>
              <a:defRPr sz="1400" b="1"/>
            </a:lvl5pPr>
            <a:lvl6pPr marL="2286000" indent="0">
              <a:buNone/>
              <a:defRPr sz="1400" b="1"/>
            </a:lvl6pPr>
            <a:lvl7pPr marL="2743200" indent="0">
              <a:buNone/>
              <a:defRPr sz="1400" b="1"/>
            </a:lvl7pPr>
            <a:lvl8pPr marL="3200400" indent="0">
              <a:buNone/>
              <a:defRPr sz="1400" b="1"/>
            </a:lvl8pPr>
            <a:lvl9pPr marL="3657600" indent="0">
              <a:buNone/>
              <a:defRPr sz="1400" b="1"/>
            </a:lvl9pPr>
          </a:lstStyle>
          <a:p>
            <a:pPr lvl="0"/>
            <a:r>
              <a:rPr lang="en-US"/>
              <a:t>Click to edit Master text styles</a:t>
            </a:r>
          </a:p>
        </p:txBody>
      </p:sp>
      <p:sp>
        <p:nvSpPr>
          <p:cNvPr id="6" name="Content Placeholder 5">
            <a:extLst>
              <a:ext uri="{FF2B5EF4-FFF2-40B4-BE49-F238E27FC236}">
                <a16:creationId xmlns:a16="http://schemas.microsoft.com/office/drawing/2014/main" id="{84A3A26F-230E-2D25-6BDC-6ECA00FAEFD5}"/>
              </a:ext>
            </a:extLst>
          </p:cNvPr>
          <p:cNvSpPr>
            <a:spLocks noGrp="1"/>
          </p:cNvSpPr>
          <p:nvPr>
            <p:ph sz="quarter" idx="4"/>
          </p:nvPr>
        </p:nvSpPr>
        <p:spPr>
          <a:xfrm>
            <a:off x="6322669" y="2344025"/>
            <a:ext cx="4987982" cy="3833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182A01-DE7C-3BA4-96FF-CDEF2F608FCA}"/>
              </a:ext>
            </a:extLst>
          </p:cNvPr>
          <p:cNvSpPr>
            <a:spLocks noGrp="1"/>
          </p:cNvSpPr>
          <p:nvPr>
            <p:ph type="dt" sz="half" idx="10"/>
          </p:nvPr>
        </p:nvSpPr>
        <p:spPr/>
        <p:txBody>
          <a:bodyPr/>
          <a:lstStyle/>
          <a:p>
            <a:fld id="{BF91C1AF-C1FB-48A7-98B4-E595E63F6614}" type="datetimeFigureOut">
              <a:rPr lang="en-US" dirty="0"/>
              <a:t>11/24/2024</a:t>
            </a:fld>
            <a:endParaRPr lang="en-US"/>
          </a:p>
        </p:txBody>
      </p:sp>
      <p:sp>
        <p:nvSpPr>
          <p:cNvPr id="8" name="Footer Placeholder 7">
            <a:extLst>
              <a:ext uri="{FF2B5EF4-FFF2-40B4-BE49-F238E27FC236}">
                <a16:creationId xmlns:a16="http://schemas.microsoft.com/office/drawing/2014/main" id="{6FCAA828-0166-8ECD-BCE8-654BEFDD7155}"/>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7690C0D2-459A-04AA-FD90-7687D2FE8A9D}"/>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3191848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549F-FA71-857F-E02E-3CB63CE683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569611-F911-D3D4-B613-ACCDA56C45D2}"/>
              </a:ext>
            </a:extLst>
          </p:cNvPr>
          <p:cNvSpPr>
            <a:spLocks noGrp="1"/>
          </p:cNvSpPr>
          <p:nvPr>
            <p:ph type="dt" sz="half" idx="10"/>
          </p:nvPr>
        </p:nvSpPr>
        <p:spPr/>
        <p:txBody>
          <a:bodyPr/>
          <a:lstStyle/>
          <a:p>
            <a:fld id="{97144C44-5F8C-4BEA-BBCE-8694F126DC43}" type="datetimeFigureOut">
              <a:rPr lang="en-US" dirty="0"/>
              <a:t>11/24/2024</a:t>
            </a:fld>
            <a:endParaRPr lang="en-US"/>
          </a:p>
        </p:txBody>
      </p:sp>
      <p:sp>
        <p:nvSpPr>
          <p:cNvPr id="4" name="Footer Placeholder 3">
            <a:extLst>
              <a:ext uri="{FF2B5EF4-FFF2-40B4-BE49-F238E27FC236}">
                <a16:creationId xmlns:a16="http://schemas.microsoft.com/office/drawing/2014/main" id="{F6EA1961-0B6B-8FEB-F2CB-C42E90EF2DFD}"/>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F42AA80E-3139-9F1B-9C3E-2A76628CF4F8}"/>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339835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F54789-9F96-511A-0FB6-24F6A8418C72}"/>
              </a:ext>
            </a:extLst>
          </p:cNvPr>
          <p:cNvSpPr>
            <a:spLocks noGrp="1"/>
          </p:cNvSpPr>
          <p:nvPr>
            <p:ph type="dt" sz="half" idx="10"/>
          </p:nvPr>
        </p:nvSpPr>
        <p:spPr/>
        <p:txBody>
          <a:bodyPr/>
          <a:lstStyle/>
          <a:p>
            <a:fld id="{039E56F9-C8F2-4EF7-8042-704C94FF2795}" type="datetimeFigureOut">
              <a:rPr lang="en-US" dirty="0"/>
              <a:t>11/24/2024</a:t>
            </a:fld>
            <a:endParaRPr lang="en-US"/>
          </a:p>
        </p:txBody>
      </p:sp>
      <p:sp>
        <p:nvSpPr>
          <p:cNvPr id="3" name="Footer Placeholder 2">
            <a:extLst>
              <a:ext uri="{FF2B5EF4-FFF2-40B4-BE49-F238E27FC236}">
                <a16:creationId xmlns:a16="http://schemas.microsoft.com/office/drawing/2014/main" id="{8B780399-ADEF-8F74-9F59-6AD804C9393E}"/>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95B6A34F-ABAB-9C4E-38A1-C6EEB944B97C}"/>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1881861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3917-2BF6-1CE2-F34B-49F0D09A1B91}"/>
              </a:ext>
            </a:extLst>
          </p:cNvPr>
          <p:cNvSpPr>
            <a:spLocks noGrp="1"/>
          </p:cNvSpPr>
          <p:nvPr>
            <p:ph type="title"/>
          </p:nvPr>
        </p:nvSpPr>
        <p:spPr>
          <a:xfrm>
            <a:off x="839788" y="807868"/>
            <a:ext cx="3640713" cy="2062594"/>
          </a:xfrm>
        </p:spPr>
        <p:txBody>
          <a:bodyPr anchor="t">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40815B8F-A9F3-8583-FFF1-175021F17AF0}"/>
              </a:ext>
            </a:extLst>
          </p:cNvPr>
          <p:cNvSpPr>
            <a:spLocks noGrp="1"/>
          </p:cNvSpPr>
          <p:nvPr>
            <p:ph idx="1"/>
          </p:nvPr>
        </p:nvSpPr>
        <p:spPr>
          <a:xfrm>
            <a:off x="5432898" y="807867"/>
            <a:ext cx="5922489" cy="505318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D90AFF-A949-CE9E-6B94-C1B619612915}"/>
              </a:ext>
            </a:extLst>
          </p:cNvPr>
          <p:cNvSpPr>
            <a:spLocks noGrp="1"/>
          </p:cNvSpPr>
          <p:nvPr>
            <p:ph type="body" sz="half" idx="2"/>
          </p:nvPr>
        </p:nvSpPr>
        <p:spPr>
          <a:xfrm>
            <a:off x="839788" y="3000652"/>
            <a:ext cx="3640713"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5267E-088F-FB9A-9469-551890F29F01}"/>
              </a:ext>
            </a:extLst>
          </p:cNvPr>
          <p:cNvSpPr>
            <a:spLocks noGrp="1"/>
          </p:cNvSpPr>
          <p:nvPr>
            <p:ph type="dt" sz="half" idx="10"/>
          </p:nvPr>
        </p:nvSpPr>
        <p:spPr/>
        <p:txBody>
          <a:bodyPr/>
          <a:lstStyle/>
          <a:p>
            <a:fld id="{4F6932DF-953D-44BD-83F8-5D8DA76EA12A}" type="datetimeFigureOut">
              <a:rPr lang="en-US" dirty="0"/>
              <a:t>11/24/2024</a:t>
            </a:fld>
            <a:endParaRPr lang="en-US"/>
          </a:p>
        </p:txBody>
      </p:sp>
      <p:sp>
        <p:nvSpPr>
          <p:cNvPr id="6" name="Footer Placeholder 5">
            <a:extLst>
              <a:ext uri="{FF2B5EF4-FFF2-40B4-BE49-F238E27FC236}">
                <a16:creationId xmlns:a16="http://schemas.microsoft.com/office/drawing/2014/main" id="{38EA3FFC-B3A6-C0B6-5DAE-70BE0D6FBD69}"/>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B108D35F-BC2E-8D14-060F-449CBAF7C0D2}"/>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4001267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09ED-ED97-A3CE-5569-77B45F41450A}"/>
              </a:ext>
            </a:extLst>
          </p:cNvPr>
          <p:cNvSpPr>
            <a:spLocks noGrp="1"/>
          </p:cNvSpPr>
          <p:nvPr>
            <p:ph type="title"/>
          </p:nvPr>
        </p:nvSpPr>
        <p:spPr>
          <a:xfrm>
            <a:off x="839788" y="820881"/>
            <a:ext cx="3639312" cy="2062595"/>
          </a:xfrm>
        </p:spPr>
        <p:txBody>
          <a:bodyPr anchor="t">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0683BB3A-9E24-DE4C-9619-1502F1B6F389}"/>
              </a:ext>
            </a:extLst>
          </p:cNvPr>
          <p:cNvSpPr>
            <a:spLocks noGrp="1" noChangeAspect="1"/>
          </p:cNvSpPr>
          <p:nvPr>
            <p:ph type="pic" idx="1"/>
          </p:nvPr>
        </p:nvSpPr>
        <p:spPr>
          <a:xfrm>
            <a:off x="5247408" y="919595"/>
            <a:ext cx="6107979" cy="501361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94B4CE1F-29E0-88BB-8489-E58236B8B17B}"/>
              </a:ext>
            </a:extLst>
          </p:cNvPr>
          <p:cNvSpPr>
            <a:spLocks noGrp="1"/>
          </p:cNvSpPr>
          <p:nvPr>
            <p:ph type="body" sz="half" idx="2"/>
          </p:nvPr>
        </p:nvSpPr>
        <p:spPr>
          <a:xfrm>
            <a:off x="839788" y="3000652"/>
            <a:ext cx="3643889"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4B7212-6816-FFD1-50B2-58844AD38E26}"/>
              </a:ext>
            </a:extLst>
          </p:cNvPr>
          <p:cNvSpPr>
            <a:spLocks noGrp="1"/>
          </p:cNvSpPr>
          <p:nvPr>
            <p:ph type="dt" sz="half" idx="10"/>
          </p:nvPr>
        </p:nvSpPr>
        <p:spPr/>
        <p:txBody>
          <a:bodyPr/>
          <a:lstStyle/>
          <a:p>
            <a:fld id="{352F326D-65F4-4B2F-9A62-9E4BD9402C47}" type="datetimeFigureOut">
              <a:rPr lang="en-US" dirty="0"/>
              <a:t>11/24/2024</a:t>
            </a:fld>
            <a:endParaRPr lang="en-US"/>
          </a:p>
        </p:txBody>
      </p:sp>
      <p:sp>
        <p:nvSpPr>
          <p:cNvPr id="6" name="Footer Placeholder 5">
            <a:extLst>
              <a:ext uri="{FF2B5EF4-FFF2-40B4-BE49-F238E27FC236}">
                <a16:creationId xmlns:a16="http://schemas.microsoft.com/office/drawing/2014/main" id="{A2417744-5A24-B7B7-5FD6-E98E60832F27}"/>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14CDA4D1-A71D-A7A6-3D0C-294E5D280BE8}"/>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3054576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858A62-FE72-978B-BE71-05908D82E1A4}"/>
              </a:ext>
            </a:extLst>
          </p:cNvPr>
          <p:cNvSpPr/>
          <p:nvPr/>
        </p:nvSpPr>
        <p:spPr>
          <a:xfrm>
            <a:off x="0" y="0"/>
            <a:ext cx="12192000" cy="6860161"/>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sp>
      <p:sp>
        <p:nvSpPr>
          <p:cNvPr id="2" name="Title Placeholder 1">
            <a:extLst>
              <a:ext uri="{FF2B5EF4-FFF2-40B4-BE49-F238E27FC236}">
                <a16:creationId xmlns:a16="http://schemas.microsoft.com/office/drawing/2014/main" id="{5BFA14B7-4740-5D9F-6489-BAD00C3E0D68}"/>
              </a:ext>
            </a:extLst>
          </p:cNvPr>
          <p:cNvSpPr>
            <a:spLocks noGrp="1"/>
          </p:cNvSpPr>
          <p:nvPr>
            <p:ph type="title"/>
          </p:nvPr>
        </p:nvSpPr>
        <p:spPr>
          <a:xfrm>
            <a:off x="871108" y="588245"/>
            <a:ext cx="10449784" cy="1265928"/>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7790487F-803F-C5AF-BD93-39C0FC738963}"/>
              </a:ext>
            </a:extLst>
          </p:cNvPr>
          <p:cNvSpPr>
            <a:spLocks noGrp="1"/>
          </p:cNvSpPr>
          <p:nvPr>
            <p:ph type="body" idx="1"/>
          </p:nvPr>
        </p:nvSpPr>
        <p:spPr>
          <a:xfrm>
            <a:off x="877824" y="2157984"/>
            <a:ext cx="10442448" cy="390381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86FCEF-4EDF-C2EF-7D81-FEFF7042F350}"/>
              </a:ext>
            </a:extLst>
          </p:cNvPr>
          <p:cNvSpPr>
            <a:spLocks noGrp="1"/>
          </p:cNvSpPr>
          <p:nvPr>
            <p:ph type="dt" sz="half" idx="2"/>
          </p:nvPr>
        </p:nvSpPr>
        <p:spPr>
          <a:xfrm>
            <a:off x="877824" y="6356350"/>
            <a:ext cx="2743200" cy="365125"/>
          </a:xfrm>
          <a:prstGeom prst="rect">
            <a:avLst/>
          </a:prstGeom>
        </p:spPr>
        <p:txBody>
          <a:bodyPr vert="horz" lIns="91440" tIns="45720" rIns="91440" bIns="45720" rtlCol="0" anchor="ctr"/>
          <a:lstStyle>
            <a:lvl1pPr algn="l">
              <a:defRPr sz="800" cap="all" spc="300" baseline="0">
                <a:solidFill>
                  <a:schemeClr val="tx2"/>
                </a:solidFill>
              </a:defRPr>
            </a:lvl1pPr>
          </a:lstStyle>
          <a:p>
            <a:fld id="{F9B0CB28-85DB-480B-8C99-FD493ACC7120}" type="datetimeFigureOut">
              <a:rPr lang="en-US" dirty="0"/>
              <a:t>11/24/2024</a:t>
            </a:fld>
            <a:endParaRPr lang="en-US"/>
          </a:p>
        </p:txBody>
      </p:sp>
      <p:sp>
        <p:nvSpPr>
          <p:cNvPr id="5" name="Footer Placeholder 4">
            <a:extLst>
              <a:ext uri="{FF2B5EF4-FFF2-40B4-BE49-F238E27FC236}">
                <a16:creationId xmlns:a16="http://schemas.microsoft.com/office/drawing/2014/main" id="{9A4663BC-4D46-C74D-DDF2-9D25B4D96F9B}"/>
              </a:ext>
            </a:extLst>
          </p:cNvPr>
          <p:cNvSpPr>
            <a:spLocks noGrp="1"/>
          </p:cNvSpPr>
          <p:nvPr>
            <p:ph type="ftr" sz="quarter" idx="3"/>
          </p:nvPr>
        </p:nvSpPr>
        <p:spPr>
          <a:xfrm>
            <a:off x="7132320" y="6356350"/>
            <a:ext cx="4297680" cy="365125"/>
          </a:xfrm>
          <a:prstGeom prst="rect">
            <a:avLst/>
          </a:prstGeom>
        </p:spPr>
        <p:txBody>
          <a:bodyPr vert="horz" lIns="91440" tIns="45720" rIns="91440" bIns="45720" rtlCol="0" anchor="ctr"/>
          <a:lstStyle>
            <a:lvl1pPr algn="r">
              <a:defRPr sz="800" cap="all" spc="300" baseline="0">
                <a:solidFill>
                  <a:schemeClr val="tx2"/>
                </a:solidFill>
              </a:defRPr>
            </a:lvl1pPr>
          </a:lstStyle>
          <a:p>
            <a:r>
              <a:rPr lang="en-US"/>
              <a:t>
              </a:t>
            </a:r>
          </a:p>
        </p:txBody>
      </p:sp>
      <p:sp>
        <p:nvSpPr>
          <p:cNvPr id="6" name="Slide Number Placeholder 5">
            <a:extLst>
              <a:ext uri="{FF2B5EF4-FFF2-40B4-BE49-F238E27FC236}">
                <a16:creationId xmlns:a16="http://schemas.microsoft.com/office/drawing/2014/main" id="{B71B4EAE-CB5C-D14B-77EF-7B155FA68353}"/>
              </a:ext>
            </a:extLst>
          </p:cNvPr>
          <p:cNvSpPr>
            <a:spLocks noGrp="1"/>
          </p:cNvSpPr>
          <p:nvPr>
            <p:ph type="sldNum" sz="quarter" idx="4"/>
          </p:nvPr>
        </p:nvSpPr>
        <p:spPr>
          <a:xfrm>
            <a:off x="11429999" y="6356350"/>
            <a:ext cx="521207" cy="365125"/>
          </a:xfrm>
          <a:prstGeom prst="rect">
            <a:avLst/>
          </a:prstGeom>
        </p:spPr>
        <p:txBody>
          <a:bodyPr vert="horz" lIns="91440" tIns="45720" rIns="91440" bIns="45720" rtlCol="0" anchor="ctr"/>
          <a:lstStyle>
            <a:lvl1pPr algn="r">
              <a:defRPr sz="1400">
                <a:solidFill>
                  <a:schemeClr val="tx2"/>
                </a:solidFill>
                <a:latin typeface="+mj-lt"/>
              </a:defRPr>
            </a:lvl1pPr>
          </a:lstStyle>
          <a:p>
            <a:fld id="{5E4DE196-8A13-4FF7-A07E-102851959EAB}" type="slidenum">
              <a:rPr lang="en-US" dirty="0"/>
              <a:pPr/>
              <a:t>‹#›</a:t>
            </a:fld>
            <a:endParaRPr lang="en-US"/>
          </a:p>
        </p:txBody>
      </p:sp>
    </p:spTree>
    <p:extLst>
      <p:ext uri="{BB962C8B-B14F-4D97-AF65-F5344CB8AC3E}">
        <p14:creationId xmlns:p14="http://schemas.microsoft.com/office/powerpoint/2010/main" val="377068628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3840">
          <p15:clr>
            <a:srgbClr val="F26B43"/>
          </p15:clr>
        </p15:guide>
        <p15:guide id="5" orient="horz" pos="3816">
          <p15:clr>
            <a:srgbClr val="F26B43"/>
          </p15:clr>
        </p15:guide>
        <p15:guide id="6" orient="horz" pos="117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analyticssteps.com/blogs/how-dijkstras-algorithm-used-real-world" TargetMode="External"/><Relationship Id="rId2" Type="http://schemas.openxmlformats.org/officeDocument/2006/relationships/hyperlink" Target="http://Www.analyticssteps.com" TargetMode="External"/><Relationship Id="rId1" Type="http://schemas.openxmlformats.org/officeDocument/2006/relationships/slideLayout" Target="../slideLayouts/slideLayout2.xml"/><Relationship Id="rId4" Type="http://schemas.openxmlformats.org/officeDocument/2006/relationships/hyperlink" Target="http://www.geeksforgeeks.org/introduction-to-dijkstras-shortest-path-algorith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Dijkstra's Algorithm</a:t>
            </a:r>
          </a:p>
          <a:p>
            <a:endParaRPr lang="en-US"/>
          </a:p>
        </p:txBody>
      </p:sp>
      <p:sp>
        <p:nvSpPr>
          <p:cNvPr id="3" name="Subtitle 2"/>
          <p:cNvSpPr>
            <a:spLocks noGrp="1"/>
          </p:cNvSpPr>
          <p:nvPr>
            <p:ph type="subTitle" idx="1"/>
          </p:nvPr>
        </p:nvSpPr>
        <p:spPr>
          <a:xfrm>
            <a:off x="1068050" y="4134413"/>
            <a:ext cx="10055901" cy="1066890"/>
          </a:xfrm>
        </p:spPr>
        <p:txBody>
          <a:bodyPr vert="horz" lIns="91440" tIns="45720" rIns="91440" bIns="45720" rtlCol="0" anchor="t">
            <a:normAutofit/>
          </a:bodyPr>
          <a:lstStyle/>
          <a:p>
            <a:r>
              <a:rPr lang="en-US"/>
              <a:t>By Trace Comiskey, Michelle </a:t>
            </a:r>
            <a:r>
              <a:rPr lang="en-US">
                <a:ea typeface="+mn-lt"/>
                <a:cs typeface="+mn-lt"/>
              </a:rPr>
              <a:t>Mcaveety,</a:t>
            </a:r>
            <a:r>
              <a:rPr lang="en-US"/>
              <a:t> </a:t>
            </a:r>
            <a:r>
              <a:rPr lang="en-US" err="1"/>
              <a:t>KateLyn</a:t>
            </a:r>
            <a:r>
              <a:rPr lang="en-US"/>
              <a:t> Miller, and Rylan Pietras</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DE8DB-AD09-4525-09F3-FE306A89C9B4}"/>
              </a:ext>
            </a:extLst>
          </p:cNvPr>
          <p:cNvSpPr>
            <a:spLocks noGrp="1"/>
          </p:cNvSpPr>
          <p:nvPr>
            <p:ph type="title"/>
          </p:nvPr>
        </p:nvSpPr>
        <p:spPr/>
        <p:txBody>
          <a:bodyPr/>
          <a:lstStyle/>
          <a:p>
            <a:r>
              <a:rPr lang="en-US" sz="2800">
                <a:ea typeface="+mj-lt"/>
                <a:cs typeface="+mj-lt"/>
              </a:rPr>
              <a:t>Shortest Path Priority Queue Heap Implementation</a:t>
            </a:r>
          </a:p>
        </p:txBody>
      </p:sp>
      <p:sp>
        <p:nvSpPr>
          <p:cNvPr id="3" name="Content Placeholder 2">
            <a:extLst>
              <a:ext uri="{FF2B5EF4-FFF2-40B4-BE49-F238E27FC236}">
                <a16:creationId xmlns:a16="http://schemas.microsoft.com/office/drawing/2014/main" id="{C662A6D8-A045-5E61-8EDC-59717E9A7CC8}"/>
              </a:ext>
            </a:extLst>
          </p:cNvPr>
          <p:cNvSpPr>
            <a:spLocks noGrp="1"/>
          </p:cNvSpPr>
          <p:nvPr>
            <p:ph idx="1"/>
          </p:nvPr>
        </p:nvSpPr>
        <p:spPr/>
        <p:txBody>
          <a:bodyPr vert="horz" lIns="91440" tIns="45720" rIns="91440" bIns="45720" rtlCol="0" anchor="t">
            <a:normAutofit fontScale="92500" lnSpcReduction="20000"/>
          </a:bodyPr>
          <a:lstStyle/>
          <a:p>
            <a:r>
              <a:rPr lang="en-US" sz="1800"/>
              <a:t>Vector based min heap priority queue — each node stores the label of a vertex and its estimated minimum path to the starting vertex</a:t>
            </a:r>
          </a:p>
          <a:p>
            <a:endParaRPr lang="en-US" sz="1800"/>
          </a:p>
          <a:p>
            <a:r>
              <a:rPr lang="en-US" sz="1800"/>
              <a:t>Node on top of min heap is next to be selected. If node is already explored, it is removed, and the next node is selected </a:t>
            </a:r>
          </a:p>
          <a:p>
            <a:endParaRPr lang="en-US" sz="1800"/>
          </a:p>
          <a:p>
            <a:r>
              <a:rPr lang="en-US" sz="1800"/>
              <a:t>Each time a node is selected, it is marked as explored, the last selected node is saved, and the label and path length of each neighbor is updated and added to the heap</a:t>
            </a:r>
          </a:p>
          <a:p>
            <a:endParaRPr lang="en-US" sz="1800"/>
          </a:p>
          <a:p>
            <a:r>
              <a:rPr lang="en-US" sz="1800"/>
              <a:t>This process allows the minimum path and distance to be found from the starting vertex branching out to every other vertex</a:t>
            </a:r>
          </a:p>
          <a:p>
            <a:endParaRPr lang="en-US" sz="1800"/>
          </a:p>
          <a:p>
            <a:endParaRPr lang="en-US" sz="1800"/>
          </a:p>
          <a:p>
            <a:endParaRPr lang="en-US" sz="1800"/>
          </a:p>
          <a:p>
            <a:endParaRPr lang="en-US" sz="1800"/>
          </a:p>
          <a:p>
            <a:endParaRPr lang="en-US" sz="1800"/>
          </a:p>
        </p:txBody>
      </p:sp>
      <p:sp>
        <p:nvSpPr>
          <p:cNvPr id="4" name="Date Placeholder 3">
            <a:extLst>
              <a:ext uri="{FF2B5EF4-FFF2-40B4-BE49-F238E27FC236}">
                <a16:creationId xmlns:a16="http://schemas.microsoft.com/office/drawing/2014/main" id="{4BF1E5E3-4049-8D57-08E7-26074B8C04B0}"/>
              </a:ext>
            </a:extLst>
          </p:cNvPr>
          <p:cNvSpPr>
            <a:spLocks noGrp="1"/>
          </p:cNvSpPr>
          <p:nvPr>
            <p:ph type="dt" sz="half" idx="10"/>
          </p:nvPr>
        </p:nvSpPr>
        <p:spPr/>
        <p:txBody>
          <a:bodyPr/>
          <a:lstStyle/>
          <a:p>
            <a:fld id="{F1BD2C80-02C7-475E-BB9B-CCDB8D7E1A57}" type="datetime1">
              <a:rPr lang="en-US"/>
              <a:t>11/24/2024</a:t>
            </a:fld>
            <a:endParaRPr lang="en-US"/>
          </a:p>
        </p:txBody>
      </p:sp>
      <p:sp>
        <p:nvSpPr>
          <p:cNvPr id="5" name="Footer Placeholder 4">
            <a:extLst>
              <a:ext uri="{FF2B5EF4-FFF2-40B4-BE49-F238E27FC236}">
                <a16:creationId xmlns:a16="http://schemas.microsoft.com/office/drawing/2014/main" id="{1DF4031D-69D0-395E-1E78-90F7A9E5FC74}"/>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CF532559-DE20-97C0-4769-23CC760205AF}"/>
              </a:ext>
            </a:extLst>
          </p:cNvPr>
          <p:cNvSpPr>
            <a:spLocks noGrp="1"/>
          </p:cNvSpPr>
          <p:nvPr>
            <p:ph type="sldNum" sz="quarter" idx="12"/>
          </p:nvPr>
        </p:nvSpPr>
        <p:spPr/>
        <p:txBody>
          <a:bodyPr/>
          <a:lstStyle/>
          <a:p>
            <a:fld id="{5E4DE196-8A13-4FF7-A07E-102851959EAB}" type="slidenum">
              <a:rPr lang="en-US" dirty="0"/>
              <a:t>10</a:t>
            </a:fld>
            <a:endParaRPr lang="en-US"/>
          </a:p>
        </p:txBody>
      </p:sp>
    </p:spTree>
    <p:extLst>
      <p:ext uri="{BB962C8B-B14F-4D97-AF65-F5344CB8AC3E}">
        <p14:creationId xmlns:p14="http://schemas.microsoft.com/office/powerpoint/2010/main" val="658169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BE9CA-E817-4AE7-C62D-3C99222AEFBF}"/>
              </a:ext>
            </a:extLst>
          </p:cNvPr>
          <p:cNvSpPr>
            <a:spLocks noGrp="1"/>
          </p:cNvSpPr>
          <p:nvPr>
            <p:ph type="title"/>
          </p:nvPr>
        </p:nvSpPr>
        <p:spPr/>
        <p:txBody>
          <a:bodyPr/>
          <a:lstStyle/>
          <a:p>
            <a:r>
              <a:rPr lang="en-US"/>
              <a:t>Bibliography</a:t>
            </a:r>
          </a:p>
        </p:txBody>
      </p:sp>
      <p:sp>
        <p:nvSpPr>
          <p:cNvPr id="3" name="Content Placeholder 2">
            <a:extLst>
              <a:ext uri="{FF2B5EF4-FFF2-40B4-BE49-F238E27FC236}">
                <a16:creationId xmlns:a16="http://schemas.microsoft.com/office/drawing/2014/main" id="{43C1CE92-21E0-1414-8A99-F1A1DEC3DB11}"/>
              </a:ext>
            </a:extLst>
          </p:cNvPr>
          <p:cNvSpPr>
            <a:spLocks noGrp="1"/>
          </p:cNvSpPr>
          <p:nvPr>
            <p:ph idx="1"/>
          </p:nvPr>
        </p:nvSpPr>
        <p:spPr/>
        <p:txBody>
          <a:bodyPr vert="horz" lIns="91440" tIns="45720" rIns="91440" bIns="45720" rtlCol="0" anchor="t">
            <a:normAutofit/>
          </a:bodyPr>
          <a:lstStyle/>
          <a:p>
            <a:r>
              <a:rPr lang="en-US" sz="1800">
                <a:latin typeface="Times New Roman"/>
                <a:cs typeface="Times New Roman"/>
              </a:rPr>
              <a:t>Bhattacharyya, Soumalya. “How Is Dijkstra’s Algorithm Used in the Real World? | Analytics Steps.” </a:t>
            </a:r>
            <a:r>
              <a:rPr lang="en-US" sz="1800" i="1">
                <a:latin typeface="Times New Roman"/>
                <a:cs typeface="Times New Roman"/>
                <a:hlinkClick r:id="rId2"/>
              </a:rPr>
              <a:t>Www.analyticssteps.com</a:t>
            </a:r>
            <a:r>
              <a:rPr lang="en-US" sz="1800">
                <a:latin typeface="Times New Roman"/>
                <a:cs typeface="Times New Roman"/>
              </a:rPr>
              <a:t>, 11 Sept. 2023, </a:t>
            </a:r>
            <a:r>
              <a:rPr lang="en-US" sz="1800">
                <a:latin typeface="Times New Roman"/>
                <a:cs typeface="Times New Roman"/>
                <a:hlinkClick r:id="rId3"/>
              </a:rPr>
              <a:t>www.analyticssteps.com/blogs/how-dijkstras-algorithm-used-real-world</a:t>
            </a:r>
            <a:r>
              <a:rPr lang="en-US" sz="1800">
                <a:latin typeface="Times New Roman"/>
                <a:cs typeface="Times New Roman"/>
              </a:rPr>
              <a:t>.</a:t>
            </a:r>
            <a:endParaRPr lang="en-US" sz="1800"/>
          </a:p>
          <a:p>
            <a:r>
              <a:rPr lang="en-US" sz="1800" err="1">
                <a:latin typeface="Times New Roman"/>
                <a:cs typeface="Times New Roman"/>
              </a:rPr>
              <a:t>geeksforgeeks</a:t>
            </a:r>
            <a:r>
              <a:rPr lang="en-US" sz="1800">
                <a:latin typeface="Times New Roman"/>
                <a:cs typeface="Times New Roman"/>
              </a:rPr>
              <a:t>. “What Is Dijkstra’s Algorithm? | Introduction to Dijkstra’s Shortest Path Algorithm.” </a:t>
            </a:r>
            <a:r>
              <a:rPr lang="en-US" sz="1800" i="1" err="1">
                <a:latin typeface="Times New Roman"/>
                <a:cs typeface="Times New Roman"/>
              </a:rPr>
              <a:t>GeeksforGeeks</a:t>
            </a:r>
            <a:r>
              <a:rPr lang="en-US" sz="1800">
                <a:latin typeface="Times New Roman"/>
                <a:cs typeface="Times New Roman"/>
              </a:rPr>
              <a:t>, 10 Mar. 2023, </a:t>
            </a:r>
            <a:r>
              <a:rPr lang="en-US" sz="1800">
                <a:latin typeface="Times New Roman"/>
                <a:cs typeface="Times New Roman"/>
                <a:hlinkClick r:id="rId4"/>
              </a:rPr>
              <a:t>www.geeksforgeeks.org/introduction-to-dijkstras-shortest-path-algorithm/</a:t>
            </a:r>
            <a:r>
              <a:rPr lang="en-US" sz="1800">
                <a:latin typeface="Times New Roman"/>
                <a:cs typeface="Times New Roman"/>
              </a:rPr>
              <a:t>.</a:t>
            </a:r>
            <a:endParaRPr lang="en-US" sz="1800"/>
          </a:p>
          <a:p>
            <a:r>
              <a:rPr lang="en-US" sz="1800">
                <a:latin typeface="Times New Roman"/>
                <a:cs typeface="Times New Roman"/>
              </a:rPr>
              <a:t>Spanning Tree. “How Dijkstra’s Algorithm Works.” </a:t>
            </a:r>
            <a:r>
              <a:rPr lang="en-US" sz="1800" i="1">
                <a:latin typeface="Times New Roman"/>
                <a:cs typeface="Times New Roman"/>
              </a:rPr>
              <a:t>YouTube</a:t>
            </a:r>
            <a:r>
              <a:rPr lang="en-US" sz="1800">
                <a:latin typeface="Times New Roman"/>
                <a:cs typeface="Times New Roman"/>
              </a:rPr>
              <a:t>, 15 Aug. 2020, youtu.be/EFg3u_E6eHU?si=NE3N3pUYu0Je6UOr. Accessed 24 Nov. 2024.</a:t>
            </a:r>
            <a:endParaRPr lang="en-US" sz="1800"/>
          </a:p>
          <a:p>
            <a:r>
              <a:rPr lang="en-US" sz="1800">
                <a:latin typeface="Times New Roman"/>
                <a:cs typeface="Times New Roman"/>
              </a:rPr>
              <a:t>Wikipedia Editors. “Dijkstra.” </a:t>
            </a:r>
            <a:r>
              <a:rPr lang="en-US" sz="1800" i="1">
                <a:latin typeface="Times New Roman"/>
                <a:cs typeface="Times New Roman"/>
              </a:rPr>
              <a:t>Wikipedia</a:t>
            </a:r>
            <a:r>
              <a:rPr lang="en-US" sz="1800">
                <a:latin typeface="Times New Roman"/>
                <a:cs typeface="Times New Roman"/>
              </a:rPr>
              <a:t>, 26 Oct. 2019, en.wikipedia.org/wiki/Dijkstra.</a:t>
            </a:r>
            <a:endParaRPr lang="en-US" sz="1800"/>
          </a:p>
        </p:txBody>
      </p:sp>
      <p:sp>
        <p:nvSpPr>
          <p:cNvPr id="4" name="Date Placeholder 3">
            <a:extLst>
              <a:ext uri="{FF2B5EF4-FFF2-40B4-BE49-F238E27FC236}">
                <a16:creationId xmlns:a16="http://schemas.microsoft.com/office/drawing/2014/main" id="{FFB09DFF-C791-BC59-5210-BA2EDECDB142}"/>
              </a:ext>
            </a:extLst>
          </p:cNvPr>
          <p:cNvSpPr>
            <a:spLocks noGrp="1"/>
          </p:cNvSpPr>
          <p:nvPr>
            <p:ph type="dt" sz="half" idx="10"/>
          </p:nvPr>
        </p:nvSpPr>
        <p:spPr/>
        <p:txBody>
          <a:bodyPr/>
          <a:lstStyle/>
          <a:p>
            <a:fld id="{78C68030-63F9-4EF6-B6ED-A0C07BDE7513}" type="datetime1">
              <a:rPr lang="en-US"/>
              <a:t>11/24/2024</a:t>
            </a:fld>
            <a:endParaRPr lang="en-US"/>
          </a:p>
        </p:txBody>
      </p:sp>
      <p:sp>
        <p:nvSpPr>
          <p:cNvPr id="5" name="Footer Placeholder 4">
            <a:extLst>
              <a:ext uri="{FF2B5EF4-FFF2-40B4-BE49-F238E27FC236}">
                <a16:creationId xmlns:a16="http://schemas.microsoft.com/office/drawing/2014/main" id="{C07AA2B0-C2F3-A123-2E5F-365E0A5D8BFF}"/>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CD08D7B4-E80C-118D-FBAC-531CED8F326A}"/>
              </a:ext>
            </a:extLst>
          </p:cNvPr>
          <p:cNvSpPr>
            <a:spLocks noGrp="1"/>
          </p:cNvSpPr>
          <p:nvPr>
            <p:ph type="sldNum" sz="quarter" idx="12"/>
          </p:nvPr>
        </p:nvSpPr>
        <p:spPr/>
        <p:txBody>
          <a:bodyPr/>
          <a:lstStyle/>
          <a:p>
            <a:fld id="{196A61CA-0502-4EE4-9724-96EA822543E5}" type="slidenum">
              <a:rPr lang="en-US" dirty="0"/>
              <a:t>11</a:t>
            </a:fld>
            <a:endParaRPr lang="en-US"/>
          </a:p>
        </p:txBody>
      </p:sp>
    </p:spTree>
    <p:extLst>
      <p:ext uri="{BB962C8B-B14F-4D97-AF65-F5344CB8AC3E}">
        <p14:creationId xmlns:p14="http://schemas.microsoft.com/office/powerpoint/2010/main" val="1563751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C99FE-D83C-FE09-5845-4D6F0527435F}"/>
              </a:ext>
            </a:extLst>
          </p:cNvPr>
          <p:cNvSpPr>
            <a:spLocks noGrp="1"/>
          </p:cNvSpPr>
          <p:nvPr>
            <p:ph type="title"/>
          </p:nvPr>
        </p:nvSpPr>
        <p:spPr>
          <a:xfrm>
            <a:off x="4406288" y="2999162"/>
            <a:ext cx="3104604" cy="853700"/>
          </a:xfrm>
        </p:spPr>
        <p:txBody>
          <a:bodyPr>
            <a:normAutofit/>
          </a:bodyPr>
          <a:lstStyle/>
          <a:p>
            <a:r>
              <a:rPr lang="en-US" sz="4800"/>
              <a:t>Live Demo</a:t>
            </a:r>
          </a:p>
        </p:txBody>
      </p:sp>
      <p:sp>
        <p:nvSpPr>
          <p:cNvPr id="4" name="Date Placeholder 3">
            <a:extLst>
              <a:ext uri="{FF2B5EF4-FFF2-40B4-BE49-F238E27FC236}">
                <a16:creationId xmlns:a16="http://schemas.microsoft.com/office/drawing/2014/main" id="{871DBF94-0A42-DA2E-A368-339E9759CD33}"/>
              </a:ext>
            </a:extLst>
          </p:cNvPr>
          <p:cNvSpPr>
            <a:spLocks noGrp="1"/>
          </p:cNvSpPr>
          <p:nvPr>
            <p:ph type="dt" sz="half" idx="10"/>
          </p:nvPr>
        </p:nvSpPr>
        <p:spPr/>
        <p:txBody>
          <a:bodyPr/>
          <a:lstStyle/>
          <a:p>
            <a:fld id="{335D06FF-DECC-4FA5-9EDF-E7D985960FB1}" type="datetime1">
              <a:rPr lang="en-US"/>
              <a:t>11/24/2024</a:t>
            </a:fld>
            <a:endParaRPr lang="en-US"/>
          </a:p>
        </p:txBody>
      </p:sp>
      <p:sp>
        <p:nvSpPr>
          <p:cNvPr id="5" name="Footer Placeholder 4">
            <a:extLst>
              <a:ext uri="{FF2B5EF4-FFF2-40B4-BE49-F238E27FC236}">
                <a16:creationId xmlns:a16="http://schemas.microsoft.com/office/drawing/2014/main" id="{4E543455-DE07-4CAF-20F7-B8778BC14AAE}"/>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224DCAAA-1B39-C23C-5419-E4EC29605398}"/>
              </a:ext>
            </a:extLst>
          </p:cNvPr>
          <p:cNvSpPr>
            <a:spLocks noGrp="1"/>
          </p:cNvSpPr>
          <p:nvPr>
            <p:ph type="sldNum" sz="quarter" idx="12"/>
          </p:nvPr>
        </p:nvSpPr>
        <p:spPr/>
        <p:txBody>
          <a:bodyPr/>
          <a:lstStyle/>
          <a:p>
            <a:fld id="{5E4DE196-8A13-4FF7-A07E-102851959EAB}" type="slidenum">
              <a:rPr lang="en-US" dirty="0"/>
              <a:t>12</a:t>
            </a:fld>
            <a:endParaRPr lang="en-US"/>
          </a:p>
        </p:txBody>
      </p:sp>
    </p:spTree>
    <p:extLst>
      <p:ext uri="{BB962C8B-B14F-4D97-AF65-F5344CB8AC3E}">
        <p14:creationId xmlns:p14="http://schemas.microsoft.com/office/powerpoint/2010/main" val="1390562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90782-2556-84BB-F49B-71003AD2D412}"/>
              </a:ext>
            </a:extLst>
          </p:cNvPr>
          <p:cNvSpPr>
            <a:spLocks noGrp="1"/>
          </p:cNvSpPr>
          <p:nvPr>
            <p:ph type="title"/>
          </p:nvPr>
        </p:nvSpPr>
        <p:spPr>
          <a:xfrm>
            <a:off x="839788" y="807868"/>
            <a:ext cx="3640713" cy="2062594"/>
          </a:xfrm>
        </p:spPr>
        <p:txBody>
          <a:bodyPr anchor="t">
            <a:normAutofit/>
          </a:bodyPr>
          <a:lstStyle/>
          <a:p>
            <a:r>
              <a:rPr lang="en-US"/>
              <a:t>History of Dijkstra's Algorithm</a:t>
            </a:r>
          </a:p>
        </p:txBody>
      </p:sp>
      <p:pic>
        <p:nvPicPr>
          <p:cNvPr id="7" name="Picture 6" descr="undefined">
            <a:extLst>
              <a:ext uri="{FF2B5EF4-FFF2-40B4-BE49-F238E27FC236}">
                <a16:creationId xmlns:a16="http://schemas.microsoft.com/office/drawing/2014/main" id="{4E34BB88-5654-2D46-321F-5E069EEC4DBB}"/>
              </a:ext>
            </a:extLst>
          </p:cNvPr>
          <p:cNvPicPr>
            <a:picLocks noChangeAspect="1"/>
          </p:cNvPicPr>
          <p:nvPr/>
        </p:nvPicPr>
        <p:blipFill>
          <a:blip r:embed="rId2"/>
          <a:srcRect t="8379" r="2" b="27631"/>
          <a:stretch/>
        </p:blipFill>
        <p:spPr>
          <a:xfrm>
            <a:off x="5432898" y="807867"/>
            <a:ext cx="5922489" cy="5053183"/>
          </a:xfrm>
          <a:prstGeom prst="rect">
            <a:avLst/>
          </a:prstGeom>
          <a:noFill/>
        </p:spPr>
      </p:pic>
      <p:sp>
        <p:nvSpPr>
          <p:cNvPr id="3" name="Content Placeholder 2">
            <a:extLst>
              <a:ext uri="{FF2B5EF4-FFF2-40B4-BE49-F238E27FC236}">
                <a16:creationId xmlns:a16="http://schemas.microsoft.com/office/drawing/2014/main" id="{24529A5C-25F4-BD62-4D47-6D4A2A083021}"/>
              </a:ext>
            </a:extLst>
          </p:cNvPr>
          <p:cNvSpPr>
            <a:spLocks noGrp="1"/>
          </p:cNvSpPr>
          <p:nvPr>
            <p:ph type="body" sz="half" idx="2"/>
          </p:nvPr>
        </p:nvSpPr>
        <p:spPr>
          <a:xfrm>
            <a:off x="839788" y="2198012"/>
            <a:ext cx="4006473" cy="3670976"/>
          </a:xfrm>
        </p:spPr>
        <p:txBody>
          <a:bodyPr vert="horz" lIns="91440" tIns="45720" rIns="91440" bIns="45720" rtlCol="0" anchor="b">
            <a:normAutofit/>
          </a:bodyPr>
          <a:lstStyle/>
          <a:p>
            <a:pPr marL="285750" indent="-285750">
              <a:lnSpc>
                <a:spcPct val="110000"/>
              </a:lnSpc>
              <a:buChar char="•"/>
            </a:pPr>
            <a:r>
              <a:rPr lang="en-US"/>
              <a:t>Created by </a:t>
            </a:r>
            <a:r>
              <a:rPr lang="en-US" err="1"/>
              <a:t>Edsger</a:t>
            </a:r>
            <a:r>
              <a:rPr lang="en-US"/>
              <a:t> W. Dijkstra in 1956</a:t>
            </a:r>
          </a:p>
          <a:p>
            <a:pPr marL="285750" indent="-285750">
              <a:lnSpc>
                <a:spcPct val="110000"/>
              </a:lnSpc>
              <a:buChar char="•"/>
            </a:pPr>
            <a:endParaRPr lang="en-US"/>
          </a:p>
          <a:p>
            <a:pPr marL="285750" indent="-285750">
              <a:lnSpc>
                <a:spcPct val="110000"/>
              </a:lnSpc>
              <a:buChar char="•"/>
            </a:pPr>
            <a:r>
              <a:rPr lang="en-US"/>
              <a:t>Initially conceived as a procedure for finding the shortest path between two cities</a:t>
            </a:r>
          </a:p>
          <a:p>
            <a:pPr marL="285750" indent="-285750">
              <a:lnSpc>
                <a:spcPct val="110000"/>
              </a:lnSpc>
              <a:buChar char="•"/>
            </a:pPr>
            <a:endParaRPr lang="en-US"/>
          </a:p>
          <a:p>
            <a:pPr marL="285750" indent="-285750">
              <a:lnSpc>
                <a:spcPct val="110000"/>
              </a:lnSpc>
              <a:buChar char="•"/>
            </a:pPr>
            <a:r>
              <a:rPr lang="en-US"/>
              <a:t>Very similar but unrelated to the much earlier Prim's Algorithm</a:t>
            </a:r>
          </a:p>
          <a:p>
            <a:pPr>
              <a:lnSpc>
                <a:spcPct val="110000"/>
              </a:lnSpc>
            </a:pPr>
            <a:endParaRPr lang="en-US"/>
          </a:p>
        </p:txBody>
      </p:sp>
      <p:sp>
        <p:nvSpPr>
          <p:cNvPr id="4" name="Date Placeholder 3">
            <a:extLst>
              <a:ext uri="{FF2B5EF4-FFF2-40B4-BE49-F238E27FC236}">
                <a16:creationId xmlns:a16="http://schemas.microsoft.com/office/drawing/2014/main" id="{D16082C3-F1EA-EF4B-2E55-EC50D1AC96AC}"/>
              </a:ext>
            </a:extLst>
          </p:cNvPr>
          <p:cNvSpPr>
            <a:spLocks noGrp="1"/>
          </p:cNvSpPr>
          <p:nvPr>
            <p:ph type="dt" sz="half" idx="10"/>
          </p:nvPr>
        </p:nvSpPr>
        <p:spPr>
          <a:xfrm>
            <a:off x="877824" y="6356350"/>
            <a:ext cx="2743200" cy="365125"/>
          </a:xfrm>
        </p:spPr>
        <p:txBody>
          <a:bodyPr anchor="ctr">
            <a:normAutofit/>
          </a:bodyPr>
          <a:lstStyle/>
          <a:p>
            <a:pPr>
              <a:spcAft>
                <a:spcPts val="600"/>
              </a:spcAft>
            </a:pPr>
            <a:fld id="{2BBF4DD2-29A6-42F5-8219-0A678AD94444}" type="datetime1">
              <a:rPr lang="en-US"/>
              <a:pPr>
                <a:spcAft>
                  <a:spcPts val="600"/>
                </a:spcAft>
              </a:pPr>
              <a:t>11/24/2024</a:t>
            </a:fld>
            <a:endParaRPr lang="en-US"/>
          </a:p>
        </p:txBody>
      </p:sp>
      <p:sp>
        <p:nvSpPr>
          <p:cNvPr id="5" name="Footer Placeholder 4">
            <a:extLst>
              <a:ext uri="{FF2B5EF4-FFF2-40B4-BE49-F238E27FC236}">
                <a16:creationId xmlns:a16="http://schemas.microsoft.com/office/drawing/2014/main" id="{A87934D3-B85B-D375-B0D6-142080C94943}"/>
              </a:ext>
            </a:extLst>
          </p:cNvPr>
          <p:cNvSpPr>
            <a:spLocks noGrp="1"/>
          </p:cNvSpPr>
          <p:nvPr>
            <p:ph type="ftr" sz="quarter" idx="11"/>
          </p:nvPr>
        </p:nvSpPr>
        <p:spPr>
          <a:xfrm>
            <a:off x="7132320" y="6356350"/>
            <a:ext cx="4297680" cy="365125"/>
          </a:xfrm>
        </p:spPr>
        <p:txBody>
          <a:bodyPr anchor="ctr">
            <a:normAutofit/>
          </a:bodyPr>
          <a:lstStyle/>
          <a:p>
            <a:pPr>
              <a:lnSpc>
                <a:spcPct val="90000"/>
              </a:lnSpc>
              <a:spcAft>
                <a:spcPts val="600"/>
              </a:spcAft>
            </a:pPr>
            <a:r>
              <a:rPr lang="en-US" sz="700"/>
              <a:t>
              </a:t>
            </a:r>
          </a:p>
        </p:txBody>
      </p:sp>
      <p:sp>
        <p:nvSpPr>
          <p:cNvPr id="6" name="Slide Number Placeholder 5">
            <a:extLst>
              <a:ext uri="{FF2B5EF4-FFF2-40B4-BE49-F238E27FC236}">
                <a16:creationId xmlns:a16="http://schemas.microsoft.com/office/drawing/2014/main" id="{C9776961-E45E-DE0B-97C5-09FCE0793ECC}"/>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5E4DE196-8A13-4FF7-A07E-102851959EAB}" type="slidenum">
              <a:rPr lang="en-US" dirty="0"/>
              <a:pPr>
                <a:spcAft>
                  <a:spcPts val="600"/>
                </a:spcAft>
              </a:pPr>
              <a:t>2</a:t>
            </a:fld>
            <a:endParaRPr lang="en-US"/>
          </a:p>
        </p:txBody>
      </p:sp>
      <p:sp>
        <p:nvSpPr>
          <p:cNvPr id="8" name="TextBox 7">
            <a:extLst>
              <a:ext uri="{FF2B5EF4-FFF2-40B4-BE49-F238E27FC236}">
                <a16:creationId xmlns:a16="http://schemas.microsoft.com/office/drawing/2014/main" id="{8537DF3A-E76C-C764-394E-BEA3B6FC8231}"/>
              </a:ext>
            </a:extLst>
          </p:cNvPr>
          <p:cNvSpPr txBox="1"/>
          <p:nvPr/>
        </p:nvSpPr>
        <p:spPr>
          <a:xfrm>
            <a:off x="5436144" y="5872299"/>
            <a:ext cx="498021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i="1" err="1"/>
              <a:t>Edsger</a:t>
            </a:r>
            <a:r>
              <a:rPr lang="en-US" sz="1600" i="1"/>
              <a:t> Dijkstra, 2002</a:t>
            </a:r>
          </a:p>
        </p:txBody>
      </p:sp>
    </p:spTree>
    <p:extLst>
      <p:ext uri="{BB962C8B-B14F-4D97-AF65-F5344CB8AC3E}">
        <p14:creationId xmlns:p14="http://schemas.microsoft.com/office/powerpoint/2010/main" val="1850158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D60C1-F235-608B-B9C8-0A531D51C344}"/>
              </a:ext>
            </a:extLst>
          </p:cNvPr>
          <p:cNvSpPr>
            <a:spLocks noGrp="1"/>
          </p:cNvSpPr>
          <p:nvPr>
            <p:ph type="title"/>
          </p:nvPr>
        </p:nvSpPr>
        <p:spPr>
          <a:xfrm>
            <a:off x="871108" y="588245"/>
            <a:ext cx="10449784" cy="1265928"/>
          </a:xfrm>
        </p:spPr>
        <p:txBody>
          <a:bodyPr anchor="b">
            <a:normAutofit/>
          </a:bodyPr>
          <a:lstStyle/>
          <a:p>
            <a:r>
              <a:rPr lang="en-US"/>
              <a:t>Graph Theory</a:t>
            </a:r>
          </a:p>
        </p:txBody>
      </p:sp>
      <p:pic>
        <p:nvPicPr>
          <p:cNvPr id="9" name="Content Placeholder 8" descr="https://www.simplilearn.com/ice9/free_resources_article_thumb/Graph%20Data%20Structure%20-%20Soni/what-is-graphs-in-data-structure.png">
            <a:extLst>
              <a:ext uri="{FF2B5EF4-FFF2-40B4-BE49-F238E27FC236}">
                <a16:creationId xmlns:a16="http://schemas.microsoft.com/office/drawing/2014/main" id="{7C8B0D94-C52C-B2D9-FE97-0D512C73F541}"/>
              </a:ext>
            </a:extLst>
          </p:cNvPr>
          <p:cNvPicPr>
            <a:picLocks noGrp="1" noChangeAspect="1"/>
          </p:cNvPicPr>
          <p:nvPr>
            <p:ph sz="half" idx="1"/>
          </p:nvPr>
        </p:nvPicPr>
        <p:blipFill>
          <a:blip r:embed="rId2"/>
          <a:srcRect l="13425" r="16886" b="-5"/>
          <a:stretch/>
        </p:blipFill>
        <p:spPr>
          <a:xfrm>
            <a:off x="877824" y="2159175"/>
            <a:ext cx="4977453" cy="4017787"/>
          </a:xfrm>
          <a:noFill/>
        </p:spPr>
      </p:pic>
      <p:sp>
        <p:nvSpPr>
          <p:cNvPr id="14" name="Content Placeholder 3">
            <a:extLst>
              <a:ext uri="{FF2B5EF4-FFF2-40B4-BE49-F238E27FC236}">
                <a16:creationId xmlns:a16="http://schemas.microsoft.com/office/drawing/2014/main" id="{EB9B1D38-1708-0C3E-3096-48913F8FE450}"/>
              </a:ext>
            </a:extLst>
          </p:cNvPr>
          <p:cNvSpPr>
            <a:spLocks noGrp="1"/>
          </p:cNvSpPr>
          <p:nvPr>
            <p:ph sz="half" idx="2"/>
          </p:nvPr>
        </p:nvSpPr>
        <p:spPr>
          <a:xfrm>
            <a:off x="6328391" y="2159175"/>
            <a:ext cx="4985785" cy="4017787"/>
          </a:xfrm>
        </p:spPr>
        <p:txBody>
          <a:bodyPr vert="horz" lIns="91440" tIns="45720" rIns="91440" bIns="45720" rtlCol="0" anchor="t">
            <a:normAutofit/>
          </a:bodyPr>
          <a:lstStyle/>
          <a:p>
            <a:r>
              <a:rPr lang="en-US" sz="1800"/>
              <a:t>All graphs consist of nodes, called vertices, and edges connecting the vertices </a:t>
            </a:r>
          </a:p>
          <a:p>
            <a:r>
              <a:rPr lang="en-US" sz="1800"/>
              <a:t>Each vertex, has a different label identifying it</a:t>
            </a:r>
          </a:p>
          <a:p>
            <a:r>
              <a:rPr lang="en-US" sz="1800"/>
              <a:t>Can be stored in multiple ways:</a:t>
            </a:r>
          </a:p>
          <a:p>
            <a:pPr lvl="1">
              <a:buFont typeface="Courier New" panose="020B0604020202020204" pitchFamily="34" charset="0"/>
              <a:buChar char="o"/>
            </a:pPr>
            <a:r>
              <a:rPr lang="en-US" sz="1600"/>
              <a:t>Adjacency Matrices</a:t>
            </a:r>
          </a:p>
          <a:p>
            <a:pPr lvl="1">
              <a:buFont typeface="Courier New" panose="020B0604020202020204" pitchFamily="34" charset="0"/>
              <a:buChar char="o"/>
            </a:pPr>
            <a:r>
              <a:rPr lang="en-US" sz="1600"/>
              <a:t>Adjacency Lists</a:t>
            </a:r>
          </a:p>
          <a:p>
            <a:pPr lvl="1">
              <a:buFont typeface="Courier New" panose="020B0604020202020204" pitchFamily="34" charset="0"/>
              <a:buChar char="o"/>
            </a:pPr>
            <a:r>
              <a:rPr lang="en-US" sz="1600"/>
              <a:t>Edge lists</a:t>
            </a:r>
          </a:p>
        </p:txBody>
      </p:sp>
      <p:sp>
        <p:nvSpPr>
          <p:cNvPr id="5" name="Date Placeholder 4">
            <a:extLst>
              <a:ext uri="{FF2B5EF4-FFF2-40B4-BE49-F238E27FC236}">
                <a16:creationId xmlns:a16="http://schemas.microsoft.com/office/drawing/2014/main" id="{D05B6FCA-AA5D-D58B-4EA0-E26C1336968A}"/>
              </a:ext>
            </a:extLst>
          </p:cNvPr>
          <p:cNvSpPr>
            <a:spLocks noGrp="1"/>
          </p:cNvSpPr>
          <p:nvPr>
            <p:ph type="dt" sz="half" idx="10"/>
          </p:nvPr>
        </p:nvSpPr>
        <p:spPr>
          <a:xfrm>
            <a:off x="877824" y="6356350"/>
            <a:ext cx="2743200" cy="365125"/>
          </a:xfrm>
        </p:spPr>
        <p:txBody>
          <a:bodyPr anchor="ctr">
            <a:normAutofit/>
          </a:bodyPr>
          <a:lstStyle/>
          <a:p>
            <a:pPr>
              <a:spcAft>
                <a:spcPts val="600"/>
              </a:spcAft>
            </a:pPr>
            <a:fld id="{EEF0A376-BA37-44BB-BAED-5F4BC057E28F}" type="datetime1">
              <a:rPr lang="en-US"/>
              <a:pPr>
                <a:spcAft>
                  <a:spcPts val="600"/>
                </a:spcAft>
              </a:pPr>
              <a:t>11/24/2024</a:t>
            </a:fld>
            <a:endParaRPr lang="en-US"/>
          </a:p>
        </p:txBody>
      </p:sp>
      <p:sp>
        <p:nvSpPr>
          <p:cNvPr id="6" name="Footer Placeholder 5">
            <a:extLst>
              <a:ext uri="{FF2B5EF4-FFF2-40B4-BE49-F238E27FC236}">
                <a16:creationId xmlns:a16="http://schemas.microsoft.com/office/drawing/2014/main" id="{2C12EEE4-CE7A-87D1-04A7-9B7DF79A0853}"/>
              </a:ext>
            </a:extLst>
          </p:cNvPr>
          <p:cNvSpPr>
            <a:spLocks noGrp="1"/>
          </p:cNvSpPr>
          <p:nvPr>
            <p:ph type="ftr" sz="quarter" idx="11"/>
          </p:nvPr>
        </p:nvSpPr>
        <p:spPr>
          <a:xfrm>
            <a:off x="7132320" y="6356350"/>
            <a:ext cx="4297680" cy="365125"/>
          </a:xfrm>
        </p:spPr>
        <p:txBody>
          <a:bodyPr anchor="ctr">
            <a:normAutofit/>
          </a:bodyPr>
          <a:lstStyle/>
          <a:p>
            <a:pPr>
              <a:lnSpc>
                <a:spcPct val="90000"/>
              </a:lnSpc>
              <a:spcAft>
                <a:spcPts val="600"/>
              </a:spcAft>
            </a:pPr>
            <a:r>
              <a:rPr lang="en-US" sz="700"/>
              <a:t>
              </a:t>
            </a:r>
          </a:p>
        </p:txBody>
      </p:sp>
      <p:sp>
        <p:nvSpPr>
          <p:cNvPr id="7" name="Slide Number Placeholder 6">
            <a:extLst>
              <a:ext uri="{FF2B5EF4-FFF2-40B4-BE49-F238E27FC236}">
                <a16:creationId xmlns:a16="http://schemas.microsoft.com/office/drawing/2014/main" id="{8AE539B4-A76E-BC13-8340-C524085E81E5}"/>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5E4DE196-8A13-4FF7-A07E-102851959EAB}" type="slidenum">
              <a:rPr lang="en-US" dirty="0"/>
              <a:pPr>
                <a:spcAft>
                  <a:spcPts val="600"/>
                </a:spcAft>
              </a:pPr>
              <a:t>3</a:t>
            </a:fld>
            <a:endParaRPr lang="en-US"/>
          </a:p>
        </p:txBody>
      </p:sp>
    </p:spTree>
    <p:extLst>
      <p:ext uri="{BB962C8B-B14F-4D97-AF65-F5344CB8AC3E}">
        <p14:creationId xmlns:p14="http://schemas.microsoft.com/office/powerpoint/2010/main" val="3210924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D4EFB-4A3C-D972-F31E-00EBB52BB737}"/>
              </a:ext>
            </a:extLst>
          </p:cNvPr>
          <p:cNvSpPr>
            <a:spLocks noGrp="1"/>
          </p:cNvSpPr>
          <p:nvPr>
            <p:ph type="title"/>
          </p:nvPr>
        </p:nvSpPr>
        <p:spPr/>
        <p:txBody>
          <a:bodyPr/>
          <a:lstStyle/>
          <a:p>
            <a:r>
              <a:rPr lang="en-US">
                <a:ea typeface="+mj-lt"/>
                <a:cs typeface="+mj-lt"/>
              </a:rPr>
              <a:t>Function of Dijkstra's Algorithm</a:t>
            </a:r>
          </a:p>
        </p:txBody>
      </p:sp>
      <p:sp>
        <p:nvSpPr>
          <p:cNvPr id="3" name="Content Placeholder 2">
            <a:extLst>
              <a:ext uri="{FF2B5EF4-FFF2-40B4-BE49-F238E27FC236}">
                <a16:creationId xmlns:a16="http://schemas.microsoft.com/office/drawing/2014/main" id="{0146D206-3C39-F4AC-8D92-9C379D94C8C9}"/>
              </a:ext>
            </a:extLst>
          </p:cNvPr>
          <p:cNvSpPr>
            <a:spLocks noGrp="1"/>
          </p:cNvSpPr>
          <p:nvPr>
            <p:ph idx="1"/>
          </p:nvPr>
        </p:nvSpPr>
        <p:spPr/>
        <p:txBody>
          <a:bodyPr vert="horz" lIns="91440" tIns="45720" rIns="91440" bIns="45720" rtlCol="0" anchor="t">
            <a:normAutofit/>
          </a:bodyPr>
          <a:lstStyle/>
          <a:p>
            <a:r>
              <a:rPr lang="en-US" sz="1800"/>
              <a:t>Searches a graph with weighted edges for the shortest possible path and distance between two vertices</a:t>
            </a:r>
          </a:p>
          <a:p>
            <a:pPr lvl="1">
              <a:buFont typeface="Courier New" panose="020B0604020202020204" pitchFamily="34" charset="0"/>
              <a:buChar char="o"/>
            </a:pPr>
            <a:r>
              <a:rPr lang="en-US" sz="1600"/>
              <a:t>Shortest path is all vertices traveled to from one vertex to another that results in the shortest total distance</a:t>
            </a:r>
          </a:p>
          <a:p>
            <a:pPr lvl="1">
              <a:buFont typeface="Courier New" panose="020B0604020202020204" pitchFamily="34" charset="0"/>
              <a:buChar char="o"/>
            </a:pPr>
            <a:r>
              <a:rPr lang="en-US" sz="1600"/>
              <a:t>Shortest distance is found through summing the weight of edges along shortest path</a:t>
            </a:r>
          </a:p>
          <a:p>
            <a:endParaRPr lang="en-US" sz="1800"/>
          </a:p>
          <a:p>
            <a:r>
              <a:rPr lang="en-US" sz="1800"/>
              <a:t>Used in a variety of tasks, but often superseded by more modern algorithms</a:t>
            </a:r>
            <a:endParaRPr lang="en-US"/>
          </a:p>
          <a:p>
            <a:pPr lvl="1">
              <a:buFont typeface="Courier New" panose="020B0604020202020204" pitchFamily="34" charset="0"/>
              <a:buChar char="o"/>
            </a:pPr>
            <a:r>
              <a:rPr lang="en-US" sz="1600"/>
              <a:t>Used in link-state routing protocols, OSPF, and IS-IS</a:t>
            </a:r>
          </a:p>
          <a:p>
            <a:pPr lvl="1">
              <a:buFont typeface="Courier New" panose="020B0604020202020204" pitchFamily="34" charset="0"/>
              <a:buChar char="o"/>
            </a:pPr>
            <a:endParaRPr lang="en-US" sz="1600"/>
          </a:p>
          <a:p>
            <a:r>
              <a:rPr lang="en-US" sz="1800"/>
              <a:t>Served as noteworthy base for multiple algorithms</a:t>
            </a:r>
          </a:p>
          <a:p>
            <a:pPr lvl="1">
              <a:buFont typeface="Courier New" panose="020B0604020202020204" pitchFamily="34" charset="0"/>
              <a:buChar char="o"/>
            </a:pPr>
            <a:r>
              <a:rPr lang="en-US" sz="1600"/>
              <a:t>The A* pathfinding algorithm is a derivation of Dijkstra's</a:t>
            </a:r>
          </a:p>
        </p:txBody>
      </p:sp>
      <p:sp>
        <p:nvSpPr>
          <p:cNvPr id="4" name="Date Placeholder 3">
            <a:extLst>
              <a:ext uri="{FF2B5EF4-FFF2-40B4-BE49-F238E27FC236}">
                <a16:creationId xmlns:a16="http://schemas.microsoft.com/office/drawing/2014/main" id="{1294B1BF-AB6D-E6FD-CF02-6CC2C71BD9F2}"/>
              </a:ext>
            </a:extLst>
          </p:cNvPr>
          <p:cNvSpPr>
            <a:spLocks noGrp="1"/>
          </p:cNvSpPr>
          <p:nvPr>
            <p:ph type="dt" sz="half" idx="10"/>
          </p:nvPr>
        </p:nvSpPr>
        <p:spPr/>
        <p:txBody>
          <a:bodyPr/>
          <a:lstStyle/>
          <a:p>
            <a:fld id="{2F8E138A-232D-4055-83B8-304CA2F23C5E}" type="datetime1">
              <a:rPr lang="en-US"/>
              <a:t>11/24/2024</a:t>
            </a:fld>
            <a:endParaRPr lang="en-US"/>
          </a:p>
        </p:txBody>
      </p:sp>
      <p:sp>
        <p:nvSpPr>
          <p:cNvPr id="5" name="Footer Placeholder 4">
            <a:extLst>
              <a:ext uri="{FF2B5EF4-FFF2-40B4-BE49-F238E27FC236}">
                <a16:creationId xmlns:a16="http://schemas.microsoft.com/office/drawing/2014/main" id="{66A422ED-4B9F-690B-507C-6524E44855EF}"/>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56833FD5-7409-4933-A5AF-F154674617EA}"/>
              </a:ext>
            </a:extLst>
          </p:cNvPr>
          <p:cNvSpPr>
            <a:spLocks noGrp="1"/>
          </p:cNvSpPr>
          <p:nvPr>
            <p:ph type="sldNum" sz="quarter" idx="12"/>
          </p:nvPr>
        </p:nvSpPr>
        <p:spPr/>
        <p:txBody>
          <a:bodyPr/>
          <a:lstStyle/>
          <a:p>
            <a:fld id="{5E4DE196-8A13-4FF7-A07E-102851959EAB}" type="slidenum">
              <a:rPr lang="en-US" dirty="0"/>
              <a:t>4</a:t>
            </a:fld>
            <a:endParaRPr lang="en-US"/>
          </a:p>
        </p:txBody>
      </p:sp>
    </p:spTree>
    <p:extLst>
      <p:ext uri="{BB962C8B-B14F-4D97-AF65-F5344CB8AC3E}">
        <p14:creationId xmlns:p14="http://schemas.microsoft.com/office/powerpoint/2010/main" val="3486353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D3D89-1A92-C1AF-6828-DDB937F32059}"/>
              </a:ext>
            </a:extLst>
          </p:cNvPr>
          <p:cNvSpPr>
            <a:spLocks noGrp="1"/>
          </p:cNvSpPr>
          <p:nvPr>
            <p:ph type="title"/>
          </p:nvPr>
        </p:nvSpPr>
        <p:spPr>
          <a:xfrm>
            <a:off x="756657" y="145471"/>
            <a:ext cx="10429303" cy="768928"/>
          </a:xfrm>
        </p:spPr>
        <p:txBody>
          <a:bodyPr/>
          <a:lstStyle/>
          <a:p>
            <a:r>
              <a:rPr lang="en-US"/>
              <a:t>Steps of Dijkstra's Algorithm</a:t>
            </a:r>
          </a:p>
        </p:txBody>
      </p:sp>
      <p:sp>
        <p:nvSpPr>
          <p:cNvPr id="3" name="Text Placeholder 2">
            <a:extLst>
              <a:ext uri="{FF2B5EF4-FFF2-40B4-BE49-F238E27FC236}">
                <a16:creationId xmlns:a16="http://schemas.microsoft.com/office/drawing/2014/main" id="{A93E9771-86BA-15BE-4BBE-17E4A7C57CCD}"/>
              </a:ext>
            </a:extLst>
          </p:cNvPr>
          <p:cNvSpPr>
            <a:spLocks noGrp="1"/>
          </p:cNvSpPr>
          <p:nvPr>
            <p:ph type="body" idx="1"/>
          </p:nvPr>
        </p:nvSpPr>
        <p:spPr>
          <a:xfrm>
            <a:off x="6284622" y="996670"/>
            <a:ext cx="4963538" cy="647700"/>
          </a:xfrm>
        </p:spPr>
        <p:txBody>
          <a:bodyPr/>
          <a:lstStyle/>
          <a:p>
            <a:r>
              <a:rPr lang="en-US"/>
              <a:t>Shortest path storage</a:t>
            </a:r>
          </a:p>
        </p:txBody>
      </p:sp>
      <p:sp>
        <p:nvSpPr>
          <p:cNvPr id="4" name="Content Placeholder 3">
            <a:extLst>
              <a:ext uri="{FF2B5EF4-FFF2-40B4-BE49-F238E27FC236}">
                <a16:creationId xmlns:a16="http://schemas.microsoft.com/office/drawing/2014/main" id="{D6469008-C106-DACE-BE0A-89BC6E78D48F}"/>
              </a:ext>
            </a:extLst>
          </p:cNvPr>
          <p:cNvSpPr>
            <a:spLocks noGrp="1"/>
          </p:cNvSpPr>
          <p:nvPr>
            <p:ph sz="half" idx="2"/>
          </p:nvPr>
        </p:nvSpPr>
        <p:spPr>
          <a:xfrm>
            <a:off x="6284622" y="1637443"/>
            <a:ext cx="4900838" cy="3380968"/>
          </a:xfrm>
        </p:spPr>
        <p:txBody>
          <a:bodyPr vert="horz" lIns="91440" tIns="45720" rIns="91440" bIns="45720" rtlCol="0" anchor="t">
            <a:normAutofit fontScale="92500" lnSpcReduction="20000"/>
          </a:bodyPr>
          <a:lstStyle/>
          <a:p>
            <a:pPr marL="285750" indent="-285750"/>
            <a:r>
              <a:rPr lang="en-US" sz="1700">
                <a:latin typeface="Arial"/>
                <a:cs typeface="Arial"/>
              </a:rPr>
              <a:t>Each vertex in the graph has an initial value of infinity</a:t>
            </a:r>
            <a:endParaRPr lang="en-US" sz="1700"/>
          </a:p>
          <a:p>
            <a:pPr marL="285750" indent="-285750"/>
            <a:endParaRPr lang="en-US" sz="1700">
              <a:latin typeface="Arial"/>
              <a:cs typeface="Arial"/>
            </a:endParaRPr>
          </a:p>
          <a:p>
            <a:r>
              <a:rPr lang="en-US" sz="1700">
                <a:latin typeface="Arial"/>
                <a:cs typeface="Arial"/>
              </a:rPr>
              <a:t>Checks each adjacent vertices' (neighbors') distance values</a:t>
            </a:r>
          </a:p>
          <a:p>
            <a:endParaRPr lang="en-US" sz="1700">
              <a:latin typeface="Arial"/>
              <a:cs typeface="Arial"/>
            </a:endParaRPr>
          </a:p>
          <a:p>
            <a:pPr marL="285750" indent="-285750"/>
            <a:r>
              <a:rPr lang="en-US" sz="1700">
                <a:latin typeface="Arial"/>
                <a:cs typeface="Arial"/>
              </a:rPr>
              <a:t>If the neighbor's value is greater than the value of the current vertex plus the edge between them (estimate), the neighbor's value is set to the estimate, and the neighbor is given a pointer back to the current vertex</a:t>
            </a:r>
          </a:p>
          <a:p>
            <a:endParaRPr lang="en-US">
              <a:latin typeface="Arial"/>
              <a:cs typeface="Arial"/>
            </a:endParaRPr>
          </a:p>
          <a:p>
            <a:endParaRPr lang="en-US">
              <a:latin typeface="Arial"/>
              <a:cs typeface="Arial"/>
            </a:endParaRPr>
          </a:p>
          <a:p>
            <a:endParaRPr lang="en-US">
              <a:latin typeface="Arial"/>
              <a:cs typeface="Arial"/>
            </a:endParaRPr>
          </a:p>
        </p:txBody>
      </p:sp>
      <p:sp>
        <p:nvSpPr>
          <p:cNvPr id="5" name="Text Placeholder 4">
            <a:extLst>
              <a:ext uri="{FF2B5EF4-FFF2-40B4-BE49-F238E27FC236}">
                <a16:creationId xmlns:a16="http://schemas.microsoft.com/office/drawing/2014/main" id="{A5738E4C-C172-1282-912B-1F2A5EE3C97D}"/>
              </a:ext>
            </a:extLst>
          </p:cNvPr>
          <p:cNvSpPr>
            <a:spLocks noGrp="1"/>
          </p:cNvSpPr>
          <p:nvPr>
            <p:ph type="body" sz="quarter" idx="3"/>
          </p:nvPr>
        </p:nvSpPr>
        <p:spPr>
          <a:xfrm>
            <a:off x="427560" y="982816"/>
            <a:ext cx="4987982" cy="647700"/>
          </a:xfrm>
        </p:spPr>
        <p:txBody>
          <a:bodyPr/>
          <a:lstStyle/>
          <a:p>
            <a:r>
              <a:rPr lang="en-US">
                <a:ea typeface="+mn-lt"/>
                <a:cs typeface="+mn-lt"/>
              </a:rPr>
              <a:t>vertex selection</a:t>
            </a:r>
            <a:endParaRPr lang="en-US"/>
          </a:p>
        </p:txBody>
      </p:sp>
      <p:sp>
        <p:nvSpPr>
          <p:cNvPr id="6" name="Content Placeholder 5">
            <a:extLst>
              <a:ext uri="{FF2B5EF4-FFF2-40B4-BE49-F238E27FC236}">
                <a16:creationId xmlns:a16="http://schemas.microsoft.com/office/drawing/2014/main" id="{6F9D9543-9DCD-A767-8280-7F09A64D80B4}"/>
              </a:ext>
            </a:extLst>
          </p:cNvPr>
          <p:cNvSpPr>
            <a:spLocks noGrp="1"/>
          </p:cNvSpPr>
          <p:nvPr>
            <p:ph sz="quarter" idx="4"/>
          </p:nvPr>
        </p:nvSpPr>
        <p:spPr>
          <a:xfrm>
            <a:off x="427560" y="1623589"/>
            <a:ext cx="4987982" cy="4262859"/>
          </a:xfrm>
        </p:spPr>
        <p:txBody>
          <a:bodyPr vert="horz" lIns="91440" tIns="45720" rIns="91440" bIns="45720" rtlCol="0" anchor="t">
            <a:normAutofit fontScale="92500" lnSpcReduction="20000"/>
          </a:bodyPr>
          <a:lstStyle/>
          <a:p>
            <a:r>
              <a:rPr lang="en-US">
                <a:latin typeface="Arial"/>
                <a:cs typeface="Arial"/>
              </a:rPr>
              <a:t>Each vertex starts as unexplored </a:t>
            </a:r>
          </a:p>
          <a:p>
            <a:endParaRPr lang="en-US">
              <a:latin typeface="Arial"/>
              <a:cs typeface="Arial"/>
            </a:endParaRPr>
          </a:p>
          <a:p>
            <a:r>
              <a:rPr lang="en-US">
                <a:latin typeface="Arial"/>
                <a:cs typeface="Arial"/>
              </a:rPr>
              <a:t>The unexplored vertex with the shortest path from the starting vertex is selected (including starting vertex if at beginning)</a:t>
            </a:r>
          </a:p>
          <a:p>
            <a:endParaRPr lang="en-US">
              <a:latin typeface="Arial"/>
              <a:cs typeface="Arial"/>
            </a:endParaRPr>
          </a:p>
          <a:p>
            <a:r>
              <a:rPr lang="en-US">
                <a:latin typeface="Arial"/>
                <a:cs typeface="Arial"/>
              </a:rPr>
              <a:t>When a vertex is selected, it is marked as explored </a:t>
            </a:r>
          </a:p>
          <a:p>
            <a:endParaRPr lang="en-US">
              <a:latin typeface="Arial"/>
              <a:cs typeface="Arial"/>
            </a:endParaRPr>
          </a:p>
          <a:p>
            <a:r>
              <a:rPr lang="en-US">
                <a:latin typeface="Arial"/>
                <a:cs typeface="Arial"/>
              </a:rPr>
              <a:t>After a vertex is marked as explored, its adjacent vertices (neighbors) distance values are updated (follow steps in Shortest Path Storage)</a:t>
            </a:r>
          </a:p>
          <a:p>
            <a:endParaRPr lang="en-US">
              <a:latin typeface="Arial"/>
              <a:cs typeface="Arial"/>
            </a:endParaRPr>
          </a:p>
          <a:p>
            <a:endParaRPr lang="en-US">
              <a:latin typeface="Arial"/>
              <a:cs typeface="Arial"/>
            </a:endParaRPr>
          </a:p>
        </p:txBody>
      </p:sp>
      <p:sp>
        <p:nvSpPr>
          <p:cNvPr id="7" name="Date Placeholder 6">
            <a:extLst>
              <a:ext uri="{FF2B5EF4-FFF2-40B4-BE49-F238E27FC236}">
                <a16:creationId xmlns:a16="http://schemas.microsoft.com/office/drawing/2014/main" id="{AC627141-68DA-70D2-AAAE-A96292F8727C}"/>
              </a:ext>
            </a:extLst>
          </p:cNvPr>
          <p:cNvSpPr>
            <a:spLocks noGrp="1"/>
          </p:cNvSpPr>
          <p:nvPr>
            <p:ph type="dt" sz="half" idx="10"/>
          </p:nvPr>
        </p:nvSpPr>
        <p:spPr/>
        <p:txBody>
          <a:bodyPr/>
          <a:lstStyle/>
          <a:p>
            <a:fld id="{8AE35E71-F6A5-4FB6-821E-622EF9961B4B}" type="datetime1">
              <a:rPr lang="en-US"/>
              <a:t>11/24/2024</a:t>
            </a:fld>
            <a:endParaRPr lang="en-US"/>
          </a:p>
        </p:txBody>
      </p:sp>
      <p:sp>
        <p:nvSpPr>
          <p:cNvPr id="8" name="Footer Placeholder 7">
            <a:extLst>
              <a:ext uri="{FF2B5EF4-FFF2-40B4-BE49-F238E27FC236}">
                <a16:creationId xmlns:a16="http://schemas.microsoft.com/office/drawing/2014/main" id="{282923BC-0F8C-BB84-B31C-C010AF3357F9}"/>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9EE52133-0D46-A8C4-5E7B-F9A15D62E99D}"/>
              </a:ext>
            </a:extLst>
          </p:cNvPr>
          <p:cNvSpPr>
            <a:spLocks noGrp="1"/>
          </p:cNvSpPr>
          <p:nvPr>
            <p:ph type="sldNum" sz="quarter" idx="12"/>
          </p:nvPr>
        </p:nvSpPr>
        <p:spPr/>
        <p:txBody>
          <a:bodyPr/>
          <a:lstStyle/>
          <a:p>
            <a:fld id="{5E4DE196-8A13-4FF7-A07E-102851959EAB}" type="slidenum">
              <a:rPr lang="en-US" dirty="0"/>
              <a:t>5</a:t>
            </a:fld>
            <a:endParaRPr lang="en-US"/>
          </a:p>
        </p:txBody>
      </p:sp>
      <p:sp>
        <p:nvSpPr>
          <p:cNvPr id="10" name="TextBox 9">
            <a:extLst>
              <a:ext uri="{FF2B5EF4-FFF2-40B4-BE49-F238E27FC236}">
                <a16:creationId xmlns:a16="http://schemas.microsoft.com/office/drawing/2014/main" id="{BD2BB50E-EEE1-933C-1F96-AB8A137E823A}"/>
              </a:ext>
            </a:extLst>
          </p:cNvPr>
          <p:cNvSpPr txBox="1"/>
          <p:nvPr/>
        </p:nvSpPr>
        <p:spPr>
          <a:xfrm>
            <a:off x="3394363" y="5777344"/>
            <a:ext cx="515389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solidFill>
                <a:latin typeface="Arial"/>
                <a:cs typeface="Arial"/>
              </a:rPr>
              <a:t>This process repeats until the target node is selected and it's distance value is determined</a:t>
            </a:r>
          </a:p>
        </p:txBody>
      </p:sp>
    </p:spTree>
    <p:extLst>
      <p:ext uri="{BB962C8B-B14F-4D97-AF65-F5344CB8AC3E}">
        <p14:creationId xmlns:p14="http://schemas.microsoft.com/office/powerpoint/2010/main" val="1387554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C1311-21CC-162F-2ED5-8677CD88DD05}"/>
              </a:ext>
            </a:extLst>
          </p:cNvPr>
          <p:cNvSpPr>
            <a:spLocks noGrp="1"/>
          </p:cNvSpPr>
          <p:nvPr>
            <p:ph type="title"/>
          </p:nvPr>
        </p:nvSpPr>
        <p:spPr>
          <a:xfrm>
            <a:off x="527583" y="681933"/>
            <a:ext cx="10893243" cy="597617"/>
          </a:xfrm>
        </p:spPr>
        <p:txBody>
          <a:bodyPr>
            <a:normAutofit/>
          </a:bodyPr>
          <a:lstStyle/>
          <a:p>
            <a:r>
              <a:rPr lang="en-US"/>
              <a:t>Our Implementation of Dijkstra's Algorithm</a:t>
            </a:r>
          </a:p>
        </p:txBody>
      </p:sp>
      <p:sp>
        <p:nvSpPr>
          <p:cNvPr id="3" name="Content Placeholder 2">
            <a:extLst>
              <a:ext uri="{FF2B5EF4-FFF2-40B4-BE49-F238E27FC236}">
                <a16:creationId xmlns:a16="http://schemas.microsoft.com/office/drawing/2014/main" id="{447222A8-510F-5EB1-9E66-71D4036515D5}"/>
              </a:ext>
            </a:extLst>
          </p:cNvPr>
          <p:cNvSpPr>
            <a:spLocks noGrp="1"/>
          </p:cNvSpPr>
          <p:nvPr>
            <p:ph idx="1"/>
          </p:nvPr>
        </p:nvSpPr>
        <p:spPr>
          <a:xfrm>
            <a:off x="2715" y="2076788"/>
            <a:ext cx="6014788" cy="4646399"/>
          </a:xfrm>
        </p:spPr>
        <p:txBody>
          <a:bodyPr vert="horz" lIns="91440" tIns="45720" rIns="91440" bIns="45720" rtlCol="0" anchor="t">
            <a:normAutofit/>
          </a:bodyPr>
          <a:lstStyle/>
          <a:p>
            <a:r>
              <a:rPr lang="en-US"/>
              <a:t>Graph data structure implemented via adjacency list</a:t>
            </a:r>
          </a:p>
          <a:p>
            <a:pPr lvl="1">
              <a:buFont typeface="Courier New" panose="020B0604020202020204" pitchFamily="34" charset="0"/>
              <a:buChar char="o"/>
            </a:pPr>
            <a:r>
              <a:rPr lang="en-US" sz="1600"/>
              <a:t>Interface allows for custom graph creation</a:t>
            </a:r>
          </a:p>
          <a:p>
            <a:pPr lvl="1">
              <a:buFont typeface="Courier New" panose="020B0604020202020204" pitchFamily="34" charset="0"/>
              <a:buChar char="o"/>
            </a:pPr>
            <a:r>
              <a:rPr lang="en-US" sz="1600"/>
              <a:t>Each vertex is stored as Vert object, and each edge is stored as Neighbor object</a:t>
            </a:r>
          </a:p>
          <a:p>
            <a:pPr lvl="1">
              <a:buFont typeface="Courier New" panose="020B0604020202020204" pitchFamily="34" charset="0"/>
              <a:buChar char="o"/>
            </a:pPr>
            <a:endParaRPr lang="en-US" sz="1600"/>
          </a:p>
          <a:p>
            <a:r>
              <a:rPr lang="en-US"/>
              <a:t>All Vert objects are stored within a vector (graph)</a:t>
            </a:r>
          </a:p>
          <a:p>
            <a:endParaRPr lang="en-US"/>
          </a:p>
          <a:p>
            <a:r>
              <a:rPr lang="en-US"/>
              <a:t>All Neighbor objects are connected to Vert objects as linked lists </a:t>
            </a:r>
          </a:p>
          <a:p>
            <a:pPr lvl="1">
              <a:buFont typeface="Courier New" panose="020B0604020202020204" pitchFamily="34" charset="0"/>
              <a:buChar char="o"/>
            </a:pPr>
            <a:r>
              <a:rPr lang="en-US" sz="1600"/>
              <a:t>Each Neighbor object represents an adjacent vertex to the Vert object</a:t>
            </a:r>
          </a:p>
        </p:txBody>
      </p:sp>
      <p:sp>
        <p:nvSpPr>
          <p:cNvPr id="4" name="Date Placeholder 3">
            <a:extLst>
              <a:ext uri="{FF2B5EF4-FFF2-40B4-BE49-F238E27FC236}">
                <a16:creationId xmlns:a16="http://schemas.microsoft.com/office/drawing/2014/main" id="{E5D21E13-71AF-2493-747F-F7B6FB1F8270}"/>
              </a:ext>
            </a:extLst>
          </p:cNvPr>
          <p:cNvSpPr>
            <a:spLocks noGrp="1"/>
          </p:cNvSpPr>
          <p:nvPr>
            <p:ph type="dt" sz="half" idx="10"/>
          </p:nvPr>
        </p:nvSpPr>
        <p:spPr/>
        <p:txBody>
          <a:bodyPr/>
          <a:lstStyle/>
          <a:p>
            <a:fld id="{AF71E5A5-121B-4764-8602-87D18B5B2691}" type="datetime1">
              <a:rPr lang="en-US"/>
              <a:t>11/24/2024</a:t>
            </a:fld>
            <a:endParaRPr lang="en-US"/>
          </a:p>
        </p:txBody>
      </p:sp>
      <p:sp>
        <p:nvSpPr>
          <p:cNvPr id="5" name="Footer Placeholder 4">
            <a:extLst>
              <a:ext uri="{FF2B5EF4-FFF2-40B4-BE49-F238E27FC236}">
                <a16:creationId xmlns:a16="http://schemas.microsoft.com/office/drawing/2014/main" id="{57805458-2420-629B-BDC5-281E1AEAF26E}"/>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6D5E07C0-458B-ABC4-EDE7-0A0D9BD06B0C}"/>
              </a:ext>
            </a:extLst>
          </p:cNvPr>
          <p:cNvSpPr>
            <a:spLocks noGrp="1"/>
          </p:cNvSpPr>
          <p:nvPr>
            <p:ph type="sldNum" sz="quarter" idx="12"/>
          </p:nvPr>
        </p:nvSpPr>
        <p:spPr/>
        <p:txBody>
          <a:bodyPr/>
          <a:lstStyle/>
          <a:p>
            <a:fld id="{5E4DE196-8A13-4FF7-A07E-102851959EAB}" type="slidenum">
              <a:rPr lang="en-US" dirty="0"/>
              <a:t>6</a:t>
            </a:fld>
            <a:endParaRPr lang="en-US"/>
          </a:p>
        </p:txBody>
      </p:sp>
      <p:sp>
        <p:nvSpPr>
          <p:cNvPr id="11" name="Content Placeholder 2">
            <a:extLst>
              <a:ext uri="{FF2B5EF4-FFF2-40B4-BE49-F238E27FC236}">
                <a16:creationId xmlns:a16="http://schemas.microsoft.com/office/drawing/2014/main" id="{F68D4676-E7E7-A2DA-BD2E-133E8569C96F}"/>
              </a:ext>
            </a:extLst>
          </p:cNvPr>
          <p:cNvSpPr txBox="1">
            <a:spLocks/>
          </p:cNvSpPr>
          <p:nvPr/>
        </p:nvSpPr>
        <p:spPr>
          <a:xfrm>
            <a:off x="6244871" y="2079285"/>
            <a:ext cx="5783689" cy="4277891"/>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US"/>
              <a:t>Heap priority queue used to select next unexplored vertex with shortest path to the starting vertex</a:t>
            </a:r>
          </a:p>
          <a:p>
            <a:pPr marL="228600"/>
            <a:endParaRPr lang="en-US"/>
          </a:p>
          <a:p>
            <a:r>
              <a:rPr lang="en-US"/>
              <a:t>Our function takes two strings representing the labels of two vertices as input, as well as a vector to store the shortest path </a:t>
            </a:r>
          </a:p>
          <a:p>
            <a:endParaRPr lang="en-US"/>
          </a:p>
          <a:p>
            <a:r>
              <a:rPr lang="en-US"/>
              <a:t>The inputted vector stores the vertices making up the minimum path between the two inputted vertices. </a:t>
            </a:r>
          </a:p>
          <a:p>
            <a:endParaRPr lang="en-US"/>
          </a:p>
          <a:p>
            <a:r>
              <a:rPr lang="en-US"/>
              <a:t>Returns the length of the shortest path between the two vertices</a:t>
            </a:r>
          </a:p>
        </p:txBody>
      </p:sp>
    </p:spTree>
    <p:extLst>
      <p:ext uri="{BB962C8B-B14F-4D97-AF65-F5344CB8AC3E}">
        <p14:creationId xmlns:p14="http://schemas.microsoft.com/office/powerpoint/2010/main" val="3543025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43622-9F56-5AE9-9541-3B94C892C0E4}"/>
              </a:ext>
            </a:extLst>
          </p:cNvPr>
          <p:cNvSpPr>
            <a:spLocks noGrp="1"/>
          </p:cNvSpPr>
          <p:nvPr>
            <p:ph type="title"/>
          </p:nvPr>
        </p:nvSpPr>
        <p:spPr>
          <a:xfrm>
            <a:off x="839788" y="820881"/>
            <a:ext cx="3639312" cy="2062595"/>
          </a:xfrm>
        </p:spPr>
        <p:txBody>
          <a:bodyPr anchor="t">
            <a:normAutofit/>
          </a:bodyPr>
          <a:lstStyle/>
          <a:p>
            <a:r>
              <a:rPr lang="en-US"/>
              <a:t>Graph Adjacency List Implementation</a:t>
            </a:r>
          </a:p>
        </p:txBody>
      </p:sp>
      <p:sp>
        <p:nvSpPr>
          <p:cNvPr id="16" name="Text Placeholder 3">
            <a:extLst>
              <a:ext uri="{FF2B5EF4-FFF2-40B4-BE49-F238E27FC236}">
                <a16:creationId xmlns:a16="http://schemas.microsoft.com/office/drawing/2014/main" id="{ED5886C0-4496-DFA6-C445-C63EBF86CB5C}"/>
              </a:ext>
            </a:extLst>
          </p:cNvPr>
          <p:cNvSpPr>
            <a:spLocks noGrp="1"/>
          </p:cNvSpPr>
          <p:nvPr>
            <p:ph type="body" sz="half" idx="2"/>
          </p:nvPr>
        </p:nvSpPr>
        <p:spPr>
          <a:xfrm>
            <a:off x="839788" y="1857390"/>
            <a:ext cx="3636919" cy="3318303"/>
          </a:xfrm>
        </p:spPr>
        <p:txBody>
          <a:bodyPr>
            <a:normAutofit fontScale="92500" lnSpcReduction="20000"/>
          </a:bodyPr>
          <a:lstStyle/>
          <a:p>
            <a:pPr marL="285750" indent="-285750">
              <a:buChar char="•"/>
            </a:pPr>
            <a:r>
              <a:rPr lang="en-US"/>
              <a:t>Stores vertices in class Vert objects, held in vector "graph"</a:t>
            </a:r>
          </a:p>
          <a:p>
            <a:pPr marL="285750" indent="-285750">
              <a:buChar char="•"/>
            </a:pPr>
            <a:endParaRPr lang="en-US"/>
          </a:p>
          <a:p>
            <a:pPr marL="285750" indent="-285750">
              <a:buChar char="•"/>
            </a:pPr>
            <a:r>
              <a:rPr lang="en-US"/>
              <a:t>Stores edges in class Neighbor objects</a:t>
            </a:r>
          </a:p>
          <a:p>
            <a:pPr marL="285750" indent="-285750">
              <a:buChar char="•"/>
            </a:pPr>
            <a:endParaRPr lang="en-US"/>
          </a:p>
          <a:p>
            <a:pPr marL="285750" indent="-285750">
              <a:buChar char="•"/>
            </a:pPr>
            <a:r>
              <a:rPr lang="en-US"/>
              <a:t>Includes methods for adding and removing vertices and edges</a:t>
            </a:r>
          </a:p>
          <a:p>
            <a:pPr marL="285750" indent="-285750">
              <a:buChar char="•"/>
            </a:pPr>
            <a:endParaRPr lang="en-US"/>
          </a:p>
          <a:p>
            <a:pPr marL="285750" indent="-285750">
              <a:buChar char="•"/>
            </a:pPr>
            <a:r>
              <a:rPr lang="en-US"/>
              <a:t>Includes methods for printing and clearing graph, as well as destructor</a:t>
            </a:r>
          </a:p>
        </p:txBody>
      </p:sp>
      <p:sp>
        <p:nvSpPr>
          <p:cNvPr id="5" name="Date Placeholder 4">
            <a:extLst>
              <a:ext uri="{FF2B5EF4-FFF2-40B4-BE49-F238E27FC236}">
                <a16:creationId xmlns:a16="http://schemas.microsoft.com/office/drawing/2014/main" id="{26BB3966-E519-7E56-6BBF-D0C394C67EA7}"/>
              </a:ext>
            </a:extLst>
          </p:cNvPr>
          <p:cNvSpPr>
            <a:spLocks noGrp="1"/>
          </p:cNvSpPr>
          <p:nvPr>
            <p:ph type="dt" sz="half" idx="10"/>
          </p:nvPr>
        </p:nvSpPr>
        <p:spPr>
          <a:xfrm>
            <a:off x="877824" y="6356350"/>
            <a:ext cx="2743200" cy="365125"/>
          </a:xfrm>
        </p:spPr>
        <p:txBody>
          <a:bodyPr anchor="ctr">
            <a:normAutofit/>
          </a:bodyPr>
          <a:lstStyle/>
          <a:p>
            <a:pPr>
              <a:spcAft>
                <a:spcPts val="600"/>
              </a:spcAft>
            </a:pPr>
            <a:fld id="{E85B6C0A-7954-4283-B5B2-76232D542477}" type="datetime1">
              <a:rPr lang="en-US"/>
              <a:pPr>
                <a:spcAft>
                  <a:spcPts val="600"/>
                </a:spcAft>
              </a:pPr>
              <a:t>11/24/2024</a:t>
            </a:fld>
            <a:endParaRPr lang="en-US"/>
          </a:p>
        </p:txBody>
      </p:sp>
      <p:sp>
        <p:nvSpPr>
          <p:cNvPr id="6" name="Footer Placeholder 5">
            <a:extLst>
              <a:ext uri="{FF2B5EF4-FFF2-40B4-BE49-F238E27FC236}">
                <a16:creationId xmlns:a16="http://schemas.microsoft.com/office/drawing/2014/main" id="{F6E632D8-70DF-13B5-16A9-6ECCC7BD9D99}"/>
              </a:ext>
            </a:extLst>
          </p:cNvPr>
          <p:cNvSpPr>
            <a:spLocks noGrp="1"/>
          </p:cNvSpPr>
          <p:nvPr>
            <p:ph type="ftr" sz="quarter" idx="11"/>
          </p:nvPr>
        </p:nvSpPr>
        <p:spPr>
          <a:xfrm>
            <a:off x="7132320" y="6356350"/>
            <a:ext cx="4297680" cy="365125"/>
          </a:xfrm>
        </p:spPr>
        <p:txBody>
          <a:bodyPr anchor="ctr">
            <a:normAutofit/>
          </a:bodyPr>
          <a:lstStyle/>
          <a:p>
            <a:pPr>
              <a:lnSpc>
                <a:spcPct val="90000"/>
              </a:lnSpc>
              <a:spcAft>
                <a:spcPts val="600"/>
              </a:spcAft>
            </a:pPr>
            <a:r>
              <a:rPr lang="en-US" sz="700"/>
              <a:t>
              </a:t>
            </a:r>
          </a:p>
        </p:txBody>
      </p:sp>
      <p:sp>
        <p:nvSpPr>
          <p:cNvPr id="7" name="Slide Number Placeholder 6">
            <a:extLst>
              <a:ext uri="{FF2B5EF4-FFF2-40B4-BE49-F238E27FC236}">
                <a16:creationId xmlns:a16="http://schemas.microsoft.com/office/drawing/2014/main" id="{CB70BACB-0001-B8CA-9D24-8687A9BE70BC}"/>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5E4DE196-8A13-4FF7-A07E-102851959EAB}" type="slidenum">
              <a:rPr lang="en-US" dirty="0"/>
              <a:pPr>
                <a:spcAft>
                  <a:spcPts val="600"/>
                </a:spcAft>
              </a:pPr>
              <a:t>7</a:t>
            </a:fld>
            <a:endParaRPr lang="en-US"/>
          </a:p>
        </p:txBody>
      </p:sp>
      <p:pic>
        <p:nvPicPr>
          <p:cNvPr id="4" name="Picture 3" descr="A screenshot of a computer code&#10;&#10;Description automatically generated">
            <a:extLst>
              <a:ext uri="{FF2B5EF4-FFF2-40B4-BE49-F238E27FC236}">
                <a16:creationId xmlns:a16="http://schemas.microsoft.com/office/drawing/2014/main" id="{5DF903B0-AA45-38FE-123C-18AB558E6361}"/>
              </a:ext>
            </a:extLst>
          </p:cNvPr>
          <p:cNvPicPr>
            <a:picLocks noChangeAspect="1"/>
          </p:cNvPicPr>
          <p:nvPr/>
        </p:nvPicPr>
        <p:blipFill>
          <a:blip r:embed="rId2"/>
          <a:stretch>
            <a:fillRect/>
          </a:stretch>
        </p:blipFill>
        <p:spPr>
          <a:xfrm>
            <a:off x="4604808" y="362262"/>
            <a:ext cx="7342023" cy="5883639"/>
          </a:xfrm>
          <a:prstGeom prst="rect">
            <a:avLst/>
          </a:prstGeom>
        </p:spPr>
      </p:pic>
    </p:spTree>
    <p:extLst>
      <p:ext uri="{BB962C8B-B14F-4D97-AF65-F5344CB8AC3E}">
        <p14:creationId xmlns:p14="http://schemas.microsoft.com/office/powerpoint/2010/main" val="2193623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79F78-BA8E-4185-D9CE-1C6748C69E8E}"/>
              </a:ext>
            </a:extLst>
          </p:cNvPr>
          <p:cNvSpPr>
            <a:spLocks noGrp="1"/>
          </p:cNvSpPr>
          <p:nvPr>
            <p:ph type="title"/>
          </p:nvPr>
        </p:nvSpPr>
        <p:spPr>
          <a:xfrm>
            <a:off x="1970387" y="338409"/>
            <a:ext cx="8244982" cy="585125"/>
          </a:xfrm>
        </p:spPr>
        <p:txBody>
          <a:bodyPr>
            <a:normAutofit fontScale="90000"/>
          </a:bodyPr>
          <a:lstStyle/>
          <a:p>
            <a:r>
              <a:rPr lang="en-US"/>
              <a:t>Example Adjacency List &amp; Graph Representations</a:t>
            </a:r>
          </a:p>
        </p:txBody>
      </p:sp>
      <p:sp>
        <p:nvSpPr>
          <p:cNvPr id="4" name="Date Placeholder 3">
            <a:extLst>
              <a:ext uri="{FF2B5EF4-FFF2-40B4-BE49-F238E27FC236}">
                <a16:creationId xmlns:a16="http://schemas.microsoft.com/office/drawing/2014/main" id="{64F430E9-6323-A710-2153-CF5FD7DC79A1}"/>
              </a:ext>
            </a:extLst>
          </p:cNvPr>
          <p:cNvSpPr>
            <a:spLocks noGrp="1"/>
          </p:cNvSpPr>
          <p:nvPr>
            <p:ph type="dt" sz="half" idx="10"/>
          </p:nvPr>
        </p:nvSpPr>
        <p:spPr/>
        <p:txBody>
          <a:bodyPr/>
          <a:lstStyle/>
          <a:p>
            <a:fld id="{CE4F3EFB-3C64-4FFA-B464-F53A8DB9D8D5}" type="datetime1">
              <a:rPr lang="en-US"/>
              <a:t>11/24/2024</a:t>
            </a:fld>
            <a:endParaRPr lang="en-US"/>
          </a:p>
        </p:txBody>
      </p:sp>
      <p:sp>
        <p:nvSpPr>
          <p:cNvPr id="5" name="Footer Placeholder 4">
            <a:extLst>
              <a:ext uri="{FF2B5EF4-FFF2-40B4-BE49-F238E27FC236}">
                <a16:creationId xmlns:a16="http://schemas.microsoft.com/office/drawing/2014/main" id="{730B595F-AE48-CB4D-AD6D-09C4906BCCFB}"/>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4ADCF5AF-D112-6E40-CA5D-8867CADA16D6}"/>
              </a:ext>
            </a:extLst>
          </p:cNvPr>
          <p:cNvSpPr>
            <a:spLocks noGrp="1"/>
          </p:cNvSpPr>
          <p:nvPr>
            <p:ph type="sldNum" sz="quarter" idx="12"/>
          </p:nvPr>
        </p:nvSpPr>
        <p:spPr/>
        <p:txBody>
          <a:bodyPr/>
          <a:lstStyle/>
          <a:p>
            <a:fld id="{5E4DE196-8A13-4FF7-A07E-102851959EAB}" type="slidenum">
              <a:rPr lang="en-US" dirty="0"/>
              <a:t>8</a:t>
            </a:fld>
            <a:endParaRPr lang="en-US"/>
          </a:p>
        </p:txBody>
      </p:sp>
      <p:pic>
        <p:nvPicPr>
          <p:cNvPr id="10" name="Picture 9" descr="A diagram of a graph representation&#10;&#10;Description automatically generated">
            <a:extLst>
              <a:ext uri="{FF2B5EF4-FFF2-40B4-BE49-F238E27FC236}">
                <a16:creationId xmlns:a16="http://schemas.microsoft.com/office/drawing/2014/main" id="{34BDC53D-1757-CF2B-F171-B67A46FDDA05}"/>
              </a:ext>
            </a:extLst>
          </p:cNvPr>
          <p:cNvPicPr>
            <a:picLocks noChangeAspect="1"/>
          </p:cNvPicPr>
          <p:nvPr/>
        </p:nvPicPr>
        <p:blipFill>
          <a:blip r:embed="rId2"/>
          <a:stretch>
            <a:fillRect/>
          </a:stretch>
        </p:blipFill>
        <p:spPr>
          <a:xfrm>
            <a:off x="5971082" y="1283114"/>
            <a:ext cx="6096000" cy="4079412"/>
          </a:xfrm>
          <a:prstGeom prst="rect">
            <a:avLst/>
          </a:prstGeom>
        </p:spPr>
      </p:pic>
      <p:pic>
        <p:nvPicPr>
          <p:cNvPr id="11" name="Picture 10" descr="A diagram of a graph&#10;&#10;Description automatically generated">
            <a:extLst>
              <a:ext uri="{FF2B5EF4-FFF2-40B4-BE49-F238E27FC236}">
                <a16:creationId xmlns:a16="http://schemas.microsoft.com/office/drawing/2014/main" id="{5841A8B1-8556-4A8E-5D1D-CBE50FF7F9E3}"/>
              </a:ext>
            </a:extLst>
          </p:cNvPr>
          <p:cNvPicPr>
            <a:picLocks noChangeAspect="1"/>
          </p:cNvPicPr>
          <p:nvPr/>
        </p:nvPicPr>
        <p:blipFill>
          <a:blip r:embed="rId3"/>
          <a:stretch>
            <a:fillRect/>
          </a:stretch>
        </p:blipFill>
        <p:spPr>
          <a:xfrm>
            <a:off x="433429" y="1284158"/>
            <a:ext cx="4766942" cy="5076667"/>
          </a:xfrm>
          <a:prstGeom prst="rect">
            <a:avLst/>
          </a:prstGeom>
        </p:spPr>
      </p:pic>
    </p:spTree>
    <p:extLst>
      <p:ext uri="{BB962C8B-B14F-4D97-AF65-F5344CB8AC3E}">
        <p14:creationId xmlns:p14="http://schemas.microsoft.com/office/powerpoint/2010/main" val="3820101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8C135-522D-027E-9F9E-011621AB394D}"/>
              </a:ext>
            </a:extLst>
          </p:cNvPr>
          <p:cNvSpPr>
            <a:spLocks noGrp="1"/>
          </p:cNvSpPr>
          <p:nvPr>
            <p:ph type="title"/>
          </p:nvPr>
        </p:nvSpPr>
        <p:spPr>
          <a:xfrm>
            <a:off x="274208" y="260349"/>
            <a:ext cx="10449784" cy="723873"/>
          </a:xfrm>
        </p:spPr>
        <p:txBody>
          <a:bodyPr/>
          <a:lstStyle/>
          <a:p>
            <a:r>
              <a:rPr lang="en-US"/>
              <a:t>Adjacency List Methods Implemented</a:t>
            </a:r>
          </a:p>
        </p:txBody>
      </p:sp>
      <p:sp>
        <p:nvSpPr>
          <p:cNvPr id="3" name="Content Placeholder 2">
            <a:extLst>
              <a:ext uri="{FF2B5EF4-FFF2-40B4-BE49-F238E27FC236}">
                <a16:creationId xmlns:a16="http://schemas.microsoft.com/office/drawing/2014/main" id="{C78A9EFB-9B89-607B-BC2E-335BB6A0EBDB}"/>
              </a:ext>
            </a:extLst>
          </p:cNvPr>
          <p:cNvSpPr>
            <a:spLocks noGrp="1"/>
          </p:cNvSpPr>
          <p:nvPr>
            <p:ph idx="1"/>
          </p:nvPr>
        </p:nvSpPr>
        <p:spPr>
          <a:xfrm>
            <a:off x="274208" y="1141984"/>
            <a:ext cx="4081045" cy="5214366"/>
          </a:xfrm>
        </p:spPr>
        <p:txBody>
          <a:bodyPr vert="horz" lIns="91440" tIns="45720" rIns="91440" bIns="45720" rtlCol="0" anchor="t">
            <a:normAutofit lnSpcReduction="10000"/>
          </a:bodyPr>
          <a:lstStyle/>
          <a:p>
            <a:r>
              <a:rPr lang="en-US" b="1"/>
              <a:t>addVertex/addEdge</a:t>
            </a:r>
            <a:r>
              <a:rPr lang="en-US"/>
              <a:t> – Used to build a graph with vertices and connecting edges</a:t>
            </a:r>
          </a:p>
          <a:p>
            <a:r>
              <a:rPr lang="en-US" b="1" err="1"/>
              <a:t>removeVertex</a:t>
            </a:r>
            <a:r>
              <a:rPr lang="en-US" b="1"/>
              <a:t>/removeEdge</a:t>
            </a:r>
            <a:r>
              <a:rPr lang="en-US"/>
              <a:t> – Used to remove the vertices and edges of a graph </a:t>
            </a:r>
          </a:p>
          <a:p>
            <a:r>
              <a:rPr lang="en-US" b="1"/>
              <a:t>printAllVert</a:t>
            </a:r>
            <a:r>
              <a:rPr lang="en-US"/>
              <a:t> – Prints all vertices within current graph</a:t>
            </a:r>
          </a:p>
          <a:p>
            <a:r>
              <a:rPr lang="en-US" b="1"/>
              <a:t>printAll </a:t>
            </a:r>
            <a:r>
              <a:rPr lang="en-US"/>
              <a:t>– Prints all vertices and their associated adjacent vertices</a:t>
            </a:r>
          </a:p>
          <a:p>
            <a:r>
              <a:rPr lang="en-US" b="1"/>
              <a:t>clear</a:t>
            </a:r>
            <a:r>
              <a:rPr lang="en-US"/>
              <a:t> – Completely removes all vertices and edges of current graph</a:t>
            </a:r>
          </a:p>
          <a:p>
            <a:r>
              <a:rPr lang="en-US" b="1"/>
              <a:t>~AdjList </a:t>
            </a:r>
            <a:r>
              <a:rPr lang="en-US"/>
              <a:t>– Destructor for </a:t>
            </a:r>
            <a:r>
              <a:rPr lang="en-US" err="1"/>
              <a:t>AdjList</a:t>
            </a:r>
            <a:r>
              <a:rPr lang="en-US"/>
              <a:t> objects</a:t>
            </a:r>
          </a:p>
          <a:p>
            <a:r>
              <a:rPr lang="en-US" b="1"/>
              <a:t>shortestPath </a:t>
            </a:r>
            <a:r>
              <a:rPr lang="en-US"/>
              <a:t>– Uses Dijkstra’s Algorithm to find the shortest path and distance between two vertices. The distance is returned, and the path is stored in the vector “path”</a:t>
            </a:r>
          </a:p>
          <a:p>
            <a:endParaRPr lang="en-US"/>
          </a:p>
        </p:txBody>
      </p:sp>
      <p:sp>
        <p:nvSpPr>
          <p:cNvPr id="4" name="Date Placeholder 3">
            <a:extLst>
              <a:ext uri="{FF2B5EF4-FFF2-40B4-BE49-F238E27FC236}">
                <a16:creationId xmlns:a16="http://schemas.microsoft.com/office/drawing/2014/main" id="{62B09A5D-4C97-4480-4026-E551995FB63F}"/>
              </a:ext>
            </a:extLst>
          </p:cNvPr>
          <p:cNvSpPr>
            <a:spLocks noGrp="1"/>
          </p:cNvSpPr>
          <p:nvPr>
            <p:ph type="dt" sz="half" idx="10"/>
          </p:nvPr>
        </p:nvSpPr>
        <p:spPr/>
        <p:txBody>
          <a:bodyPr/>
          <a:lstStyle/>
          <a:p>
            <a:fld id="{735C2352-C544-4D9B-BD71-4D68E5BC79EC}" type="datetime1">
              <a:rPr lang="en-US" smtClean="0"/>
              <a:t>11/24/2024</a:t>
            </a:fld>
            <a:endParaRPr lang="en-US"/>
          </a:p>
        </p:txBody>
      </p:sp>
      <p:sp>
        <p:nvSpPr>
          <p:cNvPr id="5" name="Footer Placeholder 4">
            <a:extLst>
              <a:ext uri="{FF2B5EF4-FFF2-40B4-BE49-F238E27FC236}">
                <a16:creationId xmlns:a16="http://schemas.microsoft.com/office/drawing/2014/main" id="{B091C9AA-E6A7-33BA-1FA0-DCCD61AFA788}"/>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71A12DD3-A474-9A3B-2484-58E555957FC3}"/>
              </a:ext>
            </a:extLst>
          </p:cNvPr>
          <p:cNvSpPr>
            <a:spLocks noGrp="1"/>
          </p:cNvSpPr>
          <p:nvPr>
            <p:ph type="sldNum" sz="quarter" idx="12"/>
          </p:nvPr>
        </p:nvSpPr>
        <p:spPr/>
        <p:txBody>
          <a:bodyPr/>
          <a:lstStyle/>
          <a:p>
            <a:fld id="{5E4DE196-8A13-4FF7-A07E-102851959EAB}" type="slidenum">
              <a:rPr lang="en-US" smtClean="0"/>
              <a:t>9</a:t>
            </a:fld>
            <a:endParaRPr lang="en-US"/>
          </a:p>
        </p:txBody>
      </p:sp>
      <p:pic>
        <p:nvPicPr>
          <p:cNvPr id="8" name="Picture 7">
            <a:extLst>
              <a:ext uri="{FF2B5EF4-FFF2-40B4-BE49-F238E27FC236}">
                <a16:creationId xmlns:a16="http://schemas.microsoft.com/office/drawing/2014/main" id="{A7C310C1-692D-2D42-9DBB-0DFA5E4C7788}"/>
              </a:ext>
            </a:extLst>
          </p:cNvPr>
          <p:cNvPicPr>
            <a:picLocks noChangeAspect="1"/>
          </p:cNvPicPr>
          <p:nvPr/>
        </p:nvPicPr>
        <p:blipFill>
          <a:blip r:embed="rId2"/>
          <a:stretch>
            <a:fillRect/>
          </a:stretch>
        </p:blipFill>
        <p:spPr>
          <a:xfrm>
            <a:off x="4465178" y="1192638"/>
            <a:ext cx="7588308" cy="5113057"/>
          </a:xfrm>
          <a:prstGeom prst="rect">
            <a:avLst/>
          </a:prstGeom>
        </p:spPr>
      </p:pic>
    </p:spTree>
    <p:extLst>
      <p:ext uri="{BB962C8B-B14F-4D97-AF65-F5344CB8AC3E}">
        <p14:creationId xmlns:p14="http://schemas.microsoft.com/office/powerpoint/2010/main" val="3583616712"/>
      </p:ext>
    </p:extLst>
  </p:cSld>
  <p:clrMapOvr>
    <a:masterClrMapping/>
  </p:clrMapOvr>
</p:sld>
</file>

<file path=ppt/theme/theme1.xml><?xml version="1.0" encoding="utf-8"?>
<a:theme xmlns:a="http://schemas.openxmlformats.org/drawingml/2006/main" name="BohoVogueVTI">
  <a:themeElements>
    <a:clrScheme name="BohoVogueVTI">
      <a:dk1>
        <a:sysClr val="windowText" lastClr="000000"/>
      </a:dk1>
      <a:lt1>
        <a:sysClr val="window" lastClr="FFFFFF"/>
      </a:lt1>
      <a:dk2>
        <a:srgbClr val="35403A"/>
      </a:dk2>
      <a:lt2>
        <a:srgbClr val="F1EFEB"/>
      </a:lt2>
      <a:accent1>
        <a:srgbClr val="9E8B50"/>
      </a:accent1>
      <a:accent2>
        <a:srgbClr val="D5966B"/>
      </a:accent2>
      <a:accent3>
        <a:srgbClr val="9BA6BB"/>
      </a:accent3>
      <a:accent4>
        <a:srgbClr val="869880"/>
      </a:accent4>
      <a:accent5>
        <a:srgbClr val="588267"/>
      </a:accent5>
      <a:accent6>
        <a:srgbClr val="B89C46"/>
      </a:accent6>
      <a:hlink>
        <a:srgbClr val="C77138"/>
      </a:hlink>
      <a:folHlink>
        <a:srgbClr val="589374"/>
      </a:folHlink>
    </a:clrScheme>
    <a:fontScheme name="BohoVogueVTI">
      <a:majorFont>
        <a:latin typeface="Walbaum Display"/>
        <a:ea typeface=""/>
        <a:cs typeface=""/>
      </a:majorFont>
      <a:minorFont>
        <a:latin typeface="Aptos Light"/>
        <a:ea typeface=""/>
        <a:cs typeface=""/>
      </a:minorFont>
    </a:fontScheme>
    <a:fmtScheme name="BohoVogue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ohoVogueVTI" id="{587E0025-A466-4551-A341-1A9F570FDF06}" vid="{F615CBBD-D1BB-4663-887F-92A47C7C6AB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910</Words>
  <Application>Microsoft Office PowerPoint</Application>
  <PresentationFormat>Widescreen</PresentationFormat>
  <Paragraphs>126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 Light</vt:lpstr>
      <vt:lpstr>Arial</vt:lpstr>
      <vt:lpstr>Courier New</vt:lpstr>
      <vt:lpstr>Times New Roman</vt:lpstr>
      <vt:lpstr>Walbaum Display</vt:lpstr>
      <vt:lpstr>BohoVogueVTI</vt:lpstr>
      <vt:lpstr>Dijkstra's Algorithm </vt:lpstr>
      <vt:lpstr>History of Dijkstra's Algorithm</vt:lpstr>
      <vt:lpstr>Graph Theory</vt:lpstr>
      <vt:lpstr>Function of Dijkstra's Algorithm</vt:lpstr>
      <vt:lpstr>Steps of Dijkstra's Algorithm</vt:lpstr>
      <vt:lpstr>Our Implementation of Dijkstra's Algorithm</vt:lpstr>
      <vt:lpstr>Graph Adjacency List Implementation</vt:lpstr>
      <vt:lpstr>Example Adjacency List &amp; Graph Representations</vt:lpstr>
      <vt:lpstr>Adjacency List Methods Implemented</vt:lpstr>
      <vt:lpstr>Shortest Path Priority Queue Heap Implementation</vt:lpstr>
      <vt:lpstr>Bibliography</vt:lpstr>
      <vt:lpstr>Live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Rylan Pietras</dc:creator>
  <cp:lastModifiedBy>Rylan Pietras</cp:lastModifiedBy>
  <cp:revision>2</cp:revision>
  <dcterms:created xsi:type="dcterms:W3CDTF">2024-11-19T00:32:55Z</dcterms:created>
  <dcterms:modified xsi:type="dcterms:W3CDTF">2024-11-25T00:18:43Z</dcterms:modified>
</cp:coreProperties>
</file>