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5"/>
  </p:notesMasterIdLst>
  <p:handoutMasterIdLst>
    <p:handoutMasterId r:id="rId66"/>
  </p:handoutMasterIdLst>
  <p:sldIdLst>
    <p:sldId id="256" r:id="rId3"/>
    <p:sldId id="275" r:id="rId4"/>
    <p:sldId id="276" r:id="rId5"/>
    <p:sldId id="277" r:id="rId6"/>
    <p:sldId id="279" r:id="rId7"/>
    <p:sldId id="280" r:id="rId8"/>
    <p:sldId id="278" r:id="rId9"/>
    <p:sldId id="281" r:id="rId10"/>
    <p:sldId id="282" r:id="rId11"/>
    <p:sldId id="284" r:id="rId12"/>
    <p:sldId id="283" r:id="rId13"/>
    <p:sldId id="285" r:id="rId14"/>
    <p:sldId id="293" r:id="rId15"/>
    <p:sldId id="286" r:id="rId16"/>
    <p:sldId id="287" r:id="rId17"/>
    <p:sldId id="288" r:id="rId18"/>
    <p:sldId id="289" r:id="rId19"/>
    <p:sldId id="290" r:id="rId20"/>
    <p:sldId id="291" r:id="rId21"/>
    <p:sldId id="294" r:id="rId22"/>
    <p:sldId id="295" r:id="rId23"/>
    <p:sldId id="296" r:id="rId24"/>
    <p:sldId id="297" r:id="rId25"/>
    <p:sldId id="298" r:id="rId26"/>
    <p:sldId id="299" r:id="rId27"/>
    <p:sldId id="292" r:id="rId28"/>
    <p:sldId id="300" r:id="rId29"/>
    <p:sldId id="301" r:id="rId30"/>
    <p:sldId id="302" r:id="rId31"/>
    <p:sldId id="303" r:id="rId32"/>
    <p:sldId id="306" r:id="rId33"/>
    <p:sldId id="305" r:id="rId34"/>
    <p:sldId id="307" r:id="rId35"/>
    <p:sldId id="310" r:id="rId36"/>
    <p:sldId id="308" r:id="rId37"/>
    <p:sldId id="309" r:id="rId38"/>
    <p:sldId id="304" r:id="rId39"/>
    <p:sldId id="311" r:id="rId40"/>
    <p:sldId id="312" r:id="rId41"/>
    <p:sldId id="318" r:id="rId42"/>
    <p:sldId id="313" r:id="rId43"/>
    <p:sldId id="319" r:id="rId44"/>
    <p:sldId id="320" r:id="rId45"/>
    <p:sldId id="328" r:id="rId46"/>
    <p:sldId id="329" r:id="rId47"/>
    <p:sldId id="330" r:id="rId48"/>
    <p:sldId id="331" r:id="rId49"/>
    <p:sldId id="332" r:id="rId50"/>
    <p:sldId id="333" r:id="rId51"/>
    <p:sldId id="321" r:id="rId52"/>
    <p:sldId id="334" r:id="rId53"/>
    <p:sldId id="335" r:id="rId54"/>
    <p:sldId id="336" r:id="rId55"/>
    <p:sldId id="337" r:id="rId56"/>
    <p:sldId id="338" r:id="rId57"/>
    <p:sldId id="339" r:id="rId58"/>
    <p:sldId id="322" r:id="rId59"/>
    <p:sldId id="323" r:id="rId60"/>
    <p:sldId id="324" r:id="rId61"/>
    <p:sldId id="325" r:id="rId62"/>
    <p:sldId id="326" r:id="rId63"/>
    <p:sldId id="340" r:id="rId6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p:scale>
          <a:sx n="66" d="100"/>
          <a:sy n="66" d="100"/>
        </p:scale>
        <p:origin x="677" y="293"/>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0F061-94AF-4147-BAD5-89FC8A4300C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915EF357-C2E9-46FB-804D-A906474C2485}">
      <dgm:prSet phldrT="[文本]"/>
      <dgm:spPr>
        <a:xfrm>
          <a:off x="527946" y="1507138"/>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技术方面（</a:t>
          </a:r>
          <a:r>
            <a:rPr lang="en-US" altLang="zh-CN">
              <a:solidFill>
                <a:sysClr val="windowText" lastClr="000000">
                  <a:hueOff val="0"/>
                  <a:satOff val="0"/>
                  <a:lumOff val="0"/>
                  <a:alphaOff val="0"/>
                </a:sysClr>
              </a:solidFill>
              <a:latin typeface="Calibri"/>
              <a:ea typeface="宋体"/>
              <a:cs typeface="+mn-cs"/>
            </a:rPr>
            <a:t>40%</a:t>
          </a:r>
          <a:r>
            <a:rPr lang="zh-CN" altLang="en-US">
              <a:solidFill>
                <a:sysClr val="windowText" lastClr="000000">
                  <a:hueOff val="0"/>
                  <a:satOff val="0"/>
                  <a:lumOff val="0"/>
                  <a:alphaOff val="0"/>
                </a:sysClr>
              </a:solidFill>
              <a:latin typeface="Calibri"/>
              <a:ea typeface="宋体"/>
              <a:cs typeface="+mn-cs"/>
            </a:rPr>
            <a:t>）</a:t>
          </a:r>
        </a:p>
      </dgm:t>
    </dgm:pt>
    <dgm:pt modelId="{938BC183-1D6A-49FE-9A5C-374356558ADA}" type="parTrans" cxnId="{2B420EE7-BD47-4374-9D65-D424174268CB}">
      <dgm:prSet/>
      <dgm:spPr>
        <a:xfrm>
          <a:off x="811878" y="1217731"/>
          <a:ext cx="892357"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8947CE4E-8D77-4C11-9330-A804F467B544}" type="sibTrans" cxnId="{2B420EE7-BD47-4374-9D65-D424174268CB}">
      <dgm:prSet/>
      <dgm:spPr/>
      <dgm:t>
        <a:bodyPr/>
        <a:lstStyle/>
        <a:p>
          <a:endParaRPr lang="zh-CN" altLang="en-US"/>
        </a:p>
      </dgm:t>
    </dgm:pt>
    <dgm:pt modelId="{24D60101-FE1B-4E69-9725-BA430FAFEA8A}">
      <dgm:prSet phldrT="[文本]"/>
      <dgm:spPr>
        <a:xfrm>
          <a:off x="2758840" y="155217"/>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b="1">
              <a:solidFill>
                <a:sysClr val="windowText" lastClr="000000">
                  <a:hueOff val="0"/>
                  <a:satOff val="0"/>
                  <a:lumOff val="0"/>
                  <a:alphaOff val="0"/>
                </a:sysClr>
              </a:solidFill>
              <a:latin typeface="Calibri"/>
              <a:ea typeface="宋体"/>
              <a:cs typeface="+mn-cs"/>
            </a:rPr>
            <a:t>公司商业目标</a:t>
          </a:r>
        </a:p>
      </dgm:t>
    </dgm:pt>
    <dgm:pt modelId="{BA5A4FF0-C154-432F-8D54-19DE763DF2D9}" type="sibTrans" cxnId="{C3E616D1-4FED-40BD-BF07-920086024DD6}">
      <dgm:prSet/>
      <dgm:spPr/>
      <dgm:t>
        <a:bodyPr/>
        <a:lstStyle/>
        <a:p>
          <a:endParaRPr lang="zh-CN" altLang="en-US"/>
        </a:p>
      </dgm:t>
    </dgm:pt>
    <dgm:pt modelId="{AAB32EEC-F9A4-4F52-8B70-5E06A1BEAA13}" type="parTrans" cxnId="{C3E616D1-4FED-40BD-BF07-920086024DD6}">
      <dgm:prSet/>
      <dgm:spPr/>
      <dgm:t>
        <a:bodyPr/>
        <a:lstStyle/>
        <a:p>
          <a:endParaRPr lang="zh-CN" altLang="en-US"/>
        </a:p>
      </dgm:t>
    </dgm:pt>
    <dgm:pt modelId="{C0BF134C-21CF-4FE3-996D-E722698E3122}">
      <dgm:prSet phldrT="[文本]"/>
      <dgm:spPr>
        <a:xfrm>
          <a:off x="2312661" y="1507138"/>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市场方面（</a:t>
          </a:r>
          <a:r>
            <a:rPr lang="en-US" altLang="zh-CN">
              <a:solidFill>
                <a:sysClr val="windowText" lastClr="000000">
                  <a:hueOff val="0"/>
                  <a:satOff val="0"/>
                  <a:lumOff val="0"/>
                  <a:alphaOff val="0"/>
                </a:sysClr>
              </a:solidFill>
              <a:latin typeface="Calibri"/>
              <a:ea typeface="宋体"/>
              <a:cs typeface="+mn-cs"/>
            </a:rPr>
            <a:t>60%</a:t>
          </a:r>
          <a:r>
            <a:rPr lang="zh-CN" altLang="en-US">
              <a:solidFill>
                <a:sysClr val="windowText" lastClr="000000">
                  <a:hueOff val="0"/>
                  <a:satOff val="0"/>
                  <a:lumOff val="0"/>
                  <a:alphaOff val="0"/>
                </a:sysClr>
              </a:solidFill>
              <a:latin typeface="Calibri"/>
              <a:ea typeface="宋体"/>
              <a:cs typeface="+mn-cs"/>
            </a:rPr>
            <a:t>）</a:t>
          </a:r>
        </a:p>
      </dgm:t>
    </dgm:pt>
    <dgm:pt modelId="{250F39A9-85A2-4BCC-934D-A3ECC607828D}" type="parTrans" cxnId="{27F40AC0-378B-444F-8892-38B4CD46FD9E}">
      <dgm:prSet/>
      <dgm:spPr>
        <a:xfrm>
          <a:off x="1704235" y="1217731"/>
          <a:ext cx="892357"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F4068C65-7B8D-4255-A02A-76D2616B8CAA}" type="sibTrans" cxnId="{27F40AC0-378B-444F-8892-38B4CD46FD9E}">
      <dgm:prSet/>
      <dgm:spPr/>
      <dgm:t>
        <a:bodyPr/>
        <a:lstStyle/>
        <a:p>
          <a:endParaRPr lang="zh-CN" altLang="en-US"/>
        </a:p>
      </dgm:t>
    </dgm:pt>
    <dgm:pt modelId="{69321FE2-2247-45EB-8E25-37696473B46F}">
      <dgm:prSet phldrT="[文本]"/>
      <dgm:spPr>
        <a:xfrm>
          <a:off x="3651197" y="1507138"/>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提高生产率（现有基础上提高</a:t>
          </a:r>
          <a:r>
            <a:rPr lang="en-US" altLang="zh-CN">
              <a:solidFill>
                <a:sysClr val="windowText" lastClr="000000">
                  <a:hueOff val="0"/>
                  <a:satOff val="0"/>
                  <a:lumOff val="0"/>
                  <a:alphaOff val="0"/>
                </a:sysClr>
              </a:solidFill>
              <a:latin typeface="Calibri"/>
              <a:ea typeface="宋体"/>
              <a:cs typeface="+mn-cs"/>
            </a:rPr>
            <a:t>10%</a:t>
          </a:r>
          <a:r>
            <a:rPr lang="zh-CN" altLang="en-US">
              <a:solidFill>
                <a:sysClr val="windowText" lastClr="000000">
                  <a:hueOff val="0"/>
                  <a:satOff val="0"/>
                  <a:lumOff val="0"/>
                  <a:alphaOff val="0"/>
                </a:sysClr>
              </a:solidFill>
              <a:latin typeface="Calibri"/>
              <a:ea typeface="宋体"/>
              <a:cs typeface="+mn-cs"/>
            </a:rPr>
            <a:t>）</a:t>
          </a:r>
          <a:endParaRPr lang="en-US" altLang="zh-CN">
            <a:solidFill>
              <a:sysClr val="windowText" lastClr="000000">
                <a:hueOff val="0"/>
                <a:satOff val="0"/>
                <a:lumOff val="0"/>
                <a:alphaOff val="0"/>
              </a:sysClr>
            </a:solidFill>
            <a:latin typeface="Calibri"/>
            <a:ea typeface="宋体"/>
            <a:cs typeface="+mn-cs"/>
          </a:endParaRPr>
        </a:p>
      </dgm:t>
    </dgm:pt>
    <dgm:pt modelId="{CD24F063-661F-4ECC-B5E0-233776C0BE1C}" type="parTrans" cxnId="{22645932-8B83-4D5D-A00A-E07EB3EEFFDD}">
      <dgm:prSet/>
      <dgm:spPr>
        <a:xfrm>
          <a:off x="3935129" y="1217731"/>
          <a:ext cx="446178"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377C1452-72A7-4290-AEBB-8B3C53ACD030}" type="sibTrans" cxnId="{22645932-8B83-4D5D-A00A-E07EB3EEFFDD}">
      <dgm:prSet/>
      <dgm:spPr/>
      <dgm:t>
        <a:bodyPr/>
        <a:lstStyle/>
        <a:p>
          <a:endParaRPr lang="zh-CN" altLang="en-US"/>
        </a:p>
      </dgm:t>
    </dgm:pt>
    <dgm:pt modelId="{F7B12FF8-F547-49E1-8EB3-13C066F136F9}">
      <dgm:prSet phldrT="[文本]"/>
      <dgm:spPr>
        <a:xfrm>
          <a:off x="4543555" y="1507138"/>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降低项目工期偏差（现有基础上提高</a:t>
          </a:r>
          <a:r>
            <a:rPr lang="en-US" altLang="zh-CN">
              <a:solidFill>
                <a:sysClr val="windowText" lastClr="000000">
                  <a:hueOff val="0"/>
                  <a:satOff val="0"/>
                  <a:lumOff val="0"/>
                  <a:alphaOff val="0"/>
                </a:sysClr>
              </a:solidFill>
              <a:latin typeface="Calibri"/>
              <a:ea typeface="宋体"/>
              <a:cs typeface="+mn-cs"/>
            </a:rPr>
            <a:t>20%</a:t>
          </a:r>
          <a:r>
            <a:rPr lang="zh-CN" altLang="en-US">
              <a:solidFill>
                <a:sysClr val="windowText" lastClr="000000">
                  <a:hueOff val="0"/>
                  <a:satOff val="0"/>
                  <a:lumOff val="0"/>
                  <a:alphaOff val="0"/>
                </a:sysClr>
              </a:solidFill>
              <a:latin typeface="Calibri"/>
              <a:ea typeface="宋体"/>
              <a:cs typeface="+mn-cs"/>
            </a:rPr>
            <a:t>）</a:t>
          </a:r>
        </a:p>
      </dgm:t>
    </dgm:pt>
    <dgm:pt modelId="{9518F764-D219-49AC-82F9-021E1C710AF2}" type="parTrans" cxnId="{2968C65B-5756-4449-AFA7-2B904F7DA3F6}">
      <dgm:prSet/>
      <dgm:spPr>
        <a:xfrm>
          <a:off x="4381308" y="1217731"/>
          <a:ext cx="446178"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BE196F92-3A2A-4B48-98A9-5E8E7E8C2565}" type="sibTrans" cxnId="{2968C65B-5756-4449-AFA7-2B904F7DA3F6}">
      <dgm:prSet/>
      <dgm:spPr/>
      <dgm:t>
        <a:bodyPr/>
        <a:lstStyle/>
        <a:p>
          <a:endParaRPr lang="zh-CN" altLang="en-US"/>
        </a:p>
      </dgm:t>
    </dgm:pt>
    <dgm:pt modelId="{4F270D9D-B817-4BB8-BD90-956D379DC010}">
      <dgm:prSet phldrT="[文本]"/>
      <dgm:spPr>
        <a:xfrm>
          <a:off x="1420303" y="831178"/>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提高市场占有率</a:t>
          </a:r>
          <a:endParaRPr lang="en-US" altLang="zh-CN">
            <a:solidFill>
              <a:sysClr val="windowText" lastClr="000000">
                <a:hueOff val="0"/>
                <a:satOff val="0"/>
                <a:lumOff val="0"/>
                <a:alphaOff val="0"/>
              </a:sysClr>
            </a:solidFill>
            <a:latin typeface="Calibri"/>
            <a:ea typeface="宋体"/>
            <a:cs typeface="+mn-cs"/>
          </a:endParaRPr>
        </a:p>
        <a:p>
          <a:r>
            <a:rPr lang="zh-CN" altLang="en-US">
              <a:solidFill>
                <a:sysClr val="windowText" lastClr="000000">
                  <a:hueOff val="0"/>
                  <a:satOff val="0"/>
                  <a:lumOff val="0"/>
                  <a:alphaOff val="0"/>
                </a:sysClr>
              </a:solidFill>
              <a:latin typeface="Calibri"/>
              <a:ea typeface="宋体"/>
              <a:cs typeface="+mn-cs"/>
            </a:rPr>
            <a:t>（</a:t>
          </a:r>
          <a:r>
            <a:rPr lang="en-US" altLang="zh-CN">
              <a:solidFill>
                <a:sysClr val="windowText" lastClr="000000">
                  <a:hueOff val="0"/>
                  <a:satOff val="0"/>
                  <a:lumOff val="0"/>
                  <a:alphaOff val="0"/>
                </a:sysClr>
              </a:solidFill>
              <a:latin typeface="Calibri"/>
              <a:ea typeface="宋体"/>
              <a:cs typeface="+mn-cs"/>
            </a:rPr>
            <a:t>4%-&gt;6%-&gt;8%</a:t>
          </a:r>
          <a:r>
            <a:rPr lang="zh-CN" altLang="en-US">
              <a:solidFill>
                <a:sysClr val="windowText" lastClr="000000">
                  <a:hueOff val="0"/>
                  <a:satOff val="0"/>
                  <a:lumOff val="0"/>
                  <a:alphaOff val="0"/>
                </a:sysClr>
              </a:solidFill>
              <a:latin typeface="Calibri"/>
              <a:ea typeface="宋体"/>
              <a:cs typeface="+mn-cs"/>
            </a:rPr>
            <a:t>）</a:t>
          </a:r>
        </a:p>
      </dgm:t>
    </dgm:pt>
    <dgm:pt modelId="{F4ADD18A-B34A-4912-A312-14373AC10BF9}" type="parTrans" cxnId="{E4664562-ACC2-4982-8227-7A720864AD7E}">
      <dgm:prSet/>
      <dgm:spPr>
        <a:xfrm>
          <a:off x="1704235" y="541770"/>
          <a:ext cx="1338536" cy="212340"/>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23797283-985A-481C-8DF0-68CADA8653EB}" type="sibTrans" cxnId="{E4664562-ACC2-4982-8227-7A720864AD7E}">
      <dgm:prSet/>
      <dgm:spPr/>
      <dgm:t>
        <a:bodyPr/>
        <a:lstStyle/>
        <a:p>
          <a:endParaRPr lang="zh-CN" altLang="en-US"/>
        </a:p>
      </dgm:t>
    </dgm:pt>
    <dgm:pt modelId="{5C242A00-9669-4F1D-9BFA-A263205C4287}">
      <dgm:prSet phldrT="[文本]"/>
      <dgm:spPr>
        <a:xfrm>
          <a:off x="4097376" y="831178"/>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提高工作效率，缩短项目周期</a:t>
          </a:r>
        </a:p>
      </dgm:t>
    </dgm:pt>
    <dgm:pt modelId="{C2D325A5-D37D-434B-9CC1-041784C7EEEF}" type="parTrans" cxnId="{D31C5A36-D2FA-48C4-86B8-6F09C366A246}">
      <dgm:prSet/>
      <dgm:spPr>
        <a:xfrm>
          <a:off x="3042772" y="541770"/>
          <a:ext cx="1338536" cy="212340"/>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2DBE4361-F61A-434B-80C0-15B27D1EC1FB}" type="sibTrans" cxnId="{D31C5A36-D2FA-48C4-86B8-6F09C366A246}">
      <dgm:prSet/>
      <dgm:spPr/>
      <dgm:t>
        <a:bodyPr/>
        <a:lstStyle/>
        <a:p>
          <a:endParaRPr lang="zh-CN" altLang="en-US"/>
        </a:p>
      </dgm:t>
    </dgm:pt>
    <dgm:pt modelId="{5B42679E-7B76-4F34-A1D2-D696F862D6DD}">
      <dgm:prSet phldrT="[文本]"/>
      <dgm:spPr>
        <a:xfrm>
          <a:off x="81767" y="2183099"/>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提高软件质量：降低缺陷率</a:t>
          </a:r>
          <a:endParaRPr lang="en-US" altLang="zh-CN">
            <a:solidFill>
              <a:sysClr val="windowText" lastClr="000000">
                <a:hueOff val="0"/>
                <a:satOff val="0"/>
                <a:lumOff val="0"/>
                <a:alphaOff val="0"/>
              </a:sysClr>
            </a:solidFill>
            <a:latin typeface="Calibri"/>
            <a:ea typeface="宋体"/>
            <a:cs typeface="+mn-cs"/>
          </a:endParaRPr>
        </a:p>
      </dgm:t>
    </dgm:pt>
    <dgm:pt modelId="{715AB35B-221C-44FB-B0B3-433D4216292B}" type="parTrans" cxnId="{0067A9A6-3DFF-4D54-877C-18D10D2575D3}">
      <dgm:prSet/>
      <dgm:spPr>
        <a:xfrm>
          <a:off x="365699" y="1893692"/>
          <a:ext cx="446178"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E814F821-8399-465E-834F-281770734338}" type="sibTrans" cxnId="{0067A9A6-3DFF-4D54-877C-18D10D2575D3}">
      <dgm:prSet/>
      <dgm:spPr/>
      <dgm:t>
        <a:bodyPr/>
        <a:lstStyle/>
        <a:p>
          <a:endParaRPr lang="zh-CN" altLang="en-US"/>
        </a:p>
      </dgm:t>
    </dgm:pt>
    <dgm:pt modelId="{C6185BE0-F2E7-4C09-88F3-B663C6B4BBC0}">
      <dgm:prSet phldrT="[文本]"/>
      <dgm:spPr>
        <a:xfrm>
          <a:off x="974124" y="2183099"/>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提高计划执行率：降低工期偏差率</a:t>
          </a:r>
        </a:p>
      </dgm:t>
    </dgm:pt>
    <dgm:pt modelId="{C6C2C819-C918-4A12-B433-A44BE9199C11}" type="parTrans" cxnId="{F2E2C2A0-E772-40DB-AC01-5BBE5F7664D2}">
      <dgm:prSet/>
      <dgm:spPr>
        <a:xfrm>
          <a:off x="811878" y="1893692"/>
          <a:ext cx="446178"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8C1E3200-2D81-4AEA-B99B-4C137E93EFEB}" type="sibTrans" cxnId="{F2E2C2A0-E772-40DB-AC01-5BBE5F7664D2}">
      <dgm:prSet/>
      <dgm:spPr/>
      <dgm:t>
        <a:bodyPr/>
        <a:lstStyle/>
        <a:p>
          <a:endParaRPr lang="zh-CN" altLang="en-US"/>
        </a:p>
      </dgm:t>
    </dgm:pt>
    <dgm:pt modelId="{73994788-8DBA-48FC-AA94-D4D77F6361EE}">
      <dgm:prSet phldrT="[文本]"/>
      <dgm:spPr>
        <a:xfrm>
          <a:off x="1866482" y="2183099"/>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增加人员业务和销售技能培训</a:t>
          </a:r>
        </a:p>
      </dgm:t>
    </dgm:pt>
    <dgm:pt modelId="{AD648450-7B60-40AF-BD6F-29E91C83B08E}" type="parTrans" cxnId="{CE5F3730-580B-45A4-AB17-F85B83FC0765}">
      <dgm:prSet/>
      <dgm:spPr>
        <a:xfrm>
          <a:off x="2150414" y="1893692"/>
          <a:ext cx="446178"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F3084FA4-D5AC-4EA3-BC3E-7160458C58A5}" type="sibTrans" cxnId="{CE5F3730-580B-45A4-AB17-F85B83FC0765}">
      <dgm:prSet/>
      <dgm:spPr/>
      <dgm:t>
        <a:bodyPr/>
        <a:lstStyle/>
        <a:p>
          <a:endParaRPr lang="zh-CN" altLang="en-US"/>
        </a:p>
      </dgm:t>
    </dgm:pt>
    <dgm:pt modelId="{00C39850-EFC4-453B-8B1C-A345EB65C396}">
      <dgm:prSet phldrT="[文本]"/>
      <dgm:spPr>
        <a:xfrm>
          <a:off x="2758840" y="2183099"/>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加强市场推广力度</a:t>
          </a:r>
        </a:p>
      </dgm:t>
    </dgm:pt>
    <dgm:pt modelId="{0EE72583-0D09-44A9-88A8-F8874B81E2CD}" type="parTrans" cxnId="{BAFC0451-AC20-4216-A3C5-603332956525}">
      <dgm:prSet/>
      <dgm:spPr>
        <a:xfrm>
          <a:off x="2596593" y="1893692"/>
          <a:ext cx="446178"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F4241312-7AE6-406C-84F7-2F5D6FFDEAA3}" type="sibTrans" cxnId="{BAFC0451-AC20-4216-A3C5-603332956525}">
      <dgm:prSet/>
      <dgm:spPr/>
      <dgm:t>
        <a:bodyPr/>
        <a:lstStyle/>
        <a:p>
          <a:endParaRPr lang="zh-CN" altLang="en-US"/>
        </a:p>
      </dgm:t>
    </dgm:pt>
    <dgm:pt modelId="{1F1D5F3F-88AB-47D1-803F-8FD521A4F5CE}">
      <dgm:prSet phldrT="[文本]"/>
      <dgm:spPr>
        <a:xfrm>
          <a:off x="3651197" y="2183099"/>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提高开发效率：降低每个功能点开发时间</a:t>
          </a:r>
          <a:endParaRPr lang="en-US" altLang="zh-CN">
            <a:solidFill>
              <a:sysClr val="windowText" lastClr="000000">
                <a:hueOff val="0"/>
                <a:satOff val="0"/>
                <a:lumOff val="0"/>
                <a:alphaOff val="0"/>
              </a:sysClr>
            </a:solidFill>
            <a:latin typeface="Calibri"/>
            <a:ea typeface="宋体"/>
            <a:cs typeface="+mn-cs"/>
          </a:endParaRPr>
        </a:p>
      </dgm:t>
    </dgm:pt>
    <dgm:pt modelId="{8CF4C6A8-9267-45D9-9F10-586E7E1D69E5}" type="parTrans" cxnId="{33CB86C0-99B0-4E7E-AEB7-5567E4419780}">
      <dgm:prSet/>
      <dgm:spPr>
        <a:xfrm>
          <a:off x="3889409" y="1893692"/>
          <a:ext cx="91440"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E8436C8B-DC85-4F4E-A8E8-8F6A5F2894A1}" type="sibTrans" cxnId="{33CB86C0-99B0-4E7E-AEB7-5567E4419780}">
      <dgm:prSet/>
      <dgm:spPr/>
      <dgm:t>
        <a:bodyPr/>
        <a:lstStyle/>
        <a:p>
          <a:endParaRPr lang="zh-CN" altLang="en-US"/>
        </a:p>
      </dgm:t>
    </dgm:pt>
    <dgm:pt modelId="{E3A5BA1A-90BD-4AEA-92AA-2C25719213D9}">
      <dgm:prSet phldrT="[文本]"/>
      <dgm:spPr>
        <a:xfrm>
          <a:off x="4543555" y="2183099"/>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降低项目工期偏差</a:t>
          </a:r>
        </a:p>
      </dgm:t>
    </dgm:pt>
    <dgm:pt modelId="{036FFB19-130C-41C6-A181-1B271A0841A3}" type="parTrans" cxnId="{5D7C9328-9000-44AE-86F6-E4F2B88F9221}">
      <dgm:prSet/>
      <dgm:spPr>
        <a:xfrm>
          <a:off x="4781767" y="1893692"/>
          <a:ext cx="91440"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734EC47B-1B7F-4585-B566-CA4CAD8847CB}" type="sibTrans" cxnId="{5D7C9328-9000-44AE-86F6-E4F2B88F9221}">
      <dgm:prSet/>
      <dgm:spPr/>
      <dgm:t>
        <a:bodyPr/>
        <a:lstStyle/>
        <a:p>
          <a:endParaRPr lang="zh-CN" altLang="en-US"/>
        </a:p>
      </dgm:t>
    </dgm:pt>
    <dgm:pt modelId="{34085261-2682-4426-8B1B-A69E74012079}">
      <dgm:prSet phldrT="[文本]"/>
      <dgm:spPr>
        <a:xfrm>
          <a:off x="81767" y="2859060"/>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altLang="zh-CN">
              <a:solidFill>
                <a:sysClr val="windowText" lastClr="000000">
                  <a:hueOff val="0"/>
                  <a:satOff val="0"/>
                  <a:lumOff val="0"/>
                  <a:alphaOff val="0"/>
                </a:sysClr>
              </a:solidFill>
              <a:latin typeface="Calibri"/>
              <a:ea typeface="宋体"/>
              <a:cs typeface="+mn-cs"/>
            </a:rPr>
            <a:t>2011:7</a:t>
          </a:r>
        </a:p>
        <a:p>
          <a:r>
            <a:rPr lang="en-US" altLang="zh-CN">
              <a:solidFill>
                <a:sysClr val="windowText" lastClr="000000">
                  <a:hueOff val="0"/>
                  <a:satOff val="0"/>
                  <a:lumOff val="0"/>
                  <a:alphaOff val="0"/>
                </a:sysClr>
              </a:solidFill>
              <a:latin typeface="Calibri"/>
              <a:ea typeface="宋体"/>
              <a:cs typeface="+mn-cs"/>
            </a:rPr>
            <a:t>2012:6</a:t>
          </a:r>
        </a:p>
        <a:p>
          <a:r>
            <a:rPr lang="en-US" altLang="zh-CN">
              <a:solidFill>
                <a:sysClr val="windowText" lastClr="000000">
                  <a:hueOff val="0"/>
                  <a:satOff val="0"/>
                  <a:lumOff val="0"/>
                  <a:alphaOff val="0"/>
                </a:sysClr>
              </a:solidFill>
              <a:latin typeface="Calibri"/>
              <a:ea typeface="宋体"/>
              <a:cs typeface="+mn-cs"/>
            </a:rPr>
            <a:t>2013:5</a:t>
          </a:r>
        </a:p>
      </dgm:t>
    </dgm:pt>
    <dgm:pt modelId="{1A582F8F-9622-4EAC-9394-B06EF1D59D29}" type="parTrans" cxnId="{B2F8167A-B341-467C-B171-B7093A6E87D0}">
      <dgm:prSet/>
      <dgm:spPr>
        <a:xfrm>
          <a:off x="319979" y="2569652"/>
          <a:ext cx="91440"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74D92D26-05D6-4BBE-B38E-3E24551D7FBA}" type="sibTrans" cxnId="{B2F8167A-B341-467C-B171-B7093A6E87D0}">
      <dgm:prSet/>
      <dgm:spPr/>
      <dgm:t>
        <a:bodyPr/>
        <a:lstStyle/>
        <a:p>
          <a:endParaRPr lang="zh-CN" altLang="en-US"/>
        </a:p>
      </dgm:t>
    </dgm:pt>
    <dgm:pt modelId="{6C29FBFE-F97E-4252-AACA-C1118120DBC8}">
      <dgm:prSet phldrT="[文本]"/>
      <dgm:spPr>
        <a:xfrm>
          <a:off x="974124" y="2859060"/>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altLang="zh-CN">
              <a:solidFill>
                <a:sysClr val="windowText" lastClr="000000">
                  <a:hueOff val="0"/>
                  <a:satOff val="0"/>
                  <a:lumOff val="0"/>
                  <a:alphaOff val="0"/>
                </a:sysClr>
              </a:solidFill>
              <a:latin typeface="Calibri"/>
              <a:ea typeface="宋体"/>
              <a:cs typeface="+mn-cs"/>
            </a:rPr>
            <a:t>2011:20%</a:t>
          </a:r>
        </a:p>
        <a:p>
          <a:r>
            <a:rPr lang="en-US" altLang="zh-CN">
              <a:solidFill>
                <a:sysClr val="windowText" lastClr="000000">
                  <a:hueOff val="0"/>
                  <a:satOff val="0"/>
                  <a:lumOff val="0"/>
                  <a:alphaOff val="0"/>
                </a:sysClr>
              </a:solidFill>
              <a:latin typeface="Calibri"/>
              <a:ea typeface="宋体"/>
              <a:cs typeface="+mn-cs"/>
            </a:rPr>
            <a:t>2012:14%</a:t>
          </a:r>
        </a:p>
        <a:p>
          <a:r>
            <a:rPr lang="en-US" altLang="zh-CN">
              <a:solidFill>
                <a:sysClr val="windowText" lastClr="000000">
                  <a:hueOff val="0"/>
                  <a:satOff val="0"/>
                  <a:lumOff val="0"/>
                  <a:alphaOff val="0"/>
                </a:sysClr>
              </a:solidFill>
              <a:latin typeface="Calibri"/>
              <a:ea typeface="宋体"/>
              <a:cs typeface="+mn-cs"/>
            </a:rPr>
            <a:t>2013:9%</a:t>
          </a:r>
          <a:endParaRPr lang="zh-CN" altLang="en-US">
            <a:solidFill>
              <a:sysClr val="windowText" lastClr="000000">
                <a:hueOff val="0"/>
                <a:satOff val="0"/>
                <a:lumOff val="0"/>
                <a:alphaOff val="0"/>
              </a:sysClr>
            </a:solidFill>
            <a:latin typeface="Calibri"/>
            <a:ea typeface="宋体"/>
            <a:cs typeface="+mn-cs"/>
          </a:endParaRPr>
        </a:p>
      </dgm:t>
    </dgm:pt>
    <dgm:pt modelId="{749F2C63-CF09-4C3B-B381-19799451D4DF}" type="parTrans" cxnId="{5B8CD1ED-5B39-4F72-B6C5-94CA7676403B}">
      <dgm:prSet/>
      <dgm:spPr>
        <a:xfrm>
          <a:off x="1212336" y="2569652"/>
          <a:ext cx="91440"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B91BB112-2C79-4FD9-8066-2FB9A9B96DAD}" type="sibTrans" cxnId="{5B8CD1ED-5B39-4F72-B6C5-94CA7676403B}">
      <dgm:prSet/>
      <dgm:spPr/>
      <dgm:t>
        <a:bodyPr/>
        <a:lstStyle/>
        <a:p>
          <a:endParaRPr lang="zh-CN" altLang="en-US"/>
        </a:p>
      </dgm:t>
    </dgm:pt>
    <dgm:pt modelId="{3E554BE3-75EB-4C54-BC4B-29A7BF349E08}">
      <dgm:prSet phldrT="[文本]"/>
      <dgm:spPr>
        <a:xfrm>
          <a:off x="1866482" y="2859060"/>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每个季度安排一次培训</a:t>
          </a:r>
        </a:p>
      </dgm:t>
    </dgm:pt>
    <dgm:pt modelId="{75CA90DC-460A-45FD-A406-242AA1E2FFC9}" type="parTrans" cxnId="{FB32B200-5E81-423A-9A72-9F13E3019576}">
      <dgm:prSet/>
      <dgm:spPr>
        <a:xfrm>
          <a:off x="2104694" y="2569652"/>
          <a:ext cx="91440"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2D670932-FFC2-4126-B592-F99AD64CC68E}" type="sibTrans" cxnId="{FB32B200-5E81-423A-9A72-9F13E3019576}">
      <dgm:prSet/>
      <dgm:spPr/>
      <dgm:t>
        <a:bodyPr/>
        <a:lstStyle/>
        <a:p>
          <a:endParaRPr lang="zh-CN" altLang="en-US"/>
        </a:p>
      </dgm:t>
    </dgm:pt>
    <dgm:pt modelId="{3BCC6127-D951-427F-BA12-50E1206883B2}">
      <dgm:prSet phldrT="[文本]"/>
      <dgm:spPr>
        <a:xfrm>
          <a:off x="2758840" y="2859060"/>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a:ea typeface="宋体"/>
              <a:cs typeface="+mn-cs"/>
            </a:rPr>
            <a:t>增加销售人员</a:t>
          </a:r>
          <a:endParaRPr lang="en-US" altLang="zh-CN">
            <a:solidFill>
              <a:sysClr val="windowText" lastClr="000000">
                <a:hueOff val="0"/>
                <a:satOff val="0"/>
                <a:lumOff val="0"/>
                <a:alphaOff val="0"/>
              </a:sysClr>
            </a:solidFill>
            <a:latin typeface="Calibri"/>
            <a:ea typeface="宋体"/>
            <a:cs typeface="+mn-cs"/>
          </a:endParaRPr>
        </a:p>
        <a:p>
          <a:r>
            <a:rPr lang="zh-CN" altLang="en-US">
              <a:solidFill>
                <a:sysClr val="windowText" lastClr="000000">
                  <a:hueOff val="0"/>
                  <a:satOff val="0"/>
                  <a:lumOff val="0"/>
                  <a:alphaOff val="0"/>
                </a:sysClr>
              </a:solidFill>
              <a:latin typeface="Calibri"/>
              <a:ea typeface="宋体"/>
              <a:cs typeface="+mn-cs"/>
            </a:rPr>
            <a:t>增加宣传途径</a:t>
          </a:r>
        </a:p>
      </dgm:t>
    </dgm:pt>
    <dgm:pt modelId="{4019F05E-3474-4187-85E9-B52B351020A6}" type="parTrans" cxnId="{934F9D95-0BE3-4E72-B232-1551D9FF57FC}">
      <dgm:prSet/>
      <dgm:spPr>
        <a:xfrm>
          <a:off x="2997052" y="2569652"/>
          <a:ext cx="91440"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35BD15CE-B37F-4ABF-8013-8BBDBD999E94}" type="sibTrans" cxnId="{934F9D95-0BE3-4E72-B232-1551D9FF57FC}">
      <dgm:prSet/>
      <dgm:spPr/>
      <dgm:t>
        <a:bodyPr/>
        <a:lstStyle/>
        <a:p>
          <a:endParaRPr lang="zh-CN" altLang="en-US"/>
        </a:p>
      </dgm:t>
    </dgm:pt>
    <dgm:pt modelId="{74BD0596-F33F-4280-9F3A-A948154DF922}">
      <dgm:prSet phldrT="[文本]"/>
      <dgm:spPr>
        <a:xfrm>
          <a:off x="3651197" y="2859060"/>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altLang="zh-CN">
              <a:solidFill>
                <a:sysClr val="windowText" lastClr="000000">
                  <a:hueOff val="0"/>
                  <a:satOff val="0"/>
                  <a:lumOff val="0"/>
                  <a:alphaOff val="0"/>
                </a:sysClr>
              </a:solidFill>
              <a:latin typeface="Calibri"/>
              <a:ea typeface="宋体"/>
              <a:cs typeface="+mn-cs"/>
            </a:rPr>
            <a:t>2011:2.7</a:t>
          </a:r>
        </a:p>
        <a:p>
          <a:r>
            <a:rPr lang="en-US" altLang="zh-CN">
              <a:solidFill>
                <a:sysClr val="windowText" lastClr="000000">
                  <a:hueOff val="0"/>
                  <a:satOff val="0"/>
                  <a:lumOff val="0"/>
                  <a:alphaOff val="0"/>
                </a:sysClr>
              </a:solidFill>
              <a:latin typeface="Calibri"/>
              <a:ea typeface="宋体"/>
              <a:cs typeface="+mn-cs"/>
            </a:rPr>
            <a:t>2012:2.5</a:t>
          </a:r>
        </a:p>
        <a:p>
          <a:r>
            <a:rPr lang="en-US" altLang="zh-CN">
              <a:solidFill>
                <a:sysClr val="windowText" lastClr="000000">
                  <a:hueOff val="0"/>
                  <a:satOff val="0"/>
                  <a:lumOff val="0"/>
                  <a:alphaOff val="0"/>
                </a:sysClr>
              </a:solidFill>
              <a:latin typeface="Calibri"/>
              <a:ea typeface="宋体"/>
              <a:cs typeface="+mn-cs"/>
            </a:rPr>
            <a:t>2013:2.4</a:t>
          </a:r>
        </a:p>
      </dgm:t>
    </dgm:pt>
    <dgm:pt modelId="{496DA681-D96A-45C0-86E7-4F54AF8675A7}" type="parTrans" cxnId="{015F0D75-EEF9-4DA9-89D4-4E24829A062F}">
      <dgm:prSet/>
      <dgm:spPr>
        <a:xfrm>
          <a:off x="3889409" y="2569652"/>
          <a:ext cx="91440"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33039619-6080-48B7-8B6A-F046BBCD30D8}" type="sibTrans" cxnId="{015F0D75-EEF9-4DA9-89D4-4E24829A062F}">
      <dgm:prSet/>
      <dgm:spPr/>
      <dgm:t>
        <a:bodyPr/>
        <a:lstStyle/>
        <a:p>
          <a:endParaRPr lang="zh-CN" altLang="en-US"/>
        </a:p>
      </dgm:t>
    </dgm:pt>
    <dgm:pt modelId="{6DA60713-B8AD-4C76-9F64-172697E0FA5C}">
      <dgm:prSet phldrT="[文本]"/>
      <dgm:spPr>
        <a:xfrm>
          <a:off x="4543555" y="2859060"/>
          <a:ext cx="730110" cy="463620"/>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altLang="zh-CN">
              <a:solidFill>
                <a:sysClr val="windowText" lastClr="000000">
                  <a:hueOff val="0"/>
                  <a:satOff val="0"/>
                  <a:lumOff val="0"/>
                  <a:alphaOff val="0"/>
                </a:sysClr>
              </a:solidFill>
              <a:latin typeface="Calibri"/>
              <a:ea typeface="宋体"/>
              <a:cs typeface="+mn-cs"/>
            </a:rPr>
            <a:t>2011:20%</a:t>
          </a:r>
        </a:p>
        <a:p>
          <a:r>
            <a:rPr lang="en-US" altLang="zh-CN">
              <a:solidFill>
                <a:sysClr val="windowText" lastClr="000000">
                  <a:hueOff val="0"/>
                  <a:satOff val="0"/>
                  <a:lumOff val="0"/>
                  <a:alphaOff val="0"/>
                </a:sysClr>
              </a:solidFill>
              <a:latin typeface="Calibri"/>
              <a:ea typeface="宋体"/>
              <a:cs typeface="+mn-cs"/>
            </a:rPr>
            <a:t>2012:14%</a:t>
          </a:r>
        </a:p>
        <a:p>
          <a:r>
            <a:rPr lang="en-US" altLang="zh-CN">
              <a:solidFill>
                <a:sysClr val="windowText" lastClr="000000">
                  <a:hueOff val="0"/>
                  <a:satOff val="0"/>
                  <a:lumOff val="0"/>
                  <a:alphaOff val="0"/>
                </a:sysClr>
              </a:solidFill>
              <a:latin typeface="Calibri"/>
              <a:ea typeface="宋体"/>
              <a:cs typeface="+mn-cs"/>
            </a:rPr>
            <a:t>2013:9%</a:t>
          </a:r>
          <a:endParaRPr lang="zh-CN" altLang="en-US">
            <a:solidFill>
              <a:sysClr val="windowText" lastClr="000000">
                <a:hueOff val="0"/>
                <a:satOff val="0"/>
                <a:lumOff val="0"/>
                <a:alphaOff val="0"/>
              </a:sysClr>
            </a:solidFill>
            <a:latin typeface="Calibri"/>
            <a:ea typeface="宋体"/>
            <a:cs typeface="+mn-cs"/>
          </a:endParaRPr>
        </a:p>
      </dgm:t>
    </dgm:pt>
    <dgm:pt modelId="{E212B30B-0AB5-4ADF-AA2A-421B3319ECC5}" type="parTrans" cxnId="{3501B892-6C7E-4D7B-8FC5-892901C7C583}">
      <dgm:prSet/>
      <dgm:spPr>
        <a:xfrm>
          <a:off x="4781767" y="2569652"/>
          <a:ext cx="91440" cy="212340"/>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8D1B9C70-8D60-4881-8B95-B751DE3458FA}" type="sibTrans" cxnId="{3501B892-6C7E-4D7B-8FC5-892901C7C583}">
      <dgm:prSet/>
      <dgm:spPr/>
      <dgm:t>
        <a:bodyPr/>
        <a:lstStyle/>
        <a:p>
          <a:endParaRPr lang="zh-CN" altLang="en-US"/>
        </a:p>
      </dgm:t>
    </dgm:pt>
    <dgm:pt modelId="{B777E23E-1BE0-4AA2-A034-F3164B54ED0B}" type="pres">
      <dgm:prSet presAssocID="{FB10F061-94AF-4147-BAD5-89FC8A4300C4}" presName="hierChild1" presStyleCnt="0">
        <dgm:presLayoutVars>
          <dgm:chPref val="1"/>
          <dgm:dir/>
          <dgm:animOne val="branch"/>
          <dgm:animLvl val="lvl"/>
          <dgm:resizeHandles/>
        </dgm:presLayoutVars>
      </dgm:prSet>
      <dgm:spPr/>
      <dgm:t>
        <a:bodyPr/>
        <a:lstStyle/>
        <a:p>
          <a:endParaRPr lang="zh-CN" altLang="en-US"/>
        </a:p>
      </dgm:t>
    </dgm:pt>
    <dgm:pt modelId="{225045DB-AD28-4E13-B779-175B2E113E10}" type="pres">
      <dgm:prSet presAssocID="{24D60101-FE1B-4E69-9725-BA430FAFEA8A}" presName="hierRoot1" presStyleCnt="0"/>
      <dgm:spPr/>
    </dgm:pt>
    <dgm:pt modelId="{3D956E65-307A-4205-9CD7-013D0C583649}" type="pres">
      <dgm:prSet presAssocID="{24D60101-FE1B-4E69-9725-BA430FAFEA8A}" presName="composite" presStyleCnt="0"/>
      <dgm:spPr/>
    </dgm:pt>
    <dgm:pt modelId="{AC4CF94A-9868-4786-9369-23382AD74DD9}" type="pres">
      <dgm:prSet presAssocID="{24D60101-FE1B-4E69-9725-BA430FAFEA8A}" presName="background" presStyleLbl="node0" presStyleIdx="0" presStyleCnt="1"/>
      <dgm:spPr>
        <a:xfrm>
          <a:off x="2677716" y="78149"/>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DCA818CB-748C-43CE-A7A2-46DFA1953E0A}" type="pres">
      <dgm:prSet presAssocID="{24D60101-FE1B-4E69-9725-BA430FAFEA8A}" presName="text" presStyleLbl="fgAcc0" presStyleIdx="0" presStyleCnt="1" custLinFactNeighborX="-26223" custLinFactNeighborY="-1332">
        <dgm:presLayoutVars>
          <dgm:chPref val="3"/>
        </dgm:presLayoutVars>
      </dgm:prSet>
      <dgm:spPr>
        <a:prstGeom prst="roundRect">
          <a:avLst>
            <a:gd name="adj" fmla="val 10000"/>
          </a:avLst>
        </a:prstGeom>
      </dgm:spPr>
      <dgm:t>
        <a:bodyPr/>
        <a:lstStyle/>
        <a:p>
          <a:endParaRPr lang="zh-CN" altLang="en-US"/>
        </a:p>
      </dgm:t>
    </dgm:pt>
    <dgm:pt modelId="{17F31B52-A7EB-4C9C-B3D9-F536DD480DDE}" type="pres">
      <dgm:prSet presAssocID="{24D60101-FE1B-4E69-9725-BA430FAFEA8A}" presName="hierChild2" presStyleCnt="0"/>
      <dgm:spPr/>
    </dgm:pt>
    <dgm:pt modelId="{96D879A5-A24E-4DAF-AA6A-5287EF120836}" type="pres">
      <dgm:prSet presAssocID="{F4ADD18A-B34A-4912-A312-14373AC10BF9}" presName="Name10" presStyleLbl="parChTrans1D2" presStyleIdx="0" presStyleCnt="2"/>
      <dgm:spPr>
        <a:custGeom>
          <a:avLst/>
          <a:gdLst/>
          <a:ahLst/>
          <a:cxnLst/>
          <a:rect l="0" t="0" r="0" b="0"/>
          <a:pathLst>
            <a:path>
              <a:moveTo>
                <a:pt x="1338536" y="0"/>
              </a:moveTo>
              <a:lnTo>
                <a:pt x="1338536" y="144703"/>
              </a:lnTo>
              <a:lnTo>
                <a:pt x="0" y="144703"/>
              </a:lnTo>
              <a:lnTo>
                <a:pt x="0" y="212340"/>
              </a:lnTo>
            </a:path>
          </a:pathLst>
        </a:custGeom>
      </dgm:spPr>
      <dgm:t>
        <a:bodyPr/>
        <a:lstStyle/>
        <a:p>
          <a:endParaRPr lang="zh-CN" altLang="en-US"/>
        </a:p>
      </dgm:t>
    </dgm:pt>
    <dgm:pt modelId="{8384590A-CD80-48DD-9B1A-AEEDF64CA7F5}" type="pres">
      <dgm:prSet presAssocID="{4F270D9D-B817-4BB8-BD90-956D379DC010}" presName="hierRoot2" presStyleCnt="0"/>
      <dgm:spPr/>
    </dgm:pt>
    <dgm:pt modelId="{2CE3D80B-86DE-46F3-AD93-CEF30FD4EA06}" type="pres">
      <dgm:prSet presAssocID="{4F270D9D-B817-4BB8-BD90-956D379DC010}" presName="composite2" presStyleCnt="0"/>
      <dgm:spPr/>
    </dgm:pt>
    <dgm:pt modelId="{C631E68C-79C4-4680-AD31-1354A18AC5C4}" type="pres">
      <dgm:prSet presAssocID="{4F270D9D-B817-4BB8-BD90-956D379DC010}" presName="background2" presStyleLbl="node2" presStyleIdx="0" presStyleCnt="2"/>
      <dgm:spPr>
        <a:xfrm>
          <a:off x="1339180" y="754110"/>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A495AF07-62E7-4A3C-9821-091EFBE59757}" type="pres">
      <dgm:prSet presAssocID="{4F270D9D-B817-4BB8-BD90-956D379DC010}" presName="text2" presStyleLbl="fgAcc2" presStyleIdx="0" presStyleCnt="2">
        <dgm:presLayoutVars>
          <dgm:chPref val="3"/>
        </dgm:presLayoutVars>
      </dgm:prSet>
      <dgm:spPr>
        <a:prstGeom prst="roundRect">
          <a:avLst>
            <a:gd name="adj" fmla="val 10000"/>
          </a:avLst>
        </a:prstGeom>
      </dgm:spPr>
      <dgm:t>
        <a:bodyPr/>
        <a:lstStyle/>
        <a:p>
          <a:endParaRPr lang="zh-CN" altLang="en-US"/>
        </a:p>
      </dgm:t>
    </dgm:pt>
    <dgm:pt modelId="{B9878426-999F-4F04-9D73-8D4296886C93}" type="pres">
      <dgm:prSet presAssocID="{4F270D9D-B817-4BB8-BD90-956D379DC010}" presName="hierChild3" presStyleCnt="0"/>
      <dgm:spPr/>
    </dgm:pt>
    <dgm:pt modelId="{F3821BF0-DBF9-44C1-B911-0CECAC2CF1F2}" type="pres">
      <dgm:prSet presAssocID="{938BC183-1D6A-49FE-9A5C-374356558ADA}" presName="Name17" presStyleLbl="parChTrans1D3" presStyleIdx="0" presStyleCnt="4"/>
      <dgm:spPr>
        <a:custGeom>
          <a:avLst/>
          <a:gdLst/>
          <a:ahLst/>
          <a:cxnLst/>
          <a:rect l="0" t="0" r="0" b="0"/>
          <a:pathLst>
            <a:path>
              <a:moveTo>
                <a:pt x="892357" y="0"/>
              </a:moveTo>
              <a:lnTo>
                <a:pt x="892357" y="144703"/>
              </a:lnTo>
              <a:lnTo>
                <a:pt x="0" y="144703"/>
              </a:lnTo>
              <a:lnTo>
                <a:pt x="0" y="212340"/>
              </a:lnTo>
            </a:path>
          </a:pathLst>
        </a:custGeom>
      </dgm:spPr>
      <dgm:t>
        <a:bodyPr/>
        <a:lstStyle/>
        <a:p>
          <a:endParaRPr lang="zh-CN" altLang="en-US"/>
        </a:p>
      </dgm:t>
    </dgm:pt>
    <dgm:pt modelId="{B43896A4-C56B-4046-BF68-22AB3DDE170E}" type="pres">
      <dgm:prSet presAssocID="{915EF357-C2E9-46FB-804D-A906474C2485}" presName="hierRoot3" presStyleCnt="0"/>
      <dgm:spPr/>
    </dgm:pt>
    <dgm:pt modelId="{DF849FA6-9A61-45B4-931A-B7C227F057FF}" type="pres">
      <dgm:prSet presAssocID="{915EF357-C2E9-46FB-804D-A906474C2485}" presName="composite3" presStyleCnt="0"/>
      <dgm:spPr/>
    </dgm:pt>
    <dgm:pt modelId="{E44E1FE1-2AD9-4A09-B4E0-86C3E38EF970}" type="pres">
      <dgm:prSet presAssocID="{915EF357-C2E9-46FB-804D-A906474C2485}" presName="background3" presStyleLbl="node3" presStyleIdx="0" presStyleCnt="4"/>
      <dgm:spPr>
        <a:xfrm>
          <a:off x="446822" y="1430071"/>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0EFEAF05-862C-46D7-86E0-ED412ACC07F9}" type="pres">
      <dgm:prSet presAssocID="{915EF357-C2E9-46FB-804D-A906474C2485}" presName="text3" presStyleLbl="fgAcc3" presStyleIdx="0" presStyleCnt="4">
        <dgm:presLayoutVars>
          <dgm:chPref val="3"/>
        </dgm:presLayoutVars>
      </dgm:prSet>
      <dgm:spPr>
        <a:prstGeom prst="roundRect">
          <a:avLst>
            <a:gd name="adj" fmla="val 10000"/>
          </a:avLst>
        </a:prstGeom>
      </dgm:spPr>
      <dgm:t>
        <a:bodyPr/>
        <a:lstStyle/>
        <a:p>
          <a:endParaRPr lang="zh-CN" altLang="en-US"/>
        </a:p>
      </dgm:t>
    </dgm:pt>
    <dgm:pt modelId="{88EC4198-0330-4F26-8EDE-7EC3720805F4}" type="pres">
      <dgm:prSet presAssocID="{915EF357-C2E9-46FB-804D-A906474C2485}" presName="hierChild4" presStyleCnt="0"/>
      <dgm:spPr/>
    </dgm:pt>
    <dgm:pt modelId="{602E3E5A-1CA2-44F4-8EB9-3E80FA71762E}" type="pres">
      <dgm:prSet presAssocID="{715AB35B-221C-44FB-B0B3-433D4216292B}" presName="Name23" presStyleLbl="parChTrans1D4" presStyleIdx="0" presStyleCnt="12"/>
      <dgm:spPr>
        <a:custGeom>
          <a:avLst/>
          <a:gdLst/>
          <a:ahLst/>
          <a:cxnLst/>
          <a:rect l="0" t="0" r="0" b="0"/>
          <a:pathLst>
            <a:path>
              <a:moveTo>
                <a:pt x="446178" y="0"/>
              </a:moveTo>
              <a:lnTo>
                <a:pt x="446178" y="144703"/>
              </a:lnTo>
              <a:lnTo>
                <a:pt x="0" y="144703"/>
              </a:lnTo>
              <a:lnTo>
                <a:pt x="0" y="212340"/>
              </a:lnTo>
            </a:path>
          </a:pathLst>
        </a:custGeom>
      </dgm:spPr>
      <dgm:t>
        <a:bodyPr/>
        <a:lstStyle/>
        <a:p>
          <a:endParaRPr lang="zh-CN" altLang="en-US"/>
        </a:p>
      </dgm:t>
    </dgm:pt>
    <dgm:pt modelId="{D17ED2E4-DC35-4289-8846-180A6296C62A}" type="pres">
      <dgm:prSet presAssocID="{5B42679E-7B76-4F34-A1D2-D696F862D6DD}" presName="hierRoot4" presStyleCnt="0"/>
      <dgm:spPr/>
    </dgm:pt>
    <dgm:pt modelId="{FE29D8EC-925D-4C14-B0F4-83192D5EA8F9}" type="pres">
      <dgm:prSet presAssocID="{5B42679E-7B76-4F34-A1D2-D696F862D6DD}" presName="composite4" presStyleCnt="0"/>
      <dgm:spPr/>
    </dgm:pt>
    <dgm:pt modelId="{EB24C32F-D8BE-458A-8210-07CAB356E267}" type="pres">
      <dgm:prSet presAssocID="{5B42679E-7B76-4F34-A1D2-D696F862D6DD}" presName="background4" presStyleLbl="node4" presStyleIdx="0" presStyleCnt="12"/>
      <dgm:spPr>
        <a:xfrm>
          <a:off x="643" y="2106032"/>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DDA1789F-4EE4-42B2-8323-DBECCBEEB7FB}" type="pres">
      <dgm:prSet presAssocID="{5B42679E-7B76-4F34-A1D2-D696F862D6DD}" presName="text4" presStyleLbl="fgAcc4" presStyleIdx="0" presStyleCnt="12">
        <dgm:presLayoutVars>
          <dgm:chPref val="3"/>
        </dgm:presLayoutVars>
      </dgm:prSet>
      <dgm:spPr>
        <a:prstGeom prst="roundRect">
          <a:avLst>
            <a:gd name="adj" fmla="val 10000"/>
          </a:avLst>
        </a:prstGeom>
      </dgm:spPr>
      <dgm:t>
        <a:bodyPr/>
        <a:lstStyle/>
        <a:p>
          <a:endParaRPr lang="zh-CN" altLang="en-US"/>
        </a:p>
      </dgm:t>
    </dgm:pt>
    <dgm:pt modelId="{FAC6328E-24BA-470D-BF15-CDA7A861C9CD}" type="pres">
      <dgm:prSet presAssocID="{5B42679E-7B76-4F34-A1D2-D696F862D6DD}" presName="hierChild5" presStyleCnt="0"/>
      <dgm:spPr/>
    </dgm:pt>
    <dgm:pt modelId="{132C8AFE-113D-478E-817C-15382DD909E6}" type="pres">
      <dgm:prSet presAssocID="{1A582F8F-9622-4EAC-9394-B06EF1D59D29}" presName="Name23" presStyleLbl="parChTrans1D4" presStyleIdx="1" presStyleCnt="12"/>
      <dgm:spPr>
        <a:custGeom>
          <a:avLst/>
          <a:gdLst/>
          <a:ahLst/>
          <a:cxnLst/>
          <a:rect l="0" t="0" r="0" b="0"/>
          <a:pathLst>
            <a:path>
              <a:moveTo>
                <a:pt x="45720" y="0"/>
              </a:moveTo>
              <a:lnTo>
                <a:pt x="45720" y="212340"/>
              </a:lnTo>
            </a:path>
          </a:pathLst>
        </a:custGeom>
      </dgm:spPr>
      <dgm:t>
        <a:bodyPr/>
        <a:lstStyle/>
        <a:p>
          <a:endParaRPr lang="zh-CN" altLang="en-US"/>
        </a:p>
      </dgm:t>
    </dgm:pt>
    <dgm:pt modelId="{ACC0D6E2-2CBE-4570-9BF0-B5BB33F9BCB7}" type="pres">
      <dgm:prSet presAssocID="{34085261-2682-4426-8B1B-A69E74012079}" presName="hierRoot4" presStyleCnt="0"/>
      <dgm:spPr/>
    </dgm:pt>
    <dgm:pt modelId="{0C399826-8A85-49B6-B954-840951060F7C}" type="pres">
      <dgm:prSet presAssocID="{34085261-2682-4426-8B1B-A69E74012079}" presName="composite4" presStyleCnt="0"/>
      <dgm:spPr/>
    </dgm:pt>
    <dgm:pt modelId="{67FAB498-4314-4522-B4E9-84D57FDE063F}" type="pres">
      <dgm:prSet presAssocID="{34085261-2682-4426-8B1B-A69E74012079}" presName="background4" presStyleLbl="node4" presStyleIdx="1" presStyleCnt="12"/>
      <dgm:spPr>
        <a:xfrm>
          <a:off x="643" y="2781993"/>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77A013FA-B297-4491-B72F-77563542F375}" type="pres">
      <dgm:prSet presAssocID="{34085261-2682-4426-8B1B-A69E74012079}" presName="text4" presStyleLbl="fgAcc4" presStyleIdx="1" presStyleCnt="12" custLinFactNeighborX="-2538">
        <dgm:presLayoutVars>
          <dgm:chPref val="3"/>
        </dgm:presLayoutVars>
      </dgm:prSet>
      <dgm:spPr>
        <a:prstGeom prst="roundRect">
          <a:avLst>
            <a:gd name="adj" fmla="val 10000"/>
          </a:avLst>
        </a:prstGeom>
      </dgm:spPr>
      <dgm:t>
        <a:bodyPr/>
        <a:lstStyle/>
        <a:p>
          <a:endParaRPr lang="zh-CN" altLang="en-US"/>
        </a:p>
      </dgm:t>
    </dgm:pt>
    <dgm:pt modelId="{ED3A7A1A-0C4D-4677-B1BC-B1EF627D8226}" type="pres">
      <dgm:prSet presAssocID="{34085261-2682-4426-8B1B-A69E74012079}" presName="hierChild5" presStyleCnt="0"/>
      <dgm:spPr/>
    </dgm:pt>
    <dgm:pt modelId="{E301C503-A854-48EB-8D03-1A6D1D8AC6D2}" type="pres">
      <dgm:prSet presAssocID="{C6C2C819-C918-4A12-B433-A44BE9199C11}" presName="Name23" presStyleLbl="parChTrans1D4" presStyleIdx="2" presStyleCnt="12"/>
      <dgm:spPr>
        <a:custGeom>
          <a:avLst/>
          <a:gdLst/>
          <a:ahLst/>
          <a:cxnLst/>
          <a:rect l="0" t="0" r="0" b="0"/>
          <a:pathLst>
            <a:path>
              <a:moveTo>
                <a:pt x="0" y="0"/>
              </a:moveTo>
              <a:lnTo>
                <a:pt x="0" y="144703"/>
              </a:lnTo>
              <a:lnTo>
                <a:pt x="446178" y="144703"/>
              </a:lnTo>
              <a:lnTo>
                <a:pt x="446178" y="212340"/>
              </a:lnTo>
            </a:path>
          </a:pathLst>
        </a:custGeom>
      </dgm:spPr>
      <dgm:t>
        <a:bodyPr/>
        <a:lstStyle/>
        <a:p>
          <a:endParaRPr lang="zh-CN" altLang="en-US"/>
        </a:p>
      </dgm:t>
    </dgm:pt>
    <dgm:pt modelId="{E00B1BC8-2448-48F7-BE01-8C819CF837DE}" type="pres">
      <dgm:prSet presAssocID="{C6185BE0-F2E7-4C09-88F3-B663C6B4BBC0}" presName="hierRoot4" presStyleCnt="0"/>
      <dgm:spPr/>
    </dgm:pt>
    <dgm:pt modelId="{F8F1D6C4-27FE-4CEA-8B80-84B6CC074544}" type="pres">
      <dgm:prSet presAssocID="{C6185BE0-F2E7-4C09-88F3-B663C6B4BBC0}" presName="composite4" presStyleCnt="0"/>
      <dgm:spPr/>
    </dgm:pt>
    <dgm:pt modelId="{C089C0A9-EB77-476A-9205-991FD4880F34}" type="pres">
      <dgm:prSet presAssocID="{C6185BE0-F2E7-4C09-88F3-B663C6B4BBC0}" presName="background4" presStyleLbl="node4" presStyleIdx="2" presStyleCnt="12"/>
      <dgm:spPr>
        <a:xfrm>
          <a:off x="893001" y="2106032"/>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48B03C1E-9F39-4E9E-AA45-512042806F62}" type="pres">
      <dgm:prSet presAssocID="{C6185BE0-F2E7-4C09-88F3-B663C6B4BBC0}" presName="text4" presStyleLbl="fgAcc4" presStyleIdx="2" presStyleCnt="12">
        <dgm:presLayoutVars>
          <dgm:chPref val="3"/>
        </dgm:presLayoutVars>
      </dgm:prSet>
      <dgm:spPr>
        <a:prstGeom prst="roundRect">
          <a:avLst>
            <a:gd name="adj" fmla="val 10000"/>
          </a:avLst>
        </a:prstGeom>
      </dgm:spPr>
      <dgm:t>
        <a:bodyPr/>
        <a:lstStyle/>
        <a:p>
          <a:endParaRPr lang="zh-CN" altLang="en-US"/>
        </a:p>
      </dgm:t>
    </dgm:pt>
    <dgm:pt modelId="{4028BAE0-E6B9-4867-A168-063607D049F9}" type="pres">
      <dgm:prSet presAssocID="{C6185BE0-F2E7-4C09-88F3-B663C6B4BBC0}" presName="hierChild5" presStyleCnt="0"/>
      <dgm:spPr/>
    </dgm:pt>
    <dgm:pt modelId="{1114C725-7EAE-4B7D-9A3D-60781D98C882}" type="pres">
      <dgm:prSet presAssocID="{749F2C63-CF09-4C3B-B381-19799451D4DF}" presName="Name23" presStyleLbl="parChTrans1D4" presStyleIdx="3" presStyleCnt="12"/>
      <dgm:spPr>
        <a:custGeom>
          <a:avLst/>
          <a:gdLst/>
          <a:ahLst/>
          <a:cxnLst/>
          <a:rect l="0" t="0" r="0" b="0"/>
          <a:pathLst>
            <a:path>
              <a:moveTo>
                <a:pt x="45720" y="0"/>
              </a:moveTo>
              <a:lnTo>
                <a:pt x="45720" y="212340"/>
              </a:lnTo>
            </a:path>
          </a:pathLst>
        </a:custGeom>
      </dgm:spPr>
      <dgm:t>
        <a:bodyPr/>
        <a:lstStyle/>
        <a:p>
          <a:endParaRPr lang="zh-CN" altLang="en-US"/>
        </a:p>
      </dgm:t>
    </dgm:pt>
    <dgm:pt modelId="{1AC3F389-280E-4164-B894-61B4D23A1EE6}" type="pres">
      <dgm:prSet presAssocID="{6C29FBFE-F97E-4252-AACA-C1118120DBC8}" presName="hierRoot4" presStyleCnt="0"/>
      <dgm:spPr/>
    </dgm:pt>
    <dgm:pt modelId="{0A89CF9A-B835-40DA-81B5-4B3C2097FD7A}" type="pres">
      <dgm:prSet presAssocID="{6C29FBFE-F97E-4252-AACA-C1118120DBC8}" presName="composite4" presStyleCnt="0"/>
      <dgm:spPr/>
    </dgm:pt>
    <dgm:pt modelId="{841E0417-2899-44F0-A214-D892FC23675F}" type="pres">
      <dgm:prSet presAssocID="{6C29FBFE-F97E-4252-AACA-C1118120DBC8}" presName="background4" presStyleLbl="node4" presStyleIdx="3" presStyleCnt="12"/>
      <dgm:spPr>
        <a:xfrm>
          <a:off x="893001" y="2781993"/>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9F196E61-BB5C-4624-B545-14940805D094}" type="pres">
      <dgm:prSet presAssocID="{6C29FBFE-F97E-4252-AACA-C1118120DBC8}" presName="text4" presStyleLbl="fgAcc4" presStyleIdx="3" presStyleCnt="12">
        <dgm:presLayoutVars>
          <dgm:chPref val="3"/>
        </dgm:presLayoutVars>
      </dgm:prSet>
      <dgm:spPr>
        <a:prstGeom prst="roundRect">
          <a:avLst>
            <a:gd name="adj" fmla="val 10000"/>
          </a:avLst>
        </a:prstGeom>
      </dgm:spPr>
      <dgm:t>
        <a:bodyPr/>
        <a:lstStyle/>
        <a:p>
          <a:endParaRPr lang="zh-CN" altLang="en-US"/>
        </a:p>
      </dgm:t>
    </dgm:pt>
    <dgm:pt modelId="{D5B78002-1F51-4557-BA09-20626C50E291}" type="pres">
      <dgm:prSet presAssocID="{6C29FBFE-F97E-4252-AACA-C1118120DBC8}" presName="hierChild5" presStyleCnt="0"/>
      <dgm:spPr/>
    </dgm:pt>
    <dgm:pt modelId="{E8C12469-6BB6-486D-B7F4-D2D61E624896}" type="pres">
      <dgm:prSet presAssocID="{250F39A9-85A2-4BCC-934D-A3ECC607828D}" presName="Name17" presStyleLbl="parChTrans1D3" presStyleIdx="1" presStyleCnt="4"/>
      <dgm:spPr>
        <a:custGeom>
          <a:avLst/>
          <a:gdLst/>
          <a:ahLst/>
          <a:cxnLst/>
          <a:rect l="0" t="0" r="0" b="0"/>
          <a:pathLst>
            <a:path>
              <a:moveTo>
                <a:pt x="0" y="0"/>
              </a:moveTo>
              <a:lnTo>
                <a:pt x="0" y="144703"/>
              </a:lnTo>
              <a:lnTo>
                <a:pt x="892357" y="144703"/>
              </a:lnTo>
              <a:lnTo>
                <a:pt x="892357" y="212340"/>
              </a:lnTo>
            </a:path>
          </a:pathLst>
        </a:custGeom>
      </dgm:spPr>
      <dgm:t>
        <a:bodyPr/>
        <a:lstStyle/>
        <a:p>
          <a:endParaRPr lang="zh-CN" altLang="en-US"/>
        </a:p>
      </dgm:t>
    </dgm:pt>
    <dgm:pt modelId="{96753632-7095-4890-A889-3881C092A191}" type="pres">
      <dgm:prSet presAssocID="{C0BF134C-21CF-4FE3-996D-E722698E3122}" presName="hierRoot3" presStyleCnt="0"/>
      <dgm:spPr/>
    </dgm:pt>
    <dgm:pt modelId="{F869E9BD-E11D-4B8C-ABA2-7F5654CC5222}" type="pres">
      <dgm:prSet presAssocID="{C0BF134C-21CF-4FE3-996D-E722698E3122}" presName="composite3" presStyleCnt="0"/>
      <dgm:spPr/>
    </dgm:pt>
    <dgm:pt modelId="{15ACDC45-9FAF-46DC-A172-9B2EFD106A5A}" type="pres">
      <dgm:prSet presAssocID="{C0BF134C-21CF-4FE3-996D-E722698E3122}" presName="background3" presStyleLbl="node3" presStyleIdx="1" presStyleCnt="4"/>
      <dgm:spPr>
        <a:xfrm>
          <a:off x="2231537" y="1430071"/>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DFD02E38-19F8-4B1A-9B06-9B9D2D7CA2E3}" type="pres">
      <dgm:prSet presAssocID="{C0BF134C-21CF-4FE3-996D-E722698E3122}" presName="text3" presStyleLbl="fgAcc3" presStyleIdx="1" presStyleCnt="4">
        <dgm:presLayoutVars>
          <dgm:chPref val="3"/>
        </dgm:presLayoutVars>
      </dgm:prSet>
      <dgm:spPr>
        <a:prstGeom prst="roundRect">
          <a:avLst>
            <a:gd name="adj" fmla="val 10000"/>
          </a:avLst>
        </a:prstGeom>
      </dgm:spPr>
      <dgm:t>
        <a:bodyPr/>
        <a:lstStyle/>
        <a:p>
          <a:endParaRPr lang="zh-CN" altLang="en-US"/>
        </a:p>
      </dgm:t>
    </dgm:pt>
    <dgm:pt modelId="{1F31E0C5-A22F-4832-B896-46E3F8FB9AB9}" type="pres">
      <dgm:prSet presAssocID="{C0BF134C-21CF-4FE3-996D-E722698E3122}" presName="hierChild4" presStyleCnt="0"/>
      <dgm:spPr/>
    </dgm:pt>
    <dgm:pt modelId="{01DFB4FC-6546-412E-AED8-6E54F27C99CD}" type="pres">
      <dgm:prSet presAssocID="{AD648450-7B60-40AF-BD6F-29E91C83B08E}" presName="Name23" presStyleLbl="parChTrans1D4" presStyleIdx="4" presStyleCnt="12"/>
      <dgm:spPr>
        <a:custGeom>
          <a:avLst/>
          <a:gdLst/>
          <a:ahLst/>
          <a:cxnLst/>
          <a:rect l="0" t="0" r="0" b="0"/>
          <a:pathLst>
            <a:path>
              <a:moveTo>
                <a:pt x="446178" y="0"/>
              </a:moveTo>
              <a:lnTo>
                <a:pt x="446178" y="144703"/>
              </a:lnTo>
              <a:lnTo>
                <a:pt x="0" y="144703"/>
              </a:lnTo>
              <a:lnTo>
                <a:pt x="0" y="212340"/>
              </a:lnTo>
            </a:path>
          </a:pathLst>
        </a:custGeom>
      </dgm:spPr>
      <dgm:t>
        <a:bodyPr/>
        <a:lstStyle/>
        <a:p>
          <a:endParaRPr lang="zh-CN" altLang="en-US"/>
        </a:p>
      </dgm:t>
    </dgm:pt>
    <dgm:pt modelId="{3694935A-4CA7-4C3F-B163-64E9C39B0D42}" type="pres">
      <dgm:prSet presAssocID="{73994788-8DBA-48FC-AA94-D4D77F6361EE}" presName="hierRoot4" presStyleCnt="0"/>
      <dgm:spPr/>
    </dgm:pt>
    <dgm:pt modelId="{34952702-BF7A-4D0C-8679-2DA026061004}" type="pres">
      <dgm:prSet presAssocID="{73994788-8DBA-48FC-AA94-D4D77F6361EE}" presName="composite4" presStyleCnt="0"/>
      <dgm:spPr/>
    </dgm:pt>
    <dgm:pt modelId="{36F491E3-C358-4346-9EB8-7F3B2DFE723C}" type="pres">
      <dgm:prSet presAssocID="{73994788-8DBA-48FC-AA94-D4D77F6361EE}" presName="background4" presStyleLbl="node4" presStyleIdx="4" presStyleCnt="12"/>
      <dgm:spPr>
        <a:xfrm>
          <a:off x="1785359" y="2106032"/>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285D17C7-4107-484E-AFE0-9820151B2FEB}" type="pres">
      <dgm:prSet presAssocID="{73994788-8DBA-48FC-AA94-D4D77F6361EE}" presName="text4" presStyleLbl="fgAcc4" presStyleIdx="4" presStyleCnt="12">
        <dgm:presLayoutVars>
          <dgm:chPref val="3"/>
        </dgm:presLayoutVars>
      </dgm:prSet>
      <dgm:spPr>
        <a:prstGeom prst="roundRect">
          <a:avLst>
            <a:gd name="adj" fmla="val 10000"/>
          </a:avLst>
        </a:prstGeom>
      </dgm:spPr>
      <dgm:t>
        <a:bodyPr/>
        <a:lstStyle/>
        <a:p>
          <a:endParaRPr lang="zh-CN" altLang="en-US"/>
        </a:p>
      </dgm:t>
    </dgm:pt>
    <dgm:pt modelId="{EFC37705-11D7-401E-B968-155DF2267844}" type="pres">
      <dgm:prSet presAssocID="{73994788-8DBA-48FC-AA94-D4D77F6361EE}" presName="hierChild5" presStyleCnt="0"/>
      <dgm:spPr/>
    </dgm:pt>
    <dgm:pt modelId="{F4A16B45-80C2-4CCF-86BB-2A72F8622F14}" type="pres">
      <dgm:prSet presAssocID="{75CA90DC-460A-45FD-A406-242AA1E2FFC9}" presName="Name23" presStyleLbl="parChTrans1D4" presStyleIdx="5" presStyleCnt="12"/>
      <dgm:spPr>
        <a:custGeom>
          <a:avLst/>
          <a:gdLst/>
          <a:ahLst/>
          <a:cxnLst/>
          <a:rect l="0" t="0" r="0" b="0"/>
          <a:pathLst>
            <a:path>
              <a:moveTo>
                <a:pt x="45720" y="0"/>
              </a:moveTo>
              <a:lnTo>
                <a:pt x="45720" y="212340"/>
              </a:lnTo>
            </a:path>
          </a:pathLst>
        </a:custGeom>
      </dgm:spPr>
      <dgm:t>
        <a:bodyPr/>
        <a:lstStyle/>
        <a:p>
          <a:endParaRPr lang="zh-CN" altLang="en-US"/>
        </a:p>
      </dgm:t>
    </dgm:pt>
    <dgm:pt modelId="{5826B4DB-D406-4A9A-898C-5443D8D8A351}" type="pres">
      <dgm:prSet presAssocID="{3E554BE3-75EB-4C54-BC4B-29A7BF349E08}" presName="hierRoot4" presStyleCnt="0"/>
      <dgm:spPr/>
    </dgm:pt>
    <dgm:pt modelId="{825C9A78-B60D-401F-81BB-60CC2F10FA81}" type="pres">
      <dgm:prSet presAssocID="{3E554BE3-75EB-4C54-BC4B-29A7BF349E08}" presName="composite4" presStyleCnt="0"/>
      <dgm:spPr/>
    </dgm:pt>
    <dgm:pt modelId="{CF2C0FD8-570E-4F81-BC21-35DDB8BA31F6}" type="pres">
      <dgm:prSet presAssocID="{3E554BE3-75EB-4C54-BC4B-29A7BF349E08}" presName="background4" presStyleLbl="node4" presStyleIdx="5" presStyleCnt="12"/>
      <dgm:spPr>
        <a:xfrm>
          <a:off x="1785359" y="2781993"/>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78BFB35F-9C03-430A-8564-5E864FC63F99}" type="pres">
      <dgm:prSet presAssocID="{3E554BE3-75EB-4C54-BC4B-29A7BF349E08}" presName="text4" presStyleLbl="fgAcc4" presStyleIdx="5" presStyleCnt="12">
        <dgm:presLayoutVars>
          <dgm:chPref val="3"/>
        </dgm:presLayoutVars>
      </dgm:prSet>
      <dgm:spPr>
        <a:prstGeom prst="roundRect">
          <a:avLst>
            <a:gd name="adj" fmla="val 10000"/>
          </a:avLst>
        </a:prstGeom>
      </dgm:spPr>
      <dgm:t>
        <a:bodyPr/>
        <a:lstStyle/>
        <a:p>
          <a:endParaRPr lang="zh-CN" altLang="en-US"/>
        </a:p>
      </dgm:t>
    </dgm:pt>
    <dgm:pt modelId="{B71ABCFE-FE9D-472E-B3B8-5B9EAF2340E8}" type="pres">
      <dgm:prSet presAssocID="{3E554BE3-75EB-4C54-BC4B-29A7BF349E08}" presName="hierChild5" presStyleCnt="0"/>
      <dgm:spPr/>
    </dgm:pt>
    <dgm:pt modelId="{02897554-7866-4492-9F0C-43C92BCDC4FD}" type="pres">
      <dgm:prSet presAssocID="{0EE72583-0D09-44A9-88A8-F8874B81E2CD}" presName="Name23" presStyleLbl="parChTrans1D4" presStyleIdx="6" presStyleCnt="12"/>
      <dgm:spPr>
        <a:custGeom>
          <a:avLst/>
          <a:gdLst/>
          <a:ahLst/>
          <a:cxnLst/>
          <a:rect l="0" t="0" r="0" b="0"/>
          <a:pathLst>
            <a:path>
              <a:moveTo>
                <a:pt x="0" y="0"/>
              </a:moveTo>
              <a:lnTo>
                <a:pt x="0" y="144703"/>
              </a:lnTo>
              <a:lnTo>
                <a:pt x="446178" y="144703"/>
              </a:lnTo>
              <a:lnTo>
                <a:pt x="446178" y="212340"/>
              </a:lnTo>
            </a:path>
          </a:pathLst>
        </a:custGeom>
      </dgm:spPr>
      <dgm:t>
        <a:bodyPr/>
        <a:lstStyle/>
        <a:p>
          <a:endParaRPr lang="zh-CN" altLang="en-US"/>
        </a:p>
      </dgm:t>
    </dgm:pt>
    <dgm:pt modelId="{78333114-256E-4156-9227-67B9EDF51C60}" type="pres">
      <dgm:prSet presAssocID="{00C39850-EFC4-453B-8B1C-A345EB65C396}" presName="hierRoot4" presStyleCnt="0"/>
      <dgm:spPr/>
    </dgm:pt>
    <dgm:pt modelId="{082863C6-6F2B-4606-A95B-EB6D96BC1D80}" type="pres">
      <dgm:prSet presAssocID="{00C39850-EFC4-453B-8B1C-A345EB65C396}" presName="composite4" presStyleCnt="0"/>
      <dgm:spPr/>
    </dgm:pt>
    <dgm:pt modelId="{EAACB1D6-E3D9-48DC-B598-4F7D4F5015D1}" type="pres">
      <dgm:prSet presAssocID="{00C39850-EFC4-453B-8B1C-A345EB65C396}" presName="background4" presStyleLbl="node4" presStyleIdx="6" presStyleCnt="12"/>
      <dgm:spPr>
        <a:xfrm>
          <a:off x="2677716" y="2106032"/>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966D4FB2-CA78-4C0C-8CFB-C5CEC3328430}" type="pres">
      <dgm:prSet presAssocID="{00C39850-EFC4-453B-8B1C-A345EB65C396}" presName="text4" presStyleLbl="fgAcc4" presStyleIdx="6" presStyleCnt="12">
        <dgm:presLayoutVars>
          <dgm:chPref val="3"/>
        </dgm:presLayoutVars>
      </dgm:prSet>
      <dgm:spPr>
        <a:prstGeom prst="roundRect">
          <a:avLst>
            <a:gd name="adj" fmla="val 10000"/>
          </a:avLst>
        </a:prstGeom>
      </dgm:spPr>
      <dgm:t>
        <a:bodyPr/>
        <a:lstStyle/>
        <a:p>
          <a:endParaRPr lang="zh-CN" altLang="en-US"/>
        </a:p>
      </dgm:t>
    </dgm:pt>
    <dgm:pt modelId="{148AFD45-A3E6-40FB-B458-8AAEB11667EE}" type="pres">
      <dgm:prSet presAssocID="{00C39850-EFC4-453B-8B1C-A345EB65C396}" presName="hierChild5" presStyleCnt="0"/>
      <dgm:spPr/>
    </dgm:pt>
    <dgm:pt modelId="{3A776DF1-2C9D-43BD-A773-C0E0BABB7E1B}" type="pres">
      <dgm:prSet presAssocID="{4019F05E-3474-4187-85E9-B52B351020A6}" presName="Name23" presStyleLbl="parChTrans1D4" presStyleIdx="7" presStyleCnt="12"/>
      <dgm:spPr>
        <a:custGeom>
          <a:avLst/>
          <a:gdLst/>
          <a:ahLst/>
          <a:cxnLst/>
          <a:rect l="0" t="0" r="0" b="0"/>
          <a:pathLst>
            <a:path>
              <a:moveTo>
                <a:pt x="45720" y="0"/>
              </a:moveTo>
              <a:lnTo>
                <a:pt x="45720" y="212340"/>
              </a:lnTo>
            </a:path>
          </a:pathLst>
        </a:custGeom>
      </dgm:spPr>
      <dgm:t>
        <a:bodyPr/>
        <a:lstStyle/>
        <a:p>
          <a:endParaRPr lang="zh-CN" altLang="en-US"/>
        </a:p>
      </dgm:t>
    </dgm:pt>
    <dgm:pt modelId="{A977CC50-FFB4-4B7C-8793-B1EF3DE6F15A}" type="pres">
      <dgm:prSet presAssocID="{3BCC6127-D951-427F-BA12-50E1206883B2}" presName="hierRoot4" presStyleCnt="0"/>
      <dgm:spPr/>
    </dgm:pt>
    <dgm:pt modelId="{9452A451-A138-452B-B2FA-097FB1AE5885}" type="pres">
      <dgm:prSet presAssocID="{3BCC6127-D951-427F-BA12-50E1206883B2}" presName="composite4" presStyleCnt="0"/>
      <dgm:spPr/>
    </dgm:pt>
    <dgm:pt modelId="{D8615E0B-B782-4A2D-B000-FBEC215C5249}" type="pres">
      <dgm:prSet presAssocID="{3BCC6127-D951-427F-BA12-50E1206883B2}" presName="background4" presStyleLbl="node4" presStyleIdx="7" presStyleCnt="12"/>
      <dgm:spPr>
        <a:xfrm>
          <a:off x="2677716" y="2781993"/>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8D2329CE-2D1C-4DF1-9D65-DA80DAFF7491}" type="pres">
      <dgm:prSet presAssocID="{3BCC6127-D951-427F-BA12-50E1206883B2}" presName="text4" presStyleLbl="fgAcc4" presStyleIdx="7" presStyleCnt="12">
        <dgm:presLayoutVars>
          <dgm:chPref val="3"/>
        </dgm:presLayoutVars>
      </dgm:prSet>
      <dgm:spPr>
        <a:prstGeom prst="roundRect">
          <a:avLst>
            <a:gd name="adj" fmla="val 10000"/>
          </a:avLst>
        </a:prstGeom>
      </dgm:spPr>
      <dgm:t>
        <a:bodyPr/>
        <a:lstStyle/>
        <a:p>
          <a:endParaRPr lang="zh-CN" altLang="en-US"/>
        </a:p>
      </dgm:t>
    </dgm:pt>
    <dgm:pt modelId="{F82E5391-23F0-4120-AC81-9688CAB89AA6}" type="pres">
      <dgm:prSet presAssocID="{3BCC6127-D951-427F-BA12-50E1206883B2}" presName="hierChild5" presStyleCnt="0"/>
      <dgm:spPr/>
    </dgm:pt>
    <dgm:pt modelId="{7EECC7E3-8261-4F82-89D9-1169DBBF264F}" type="pres">
      <dgm:prSet presAssocID="{C2D325A5-D37D-434B-9CC1-041784C7EEEF}" presName="Name10" presStyleLbl="parChTrans1D2" presStyleIdx="1" presStyleCnt="2"/>
      <dgm:spPr>
        <a:custGeom>
          <a:avLst/>
          <a:gdLst/>
          <a:ahLst/>
          <a:cxnLst/>
          <a:rect l="0" t="0" r="0" b="0"/>
          <a:pathLst>
            <a:path>
              <a:moveTo>
                <a:pt x="0" y="0"/>
              </a:moveTo>
              <a:lnTo>
                <a:pt x="0" y="144703"/>
              </a:lnTo>
              <a:lnTo>
                <a:pt x="1338536" y="144703"/>
              </a:lnTo>
              <a:lnTo>
                <a:pt x="1338536" y="212340"/>
              </a:lnTo>
            </a:path>
          </a:pathLst>
        </a:custGeom>
      </dgm:spPr>
      <dgm:t>
        <a:bodyPr/>
        <a:lstStyle/>
        <a:p>
          <a:endParaRPr lang="zh-CN" altLang="en-US"/>
        </a:p>
      </dgm:t>
    </dgm:pt>
    <dgm:pt modelId="{B6099A29-9229-482F-86E4-4DBF14A61705}" type="pres">
      <dgm:prSet presAssocID="{5C242A00-9669-4F1D-9BFA-A263205C4287}" presName="hierRoot2" presStyleCnt="0"/>
      <dgm:spPr/>
    </dgm:pt>
    <dgm:pt modelId="{13C6BC2D-2C69-445A-9D79-3D0A0B9799BC}" type="pres">
      <dgm:prSet presAssocID="{5C242A00-9669-4F1D-9BFA-A263205C4287}" presName="composite2" presStyleCnt="0"/>
      <dgm:spPr/>
    </dgm:pt>
    <dgm:pt modelId="{E4519191-193B-40A3-B6AF-61A8F27E2D66}" type="pres">
      <dgm:prSet presAssocID="{5C242A00-9669-4F1D-9BFA-A263205C4287}" presName="background2" presStyleLbl="node2" presStyleIdx="1" presStyleCnt="2"/>
      <dgm:spPr>
        <a:xfrm>
          <a:off x="4016253" y="754110"/>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C763E023-BDF5-497E-BE92-E9D4F9AB6602}" type="pres">
      <dgm:prSet presAssocID="{5C242A00-9669-4F1D-9BFA-A263205C4287}" presName="text2" presStyleLbl="fgAcc2" presStyleIdx="1" presStyleCnt="2">
        <dgm:presLayoutVars>
          <dgm:chPref val="3"/>
        </dgm:presLayoutVars>
      </dgm:prSet>
      <dgm:spPr>
        <a:prstGeom prst="roundRect">
          <a:avLst>
            <a:gd name="adj" fmla="val 10000"/>
          </a:avLst>
        </a:prstGeom>
      </dgm:spPr>
      <dgm:t>
        <a:bodyPr/>
        <a:lstStyle/>
        <a:p>
          <a:endParaRPr lang="zh-CN" altLang="en-US"/>
        </a:p>
      </dgm:t>
    </dgm:pt>
    <dgm:pt modelId="{DB000B0C-AEDD-42C5-9647-8752930E645D}" type="pres">
      <dgm:prSet presAssocID="{5C242A00-9669-4F1D-9BFA-A263205C4287}" presName="hierChild3" presStyleCnt="0"/>
      <dgm:spPr/>
    </dgm:pt>
    <dgm:pt modelId="{0F043932-9C42-454B-ADED-56D29D8F6458}" type="pres">
      <dgm:prSet presAssocID="{CD24F063-661F-4ECC-B5E0-233776C0BE1C}" presName="Name17" presStyleLbl="parChTrans1D3" presStyleIdx="2" presStyleCnt="4"/>
      <dgm:spPr>
        <a:custGeom>
          <a:avLst/>
          <a:gdLst/>
          <a:ahLst/>
          <a:cxnLst/>
          <a:rect l="0" t="0" r="0" b="0"/>
          <a:pathLst>
            <a:path>
              <a:moveTo>
                <a:pt x="446178" y="0"/>
              </a:moveTo>
              <a:lnTo>
                <a:pt x="446178" y="144703"/>
              </a:lnTo>
              <a:lnTo>
                <a:pt x="0" y="144703"/>
              </a:lnTo>
              <a:lnTo>
                <a:pt x="0" y="212340"/>
              </a:lnTo>
            </a:path>
          </a:pathLst>
        </a:custGeom>
      </dgm:spPr>
      <dgm:t>
        <a:bodyPr/>
        <a:lstStyle/>
        <a:p>
          <a:endParaRPr lang="zh-CN" altLang="en-US"/>
        </a:p>
      </dgm:t>
    </dgm:pt>
    <dgm:pt modelId="{B56F1B44-1D74-4F87-8557-65C55A318109}" type="pres">
      <dgm:prSet presAssocID="{69321FE2-2247-45EB-8E25-37696473B46F}" presName="hierRoot3" presStyleCnt="0"/>
      <dgm:spPr/>
    </dgm:pt>
    <dgm:pt modelId="{1159256D-1AE4-48D4-8EA6-86BC45260F8B}" type="pres">
      <dgm:prSet presAssocID="{69321FE2-2247-45EB-8E25-37696473B46F}" presName="composite3" presStyleCnt="0"/>
      <dgm:spPr/>
    </dgm:pt>
    <dgm:pt modelId="{338BBCEA-9A2E-4F69-8E69-82C4572F21AE}" type="pres">
      <dgm:prSet presAssocID="{69321FE2-2247-45EB-8E25-37696473B46F}" presName="background3" presStyleLbl="node3" presStyleIdx="2" presStyleCnt="4"/>
      <dgm:spPr>
        <a:xfrm>
          <a:off x="3570074" y="1430071"/>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3E9B1B80-B649-436C-AE88-9335C4EAD3EE}" type="pres">
      <dgm:prSet presAssocID="{69321FE2-2247-45EB-8E25-37696473B46F}" presName="text3" presStyleLbl="fgAcc3" presStyleIdx="2" presStyleCnt="4">
        <dgm:presLayoutVars>
          <dgm:chPref val="3"/>
        </dgm:presLayoutVars>
      </dgm:prSet>
      <dgm:spPr>
        <a:prstGeom prst="roundRect">
          <a:avLst>
            <a:gd name="adj" fmla="val 10000"/>
          </a:avLst>
        </a:prstGeom>
      </dgm:spPr>
      <dgm:t>
        <a:bodyPr/>
        <a:lstStyle/>
        <a:p>
          <a:endParaRPr lang="zh-CN" altLang="en-US"/>
        </a:p>
      </dgm:t>
    </dgm:pt>
    <dgm:pt modelId="{3460F62B-4E84-4BC8-8560-F681DDB0BBE9}" type="pres">
      <dgm:prSet presAssocID="{69321FE2-2247-45EB-8E25-37696473B46F}" presName="hierChild4" presStyleCnt="0"/>
      <dgm:spPr/>
    </dgm:pt>
    <dgm:pt modelId="{8A5B2FEF-0FE0-423D-B3EF-545B5956FBAA}" type="pres">
      <dgm:prSet presAssocID="{8CF4C6A8-9267-45D9-9F10-586E7E1D69E5}" presName="Name23" presStyleLbl="parChTrans1D4" presStyleIdx="8" presStyleCnt="12"/>
      <dgm:spPr>
        <a:custGeom>
          <a:avLst/>
          <a:gdLst/>
          <a:ahLst/>
          <a:cxnLst/>
          <a:rect l="0" t="0" r="0" b="0"/>
          <a:pathLst>
            <a:path>
              <a:moveTo>
                <a:pt x="45720" y="0"/>
              </a:moveTo>
              <a:lnTo>
                <a:pt x="45720" y="212340"/>
              </a:lnTo>
            </a:path>
          </a:pathLst>
        </a:custGeom>
      </dgm:spPr>
      <dgm:t>
        <a:bodyPr/>
        <a:lstStyle/>
        <a:p>
          <a:endParaRPr lang="zh-CN" altLang="en-US"/>
        </a:p>
      </dgm:t>
    </dgm:pt>
    <dgm:pt modelId="{2806D109-6987-4A0F-BB71-A904123F1888}" type="pres">
      <dgm:prSet presAssocID="{1F1D5F3F-88AB-47D1-803F-8FD521A4F5CE}" presName="hierRoot4" presStyleCnt="0"/>
      <dgm:spPr/>
    </dgm:pt>
    <dgm:pt modelId="{B168C270-4B4B-44E6-9357-112F989AF1D9}" type="pres">
      <dgm:prSet presAssocID="{1F1D5F3F-88AB-47D1-803F-8FD521A4F5CE}" presName="composite4" presStyleCnt="0"/>
      <dgm:spPr/>
    </dgm:pt>
    <dgm:pt modelId="{048AE53B-3D0C-4550-8414-285B4019F87F}" type="pres">
      <dgm:prSet presAssocID="{1F1D5F3F-88AB-47D1-803F-8FD521A4F5CE}" presName="background4" presStyleLbl="node4" presStyleIdx="8" presStyleCnt="12"/>
      <dgm:spPr>
        <a:xfrm>
          <a:off x="3570074" y="2106032"/>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D1711CAC-E53C-4309-A5D8-FF50668F753C}" type="pres">
      <dgm:prSet presAssocID="{1F1D5F3F-88AB-47D1-803F-8FD521A4F5CE}" presName="text4" presStyleLbl="fgAcc4" presStyleIdx="8" presStyleCnt="12">
        <dgm:presLayoutVars>
          <dgm:chPref val="3"/>
        </dgm:presLayoutVars>
      </dgm:prSet>
      <dgm:spPr>
        <a:prstGeom prst="roundRect">
          <a:avLst>
            <a:gd name="adj" fmla="val 10000"/>
          </a:avLst>
        </a:prstGeom>
      </dgm:spPr>
      <dgm:t>
        <a:bodyPr/>
        <a:lstStyle/>
        <a:p>
          <a:endParaRPr lang="zh-CN" altLang="en-US"/>
        </a:p>
      </dgm:t>
    </dgm:pt>
    <dgm:pt modelId="{4710D4EB-DC32-45B2-B093-1D609BBB5FB0}" type="pres">
      <dgm:prSet presAssocID="{1F1D5F3F-88AB-47D1-803F-8FD521A4F5CE}" presName="hierChild5" presStyleCnt="0"/>
      <dgm:spPr/>
    </dgm:pt>
    <dgm:pt modelId="{364DDFA9-FBC1-4E6A-9C5F-E38EFA392F1D}" type="pres">
      <dgm:prSet presAssocID="{496DA681-D96A-45C0-86E7-4F54AF8675A7}" presName="Name23" presStyleLbl="parChTrans1D4" presStyleIdx="9" presStyleCnt="12"/>
      <dgm:spPr>
        <a:custGeom>
          <a:avLst/>
          <a:gdLst/>
          <a:ahLst/>
          <a:cxnLst/>
          <a:rect l="0" t="0" r="0" b="0"/>
          <a:pathLst>
            <a:path>
              <a:moveTo>
                <a:pt x="45720" y="0"/>
              </a:moveTo>
              <a:lnTo>
                <a:pt x="45720" y="212340"/>
              </a:lnTo>
            </a:path>
          </a:pathLst>
        </a:custGeom>
      </dgm:spPr>
      <dgm:t>
        <a:bodyPr/>
        <a:lstStyle/>
        <a:p>
          <a:endParaRPr lang="zh-CN" altLang="en-US"/>
        </a:p>
      </dgm:t>
    </dgm:pt>
    <dgm:pt modelId="{987CA3BE-2BEE-4065-B39E-4FDE44029CBC}" type="pres">
      <dgm:prSet presAssocID="{74BD0596-F33F-4280-9F3A-A948154DF922}" presName="hierRoot4" presStyleCnt="0"/>
      <dgm:spPr/>
    </dgm:pt>
    <dgm:pt modelId="{8C3F3624-F50A-4C30-8E51-F2A9A5794802}" type="pres">
      <dgm:prSet presAssocID="{74BD0596-F33F-4280-9F3A-A948154DF922}" presName="composite4" presStyleCnt="0"/>
      <dgm:spPr/>
    </dgm:pt>
    <dgm:pt modelId="{5D8F5DB8-EA45-4137-A01B-200449279561}" type="pres">
      <dgm:prSet presAssocID="{74BD0596-F33F-4280-9F3A-A948154DF922}" presName="background4" presStyleLbl="node4" presStyleIdx="9" presStyleCnt="12"/>
      <dgm:spPr>
        <a:xfrm>
          <a:off x="3570074" y="2781993"/>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6C908155-A659-4F76-8F51-EE1851F6F99E}" type="pres">
      <dgm:prSet presAssocID="{74BD0596-F33F-4280-9F3A-A948154DF922}" presName="text4" presStyleLbl="fgAcc4" presStyleIdx="9" presStyleCnt="12">
        <dgm:presLayoutVars>
          <dgm:chPref val="3"/>
        </dgm:presLayoutVars>
      </dgm:prSet>
      <dgm:spPr>
        <a:prstGeom prst="roundRect">
          <a:avLst>
            <a:gd name="adj" fmla="val 10000"/>
          </a:avLst>
        </a:prstGeom>
      </dgm:spPr>
      <dgm:t>
        <a:bodyPr/>
        <a:lstStyle/>
        <a:p>
          <a:endParaRPr lang="zh-CN" altLang="en-US"/>
        </a:p>
      </dgm:t>
    </dgm:pt>
    <dgm:pt modelId="{D02C7E22-0609-4170-B1D8-ED7B3B9C8042}" type="pres">
      <dgm:prSet presAssocID="{74BD0596-F33F-4280-9F3A-A948154DF922}" presName="hierChild5" presStyleCnt="0"/>
      <dgm:spPr/>
    </dgm:pt>
    <dgm:pt modelId="{92F3CBB8-22A8-45D2-90B2-93FB44B83E5B}" type="pres">
      <dgm:prSet presAssocID="{9518F764-D219-49AC-82F9-021E1C710AF2}" presName="Name17" presStyleLbl="parChTrans1D3" presStyleIdx="3" presStyleCnt="4"/>
      <dgm:spPr>
        <a:custGeom>
          <a:avLst/>
          <a:gdLst/>
          <a:ahLst/>
          <a:cxnLst/>
          <a:rect l="0" t="0" r="0" b="0"/>
          <a:pathLst>
            <a:path>
              <a:moveTo>
                <a:pt x="0" y="0"/>
              </a:moveTo>
              <a:lnTo>
                <a:pt x="0" y="144703"/>
              </a:lnTo>
              <a:lnTo>
                <a:pt x="446178" y="144703"/>
              </a:lnTo>
              <a:lnTo>
                <a:pt x="446178" y="212340"/>
              </a:lnTo>
            </a:path>
          </a:pathLst>
        </a:custGeom>
      </dgm:spPr>
      <dgm:t>
        <a:bodyPr/>
        <a:lstStyle/>
        <a:p>
          <a:endParaRPr lang="zh-CN" altLang="en-US"/>
        </a:p>
      </dgm:t>
    </dgm:pt>
    <dgm:pt modelId="{DF8B3120-1F9D-4AB6-A70F-83F971D1353E}" type="pres">
      <dgm:prSet presAssocID="{F7B12FF8-F547-49E1-8EB3-13C066F136F9}" presName="hierRoot3" presStyleCnt="0"/>
      <dgm:spPr/>
    </dgm:pt>
    <dgm:pt modelId="{F03EF96C-FD75-4226-A64A-CEF489D4A8F3}" type="pres">
      <dgm:prSet presAssocID="{F7B12FF8-F547-49E1-8EB3-13C066F136F9}" presName="composite3" presStyleCnt="0"/>
      <dgm:spPr/>
    </dgm:pt>
    <dgm:pt modelId="{4B54BFEF-B8CF-4382-98CE-857F98924EB2}" type="pres">
      <dgm:prSet presAssocID="{F7B12FF8-F547-49E1-8EB3-13C066F136F9}" presName="background3" presStyleLbl="node3" presStyleIdx="3" presStyleCnt="4"/>
      <dgm:spPr>
        <a:xfrm>
          <a:off x="4462431" y="1430071"/>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9ACB97EA-44B5-4DCA-BC08-72FCB65450A9}" type="pres">
      <dgm:prSet presAssocID="{F7B12FF8-F547-49E1-8EB3-13C066F136F9}" presName="text3" presStyleLbl="fgAcc3" presStyleIdx="3" presStyleCnt="4">
        <dgm:presLayoutVars>
          <dgm:chPref val="3"/>
        </dgm:presLayoutVars>
      </dgm:prSet>
      <dgm:spPr>
        <a:prstGeom prst="roundRect">
          <a:avLst>
            <a:gd name="adj" fmla="val 10000"/>
          </a:avLst>
        </a:prstGeom>
      </dgm:spPr>
      <dgm:t>
        <a:bodyPr/>
        <a:lstStyle/>
        <a:p>
          <a:endParaRPr lang="zh-CN" altLang="en-US"/>
        </a:p>
      </dgm:t>
    </dgm:pt>
    <dgm:pt modelId="{8391B9D1-28CE-476A-AF18-BFC52E8589AA}" type="pres">
      <dgm:prSet presAssocID="{F7B12FF8-F547-49E1-8EB3-13C066F136F9}" presName="hierChild4" presStyleCnt="0"/>
      <dgm:spPr/>
    </dgm:pt>
    <dgm:pt modelId="{45629AEB-63B2-49C4-87D7-F4B568D0C6BB}" type="pres">
      <dgm:prSet presAssocID="{036FFB19-130C-41C6-A181-1B271A0841A3}" presName="Name23" presStyleLbl="parChTrans1D4" presStyleIdx="10" presStyleCnt="12"/>
      <dgm:spPr>
        <a:custGeom>
          <a:avLst/>
          <a:gdLst/>
          <a:ahLst/>
          <a:cxnLst/>
          <a:rect l="0" t="0" r="0" b="0"/>
          <a:pathLst>
            <a:path>
              <a:moveTo>
                <a:pt x="45720" y="0"/>
              </a:moveTo>
              <a:lnTo>
                <a:pt x="45720" y="212340"/>
              </a:lnTo>
            </a:path>
          </a:pathLst>
        </a:custGeom>
      </dgm:spPr>
      <dgm:t>
        <a:bodyPr/>
        <a:lstStyle/>
        <a:p>
          <a:endParaRPr lang="zh-CN" altLang="en-US"/>
        </a:p>
      </dgm:t>
    </dgm:pt>
    <dgm:pt modelId="{15D15C02-BA52-4C08-89C5-30D9C7BC7891}" type="pres">
      <dgm:prSet presAssocID="{E3A5BA1A-90BD-4AEA-92AA-2C25719213D9}" presName="hierRoot4" presStyleCnt="0"/>
      <dgm:spPr/>
    </dgm:pt>
    <dgm:pt modelId="{6AB71AC8-3E84-47F0-898F-5ED79D881091}" type="pres">
      <dgm:prSet presAssocID="{E3A5BA1A-90BD-4AEA-92AA-2C25719213D9}" presName="composite4" presStyleCnt="0"/>
      <dgm:spPr/>
    </dgm:pt>
    <dgm:pt modelId="{5E5B6162-7D3B-4ED8-8A63-06E50098B918}" type="pres">
      <dgm:prSet presAssocID="{E3A5BA1A-90BD-4AEA-92AA-2C25719213D9}" presName="background4" presStyleLbl="node4" presStyleIdx="10" presStyleCnt="12"/>
      <dgm:spPr>
        <a:xfrm>
          <a:off x="4462431" y="2106032"/>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6D3846B6-E1BB-4C80-A737-720EBCBAE250}" type="pres">
      <dgm:prSet presAssocID="{E3A5BA1A-90BD-4AEA-92AA-2C25719213D9}" presName="text4" presStyleLbl="fgAcc4" presStyleIdx="10" presStyleCnt="12">
        <dgm:presLayoutVars>
          <dgm:chPref val="3"/>
        </dgm:presLayoutVars>
      </dgm:prSet>
      <dgm:spPr>
        <a:prstGeom prst="roundRect">
          <a:avLst>
            <a:gd name="adj" fmla="val 10000"/>
          </a:avLst>
        </a:prstGeom>
      </dgm:spPr>
      <dgm:t>
        <a:bodyPr/>
        <a:lstStyle/>
        <a:p>
          <a:endParaRPr lang="zh-CN" altLang="en-US"/>
        </a:p>
      </dgm:t>
    </dgm:pt>
    <dgm:pt modelId="{FA844BF1-A1AA-412C-AA0F-D4BCFB5655B7}" type="pres">
      <dgm:prSet presAssocID="{E3A5BA1A-90BD-4AEA-92AA-2C25719213D9}" presName="hierChild5" presStyleCnt="0"/>
      <dgm:spPr/>
    </dgm:pt>
    <dgm:pt modelId="{04F8C037-E473-49E9-93A6-DE0C95D19B15}" type="pres">
      <dgm:prSet presAssocID="{E212B30B-0AB5-4ADF-AA2A-421B3319ECC5}" presName="Name23" presStyleLbl="parChTrans1D4" presStyleIdx="11" presStyleCnt="12"/>
      <dgm:spPr>
        <a:custGeom>
          <a:avLst/>
          <a:gdLst/>
          <a:ahLst/>
          <a:cxnLst/>
          <a:rect l="0" t="0" r="0" b="0"/>
          <a:pathLst>
            <a:path>
              <a:moveTo>
                <a:pt x="45720" y="0"/>
              </a:moveTo>
              <a:lnTo>
                <a:pt x="45720" y="212340"/>
              </a:lnTo>
            </a:path>
          </a:pathLst>
        </a:custGeom>
      </dgm:spPr>
      <dgm:t>
        <a:bodyPr/>
        <a:lstStyle/>
        <a:p>
          <a:endParaRPr lang="zh-CN" altLang="en-US"/>
        </a:p>
      </dgm:t>
    </dgm:pt>
    <dgm:pt modelId="{B46C382B-ED3B-4957-BAB3-E36DEEDE1810}" type="pres">
      <dgm:prSet presAssocID="{6DA60713-B8AD-4C76-9F64-172697E0FA5C}" presName="hierRoot4" presStyleCnt="0"/>
      <dgm:spPr/>
    </dgm:pt>
    <dgm:pt modelId="{8E7F4099-FE18-4918-B502-002EC15D8A7A}" type="pres">
      <dgm:prSet presAssocID="{6DA60713-B8AD-4C76-9F64-172697E0FA5C}" presName="composite4" presStyleCnt="0"/>
      <dgm:spPr/>
    </dgm:pt>
    <dgm:pt modelId="{ABB990EB-3ACA-4BD8-AC8A-008C4BAB2A4C}" type="pres">
      <dgm:prSet presAssocID="{6DA60713-B8AD-4C76-9F64-172697E0FA5C}" presName="background4" presStyleLbl="node4" presStyleIdx="11" presStyleCnt="12"/>
      <dgm:spPr>
        <a:xfrm>
          <a:off x="4462431" y="2781993"/>
          <a:ext cx="730110" cy="463620"/>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B5485E50-C052-45AB-B467-74071914DE57}" type="pres">
      <dgm:prSet presAssocID="{6DA60713-B8AD-4C76-9F64-172697E0FA5C}" presName="text4" presStyleLbl="fgAcc4" presStyleIdx="11" presStyleCnt="12">
        <dgm:presLayoutVars>
          <dgm:chPref val="3"/>
        </dgm:presLayoutVars>
      </dgm:prSet>
      <dgm:spPr>
        <a:prstGeom prst="roundRect">
          <a:avLst>
            <a:gd name="adj" fmla="val 10000"/>
          </a:avLst>
        </a:prstGeom>
      </dgm:spPr>
      <dgm:t>
        <a:bodyPr/>
        <a:lstStyle/>
        <a:p>
          <a:endParaRPr lang="zh-CN" altLang="en-US"/>
        </a:p>
      </dgm:t>
    </dgm:pt>
    <dgm:pt modelId="{C81C7B9C-6E82-4ED9-A196-228319B059EB}" type="pres">
      <dgm:prSet presAssocID="{6DA60713-B8AD-4C76-9F64-172697E0FA5C}" presName="hierChild5" presStyleCnt="0"/>
      <dgm:spPr/>
    </dgm:pt>
  </dgm:ptLst>
  <dgm:cxnLst>
    <dgm:cxn modelId="{9348F893-DEBD-4C7A-ABE9-E8B1DE01B4F8}" type="presOf" srcId="{6DA60713-B8AD-4C76-9F64-172697E0FA5C}" destId="{B5485E50-C052-45AB-B467-74071914DE57}" srcOrd="0" destOrd="0" presId="urn:microsoft.com/office/officeart/2005/8/layout/hierarchy1"/>
    <dgm:cxn modelId="{5F23D7BD-480F-45A5-A1C2-62EA6FE3BB0F}" type="presOf" srcId="{5C242A00-9669-4F1D-9BFA-A263205C4287}" destId="{C763E023-BDF5-497E-BE92-E9D4F9AB6602}" srcOrd="0" destOrd="0" presId="urn:microsoft.com/office/officeart/2005/8/layout/hierarchy1"/>
    <dgm:cxn modelId="{1C6DAC1B-8C31-4147-AB7D-8063CD0923B0}" type="presOf" srcId="{75CA90DC-460A-45FD-A406-242AA1E2FFC9}" destId="{F4A16B45-80C2-4CCF-86BB-2A72F8622F14}" srcOrd="0" destOrd="0" presId="urn:microsoft.com/office/officeart/2005/8/layout/hierarchy1"/>
    <dgm:cxn modelId="{CB795588-3644-428D-BA9E-F005B2D38A06}" type="presOf" srcId="{34085261-2682-4426-8B1B-A69E74012079}" destId="{77A013FA-B297-4491-B72F-77563542F375}" srcOrd="0" destOrd="0" presId="urn:microsoft.com/office/officeart/2005/8/layout/hierarchy1"/>
    <dgm:cxn modelId="{B2F8167A-B341-467C-B171-B7093A6E87D0}" srcId="{5B42679E-7B76-4F34-A1D2-D696F862D6DD}" destId="{34085261-2682-4426-8B1B-A69E74012079}" srcOrd="0" destOrd="0" parTransId="{1A582F8F-9622-4EAC-9394-B06EF1D59D29}" sibTransId="{74D92D26-05D6-4BBE-B38E-3E24551D7FBA}"/>
    <dgm:cxn modelId="{FB32B200-5E81-423A-9A72-9F13E3019576}" srcId="{73994788-8DBA-48FC-AA94-D4D77F6361EE}" destId="{3E554BE3-75EB-4C54-BC4B-29A7BF349E08}" srcOrd="0" destOrd="0" parTransId="{75CA90DC-460A-45FD-A406-242AA1E2FFC9}" sibTransId="{2D670932-FFC2-4126-B592-F99AD64CC68E}"/>
    <dgm:cxn modelId="{BAFC0451-AC20-4216-A3C5-603332956525}" srcId="{C0BF134C-21CF-4FE3-996D-E722698E3122}" destId="{00C39850-EFC4-453B-8B1C-A345EB65C396}" srcOrd="1" destOrd="0" parTransId="{0EE72583-0D09-44A9-88A8-F8874B81E2CD}" sibTransId="{F4241312-7AE6-406C-84F7-2F5D6FFDEAA3}"/>
    <dgm:cxn modelId="{4445FB22-DE9F-42C5-A6CE-B672A5D23DFC}" type="presOf" srcId="{5B42679E-7B76-4F34-A1D2-D696F862D6DD}" destId="{DDA1789F-4EE4-42B2-8323-DBECCBEEB7FB}" srcOrd="0" destOrd="0" presId="urn:microsoft.com/office/officeart/2005/8/layout/hierarchy1"/>
    <dgm:cxn modelId="{AC3CF9EE-0553-4157-93DA-C49DC40462F0}" type="presOf" srcId="{FB10F061-94AF-4147-BAD5-89FC8A4300C4}" destId="{B777E23E-1BE0-4AA2-A034-F3164B54ED0B}" srcOrd="0" destOrd="0" presId="urn:microsoft.com/office/officeart/2005/8/layout/hierarchy1"/>
    <dgm:cxn modelId="{E2710E95-48F1-4BD2-835B-8A7FA2B832BD}" type="presOf" srcId="{4F270D9D-B817-4BB8-BD90-956D379DC010}" destId="{A495AF07-62E7-4A3C-9821-091EFBE59757}" srcOrd="0" destOrd="0" presId="urn:microsoft.com/office/officeart/2005/8/layout/hierarchy1"/>
    <dgm:cxn modelId="{2A76088A-462E-4396-9867-6F481610842D}" type="presOf" srcId="{C0BF134C-21CF-4FE3-996D-E722698E3122}" destId="{DFD02E38-19F8-4B1A-9B06-9B9D2D7CA2E3}" srcOrd="0" destOrd="0" presId="urn:microsoft.com/office/officeart/2005/8/layout/hierarchy1"/>
    <dgm:cxn modelId="{D66AE420-5C82-483F-B5FE-5C00B1F341DF}" type="presOf" srcId="{00C39850-EFC4-453B-8B1C-A345EB65C396}" destId="{966D4FB2-CA78-4C0C-8CFB-C5CEC3328430}" srcOrd="0" destOrd="0" presId="urn:microsoft.com/office/officeart/2005/8/layout/hierarchy1"/>
    <dgm:cxn modelId="{530A25E1-3A77-419A-82A2-EAC680ECC172}" type="presOf" srcId="{915EF357-C2E9-46FB-804D-A906474C2485}" destId="{0EFEAF05-862C-46D7-86E0-ED412ACC07F9}" srcOrd="0" destOrd="0" presId="urn:microsoft.com/office/officeart/2005/8/layout/hierarchy1"/>
    <dgm:cxn modelId="{CE5F3730-580B-45A4-AB17-F85B83FC0765}" srcId="{C0BF134C-21CF-4FE3-996D-E722698E3122}" destId="{73994788-8DBA-48FC-AA94-D4D77F6361EE}" srcOrd="0" destOrd="0" parTransId="{AD648450-7B60-40AF-BD6F-29E91C83B08E}" sibTransId="{F3084FA4-D5AC-4EA3-BC3E-7160458C58A5}"/>
    <dgm:cxn modelId="{1C36ECC1-97FB-4052-B246-78CE73EAB072}" type="presOf" srcId="{4019F05E-3474-4187-85E9-B52B351020A6}" destId="{3A776DF1-2C9D-43BD-A773-C0E0BABB7E1B}" srcOrd="0" destOrd="0" presId="urn:microsoft.com/office/officeart/2005/8/layout/hierarchy1"/>
    <dgm:cxn modelId="{219FFDC7-55C4-4A5F-B1DB-AE5A6791175B}" type="presOf" srcId="{036FFB19-130C-41C6-A181-1B271A0841A3}" destId="{45629AEB-63B2-49C4-87D7-F4B568D0C6BB}" srcOrd="0" destOrd="0" presId="urn:microsoft.com/office/officeart/2005/8/layout/hierarchy1"/>
    <dgm:cxn modelId="{E4664562-ACC2-4982-8227-7A720864AD7E}" srcId="{24D60101-FE1B-4E69-9725-BA430FAFEA8A}" destId="{4F270D9D-B817-4BB8-BD90-956D379DC010}" srcOrd="0" destOrd="0" parTransId="{F4ADD18A-B34A-4912-A312-14373AC10BF9}" sibTransId="{23797283-985A-481C-8DF0-68CADA8653EB}"/>
    <dgm:cxn modelId="{C3E616D1-4FED-40BD-BF07-920086024DD6}" srcId="{FB10F061-94AF-4147-BAD5-89FC8A4300C4}" destId="{24D60101-FE1B-4E69-9725-BA430FAFEA8A}" srcOrd="0" destOrd="0" parTransId="{AAB32EEC-F9A4-4F52-8B70-5E06A1BEAA13}" sibTransId="{BA5A4FF0-C154-432F-8D54-19DE763DF2D9}"/>
    <dgm:cxn modelId="{B3C5C3BF-9E0C-48D4-B5EC-0A1F0BCD6765}" type="presOf" srcId="{938BC183-1D6A-49FE-9A5C-374356558ADA}" destId="{F3821BF0-DBF9-44C1-B911-0CECAC2CF1F2}" srcOrd="0" destOrd="0" presId="urn:microsoft.com/office/officeart/2005/8/layout/hierarchy1"/>
    <dgm:cxn modelId="{93590C9F-38D5-477F-9F6C-1A3A688533A0}" type="presOf" srcId="{CD24F063-661F-4ECC-B5E0-233776C0BE1C}" destId="{0F043932-9C42-454B-ADED-56D29D8F6458}" srcOrd="0" destOrd="0" presId="urn:microsoft.com/office/officeart/2005/8/layout/hierarchy1"/>
    <dgm:cxn modelId="{672BE39B-E5C6-42E7-BC46-9EA55C3D636F}" type="presOf" srcId="{F4ADD18A-B34A-4912-A312-14373AC10BF9}" destId="{96D879A5-A24E-4DAF-AA6A-5287EF120836}" srcOrd="0" destOrd="0" presId="urn:microsoft.com/office/officeart/2005/8/layout/hierarchy1"/>
    <dgm:cxn modelId="{F2E2C2A0-E772-40DB-AC01-5BBE5F7664D2}" srcId="{915EF357-C2E9-46FB-804D-A906474C2485}" destId="{C6185BE0-F2E7-4C09-88F3-B663C6B4BBC0}" srcOrd="1" destOrd="0" parTransId="{C6C2C819-C918-4A12-B433-A44BE9199C11}" sibTransId="{8C1E3200-2D81-4AEA-B99B-4C137E93EFEB}"/>
    <dgm:cxn modelId="{80A16EF2-0413-41EC-9344-36AE1BE38382}" type="presOf" srcId="{250F39A9-85A2-4BCC-934D-A3ECC607828D}" destId="{E8C12469-6BB6-486D-B7F4-D2D61E624896}" srcOrd="0" destOrd="0" presId="urn:microsoft.com/office/officeart/2005/8/layout/hierarchy1"/>
    <dgm:cxn modelId="{33CB86C0-99B0-4E7E-AEB7-5567E4419780}" srcId="{69321FE2-2247-45EB-8E25-37696473B46F}" destId="{1F1D5F3F-88AB-47D1-803F-8FD521A4F5CE}" srcOrd="0" destOrd="0" parTransId="{8CF4C6A8-9267-45D9-9F10-586E7E1D69E5}" sibTransId="{E8436C8B-DC85-4F4E-A8E8-8F6A5F2894A1}"/>
    <dgm:cxn modelId="{015F0D75-EEF9-4DA9-89D4-4E24829A062F}" srcId="{1F1D5F3F-88AB-47D1-803F-8FD521A4F5CE}" destId="{74BD0596-F33F-4280-9F3A-A948154DF922}" srcOrd="0" destOrd="0" parTransId="{496DA681-D96A-45C0-86E7-4F54AF8675A7}" sibTransId="{33039619-6080-48B7-8B6A-F046BBCD30D8}"/>
    <dgm:cxn modelId="{22645932-8B83-4D5D-A00A-E07EB3EEFFDD}" srcId="{5C242A00-9669-4F1D-9BFA-A263205C4287}" destId="{69321FE2-2247-45EB-8E25-37696473B46F}" srcOrd="0" destOrd="0" parTransId="{CD24F063-661F-4ECC-B5E0-233776C0BE1C}" sibTransId="{377C1452-72A7-4290-AEBB-8B3C53ACD030}"/>
    <dgm:cxn modelId="{47B35893-9A7A-4F31-873B-58C3BCC65902}" type="presOf" srcId="{6C29FBFE-F97E-4252-AACA-C1118120DBC8}" destId="{9F196E61-BB5C-4624-B545-14940805D094}" srcOrd="0" destOrd="0" presId="urn:microsoft.com/office/officeart/2005/8/layout/hierarchy1"/>
    <dgm:cxn modelId="{18F52E37-CB6E-41D5-87DC-612601E03D7B}" type="presOf" srcId="{1F1D5F3F-88AB-47D1-803F-8FD521A4F5CE}" destId="{D1711CAC-E53C-4309-A5D8-FF50668F753C}" srcOrd="0" destOrd="0" presId="urn:microsoft.com/office/officeart/2005/8/layout/hierarchy1"/>
    <dgm:cxn modelId="{39530E4B-86DB-44F6-A2B2-EBC992CEFF47}" type="presOf" srcId="{E212B30B-0AB5-4ADF-AA2A-421B3319ECC5}" destId="{04F8C037-E473-49E9-93A6-DE0C95D19B15}" srcOrd="0" destOrd="0" presId="urn:microsoft.com/office/officeart/2005/8/layout/hierarchy1"/>
    <dgm:cxn modelId="{FFD77D7F-67CF-4ACB-B253-B1D844029D53}" type="presOf" srcId="{1A582F8F-9622-4EAC-9394-B06EF1D59D29}" destId="{132C8AFE-113D-478E-817C-15382DD909E6}" srcOrd="0" destOrd="0" presId="urn:microsoft.com/office/officeart/2005/8/layout/hierarchy1"/>
    <dgm:cxn modelId="{961106C7-2851-42C0-866E-AA54577ADBA4}" type="presOf" srcId="{C6C2C819-C918-4A12-B433-A44BE9199C11}" destId="{E301C503-A854-48EB-8D03-1A6D1D8AC6D2}" srcOrd="0" destOrd="0" presId="urn:microsoft.com/office/officeart/2005/8/layout/hierarchy1"/>
    <dgm:cxn modelId="{7748ED0D-AE14-496B-9ADC-0BFF97C0AAB1}" type="presOf" srcId="{73994788-8DBA-48FC-AA94-D4D77F6361EE}" destId="{285D17C7-4107-484E-AFE0-9820151B2FEB}" srcOrd="0" destOrd="0" presId="urn:microsoft.com/office/officeart/2005/8/layout/hierarchy1"/>
    <dgm:cxn modelId="{3780E11E-5E56-4794-A6FF-0CA4E34F3AC7}" type="presOf" srcId="{F7B12FF8-F547-49E1-8EB3-13C066F136F9}" destId="{9ACB97EA-44B5-4DCA-BC08-72FCB65450A9}" srcOrd="0" destOrd="0" presId="urn:microsoft.com/office/officeart/2005/8/layout/hierarchy1"/>
    <dgm:cxn modelId="{0067A9A6-3DFF-4D54-877C-18D10D2575D3}" srcId="{915EF357-C2E9-46FB-804D-A906474C2485}" destId="{5B42679E-7B76-4F34-A1D2-D696F862D6DD}" srcOrd="0" destOrd="0" parTransId="{715AB35B-221C-44FB-B0B3-433D4216292B}" sibTransId="{E814F821-8399-465E-834F-281770734338}"/>
    <dgm:cxn modelId="{31B5026B-6B14-4B11-BE2E-D3FD6AEF0B76}" type="presOf" srcId="{3BCC6127-D951-427F-BA12-50E1206883B2}" destId="{8D2329CE-2D1C-4DF1-9D65-DA80DAFF7491}" srcOrd="0" destOrd="0" presId="urn:microsoft.com/office/officeart/2005/8/layout/hierarchy1"/>
    <dgm:cxn modelId="{1E171C6C-1C34-4ADC-A266-17D57C16E789}" type="presOf" srcId="{749F2C63-CF09-4C3B-B381-19799451D4DF}" destId="{1114C725-7EAE-4B7D-9A3D-60781D98C882}" srcOrd="0" destOrd="0" presId="urn:microsoft.com/office/officeart/2005/8/layout/hierarchy1"/>
    <dgm:cxn modelId="{AB157EF5-C9BB-41DC-9162-674ADDD8F617}" type="presOf" srcId="{C2D325A5-D37D-434B-9CC1-041784C7EEEF}" destId="{7EECC7E3-8261-4F82-89D9-1169DBBF264F}" srcOrd="0" destOrd="0" presId="urn:microsoft.com/office/officeart/2005/8/layout/hierarchy1"/>
    <dgm:cxn modelId="{65F157DD-F6E2-46F9-8FFC-119A8F6CA94E}" type="presOf" srcId="{74BD0596-F33F-4280-9F3A-A948154DF922}" destId="{6C908155-A659-4F76-8F51-EE1851F6F99E}" srcOrd="0" destOrd="0" presId="urn:microsoft.com/office/officeart/2005/8/layout/hierarchy1"/>
    <dgm:cxn modelId="{934F9D95-0BE3-4E72-B232-1551D9FF57FC}" srcId="{00C39850-EFC4-453B-8B1C-A345EB65C396}" destId="{3BCC6127-D951-427F-BA12-50E1206883B2}" srcOrd="0" destOrd="0" parTransId="{4019F05E-3474-4187-85E9-B52B351020A6}" sibTransId="{35BD15CE-B37F-4ABF-8013-8BBDBD999E94}"/>
    <dgm:cxn modelId="{064B6E24-A937-49F2-86FC-A1569AF1D286}" type="presOf" srcId="{E3A5BA1A-90BD-4AEA-92AA-2C25719213D9}" destId="{6D3846B6-E1BB-4C80-A737-720EBCBAE250}" srcOrd="0" destOrd="0" presId="urn:microsoft.com/office/officeart/2005/8/layout/hierarchy1"/>
    <dgm:cxn modelId="{0DF014C5-65E0-4D9A-BA91-950C9ABF2BB2}" type="presOf" srcId="{9518F764-D219-49AC-82F9-021E1C710AF2}" destId="{92F3CBB8-22A8-45D2-90B2-93FB44B83E5B}" srcOrd="0" destOrd="0" presId="urn:microsoft.com/office/officeart/2005/8/layout/hierarchy1"/>
    <dgm:cxn modelId="{D5D83A64-947D-4837-A7E4-12B25E191847}" type="presOf" srcId="{715AB35B-221C-44FB-B0B3-433D4216292B}" destId="{602E3E5A-1CA2-44F4-8EB9-3E80FA71762E}" srcOrd="0" destOrd="0" presId="urn:microsoft.com/office/officeart/2005/8/layout/hierarchy1"/>
    <dgm:cxn modelId="{2B420EE7-BD47-4374-9D65-D424174268CB}" srcId="{4F270D9D-B817-4BB8-BD90-956D379DC010}" destId="{915EF357-C2E9-46FB-804D-A906474C2485}" srcOrd="0" destOrd="0" parTransId="{938BC183-1D6A-49FE-9A5C-374356558ADA}" sibTransId="{8947CE4E-8D77-4C11-9330-A804F467B544}"/>
    <dgm:cxn modelId="{C6B9E711-74D6-465F-9E32-03DFBA2CF1CA}" type="presOf" srcId="{0EE72583-0D09-44A9-88A8-F8874B81E2CD}" destId="{02897554-7866-4492-9F0C-43C92BCDC4FD}" srcOrd="0" destOrd="0" presId="urn:microsoft.com/office/officeart/2005/8/layout/hierarchy1"/>
    <dgm:cxn modelId="{5D7C9328-9000-44AE-86F6-E4F2B88F9221}" srcId="{F7B12FF8-F547-49E1-8EB3-13C066F136F9}" destId="{E3A5BA1A-90BD-4AEA-92AA-2C25719213D9}" srcOrd="0" destOrd="0" parTransId="{036FFB19-130C-41C6-A181-1B271A0841A3}" sibTransId="{734EC47B-1B7F-4585-B566-CA4CAD8847CB}"/>
    <dgm:cxn modelId="{08002CE7-FE6D-4994-B3E9-FB60C742478C}" type="presOf" srcId="{3E554BE3-75EB-4C54-BC4B-29A7BF349E08}" destId="{78BFB35F-9C03-430A-8564-5E864FC63F99}" srcOrd="0" destOrd="0" presId="urn:microsoft.com/office/officeart/2005/8/layout/hierarchy1"/>
    <dgm:cxn modelId="{D31C5A36-D2FA-48C4-86B8-6F09C366A246}" srcId="{24D60101-FE1B-4E69-9725-BA430FAFEA8A}" destId="{5C242A00-9669-4F1D-9BFA-A263205C4287}" srcOrd="1" destOrd="0" parTransId="{C2D325A5-D37D-434B-9CC1-041784C7EEEF}" sibTransId="{2DBE4361-F61A-434B-80C0-15B27D1EC1FB}"/>
    <dgm:cxn modelId="{2968C65B-5756-4449-AFA7-2B904F7DA3F6}" srcId="{5C242A00-9669-4F1D-9BFA-A263205C4287}" destId="{F7B12FF8-F547-49E1-8EB3-13C066F136F9}" srcOrd="1" destOrd="0" parTransId="{9518F764-D219-49AC-82F9-021E1C710AF2}" sibTransId="{BE196F92-3A2A-4B48-98A9-5E8E7E8C2565}"/>
    <dgm:cxn modelId="{FAA9CF70-8110-47C2-B44E-401DC9FDE385}" type="presOf" srcId="{496DA681-D96A-45C0-86E7-4F54AF8675A7}" destId="{364DDFA9-FBC1-4E6A-9C5F-E38EFA392F1D}" srcOrd="0" destOrd="0" presId="urn:microsoft.com/office/officeart/2005/8/layout/hierarchy1"/>
    <dgm:cxn modelId="{27F40AC0-378B-444F-8892-38B4CD46FD9E}" srcId="{4F270D9D-B817-4BB8-BD90-956D379DC010}" destId="{C0BF134C-21CF-4FE3-996D-E722698E3122}" srcOrd="1" destOrd="0" parTransId="{250F39A9-85A2-4BCC-934D-A3ECC607828D}" sibTransId="{F4068C65-7B8D-4255-A02A-76D2616B8CAA}"/>
    <dgm:cxn modelId="{E24E5815-6084-425B-A44B-2C383844AD24}" type="presOf" srcId="{8CF4C6A8-9267-45D9-9F10-586E7E1D69E5}" destId="{8A5B2FEF-0FE0-423D-B3EF-545B5956FBAA}" srcOrd="0" destOrd="0" presId="urn:microsoft.com/office/officeart/2005/8/layout/hierarchy1"/>
    <dgm:cxn modelId="{735D868A-9F50-4BEC-9295-289655DF941E}" type="presOf" srcId="{24D60101-FE1B-4E69-9725-BA430FAFEA8A}" destId="{DCA818CB-748C-43CE-A7A2-46DFA1953E0A}" srcOrd="0" destOrd="0" presId="urn:microsoft.com/office/officeart/2005/8/layout/hierarchy1"/>
    <dgm:cxn modelId="{3501B892-6C7E-4D7B-8FC5-892901C7C583}" srcId="{E3A5BA1A-90BD-4AEA-92AA-2C25719213D9}" destId="{6DA60713-B8AD-4C76-9F64-172697E0FA5C}" srcOrd="0" destOrd="0" parTransId="{E212B30B-0AB5-4ADF-AA2A-421B3319ECC5}" sibTransId="{8D1B9C70-8D60-4881-8B95-B751DE3458FA}"/>
    <dgm:cxn modelId="{13E8537D-6CCC-4059-BCE8-D3B9B7FC3BDB}" type="presOf" srcId="{C6185BE0-F2E7-4C09-88F3-B663C6B4BBC0}" destId="{48B03C1E-9F39-4E9E-AA45-512042806F62}" srcOrd="0" destOrd="0" presId="urn:microsoft.com/office/officeart/2005/8/layout/hierarchy1"/>
    <dgm:cxn modelId="{4DE5A284-DD40-45F4-996C-2BF1583E027B}" type="presOf" srcId="{AD648450-7B60-40AF-BD6F-29E91C83B08E}" destId="{01DFB4FC-6546-412E-AED8-6E54F27C99CD}" srcOrd="0" destOrd="0" presId="urn:microsoft.com/office/officeart/2005/8/layout/hierarchy1"/>
    <dgm:cxn modelId="{5B8CD1ED-5B39-4F72-B6C5-94CA7676403B}" srcId="{C6185BE0-F2E7-4C09-88F3-B663C6B4BBC0}" destId="{6C29FBFE-F97E-4252-AACA-C1118120DBC8}" srcOrd="0" destOrd="0" parTransId="{749F2C63-CF09-4C3B-B381-19799451D4DF}" sibTransId="{B91BB112-2C79-4FD9-8066-2FB9A9B96DAD}"/>
    <dgm:cxn modelId="{A22D6921-CD89-4814-8020-5538E265313E}" type="presOf" srcId="{69321FE2-2247-45EB-8E25-37696473B46F}" destId="{3E9B1B80-B649-436C-AE88-9335C4EAD3EE}" srcOrd="0" destOrd="0" presId="urn:microsoft.com/office/officeart/2005/8/layout/hierarchy1"/>
    <dgm:cxn modelId="{A4123172-DA94-4E0F-BDDE-4CC1BC4FB6AF}" type="presParOf" srcId="{B777E23E-1BE0-4AA2-A034-F3164B54ED0B}" destId="{225045DB-AD28-4E13-B779-175B2E113E10}" srcOrd="0" destOrd="0" presId="urn:microsoft.com/office/officeart/2005/8/layout/hierarchy1"/>
    <dgm:cxn modelId="{FF26B6AA-A598-4BA6-A6A0-B56A8A67DA2A}" type="presParOf" srcId="{225045DB-AD28-4E13-B779-175B2E113E10}" destId="{3D956E65-307A-4205-9CD7-013D0C583649}" srcOrd="0" destOrd="0" presId="urn:microsoft.com/office/officeart/2005/8/layout/hierarchy1"/>
    <dgm:cxn modelId="{232E6913-068E-45ED-9B1C-D79C961A972B}" type="presParOf" srcId="{3D956E65-307A-4205-9CD7-013D0C583649}" destId="{AC4CF94A-9868-4786-9369-23382AD74DD9}" srcOrd="0" destOrd="0" presId="urn:microsoft.com/office/officeart/2005/8/layout/hierarchy1"/>
    <dgm:cxn modelId="{89D259B6-AC30-482E-8DC6-E03DD9C95883}" type="presParOf" srcId="{3D956E65-307A-4205-9CD7-013D0C583649}" destId="{DCA818CB-748C-43CE-A7A2-46DFA1953E0A}" srcOrd="1" destOrd="0" presId="urn:microsoft.com/office/officeart/2005/8/layout/hierarchy1"/>
    <dgm:cxn modelId="{D57F2B79-3412-44E7-83E0-618C6EEACF4C}" type="presParOf" srcId="{225045DB-AD28-4E13-B779-175B2E113E10}" destId="{17F31B52-A7EB-4C9C-B3D9-F536DD480DDE}" srcOrd="1" destOrd="0" presId="urn:microsoft.com/office/officeart/2005/8/layout/hierarchy1"/>
    <dgm:cxn modelId="{457EA9E3-D473-4E55-B461-747CC48BCB68}" type="presParOf" srcId="{17F31B52-A7EB-4C9C-B3D9-F536DD480DDE}" destId="{96D879A5-A24E-4DAF-AA6A-5287EF120836}" srcOrd="0" destOrd="0" presId="urn:microsoft.com/office/officeart/2005/8/layout/hierarchy1"/>
    <dgm:cxn modelId="{69DF064C-5258-4D7A-B3E3-7774A75B8145}" type="presParOf" srcId="{17F31B52-A7EB-4C9C-B3D9-F536DD480DDE}" destId="{8384590A-CD80-48DD-9B1A-AEEDF64CA7F5}" srcOrd="1" destOrd="0" presId="urn:microsoft.com/office/officeart/2005/8/layout/hierarchy1"/>
    <dgm:cxn modelId="{5C8697A0-4EA7-42E8-9419-06998A430119}" type="presParOf" srcId="{8384590A-CD80-48DD-9B1A-AEEDF64CA7F5}" destId="{2CE3D80B-86DE-46F3-AD93-CEF30FD4EA06}" srcOrd="0" destOrd="0" presId="urn:microsoft.com/office/officeart/2005/8/layout/hierarchy1"/>
    <dgm:cxn modelId="{A1D80082-5184-453C-9E23-C3BCC265EB50}" type="presParOf" srcId="{2CE3D80B-86DE-46F3-AD93-CEF30FD4EA06}" destId="{C631E68C-79C4-4680-AD31-1354A18AC5C4}" srcOrd="0" destOrd="0" presId="urn:microsoft.com/office/officeart/2005/8/layout/hierarchy1"/>
    <dgm:cxn modelId="{59773BCE-1685-4841-9F52-CCA8BCCC8246}" type="presParOf" srcId="{2CE3D80B-86DE-46F3-AD93-CEF30FD4EA06}" destId="{A495AF07-62E7-4A3C-9821-091EFBE59757}" srcOrd="1" destOrd="0" presId="urn:microsoft.com/office/officeart/2005/8/layout/hierarchy1"/>
    <dgm:cxn modelId="{64B40384-8A3A-484F-880C-A3C1EEDB181D}" type="presParOf" srcId="{8384590A-CD80-48DD-9B1A-AEEDF64CA7F5}" destId="{B9878426-999F-4F04-9D73-8D4296886C93}" srcOrd="1" destOrd="0" presId="urn:microsoft.com/office/officeart/2005/8/layout/hierarchy1"/>
    <dgm:cxn modelId="{E58D3929-EEF5-4AA5-A506-A6FAAE504BF8}" type="presParOf" srcId="{B9878426-999F-4F04-9D73-8D4296886C93}" destId="{F3821BF0-DBF9-44C1-B911-0CECAC2CF1F2}" srcOrd="0" destOrd="0" presId="urn:microsoft.com/office/officeart/2005/8/layout/hierarchy1"/>
    <dgm:cxn modelId="{9CEA302F-3BDA-4DD3-B48B-418983195C8C}" type="presParOf" srcId="{B9878426-999F-4F04-9D73-8D4296886C93}" destId="{B43896A4-C56B-4046-BF68-22AB3DDE170E}" srcOrd="1" destOrd="0" presId="urn:microsoft.com/office/officeart/2005/8/layout/hierarchy1"/>
    <dgm:cxn modelId="{FD53EE9B-1AB1-435E-AE7B-A6562D1E3D39}" type="presParOf" srcId="{B43896A4-C56B-4046-BF68-22AB3DDE170E}" destId="{DF849FA6-9A61-45B4-931A-B7C227F057FF}" srcOrd="0" destOrd="0" presId="urn:microsoft.com/office/officeart/2005/8/layout/hierarchy1"/>
    <dgm:cxn modelId="{D2B0D7FE-4AA5-4C98-B357-D7C73FD0DD64}" type="presParOf" srcId="{DF849FA6-9A61-45B4-931A-B7C227F057FF}" destId="{E44E1FE1-2AD9-4A09-B4E0-86C3E38EF970}" srcOrd="0" destOrd="0" presId="urn:microsoft.com/office/officeart/2005/8/layout/hierarchy1"/>
    <dgm:cxn modelId="{B156D304-2273-47DF-BD98-C7E13C2688A6}" type="presParOf" srcId="{DF849FA6-9A61-45B4-931A-B7C227F057FF}" destId="{0EFEAF05-862C-46D7-86E0-ED412ACC07F9}" srcOrd="1" destOrd="0" presId="urn:microsoft.com/office/officeart/2005/8/layout/hierarchy1"/>
    <dgm:cxn modelId="{159B96BD-6029-479D-9C1E-7F451E44C64E}" type="presParOf" srcId="{B43896A4-C56B-4046-BF68-22AB3DDE170E}" destId="{88EC4198-0330-4F26-8EDE-7EC3720805F4}" srcOrd="1" destOrd="0" presId="urn:microsoft.com/office/officeart/2005/8/layout/hierarchy1"/>
    <dgm:cxn modelId="{7149EB9C-A335-407E-B800-A379A8AFC546}" type="presParOf" srcId="{88EC4198-0330-4F26-8EDE-7EC3720805F4}" destId="{602E3E5A-1CA2-44F4-8EB9-3E80FA71762E}" srcOrd="0" destOrd="0" presId="urn:microsoft.com/office/officeart/2005/8/layout/hierarchy1"/>
    <dgm:cxn modelId="{EA3037B2-D56D-4CBB-88A5-4F1F72D3A36F}" type="presParOf" srcId="{88EC4198-0330-4F26-8EDE-7EC3720805F4}" destId="{D17ED2E4-DC35-4289-8846-180A6296C62A}" srcOrd="1" destOrd="0" presId="urn:microsoft.com/office/officeart/2005/8/layout/hierarchy1"/>
    <dgm:cxn modelId="{32AF446D-C42F-4B7C-9A2D-C27305B2034A}" type="presParOf" srcId="{D17ED2E4-DC35-4289-8846-180A6296C62A}" destId="{FE29D8EC-925D-4C14-B0F4-83192D5EA8F9}" srcOrd="0" destOrd="0" presId="urn:microsoft.com/office/officeart/2005/8/layout/hierarchy1"/>
    <dgm:cxn modelId="{020400E7-1EA3-4BB7-AB65-ECCFD97EFFAC}" type="presParOf" srcId="{FE29D8EC-925D-4C14-B0F4-83192D5EA8F9}" destId="{EB24C32F-D8BE-458A-8210-07CAB356E267}" srcOrd="0" destOrd="0" presId="urn:microsoft.com/office/officeart/2005/8/layout/hierarchy1"/>
    <dgm:cxn modelId="{F33753E4-B0C0-4C90-8D88-FF09879CB95C}" type="presParOf" srcId="{FE29D8EC-925D-4C14-B0F4-83192D5EA8F9}" destId="{DDA1789F-4EE4-42B2-8323-DBECCBEEB7FB}" srcOrd="1" destOrd="0" presId="urn:microsoft.com/office/officeart/2005/8/layout/hierarchy1"/>
    <dgm:cxn modelId="{DEA2EF33-06EA-42EB-A8F2-BE3AA22B924D}" type="presParOf" srcId="{D17ED2E4-DC35-4289-8846-180A6296C62A}" destId="{FAC6328E-24BA-470D-BF15-CDA7A861C9CD}" srcOrd="1" destOrd="0" presId="urn:microsoft.com/office/officeart/2005/8/layout/hierarchy1"/>
    <dgm:cxn modelId="{B7035860-2CA7-4E53-8C27-15983ABC4068}" type="presParOf" srcId="{FAC6328E-24BA-470D-BF15-CDA7A861C9CD}" destId="{132C8AFE-113D-478E-817C-15382DD909E6}" srcOrd="0" destOrd="0" presId="urn:microsoft.com/office/officeart/2005/8/layout/hierarchy1"/>
    <dgm:cxn modelId="{30CCC151-264A-4F7D-97E9-712E18EE636C}" type="presParOf" srcId="{FAC6328E-24BA-470D-BF15-CDA7A861C9CD}" destId="{ACC0D6E2-2CBE-4570-9BF0-B5BB33F9BCB7}" srcOrd="1" destOrd="0" presId="urn:microsoft.com/office/officeart/2005/8/layout/hierarchy1"/>
    <dgm:cxn modelId="{749B8A10-6877-4112-9641-89130CD653E3}" type="presParOf" srcId="{ACC0D6E2-2CBE-4570-9BF0-B5BB33F9BCB7}" destId="{0C399826-8A85-49B6-B954-840951060F7C}" srcOrd="0" destOrd="0" presId="urn:microsoft.com/office/officeart/2005/8/layout/hierarchy1"/>
    <dgm:cxn modelId="{4CC26900-511C-4753-8134-5AF5B8D02494}" type="presParOf" srcId="{0C399826-8A85-49B6-B954-840951060F7C}" destId="{67FAB498-4314-4522-B4E9-84D57FDE063F}" srcOrd="0" destOrd="0" presId="urn:microsoft.com/office/officeart/2005/8/layout/hierarchy1"/>
    <dgm:cxn modelId="{15235E91-A774-40BD-BEBB-99A2F92C4CC8}" type="presParOf" srcId="{0C399826-8A85-49B6-B954-840951060F7C}" destId="{77A013FA-B297-4491-B72F-77563542F375}" srcOrd="1" destOrd="0" presId="urn:microsoft.com/office/officeart/2005/8/layout/hierarchy1"/>
    <dgm:cxn modelId="{E1237AAB-9BC2-438D-B57C-AC32C4C097AF}" type="presParOf" srcId="{ACC0D6E2-2CBE-4570-9BF0-B5BB33F9BCB7}" destId="{ED3A7A1A-0C4D-4677-B1BC-B1EF627D8226}" srcOrd="1" destOrd="0" presId="urn:microsoft.com/office/officeart/2005/8/layout/hierarchy1"/>
    <dgm:cxn modelId="{D829A646-70E4-4058-BD0F-47DD4434BB71}" type="presParOf" srcId="{88EC4198-0330-4F26-8EDE-7EC3720805F4}" destId="{E301C503-A854-48EB-8D03-1A6D1D8AC6D2}" srcOrd="2" destOrd="0" presId="urn:microsoft.com/office/officeart/2005/8/layout/hierarchy1"/>
    <dgm:cxn modelId="{35DD1ABF-8FDC-4535-8CCC-9DA927E0FCB3}" type="presParOf" srcId="{88EC4198-0330-4F26-8EDE-7EC3720805F4}" destId="{E00B1BC8-2448-48F7-BE01-8C819CF837DE}" srcOrd="3" destOrd="0" presId="urn:microsoft.com/office/officeart/2005/8/layout/hierarchy1"/>
    <dgm:cxn modelId="{2E181CAB-A6E8-4901-8BE1-7B2818B29300}" type="presParOf" srcId="{E00B1BC8-2448-48F7-BE01-8C819CF837DE}" destId="{F8F1D6C4-27FE-4CEA-8B80-84B6CC074544}" srcOrd="0" destOrd="0" presId="urn:microsoft.com/office/officeart/2005/8/layout/hierarchy1"/>
    <dgm:cxn modelId="{38BB5961-1717-4379-8537-3FB49C0FAAA6}" type="presParOf" srcId="{F8F1D6C4-27FE-4CEA-8B80-84B6CC074544}" destId="{C089C0A9-EB77-476A-9205-991FD4880F34}" srcOrd="0" destOrd="0" presId="urn:microsoft.com/office/officeart/2005/8/layout/hierarchy1"/>
    <dgm:cxn modelId="{2A21A963-5BB0-413F-BEC8-A66923B06DAE}" type="presParOf" srcId="{F8F1D6C4-27FE-4CEA-8B80-84B6CC074544}" destId="{48B03C1E-9F39-4E9E-AA45-512042806F62}" srcOrd="1" destOrd="0" presId="urn:microsoft.com/office/officeart/2005/8/layout/hierarchy1"/>
    <dgm:cxn modelId="{CA3377F4-DC12-457A-8CFD-93A472E3EFFD}" type="presParOf" srcId="{E00B1BC8-2448-48F7-BE01-8C819CF837DE}" destId="{4028BAE0-E6B9-4867-A168-063607D049F9}" srcOrd="1" destOrd="0" presId="urn:microsoft.com/office/officeart/2005/8/layout/hierarchy1"/>
    <dgm:cxn modelId="{2EA3B32D-36DC-44D3-8BA7-D0BB3C95E834}" type="presParOf" srcId="{4028BAE0-E6B9-4867-A168-063607D049F9}" destId="{1114C725-7EAE-4B7D-9A3D-60781D98C882}" srcOrd="0" destOrd="0" presId="urn:microsoft.com/office/officeart/2005/8/layout/hierarchy1"/>
    <dgm:cxn modelId="{569F8854-A59C-4237-973E-0F73DABD0FCD}" type="presParOf" srcId="{4028BAE0-E6B9-4867-A168-063607D049F9}" destId="{1AC3F389-280E-4164-B894-61B4D23A1EE6}" srcOrd="1" destOrd="0" presId="urn:microsoft.com/office/officeart/2005/8/layout/hierarchy1"/>
    <dgm:cxn modelId="{6493DAB6-3F70-4642-ACB1-9AE236C31733}" type="presParOf" srcId="{1AC3F389-280E-4164-B894-61B4D23A1EE6}" destId="{0A89CF9A-B835-40DA-81B5-4B3C2097FD7A}" srcOrd="0" destOrd="0" presId="urn:microsoft.com/office/officeart/2005/8/layout/hierarchy1"/>
    <dgm:cxn modelId="{81743599-4C4B-4775-93BB-342B9314C044}" type="presParOf" srcId="{0A89CF9A-B835-40DA-81B5-4B3C2097FD7A}" destId="{841E0417-2899-44F0-A214-D892FC23675F}" srcOrd="0" destOrd="0" presId="urn:microsoft.com/office/officeart/2005/8/layout/hierarchy1"/>
    <dgm:cxn modelId="{01478060-0F46-4E87-A53C-9E0792244886}" type="presParOf" srcId="{0A89CF9A-B835-40DA-81B5-4B3C2097FD7A}" destId="{9F196E61-BB5C-4624-B545-14940805D094}" srcOrd="1" destOrd="0" presId="urn:microsoft.com/office/officeart/2005/8/layout/hierarchy1"/>
    <dgm:cxn modelId="{FD867C3F-CA47-43DE-B83C-7217BDF057C0}" type="presParOf" srcId="{1AC3F389-280E-4164-B894-61B4D23A1EE6}" destId="{D5B78002-1F51-4557-BA09-20626C50E291}" srcOrd="1" destOrd="0" presId="urn:microsoft.com/office/officeart/2005/8/layout/hierarchy1"/>
    <dgm:cxn modelId="{B4C16E40-75BA-4EE6-8237-7270351C513B}" type="presParOf" srcId="{B9878426-999F-4F04-9D73-8D4296886C93}" destId="{E8C12469-6BB6-486D-B7F4-D2D61E624896}" srcOrd="2" destOrd="0" presId="urn:microsoft.com/office/officeart/2005/8/layout/hierarchy1"/>
    <dgm:cxn modelId="{A5144BA7-5711-4A53-AD47-8A01420724FB}" type="presParOf" srcId="{B9878426-999F-4F04-9D73-8D4296886C93}" destId="{96753632-7095-4890-A889-3881C092A191}" srcOrd="3" destOrd="0" presId="urn:microsoft.com/office/officeart/2005/8/layout/hierarchy1"/>
    <dgm:cxn modelId="{B7CF5620-671C-4581-9134-5D02AB3D2ED6}" type="presParOf" srcId="{96753632-7095-4890-A889-3881C092A191}" destId="{F869E9BD-E11D-4B8C-ABA2-7F5654CC5222}" srcOrd="0" destOrd="0" presId="urn:microsoft.com/office/officeart/2005/8/layout/hierarchy1"/>
    <dgm:cxn modelId="{6901E227-7060-4DA7-94D0-50B735168BA5}" type="presParOf" srcId="{F869E9BD-E11D-4B8C-ABA2-7F5654CC5222}" destId="{15ACDC45-9FAF-46DC-A172-9B2EFD106A5A}" srcOrd="0" destOrd="0" presId="urn:microsoft.com/office/officeart/2005/8/layout/hierarchy1"/>
    <dgm:cxn modelId="{1DAC1589-34A6-4E7F-81E8-97668014D9DD}" type="presParOf" srcId="{F869E9BD-E11D-4B8C-ABA2-7F5654CC5222}" destId="{DFD02E38-19F8-4B1A-9B06-9B9D2D7CA2E3}" srcOrd="1" destOrd="0" presId="urn:microsoft.com/office/officeart/2005/8/layout/hierarchy1"/>
    <dgm:cxn modelId="{BCFE1DA9-A987-479E-9B99-77ED8EB4EE36}" type="presParOf" srcId="{96753632-7095-4890-A889-3881C092A191}" destId="{1F31E0C5-A22F-4832-B896-46E3F8FB9AB9}" srcOrd="1" destOrd="0" presId="urn:microsoft.com/office/officeart/2005/8/layout/hierarchy1"/>
    <dgm:cxn modelId="{8E28D701-5D40-439D-9913-FF7D2E0618CD}" type="presParOf" srcId="{1F31E0C5-A22F-4832-B896-46E3F8FB9AB9}" destId="{01DFB4FC-6546-412E-AED8-6E54F27C99CD}" srcOrd="0" destOrd="0" presId="urn:microsoft.com/office/officeart/2005/8/layout/hierarchy1"/>
    <dgm:cxn modelId="{63214068-F832-4BB1-AF77-E79B8FB2BF5C}" type="presParOf" srcId="{1F31E0C5-A22F-4832-B896-46E3F8FB9AB9}" destId="{3694935A-4CA7-4C3F-B163-64E9C39B0D42}" srcOrd="1" destOrd="0" presId="urn:microsoft.com/office/officeart/2005/8/layout/hierarchy1"/>
    <dgm:cxn modelId="{C3CE59A9-B8B9-4845-81D1-F2438D6B18C8}" type="presParOf" srcId="{3694935A-4CA7-4C3F-B163-64E9C39B0D42}" destId="{34952702-BF7A-4D0C-8679-2DA026061004}" srcOrd="0" destOrd="0" presId="urn:microsoft.com/office/officeart/2005/8/layout/hierarchy1"/>
    <dgm:cxn modelId="{AA800458-94B7-464F-85AB-C561BB2618E9}" type="presParOf" srcId="{34952702-BF7A-4D0C-8679-2DA026061004}" destId="{36F491E3-C358-4346-9EB8-7F3B2DFE723C}" srcOrd="0" destOrd="0" presId="urn:microsoft.com/office/officeart/2005/8/layout/hierarchy1"/>
    <dgm:cxn modelId="{5174E185-BAAE-4197-BC4F-07085D48B2F8}" type="presParOf" srcId="{34952702-BF7A-4D0C-8679-2DA026061004}" destId="{285D17C7-4107-484E-AFE0-9820151B2FEB}" srcOrd="1" destOrd="0" presId="urn:microsoft.com/office/officeart/2005/8/layout/hierarchy1"/>
    <dgm:cxn modelId="{9E28466C-93A6-4041-962E-83FDA4B88540}" type="presParOf" srcId="{3694935A-4CA7-4C3F-B163-64E9C39B0D42}" destId="{EFC37705-11D7-401E-B968-155DF2267844}" srcOrd="1" destOrd="0" presId="urn:microsoft.com/office/officeart/2005/8/layout/hierarchy1"/>
    <dgm:cxn modelId="{9CE3ADC0-0380-4A78-BBC7-3D7F7271BDA0}" type="presParOf" srcId="{EFC37705-11D7-401E-B968-155DF2267844}" destId="{F4A16B45-80C2-4CCF-86BB-2A72F8622F14}" srcOrd="0" destOrd="0" presId="urn:microsoft.com/office/officeart/2005/8/layout/hierarchy1"/>
    <dgm:cxn modelId="{DB1C1A53-88AE-4DE3-83AC-F298BC9ED256}" type="presParOf" srcId="{EFC37705-11D7-401E-B968-155DF2267844}" destId="{5826B4DB-D406-4A9A-898C-5443D8D8A351}" srcOrd="1" destOrd="0" presId="urn:microsoft.com/office/officeart/2005/8/layout/hierarchy1"/>
    <dgm:cxn modelId="{BE888094-5038-47EF-AAB7-ABFCF701EE90}" type="presParOf" srcId="{5826B4DB-D406-4A9A-898C-5443D8D8A351}" destId="{825C9A78-B60D-401F-81BB-60CC2F10FA81}" srcOrd="0" destOrd="0" presId="urn:microsoft.com/office/officeart/2005/8/layout/hierarchy1"/>
    <dgm:cxn modelId="{4665B467-305C-4C9D-9BCE-AB9BF51AF29F}" type="presParOf" srcId="{825C9A78-B60D-401F-81BB-60CC2F10FA81}" destId="{CF2C0FD8-570E-4F81-BC21-35DDB8BA31F6}" srcOrd="0" destOrd="0" presId="urn:microsoft.com/office/officeart/2005/8/layout/hierarchy1"/>
    <dgm:cxn modelId="{76C58609-5A8C-44F8-8D57-058B97A33209}" type="presParOf" srcId="{825C9A78-B60D-401F-81BB-60CC2F10FA81}" destId="{78BFB35F-9C03-430A-8564-5E864FC63F99}" srcOrd="1" destOrd="0" presId="urn:microsoft.com/office/officeart/2005/8/layout/hierarchy1"/>
    <dgm:cxn modelId="{F82325D9-7E3A-4E5C-989C-8542166C94F5}" type="presParOf" srcId="{5826B4DB-D406-4A9A-898C-5443D8D8A351}" destId="{B71ABCFE-FE9D-472E-B3B8-5B9EAF2340E8}" srcOrd="1" destOrd="0" presId="urn:microsoft.com/office/officeart/2005/8/layout/hierarchy1"/>
    <dgm:cxn modelId="{FF4E95B8-7812-4C0E-BD6A-B17CE7E96D1E}" type="presParOf" srcId="{1F31E0C5-A22F-4832-B896-46E3F8FB9AB9}" destId="{02897554-7866-4492-9F0C-43C92BCDC4FD}" srcOrd="2" destOrd="0" presId="urn:microsoft.com/office/officeart/2005/8/layout/hierarchy1"/>
    <dgm:cxn modelId="{26732859-6972-45E5-B58B-F84585746EBD}" type="presParOf" srcId="{1F31E0C5-A22F-4832-B896-46E3F8FB9AB9}" destId="{78333114-256E-4156-9227-67B9EDF51C60}" srcOrd="3" destOrd="0" presId="urn:microsoft.com/office/officeart/2005/8/layout/hierarchy1"/>
    <dgm:cxn modelId="{041F329B-93D9-4E2F-A016-FA851C8E895B}" type="presParOf" srcId="{78333114-256E-4156-9227-67B9EDF51C60}" destId="{082863C6-6F2B-4606-A95B-EB6D96BC1D80}" srcOrd="0" destOrd="0" presId="urn:microsoft.com/office/officeart/2005/8/layout/hierarchy1"/>
    <dgm:cxn modelId="{634365D2-C918-4DE4-8CB6-ADC970364EEC}" type="presParOf" srcId="{082863C6-6F2B-4606-A95B-EB6D96BC1D80}" destId="{EAACB1D6-E3D9-48DC-B598-4F7D4F5015D1}" srcOrd="0" destOrd="0" presId="urn:microsoft.com/office/officeart/2005/8/layout/hierarchy1"/>
    <dgm:cxn modelId="{0F4BA366-A405-4EFD-8EB0-2C4EBF33F005}" type="presParOf" srcId="{082863C6-6F2B-4606-A95B-EB6D96BC1D80}" destId="{966D4FB2-CA78-4C0C-8CFB-C5CEC3328430}" srcOrd="1" destOrd="0" presId="urn:microsoft.com/office/officeart/2005/8/layout/hierarchy1"/>
    <dgm:cxn modelId="{9A7FB2A2-03C6-4A90-BBF0-094FC9264B80}" type="presParOf" srcId="{78333114-256E-4156-9227-67B9EDF51C60}" destId="{148AFD45-A3E6-40FB-B458-8AAEB11667EE}" srcOrd="1" destOrd="0" presId="urn:microsoft.com/office/officeart/2005/8/layout/hierarchy1"/>
    <dgm:cxn modelId="{74FCF7CF-BCBF-4CF5-B1FD-0DF97C11EE12}" type="presParOf" srcId="{148AFD45-A3E6-40FB-B458-8AAEB11667EE}" destId="{3A776DF1-2C9D-43BD-A773-C0E0BABB7E1B}" srcOrd="0" destOrd="0" presId="urn:microsoft.com/office/officeart/2005/8/layout/hierarchy1"/>
    <dgm:cxn modelId="{12135672-6111-4509-833B-E6EA8DDB39F5}" type="presParOf" srcId="{148AFD45-A3E6-40FB-B458-8AAEB11667EE}" destId="{A977CC50-FFB4-4B7C-8793-B1EF3DE6F15A}" srcOrd="1" destOrd="0" presId="urn:microsoft.com/office/officeart/2005/8/layout/hierarchy1"/>
    <dgm:cxn modelId="{7B133A7B-3954-4C77-9AAC-33E039BBF61A}" type="presParOf" srcId="{A977CC50-FFB4-4B7C-8793-B1EF3DE6F15A}" destId="{9452A451-A138-452B-B2FA-097FB1AE5885}" srcOrd="0" destOrd="0" presId="urn:microsoft.com/office/officeart/2005/8/layout/hierarchy1"/>
    <dgm:cxn modelId="{4A32B775-120B-4401-9CE8-BB0B177C8584}" type="presParOf" srcId="{9452A451-A138-452B-B2FA-097FB1AE5885}" destId="{D8615E0B-B782-4A2D-B000-FBEC215C5249}" srcOrd="0" destOrd="0" presId="urn:microsoft.com/office/officeart/2005/8/layout/hierarchy1"/>
    <dgm:cxn modelId="{71486288-0645-4BF1-B2E8-FD04CB89F90C}" type="presParOf" srcId="{9452A451-A138-452B-B2FA-097FB1AE5885}" destId="{8D2329CE-2D1C-4DF1-9D65-DA80DAFF7491}" srcOrd="1" destOrd="0" presId="urn:microsoft.com/office/officeart/2005/8/layout/hierarchy1"/>
    <dgm:cxn modelId="{D46FDC3D-9628-4417-93A7-3210C3DC01C8}" type="presParOf" srcId="{A977CC50-FFB4-4B7C-8793-B1EF3DE6F15A}" destId="{F82E5391-23F0-4120-AC81-9688CAB89AA6}" srcOrd="1" destOrd="0" presId="urn:microsoft.com/office/officeart/2005/8/layout/hierarchy1"/>
    <dgm:cxn modelId="{5AAAE109-A1A8-4CA8-8D01-AE634456DCDF}" type="presParOf" srcId="{17F31B52-A7EB-4C9C-B3D9-F536DD480DDE}" destId="{7EECC7E3-8261-4F82-89D9-1169DBBF264F}" srcOrd="2" destOrd="0" presId="urn:microsoft.com/office/officeart/2005/8/layout/hierarchy1"/>
    <dgm:cxn modelId="{E9E8D9B7-3974-4CB4-8C3A-796C5977F09B}" type="presParOf" srcId="{17F31B52-A7EB-4C9C-B3D9-F536DD480DDE}" destId="{B6099A29-9229-482F-86E4-4DBF14A61705}" srcOrd="3" destOrd="0" presId="urn:microsoft.com/office/officeart/2005/8/layout/hierarchy1"/>
    <dgm:cxn modelId="{17F0234F-C4C3-4648-AF2C-DC05625DE06A}" type="presParOf" srcId="{B6099A29-9229-482F-86E4-4DBF14A61705}" destId="{13C6BC2D-2C69-445A-9D79-3D0A0B9799BC}" srcOrd="0" destOrd="0" presId="urn:microsoft.com/office/officeart/2005/8/layout/hierarchy1"/>
    <dgm:cxn modelId="{65BC16A4-8C0C-4AE2-B0D8-8543302035D7}" type="presParOf" srcId="{13C6BC2D-2C69-445A-9D79-3D0A0B9799BC}" destId="{E4519191-193B-40A3-B6AF-61A8F27E2D66}" srcOrd="0" destOrd="0" presId="urn:microsoft.com/office/officeart/2005/8/layout/hierarchy1"/>
    <dgm:cxn modelId="{9FC5E8CA-D608-417D-A674-B4F514695305}" type="presParOf" srcId="{13C6BC2D-2C69-445A-9D79-3D0A0B9799BC}" destId="{C763E023-BDF5-497E-BE92-E9D4F9AB6602}" srcOrd="1" destOrd="0" presId="urn:microsoft.com/office/officeart/2005/8/layout/hierarchy1"/>
    <dgm:cxn modelId="{729C1E59-2804-40D7-AA23-2711EF6A7C41}" type="presParOf" srcId="{B6099A29-9229-482F-86E4-4DBF14A61705}" destId="{DB000B0C-AEDD-42C5-9647-8752930E645D}" srcOrd="1" destOrd="0" presId="urn:microsoft.com/office/officeart/2005/8/layout/hierarchy1"/>
    <dgm:cxn modelId="{F1FBECE8-FD04-4BE0-8F7C-8E0E23D63979}" type="presParOf" srcId="{DB000B0C-AEDD-42C5-9647-8752930E645D}" destId="{0F043932-9C42-454B-ADED-56D29D8F6458}" srcOrd="0" destOrd="0" presId="urn:microsoft.com/office/officeart/2005/8/layout/hierarchy1"/>
    <dgm:cxn modelId="{46947B13-0ECF-4B80-BBD5-ABF06E39543E}" type="presParOf" srcId="{DB000B0C-AEDD-42C5-9647-8752930E645D}" destId="{B56F1B44-1D74-4F87-8557-65C55A318109}" srcOrd="1" destOrd="0" presId="urn:microsoft.com/office/officeart/2005/8/layout/hierarchy1"/>
    <dgm:cxn modelId="{7AB5062E-523F-452B-A0F0-62C3AE60E04C}" type="presParOf" srcId="{B56F1B44-1D74-4F87-8557-65C55A318109}" destId="{1159256D-1AE4-48D4-8EA6-86BC45260F8B}" srcOrd="0" destOrd="0" presId="urn:microsoft.com/office/officeart/2005/8/layout/hierarchy1"/>
    <dgm:cxn modelId="{8BD0CF75-8D38-42D2-B0FB-B46D1A92F24C}" type="presParOf" srcId="{1159256D-1AE4-48D4-8EA6-86BC45260F8B}" destId="{338BBCEA-9A2E-4F69-8E69-82C4572F21AE}" srcOrd="0" destOrd="0" presId="urn:microsoft.com/office/officeart/2005/8/layout/hierarchy1"/>
    <dgm:cxn modelId="{1FF68843-FF5D-48A9-8984-0B096EE57B61}" type="presParOf" srcId="{1159256D-1AE4-48D4-8EA6-86BC45260F8B}" destId="{3E9B1B80-B649-436C-AE88-9335C4EAD3EE}" srcOrd="1" destOrd="0" presId="urn:microsoft.com/office/officeart/2005/8/layout/hierarchy1"/>
    <dgm:cxn modelId="{F6402101-323F-4654-A61E-0BC21CA7A423}" type="presParOf" srcId="{B56F1B44-1D74-4F87-8557-65C55A318109}" destId="{3460F62B-4E84-4BC8-8560-F681DDB0BBE9}" srcOrd="1" destOrd="0" presId="urn:microsoft.com/office/officeart/2005/8/layout/hierarchy1"/>
    <dgm:cxn modelId="{7CEC01BD-9756-4BF1-940D-EF98AE978405}" type="presParOf" srcId="{3460F62B-4E84-4BC8-8560-F681DDB0BBE9}" destId="{8A5B2FEF-0FE0-423D-B3EF-545B5956FBAA}" srcOrd="0" destOrd="0" presId="urn:microsoft.com/office/officeart/2005/8/layout/hierarchy1"/>
    <dgm:cxn modelId="{E9A7E263-2E25-4464-BF84-390F42A459B5}" type="presParOf" srcId="{3460F62B-4E84-4BC8-8560-F681DDB0BBE9}" destId="{2806D109-6987-4A0F-BB71-A904123F1888}" srcOrd="1" destOrd="0" presId="urn:microsoft.com/office/officeart/2005/8/layout/hierarchy1"/>
    <dgm:cxn modelId="{43C87913-1FBA-4EDE-9867-A90A6F491CDA}" type="presParOf" srcId="{2806D109-6987-4A0F-BB71-A904123F1888}" destId="{B168C270-4B4B-44E6-9357-112F989AF1D9}" srcOrd="0" destOrd="0" presId="urn:microsoft.com/office/officeart/2005/8/layout/hierarchy1"/>
    <dgm:cxn modelId="{CBE4D109-A22A-49B6-A93F-0F683DAACE99}" type="presParOf" srcId="{B168C270-4B4B-44E6-9357-112F989AF1D9}" destId="{048AE53B-3D0C-4550-8414-285B4019F87F}" srcOrd="0" destOrd="0" presId="urn:microsoft.com/office/officeart/2005/8/layout/hierarchy1"/>
    <dgm:cxn modelId="{4DC0EAC8-AE3B-4073-B89E-A7E4BABAB5D2}" type="presParOf" srcId="{B168C270-4B4B-44E6-9357-112F989AF1D9}" destId="{D1711CAC-E53C-4309-A5D8-FF50668F753C}" srcOrd="1" destOrd="0" presId="urn:microsoft.com/office/officeart/2005/8/layout/hierarchy1"/>
    <dgm:cxn modelId="{9015B68C-9FAD-4DA4-BECE-7B380F5AA119}" type="presParOf" srcId="{2806D109-6987-4A0F-BB71-A904123F1888}" destId="{4710D4EB-DC32-45B2-B093-1D609BBB5FB0}" srcOrd="1" destOrd="0" presId="urn:microsoft.com/office/officeart/2005/8/layout/hierarchy1"/>
    <dgm:cxn modelId="{32BDE00C-90E5-4B3E-81B0-B429B2D5A707}" type="presParOf" srcId="{4710D4EB-DC32-45B2-B093-1D609BBB5FB0}" destId="{364DDFA9-FBC1-4E6A-9C5F-E38EFA392F1D}" srcOrd="0" destOrd="0" presId="urn:microsoft.com/office/officeart/2005/8/layout/hierarchy1"/>
    <dgm:cxn modelId="{FF6581C3-42CA-4DCA-BD3A-038D1B6B5D58}" type="presParOf" srcId="{4710D4EB-DC32-45B2-B093-1D609BBB5FB0}" destId="{987CA3BE-2BEE-4065-B39E-4FDE44029CBC}" srcOrd="1" destOrd="0" presId="urn:microsoft.com/office/officeart/2005/8/layout/hierarchy1"/>
    <dgm:cxn modelId="{5D250C27-60C4-451E-A0CE-5ED710C43B73}" type="presParOf" srcId="{987CA3BE-2BEE-4065-B39E-4FDE44029CBC}" destId="{8C3F3624-F50A-4C30-8E51-F2A9A5794802}" srcOrd="0" destOrd="0" presId="urn:microsoft.com/office/officeart/2005/8/layout/hierarchy1"/>
    <dgm:cxn modelId="{0D68BED2-F919-49DC-AF73-0FBD81CA66D9}" type="presParOf" srcId="{8C3F3624-F50A-4C30-8E51-F2A9A5794802}" destId="{5D8F5DB8-EA45-4137-A01B-200449279561}" srcOrd="0" destOrd="0" presId="urn:microsoft.com/office/officeart/2005/8/layout/hierarchy1"/>
    <dgm:cxn modelId="{C5C60DB9-7350-49D6-ABE8-E817D6F4BAEE}" type="presParOf" srcId="{8C3F3624-F50A-4C30-8E51-F2A9A5794802}" destId="{6C908155-A659-4F76-8F51-EE1851F6F99E}" srcOrd="1" destOrd="0" presId="urn:microsoft.com/office/officeart/2005/8/layout/hierarchy1"/>
    <dgm:cxn modelId="{8E4EA65D-4914-44F9-B708-3BD1EB4232D7}" type="presParOf" srcId="{987CA3BE-2BEE-4065-B39E-4FDE44029CBC}" destId="{D02C7E22-0609-4170-B1D8-ED7B3B9C8042}" srcOrd="1" destOrd="0" presId="urn:microsoft.com/office/officeart/2005/8/layout/hierarchy1"/>
    <dgm:cxn modelId="{C7BF5C62-5E45-495A-9FD2-57A0B5C92593}" type="presParOf" srcId="{DB000B0C-AEDD-42C5-9647-8752930E645D}" destId="{92F3CBB8-22A8-45D2-90B2-93FB44B83E5B}" srcOrd="2" destOrd="0" presId="urn:microsoft.com/office/officeart/2005/8/layout/hierarchy1"/>
    <dgm:cxn modelId="{BBE1AC2A-15F5-4BC2-8E06-346DA83C0534}" type="presParOf" srcId="{DB000B0C-AEDD-42C5-9647-8752930E645D}" destId="{DF8B3120-1F9D-4AB6-A70F-83F971D1353E}" srcOrd="3" destOrd="0" presId="urn:microsoft.com/office/officeart/2005/8/layout/hierarchy1"/>
    <dgm:cxn modelId="{5D65E86E-C708-4DDB-A6FE-FFA2A47780A9}" type="presParOf" srcId="{DF8B3120-1F9D-4AB6-A70F-83F971D1353E}" destId="{F03EF96C-FD75-4226-A64A-CEF489D4A8F3}" srcOrd="0" destOrd="0" presId="urn:microsoft.com/office/officeart/2005/8/layout/hierarchy1"/>
    <dgm:cxn modelId="{4AB9B7BC-AE43-4A73-94BD-0489E3FEF3D8}" type="presParOf" srcId="{F03EF96C-FD75-4226-A64A-CEF489D4A8F3}" destId="{4B54BFEF-B8CF-4382-98CE-857F98924EB2}" srcOrd="0" destOrd="0" presId="urn:microsoft.com/office/officeart/2005/8/layout/hierarchy1"/>
    <dgm:cxn modelId="{726BA47C-D067-4DAF-94F9-B84140832B8B}" type="presParOf" srcId="{F03EF96C-FD75-4226-A64A-CEF489D4A8F3}" destId="{9ACB97EA-44B5-4DCA-BC08-72FCB65450A9}" srcOrd="1" destOrd="0" presId="urn:microsoft.com/office/officeart/2005/8/layout/hierarchy1"/>
    <dgm:cxn modelId="{8FB64D4B-4D3A-4039-B133-8829E936DFD8}" type="presParOf" srcId="{DF8B3120-1F9D-4AB6-A70F-83F971D1353E}" destId="{8391B9D1-28CE-476A-AF18-BFC52E8589AA}" srcOrd="1" destOrd="0" presId="urn:microsoft.com/office/officeart/2005/8/layout/hierarchy1"/>
    <dgm:cxn modelId="{3C263AAA-437C-4136-88C9-266DE6AC5E14}" type="presParOf" srcId="{8391B9D1-28CE-476A-AF18-BFC52E8589AA}" destId="{45629AEB-63B2-49C4-87D7-F4B568D0C6BB}" srcOrd="0" destOrd="0" presId="urn:microsoft.com/office/officeart/2005/8/layout/hierarchy1"/>
    <dgm:cxn modelId="{2D3D3562-9559-47B4-8C56-7FC06A019FC0}" type="presParOf" srcId="{8391B9D1-28CE-476A-AF18-BFC52E8589AA}" destId="{15D15C02-BA52-4C08-89C5-30D9C7BC7891}" srcOrd="1" destOrd="0" presId="urn:microsoft.com/office/officeart/2005/8/layout/hierarchy1"/>
    <dgm:cxn modelId="{F13158E5-D6C9-4C48-B032-3E4D29437E44}" type="presParOf" srcId="{15D15C02-BA52-4C08-89C5-30D9C7BC7891}" destId="{6AB71AC8-3E84-47F0-898F-5ED79D881091}" srcOrd="0" destOrd="0" presId="urn:microsoft.com/office/officeart/2005/8/layout/hierarchy1"/>
    <dgm:cxn modelId="{BC67DDF7-F96D-46A2-8FC9-A16758539F1A}" type="presParOf" srcId="{6AB71AC8-3E84-47F0-898F-5ED79D881091}" destId="{5E5B6162-7D3B-4ED8-8A63-06E50098B918}" srcOrd="0" destOrd="0" presId="urn:microsoft.com/office/officeart/2005/8/layout/hierarchy1"/>
    <dgm:cxn modelId="{84445499-7CB1-4D13-9971-6D04CDB8055D}" type="presParOf" srcId="{6AB71AC8-3E84-47F0-898F-5ED79D881091}" destId="{6D3846B6-E1BB-4C80-A737-720EBCBAE250}" srcOrd="1" destOrd="0" presId="urn:microsoft.com/office/officeart/2005/8/layout/hierarchy1"/>
    <dgm:cxn modelId="{529C93A9-B3AA-4341-B88E-2278739A05BC}" type="presParOf" srcId="{15D15C02-BA52-4C08-89C5-30D9C7BC7891}" destId="{FA844BF1-A1AA-412C-AA0F-D4BCFB5655B7}" srcOrd="1" destOrd="0" presId="urn:microsoft.com/office/officeart/2005/8/layout/hierarchy1"/>
    <dgm:cxn modelId="{FCD9AE0B-9F0B-48A3-8D62-6C9456DD979B}" type="presParOf" srcId="{FA844BF1-A1AA-412C-AA0F-D4BCFB5655B7}" destId="{04F8C037-E473-49E9-93A6-DE0C95D19B15}" srcOrd="0" destOrd="0" presId="urn:microsoft.com/office/officeart/2005/8/layout/hierarchy1"/>
    <dgm:cxn modelId="{DC4A3E51-1FA2-4C86-96FE-0137D7AD524F}" type="presParOf" srcId="{FA844BF1-A1AA-412C-AA0F-D4BCFB5655B7}" destId="{B46C382B-ED3B-4957-BAB3-E36DEEDE1810}" srcOrd="1" destOrd="0" presId="urn:microsoft.com/office/officeart/2005/8/layout/hierarchy1"/>
    <dgm:cxn modelId="{3110B5B2-AA53-4DBE-96B6-E82E8E8E5654}" type="presParOf" srcId="{B46C382B-ED3B-4957-BAB3-E36DEEDE1810}" destId="{8E7F4099-FE18-4918-B502-002EC15D8A7A}" srcOrd="0" destOrd="0" presId="urn:microsoft.com/office/officeart/2005/8/layout/hierarchy1"/>
    <dgm:cxn modelId="{45BB8C9B-9BC7-43BA-AF6E-99449C9AEBA4}" type="presParOf" srcId="{8E7F4099-FE18-4918-B502-002EC15D8A7A}" destId="{ABB990EB-3ACA-4BD8-AC8A-008C4BAB2A4C}" srcOrd="0" destOrd="0" presId="urn:microsoft.com/office/officeart/2005/8/layout/hierarchy1"/>
    <dgm:cxn modelId="{D6683EE7-8DFB-4D7C-A068-756CB449A8FF}" type="presParOf" srcId="{8E7F4099-FE18-4918-B502-002EC15D8A7A}" destId="{B5485E50-C052-45AB-B467-74071914DE57}" srcOrd="1" destOrd="0" presId="urn:microsoft.com/office/officeart/2005/8/layout/hierarchy1"/>
    <dgm:cxn modelId="{B515BCFB-F4CC-4808-A77F-283C3672BFA6}" type="presParOf" srcId="{B46C382B-ED3B-4957-BAB3-E36DEEDE1810}" destId="{C81C7B9C-6E82-4ED9-A196-228319B059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8C037-E473-49E9-93A6-DE0C95D19B15}">
      <dsp:nvSpPr>
        <dsp:cNvPr id="0" name=""/>
        <dsp:cNvSpPr/>
      </dsp:nvSpPr>
      <dsp:spPr>
        <a:xfrm>
          <a:off x="7399513" y="4283813"/>
          <a:ext cx="91440" cy="327484"/>
        </a:xfrm>
        <a:custGeom>
          <a:avLst/>
          <a:gdLst/>
          <a:ahLst/>
          <a:cxnLst/>
          <a:rect l="0" t="0" r="0" b="0"/>
          <a:pathLst>
            <a:path>
              <a:moveTo>
                <a:pt x="45720" y="0"/>
              </a:moveTo>
              <a:lnTo>
                <a:pt x="4572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5629AEB-63B2-49C4-87D7-F4B568D0C6BB}">
      <dsp:nvSpPr>
        <dsp:cNvPr id="0" name=""/>
        <dsp:cNvSpPr/>
      </dsp:nvSpPr>
      <dsp:spPr>
        <a:xfrm>
          <a:off x="7399513" y="3241307"/>
          <a:ext cx="91440" cy="327484"/>
        </a:xfrm>
        <a:custGeom>
          <a:avLst/>
          <a:gdLst/>
          <a:ahLst/>
          <a:cxnLst/>
          <a:rect l="0" t="0" r="0" b="0"/>
          <a:pathLst>
            <a:path>
              <a:moveTo>
                <a:pt x="45720" y="0"/>
              </a:moveTo>
              <a:lnTo>
                <a:pt x="4572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2F3CBB8-22A8-45D2-90B2-93FB44B83E5B}">
      <dsp:nvSpPr>
        <dsp:cNvPr id="0" name=""/>
        <dsp:cNvSpPr/>
      </dsp:nvSpPr>
      <dsp:spPr>
        <a:xfrm>
          <a:off x="6757110" y="2198800"/>
          <a:ext cx="688123" cy="327484"/>
        </a:xfrm>
        <a:custGeom>
          <a:avLst/>
          <a:gdLst/>
          <a:ahLst/>
          <a:cxnLst/>
          <a:rect l="0" t="0" r="0" b="0"/>
          <a:pathLst>
            <a:path>
              <a:moveTo>
                <a:pt x="0" y="0"/>
              </a:moveTo>
              <a:lnTo>
                <a:pt x="0" y="144703"/>
              </a:lnTo>
              <a:lnTo>
                <a:pt x="446178" y="144703"/>
              </a:lnTo>
              <a:lnTo>
                <a:pt x="446178"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64DDFA9-FBC1-4E6A-9C5F-E38EFA392F1D}">
      <dsp:nvSpPr>
        <dsp:cNvPr id="0" name=""/>
        <dsp:cNvSpPr/>
      </dsp:nvSpPr>
      <dsp:spPr>
        <a:xfrm>
          <a:off x="6023267" y="4283813"/>
          <a:ext cx="91440" cy="327484"/>
        </a:xfrm>
        <a:custGeom>
          <a:avLst/>
          <a:gdLst/>
          <a:ahLst/>
          <a:cxnLst/>
          <a:rect l="0" t="0" r="0" b="0"/>
          <a:pathLst>
            <a:path>
              <a:moveTo>
                <a:pt x="45720" y="0"/>
              </a:moveTo>
              <a:lnTo>
                <a:pt x="4572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8A5B2FEF-0FE0-423D-B3EF-545B5956FBAA}">
      <dsp:nvSpPr>
        <dsp:cNvPr id="0" name=""/>
        <dsp:cNvSpPr/>
      </dsp:nvSpPr>
      <dsp:spPr>
        <a:xfrm>
          <a:off x="6023267" y="3241307"/>
          <a:ext cx="91440" cy="327484"/>
        </a:xfrm>
        <a:custGeom>
          <a:avLst/>
          <a:gdLst/>
          <a:ahLst/>
          <a:cxnLst/>
          <a:rect l="0" t="0" r="0" b="0"/>
          <a:pathLst>
            <a:path>
              <a:moveTo>
                <a:pt x="45720" y="0"/>
              </a:moveTo>
              <a:lnTo>
                <a:pt x="4572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F043932-9C42-454B-ADED-56D29D8F6458}">
      <dsp:nvSpPr>
        <dsp:cNvPr id="0" name=""/>
        <dsp:cNvSpPr/>
      </dsp:nvSpPr>
      <dsp:spPr>
        <a:xfrm>
          <a:off x="6068987" y="2198800"/>
          <a:ext cx="688123" cy="327484"/>
        </a:xfrm>
        <a:custGeom>
          <a:avLst/>
          <a:gdLst/>
          <a:ahLst/>
          <a:cxnLst/>
          <a:rect l="0" t="0" r="0" b="0"/>
          <a:pathLst>
            <a:path>
              <a:moveTo>
                <a:pt x="446178" y="0"/>
              </a:moveTo>
              <a:lnTo>
                <a:pt x="446178" y="144703"/>
              </a:lnTo>
              <a:lnTo>
                <a:pt x="0" y="144703"/>
              </a:lnTo>
              <a:lnTo>
                <a:pt x="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EECC7E3-8261-4F82-89D9-1169DBBF264F}">
      <dsp:nvSpPr>
        <dsp:cNvPr id="0" name=""/>
        <dsp:cNvSpPr/>
      </dsp:nvSpPr>
      <dsp:spPr>
        <a:xfrm>
          <a:off x="4397465" y="1146770"/>
          <a:ext cx="2359645" cy="337008"/>
        </a:xfrm>
        <a:custGeom>
          <a:avLst/>
          <a:gdLst/>
          <a:ahLst/>
          <a:cxnLst/>
          <a:rect l="0" t="0" r="0" b="0"/>
          <a:pathLst>
            <a:path>
              <a:moveTo>
                <a:pt x="0" y="0"/>
              </a:moveTo>
              <a:lnTo>
                <a:pt x="0" y="144703"/>
              </a:lnTo>
              <a:lnTo>
                <a:pt x="1338536" y="144703"/>
              </a:lnTo>
              <a:lnTo>
                <a:pt x="1338536" y="21234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A776DF1-2C9D-43BD-A773-C0E0BABB7E1B}">
      <dsp:nvSpPr>
        <dsp:cNvPr id="0" name=""/>
        <dsp:cNvSpPr/>
      </dsp:nvSpPr>
      <dsp:spPr>
        <a:xfrm>
          <a:off x="4647021" y="4283813"/>
          <a:ext cx="91440" cy="327484"/>
        </a:xfrm>
        <a:custGeom>
          <a:avLst/>
          <a:gdLst/>
          <a:ahLst/>
          <a:cxnLst/>
          <a:rect l="0" t="0" r="0" b="0"/>
          <a:pathLst>
            <a:path>
              <a:moveTo>
                <a:pt x="45720" y="0"/>
              </a:moveTo>
              <a:lnTo>
                <a:pt x="4572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2897554-7866-4492-9F0C-43C92BCDC4FD}">
      <dsp:nvSpPr>
        <dsp:cNvPr id="0" name=""/>
        <dsp:cNvSpPr/>
      </dsp:nvSpPr>
      <dsp:spPr>
        <a:xfrm>
          <a:off x="4004618" y="3241307"/>
          <a:ext cx="688123" cy="327484"/>
        </a:xfrm>
        <a:custGeom>
          <a:avLst/>
          <a:gdLst/>
          <a:ahLst/>
          <a:cxnLst/>
          <a:rect l="0" t="0" r="0" b="0"/>
          <a:pathLst>
            <a:path>
              <a:moveTo>
                <a:pt x="0" y="0"/>
              </a:moveTo>
              <a:lnTo>
                <a:pt x="0" y="144703"/>
              </a:lnTo>
              <a:lnTo>
                <a:pt x="446178" y="144703"/>
              </a:lnTo>
              <a:lnTo>
                <a:pt x="446178"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4A16B45-80C2-4CCF-86BB-2A72F8622F14}">
      <dsp:nvSpPr>
        <dsp:cNvPr id="0" name=""/>
        <dsp:cNvSpPr/>
      </dsp:nvSpPr>
      <dsp:spPr>
        <a:xfrm>
          <a:off x="3270775" y="4283813"/>
          <a:ext cx="91440" cy="327484"/>
        </a:xfrm>
        <a:custGeom>
          <a:avLst/>
          <a:gdLst/>
          <a:ahLst/>
          <a:cxnLst/>
          <a:rect l="0" t="0" r="0" b="0"/>
          <a:pathLst>
            <a:path>
              <a:moveTo>
                <a:pt x="45720" y="0"/>
              </a:moveTo>
              <a:lnTo>
                <a:pt x="4572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1DFB4FC-6546-412E-AED8-6E54F27C99CD}">
      <dsp:nvSpPr>
        <dsp:cNvPr id="0" name=""/>
        <dsp:cNvSpPr/>
      </dsp:nvSpPr>
      <dsp:spPr>
        <a:xfrm>
          <a:off x="3316495" y="3241307"/>
          <a:ext cx="688123" cy="327484"/>
        </a:xfrm>
        <a:custGeom>
          <a:avLst/>
          <a:gdLst/>
          <a:ahLst/>
          <a:cxnLst/>
          <a:rect l="0" t="0" r="0" b="0"/>
          <a:pathLst>
            <a:path>
              <a:moveTo>
                <a:pt x="446178" y="0"/>
              </a:moveTo>
              <a:lnTo>
                <a:pt x="446178" y="144703"/>
              </a:lnTo>
              <a:lnTo>
                <a:pt x="0" y="144703"/>
              </a:lnTo>
              <a:lnTo>
                <a:pt x="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8C12469-6BB6-486D-B7F4-D2D61E624896}">
      <dsp:nvSpPr>
        <dsp:cNvPr id="0" name=""/>
        <dsp:cNvSpPr/>
      </dsp:nvSpPr>
      <dsp:spPr>
        <a:xfrm>
          <a:off x="2628372" y="2198800"/>
          <a:ext cx="1376246" cy="327484"/>
        </a:xfrm>
        <a:custGeom>
          <a:avLst/>
          <a:gdLst/>
          <a:ahLst/>
          <a:cxnLst/>
          <a:rect l="0" t="0" r="0" b="0"/>
          <a:pathLst>
            <a:path>
              <a:moveTo>
                <a:pt x="0" y="0"/>
              </a:moveTo>
              <a:lnTo>
                <a:pt x="0" y="144703"/>
              </a:lnTo>
              <a:lnTo>
                <a:pt x="892357" y="144703"/>
              </a:lnTo>
              <a:lnTo>
                <a:pt x="892357"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114C725-7EAE-4B7D-9A3D-60781D98C882}">
      <dsp:nvSpPr>
        <dsp:cNvPr id="0" name=""/>
        <dsp:cNvSpPr/>
      </dsp:nvSpPr>
      <dsp:spPr>
        <a:xfrm>
          <a:off x="1894529" y="4283813"/>
          <a:ext cx="91440" cy="327484"/>
        </a:xfrm>
        <a:custGeom>
          <a:avLst/>
          <a:gdLst/>
          <a:ahLst/>
          <a:cxnLst/>
          <a:rect l="0" t="0" r="0" b="0"/>
          <a:pathLst>
            <a:path>
              <a:moveTo>
                <a:pt x="45720" y="0"/>
              </a:moveTo>
              <a:lnTo>
                <a:pt x="4572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301C503-A854-48EB-8D03-1A6D1D8AC6D2}">
      <dsp:nvSpPr>
        <dsp:cNvPr id="0" name=""/>
        <dsp:cNvSpPr/>
      </dsp:nvSpPr>
      <dsp:spPr>
        <a:xfrm>
          <a:off x="1252125" y="3241307"/>
          <a:ext cx="688123" cy="327484"/>
        </a:xfrm>
        <a:custGeom>
          <a:avLst/>
          <a:gdLst/>
          <a:ahLst/>
          <a:cxnLst/>
          <a:rect l="0" t="0" r="0" b="0"/>
          <a:pathLst>
            <a:path>
              <a:moveTo>
                <a:pt x="0" y="0"/>
              </a:moveTo>
              <a:lnTo>
                <a:pt x="0" y="144703"/>
              </a:lnTo>
              <a:lnTo>
                <a:pt x="446178" y="144703"/>
              </a:lnTo>
              <a:lnTo>
                <a:pt x="446178"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32C8AFE-113D-478E-817C-15382DD909E6}">
      <dsp:nvSpPr>
        <dsp:cNvPr id="0" name=""/>
        <dsp:cNvSpPr/>
      </dsp:nvSpPr>
      <dsp:spPr>
        <a:xfrm>
          <a:off x="489704" y="4283813"/>
          <a:ext cx="91440" cy="327484"/>
        </a:xfrm>
        <a:custGeom>
          <a:avLst/>
          <a:gdLst/>
          <a:ahLst/>
          <a:cxnLst/>
          <a:rect l="0" t="0" r="0" b="0"/>
          <a:pathLst>
            <a:path>
              <a:moveTo>
                <a:pt x="45720" y="0"/>
              </a:moveTo>
              <a:lnTo>
                <a:pt x="4572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602E3E5A-1CA2-44F4-8EB9-3E80FA71762E}">
      <dsp:nvSpPr>
        <dsp:cNvPr id="0" name=""/>
        <dsp:cNvSpPr/>
      </dsp:nvSpPr>
      <dsp:spPr>
        <a:xfrm>
          <a:off x="564002" y="3241307"/>
          <a:ext cx="688123" cy="327484"/>
        </a:xfrm>
        <a:custGeom>
          <a:avLst/>
          <a:gdLst/>
          <a:ahLst/>
          <a:cxnLst/>
          <a:rect l="0" t="0" r="0" b="0"/>
          <a:pathLst>
            <a:path>
              <a:moveTo>
                <a:pt x="446178" y="0"/>
              </a:moveTo>
              <a:lnTo>
                <a:pt x="446178" y="144703"/>
              </a:lnTo>
              <a:lnTo>
                <a:pt x="0" y="144703"/>
              </a:lnTo>
              <a:lnTo>
                <a:pt x="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3821BF0-DBF9-44C1-B911-0CECAC2CF1F2}">
      <dsp:nvSpPr>
        <dsp:cNvPr id="0" name=""/>
        <dsp:cNvSpPr/>
      </dsp:nvSpPr>
      <dsp:spPr>
        <a:xfrm>
          <a:off x="1252125" y="2198800"/>
          <a:ext cx="1376246" cy="327484"/>
        </a:xfrm>
        <a:custGeom>
          <a:avLst/>
          <a:gdLst/>
          <a:ahLst/>
          <a:cxnLst/>
          <a:rect l="0" t="0" r="0" b="0"/>
          <a:pathLst>
            <a:path>
              <a:moveTo>
                <a:pt x="892357" y="0"/>
              </a:moveTo>
              <a:lnTo>
                <a:pt x="892357" y="144703"/>
              </a:lnTo>
              <a:lnTo>
                <a:pt x="0" y="144703"/>
              </a:lnTo>
              <a:lnTo>
                <a:pt x="0" y="212340"/>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6D879A5-A24E-4DAF-AA6A-5287EF120836}">
      <dsp:nvSpPr>
        <dsp:cNvPr id="0" name=""/>
        <dsp:cNvSpPr/>
      </dsp:nvSpPr>
      <dsp:spPr>
        <a:xfrm>
          <a:off x="2628372" y="1146770"/>
          <a:ext cx="1769093" cy="337008"/>
        </a:xfrm>
        <a:custGeom>
          <a:avLst/>
          <a:gdLst/>
          <a:ahLst/>
          <a:cxnLst/>
          <a:rect l="0" t="0" r="0" b="0"/>
          <a:pathLst>
            <a:path>
              <a:moveTo>
                <a:pt x="1338536" y="0"/>
              </a:moveTo>
              <a:lnTo>
                <a:pt x="1338536" y="144703"/>
              </a:lnTo>
              <a:lnTo>
                <a:pt x="0" y="144703"/>
              </a:lnTo>
              <a:lnTo>
                <a:pt x="0" y="21234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AC4CF94A-9868-4786-9369-23382AD74DD9}">
      <dsp:nvSpPr>
        <dsp:cNvPr id="0" name=""/>
        <dsp:cNvSpPr/>
      </dsp:nvSpPr>
      <dsp:spPr>
        <a:xfrm>
          <a:off x="3834455" y="431747"/>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DCA818CB-748C-43CE-A7A2-46DFA1953E0A}">
      <dsp:nvSpPr>
        <dsp:cNvPr id="0" name=""/>
        <dsp:cNvSpPr/>
      </dsp:nvSpPr>
      <dsp:spPr>
        <a:xfrm>
          <a:off x="3959568" y="550605"/>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b="1" kern="1200">
              <a:solidFill>
                <a:sysClr val="windowText" lastClr="000000">
                  <a:hueOff val="0"/>
                  <a:satOff val="0"/>
                  <a:lumOff val="0"/>
                  <a:alphaOff val="0"/>
                </a:sysClr>
              </a:solidFill>
              <a:latin typeface="Calibri"/>
              <a:ea typeface="宋体"/>
              <a:cs typeface="+mn-cs"/>
            </a:rPr>
            <a:t>公司商业目标</a:t>
          </a:r>
        </a:p>
      </dsp:txBody>
      <dsp:txXfrm>
        <a:off x="3980510" y="571547"/>
        <a:ext cx="1084135" cy="673138"/>
      </dsp:txXfrm>
    </dsp:sp>
    <dsp:sp modelId="{C631E68C-79C4-4680-AD31-1354A18AC5C4}">
      <dsp:nvSpPr>
        <dsp:cNvPr id="0" name=""/>
        <dsp:cNvSpPr/>
      </dsp:nvSpPr>
      <dsp:spPr>
        <a:xfrm>
          <a:off x="2065362" y="1483778"/>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A495AF07-62E7-4A3C-9821-091EFBE59757}">
      <dsp:nvSpPr>
        <dsp:cNvPr id="0" name=""/>
        <dsp:cNvSpPr/>
      </dsp:nvSpPr>
      <dsp:spPr>
        <a:xfrm>
          <a:off x="2190475" y="1602636"/>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提高市场占有率</a:t>
          </a:r>
          <a:endParaRPr lang="en-US" altLang="zh-CN" sz="1100" kern="1200">
            <a:solidFill>
              <a:sysClr val="windowText" lastClr="000000">
                <a:hueOff val="0"/>
                <a:satOff val="0"/>
                <a:lumOff val="0"/>
                <a:alphaOff val="0"/>
              </a:sysClr>
            </a:solidFill>
            <a:latin typeface="Calibri"/>
            <a:ea typeface="宋体"/>
            <a:cs typeface="+mn-cs"/>
          </a:endParaRPr>
        </a:p>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a:t>
          </a:r>
          <a:r>
            <a:rPr lang="en-US" altLang="zh-CN" sz="1100" kern="1200">
              <a:solidFill>
                <a:sysClr val="windowText" lastClr="000000">
                  <a:hueOff val="0"/>
                  <a:satOff val="0"/>
                  <a:lumOff val="0"/>
                  <a:alphaOff val="0"/>
                </a:sysClr>
              </a:solidFill>
              <a:latin typeface="Calibri"/>
              <a:ea typeface="宋体"/>
              <a:cs typeface="+mn-cs"/>
            </a:rPr>
            <a:t>4%-&gt;6%-&gt;8%</a:t>
          </a:r>
          <a:r>
            <a:rPr lang="zh-CN" altLang="en-US" sz="1100" kern="1200">
              <a:solidFill>
                <a:sysClr val="windowText" lastClr="000000">
                  <a:hueOff val="0"/>
                  <a:satOff val="0"/>
                  <a:lumOff val="0"/>
                  <a:alphaOff val="0"/>
                </a:sysClr>
              </a:solidFill>
              <a:latin typeface="Calibri"/>
              <a:ea typeface="宋体"/>
              <a:cs typeface="+mn-cs"/>
            </a:rPr>
            <a:t>）</a:t>
          </a:r>
        </a:p>
      </dsp:txBody>
      <dsp:txXfrm>
        <a:off x="2211417" y="1623578"/>
        <a:ext cx="1084135" cy="673138"/>
      </dsp:txXfrm>
    </dsp:sp>
    <dsp:sp modelId="{E44E1FE1-2AD9-4A09-B4E0-86C3E38EF970}">
      <dsp:nvSpPr>
        <dsp:cNvPr id="0" name=""/>
        <dsp:cNvSpPr/>
      </dsp:nvSpPr>
      <dsp:spPr>
        <a:xfrm>
          <a:off x="689116" y="2526284"/>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0EFEAF05-862C-46D7-86E0-ED412ACC07F9}">
      <dsp:nvSpPr>
        <dsp:cNvPr id="0" name=""/>
        <dsp:cNvSpPr/>
      </dsp:nvSpPr>
      <dsp:spPr>
        <a:xfrm>
          <a:off x="814229" y="2645142"/>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技术方面（</a:t>
          </a:r>
          <a:r>
            <a:rPr lang="en-US" altLang="zh-CN" sz="1100" kern="1200">
              <a:solidFill>
                <a:sysClr val="windowText" lastClr="000000">
                  <a:hueOff val="0"/>
                  <a:satOff val="0"/>
                  <a:lumOff val="0"/>
                  <a:alphaOff val="0"/>
                </a:sysClr>
              </a:solidFill>
              <a:latin typeface="Calibri"/>
              <a:ea typeface="宋体"/>
              <a:cs typeface="+mn-cs"/>
            </a:rPr>
            <a:t>40%</a:t>
          </a:r>
          <a:r>
            <a:rPr lang="zh-CN" altLang="en-US" sz="1100" kern="1200">
              <a:solidFill>
                <a:sysClr val="windowText" lastClr="000000">
                  <a:hueOff val="0"/>
                  <a:satOff val="0"/>
                  <a:lumOff val="0"/>
                  <a:alphaOff val="0"/>
                </a:sysClr>
              </a:solidFill>
              <a:latin typeface="Calibri"/>
              <a:ea typeface="宋体"/>
              <a:cs typeface="+mn-cs"/>
            </a:rPr>
            <a:t>）</a:t>
          </a:r>
        </a:p>
      </dsp:txBody>
      <dsp:txXfrm>
        <a:off x="835171" y="2666084"/>
        <a:ext cx="1084135" cy="673138"/>
      </dsp:txXfrm>
    </dsp:sp>
    <dsp:sp modelId="{EB24C32F-D8BE-458A-8210-07CAB356E267}">
      <dsp:nvSpPr>
        <dsp:cNvPr id="0" name=""/>
        <dsp:cNvSpPr/>
      </dsp:nvSpPr>
      <dsp:spPr>
        <a:xfrm>
          <a:off x="992" y="3568791"/>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DDA1789F-4EE4-42B2-8323-DBECCBEEB7FB}">
      <dsp:nvSpPr>
        <dsp:cNvPr id="0" name=""/>
        <dsp:cNvSpPr/>
      </dsp:nvSpPr>
      <dsp:spPr>
        <a:xfrm>
          <a:off x="126106" y="3687649"/>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提高软件质量：降低缺陷率</a:t>
          </a:r>
          <a:endParaRPr lang="en-US" altLang="zh-CN" sz="1100" kern="1200">
            <a:solidFill>
              <a:sysClr val="windowText" lastClr="000000">
                <a:hueOff val="0"/>
                <a:satOff val="0"/>
                <a:lumOff val="0"/>
                <a:alphaOff val="0"/>
              </a:sysClr>
            </a:solidFill>
            <a:latin typeface="Calibri"/>
            <a:ea typeface="宋体"/>
            <a:cs typeface="+mn-cs"/>
          </a:endParaRPr>
        </a:p>
      </dsp:txBody>
      <dsp:txXfrm>
        <a:off x="147048" y="3708591"/>
        <a:ext cx="1084135" cy="673138"/>
      </dsp:txXfrm>
    </dsp:sp>
    <dsp:sp modelId="{67FAB498-4314-4522-B4E9-84D57FDE063F}">
      <dsp:nvSpPr>
        <dsp:cNvPr id="0" name=""/>
        <dsp:cNvSpPr/>
      </dsp:nvSpPr>
      <dsp:spPr>
        <a:xfrm>
          <a:off x="-27585" y="4611297"/>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77A013FA-B297-4491-B72F-77563542F375}">
      <dsp:nvSpPr>
        <dsp:cNvPr id="0" name=""/>
        <dsp:cNvSpPr/>
      </dsp:nvSpPr>
      <dsp:spPr>
        <a:xfrm>
          <a:off x="97527" y="4730155"/>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2011:7</a:t>
          </a:r>
        </a:p>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2012:6</a:t>
          </a:r>
        </a:p>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2013:5</a:t>
          </a:r>
        </a:p>
      </dsp:txBody>
      <dsp:txXfrm>
        <a:off x="118469" y="4751097"/>
        <a:ext cx="1084135" cy="673138"/>
      </dsp:txXfrm>
    </dsp:sp>
    <dsp:sp modelId="{C089C0A9-EB77-476A-9205-991FD4880F34}">
      <dsp:nvSpPr>
        <dsp:cNvPr id="0" name=""/>
        <dsp:cNvSpPr/>
      </dsp:nvSpPr>
      <dsp:spPr>
        <a:xfrm>
          <a:off x="1377239" y="3568791"/>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48B03C1E-9F39-4E9E-AA45-512042806F62}">
      <dsp:nvSpPr>
        <dsp:cNvPr id="0" name=""/>
        <dsp:cNvSpPr/>
      </dsp:nvSpPr>
      <dsp:spPr>
        <a:xfrm>
          <a:off x="1502352" y="3687649"/>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提高计划执行率：降低工期偏差率</a:t>
          </a:r>
        </a:p>
      </dsp:txBody>
      <dsp:txXfrm>
        <a:off x="1523294" y="3708591"/>
        <a:ext cx="1084135" cy="673138"/>
      </dsp:txXfrm>
    </dsp:sp>
    <dsp:sp modelId="{841E0417-2899-44F0-A214-D892FC23675F}">
      <dsp:nvSpPr>
        <dsp:cNvPr id="0" name=""/>
        <dsp:cNvSpPr/>
      </dsp:nvSpPr>
      <dsp:spPr>
        <a:xfrm>
          <a:off x="1377239" y="4611297"/>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9F196E61-BB5C-4624-B545-14940805D094}">
      <dsp:nvSpPr>
        <dsp:cNvPr id="0" name=""/>
        <dsp:cNvSpPr/>
      </dsp:nvSpPr>
      <dsp:spPr>
        <a:xfrm>
          <a:off x="1502352" y="4730155"/>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2011:20%</a:t>
          </a:r>
        </a:p>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2012:14%</a:t>
          </a:r>
        </a:p>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2013:9%</a:t>
          </a:r>
          <a:endParaRPr lang="zh-CN" altLang="en-US" sz="1100" kern="1200">
            <a:solidFill>
              <a:sysClr val="windowText" lastClr="000000">
                <a:hueOff val="0"/>
                <a:satOff val="0"/>
                <a:lumOff val="0"/>
                <a:alphaOff val="0"/>
              </a:sysClr>
            </a:solidFill>
            <a:latin typeface="Calibri"/>
            <a:ea typeface="宋体"/>
            <a:cs typeface="+mn-cs"/>
          </a:endParaRPr>
        </a:p>
      </dsp:txBody>
      <dsp:txXfrm>
        <a:off x="1523294" y="4751097"/>
        <a:ext cx="1084135" cy="673138"/>
      </dsp:txXfrm>
    </dsp:sp>
    <dsp:sp modelId="{15ACDC45-9FAF-46DC-A172-9B2EFD106A5A}">
      <dsp:nvSpPr>
        <dsp:cNvPr id="0" name=""/>
        <dsp:cNvSpPr/>
      </dsp:nvSpPr>
      <dsp:spPr>
        <a:xfrm>
          <a:off x="3441608" y="2526284"/>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DFD02E38-19F8-4B1A-9B06-9B9D2D7CA2E3}">
      <dsp:nvSpPr>
        <dsp:cNvPr id="0" name=""/>
        <dsp:cNvSpPr/>
      </dsp:nvSpPr>
      <dsp:spPr>
        <a:xfrm>
          <a:off x="3566721" y="2645142"/>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市场方面（</a:t>
          </a:r>
          <a:r>
            <a:rPr lang="en-US" altLang="zh-CN" sz="1100" kern="1200">
              <a:solidFill>
                <a:sysClr val="windowText" lastClr="000000">
                  <a:hueOff val="0"/>
                  <a:satOff val="0"/>
                  <a:lumOff val="0"/>
                  <a:alphaOff val="0"/>
                </a:sysClr>
              </a:solidFill>
              <a:latin typeface="Calibri"/>
              <a:ea typeface="宋体"/>
              <a:cs typeface="+mn-cs"/>
            </a:rPr>
            <a:t>60%</a:t>
          </a:r>
          <a:r>
            <a:rPr lang="zh-CN" altLang="en-US" sz="1100" kern="1200">
              <a:solidFill>
                <a:sysClr val="windowText" lastClr="000000">
                  <a:hueOff val="0"/>
                  <a:satOff val="0"/>
                  <a:lumOff val="0"/>
                  <a:alphaOff val="0"/>
                </a:sysClr>
              </a:solidFill>
              <a:latin typeface="Calibri"/>
              <a:ea typeface="宋体"/>
              <a:cs typeface="+mn-cs"/>
            </a:rPr>
            <a:t>）</a:t>
          </a:r>
        </a:p>
      </dsp:txBody>
      <dsp:txXfrm>
        <a:off x="3587663" y="2666084"/>
        <a:ext cx="1084135" cy="673138"/>
      </dsp:txXfrm>
    </dsp:sp>
    <dsp:sp modelId="{36F491E3-C358-4346-9EB8-7F3B2DFE723C}">
      <dsp:nvSpPr>
        <dsp:cNvPr id="0" name=""/>
        <dsp:cNvSpPr/>
      </dsp:nvSpPr>
      <dsp:spPr>
        <a:xfrm>
          <a:off x="2753485" y="3568791"/>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285D17C7-4107-484E-AFE0-9820151B2FEB}">
      <dsp:nvSpPr>
        <dsp:cNvPr id="0" name=""/>
        <dsp:cNvSpPr/>
      </dsp:nvSpPr>
      <dsp:spPr>
        <a:xfrm>
          <a:off x="2878598" y="3687649"/>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增加人员业务和销售技能培训</a:t>
          </a:r>
        </a:p>
      </dsp:txBody>
      <dsp:txXfrm>
        <a:off x="2899540" y="3708591"/>
        <a:ext cx="1084135" cy="673138"/>
      </dsp:txXfrm>
    </dsp:sp>
    <dsp:sp modelId="{CF2C0FD8-570E-4F81-BC21-35DDB8BA31F6}">
      <dsp:nvSpPr>
        <dsp:cNvPr id="0" name=""/>
        <dsp:cNvSpPr/>
      </dsp:nvSpPr>
      <dsp:spPr>
        <a:xfrm>
          <a:off x="2753485" y="4611297"/>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78BFB35F-9C03-430A-8564-5E864FC63F99}">
      <dsp:nvSpPr>
        <dsp:cNvPr id="0" name=""/>
        <dsp:cNvSpPr/>
      </dsp:nvSpPr>
      <dsp:spPr>
        <a:xfrm>
          <a:off x="2878598" y="4730155"/>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每个季度安排一次培训</a:t>
          </a:r>
        </a:p>
      </dsp:txBody>
      <dsp:txXfrm>
        <a:off x="2899540" y="4751097"/>
        <a:ext cx="1084135" cy="673138"/>
      </dsp:txXfrm>
    </dsp:sp>
    <dsp:sp modelId="{EAACB1D6-E3D9-48DC-B598-4F7D4F5015D1}">
      <dsp:nvSpPr>
        <dsp:cNvPr id="0" name=""/>
        <dsp:cNvSpPr/>
      </dsp:nvSpPr>
      <dsp:spPr>
        <a:xfrm>
          <a:off x="4129731" y="3568791"/>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966D4FB2-CA78-4C0C-8CFB-C5CEC3328430}">
      <dsp:nvSpPr>
        <dsp:cNvPr id="0" name=""/>
        <dsp:cNvSpPr/>
      </dsp:nvSpPr>
      <dsp:spPr>
        <a:xfrm>
          <a:off x="4254844" y="3687649"/>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加强市场推广力度</a:t>
          </a:r>
        </a:p>
      </dsp:txBody>
      <dsp:txXfrm>
        <a:off x="4275786" y="3708591"/>
        <a:ext cx="1084135" cy="673138"/>
      </dsp:txXfrm>
    </dsp:sp>
    <dsp:sp modelId="{D8615E0B-B782-4A2D-B000-FBEC215C5249}">
      <dsp:nvSpPr>
        <dsp:cNvPr id="0" name=""/>
        <dsp:cNvSpPr/>
      </dsp:nvSpPr>
      <dsp:spPr>
        <a:xfrm>
          <a:off x="4129731" y="4611297"/>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8D2329CE-2D1C-4DF1-9D65-DA80DAFF7491}">
      <dsp:nvSpPr>
        <dsp:cNvPr id="0" name=""/>
        <dsp:cNvSpPr/>
      </dsp:nvSpPr>
      <dsp:spPr>
        <a:xfrm>
          <a:off x="4254844" y="4730155"/>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增加销售人员</a:t>
          </a:r>
          <a:endParaRPr lang="en-US" altLang="zh-CN" sz="1100" kern="1200">
            <a:solidFill>
              <a:sysClr val="windowText" lastClr="000000">
                <a:hueOff val="0"/>
                <a:satOff val="0"/>
                <a:lumOff val="0"/>
                <a:alphaOff val="0"/>
              </a:sysClr>
            </a:solidFill>
            <a:latin typeface="Calibri"/>
            <a:ea typeface="宋体"/>
            <a:cs typeface="+mn-cs"/>
          </a:endParaRPr>
        </a:p>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增加宣传途径</a:t>
          </a:r>
        </a:p>
      </dsp:txBody>
      <dsp:txXfrm>
        <a:off x="4275786" y="4751097"/>
        <a:ext cx="1084135" cy="673138"/>
      </dsp:txXfrm>
    </dsp:sp>
    <dsp:sp modelId="{E4519191-193B-40A3-B6AF-61A8F27E2D66}">
      <dsp:nvSpPr>
        <dsp:cNvPr id="0" name=""/>
        <dsp:cNvSpPr/>
      </dsp:nvSpPr>
      <dsp:spPr>
        <a:xfrm>
          <a:off x="6194100" y="1483778"/>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C763E023-BDF5-497E-BE92-E9D4F9AB6602}">
      <dsp:nvSpPr>
        <dsp:cNvPr id="0" name=""/>
        <dsp:cNvSpPr/>
      </dsp:nvSpPr>
      <dsp:spPr>
        <a:xfrm>
          <a:off x="6319214" y="1602636"/>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提高工作效率，缩短项目周期</a:t>
          </a:r>
        </a:p>
      </dsp:txBody>
      <dsp:txXfrm>
        <a:off x="6340156" y="1623578"/>
        <a:ext cx="1084135" cy="673138"/>
      </dsp:txXfrm>
    </dsp:sp>
    <dsp:sp modelId="{338BBCEA-9A2E-4F69-8E69-82C4572F21AE}">
      <dsp:nvSpPr>
        <dsp:cNvPr id="0" name=""/>
        <dsp:cNvSpPr/>
      </dsp:nvSpPr>
      <dsp:spPr>
        <a:xfrm>
          <a:off x="5505977" y="2526284"/>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3E9B1B80-B649-436C-AE88-9335C4EAD3EE}">
      <dsp:nvSpPr>
        <dsp:cNvPr id="0" name=""/>
        <dsp:cNvSpPr/>
      </dsp:nvSpPr>
      <dsp:spPr>
        <a:xfrm>
          <a:off x="5631091" y="2645142"/>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提高生产率（现有基础上提高</a:t>
          </a:r>
          <a:r>
            <a:rPr lang="en-US" altLang="zh-CN" sz="1100" kern="1200">
              <a:solidFill>
                <a:sysClr val="windowText" lastClr="000000">
                  <a:hueOff val="0"/>
                  <a:satOff val="0"/>
                  <a:lumOff val="0"/>
                  <a:alphaOff val="0"/>
                </a:sysClr>
              </a:solidFill>
              <a:latin typeface="Calibri"/>
              <a:ea typeface="宋体"/>
              <a:cs typeface="+mn-cs"/>
            </a:rPr>
            <a:t>10%</a:t>
          </a:r>
          <a:r>
            <a:rPr lang="zh-CN" altLang="en-US" sz="1100" kern="1200">
              <a:solidFill>
                <a:sysClr val="windowText" lastClr="000000">
                  <a:hueOff val="0"/>
                  <a:satOff val="0"/>
                  <a:lumOff val="0"/>
                  <a:alphaOff val="0"/>
                </a:sysClr>
              </a:solidFill>
              <a:latin typeface="Calibri"/>
              <a:ea typeface="宋体"/>
              <a:cs typeface="+mn-cs"/>
            </a:rPr>
            <a:t>）</a:t>
          </a:r>
          <a:endParaRPr lang="en-US" altLang="zh-CN" sz="1100" kern="1200">
            <a:solidFill>
              <a:sysClr val="windowText" lastClr="000000">
                <a:hueOff val="0"/>
                <a:satOff val="0"/>
                <a:lumOff val="0"/>
                <a:alphaOff val="0"/>
              </a:sysClr>
            </a:solidFill>
            <a:latin typeface="Calibri"/>
            <a:ea typeface="宋体"/>
            <a:cs typeface="+mn-cs"/>
          </a:endParaRPr>
        </a:p>
      </dsp:txBody>
      <dsp:txXfrm>
        <a:off x="5652033" y="2666084"/>
        <a:ext cx="1084135" cy="673138"/>
      </dsp:txXfrm>
    </dsp:sp>
    <dsp:sp modelId="{048AE53B-3D0C-4550-8414-285B4019F87F}">
      <dsp:nvSpPr>
        <dsp:cNvPr id="0" name=""/>
        <dsp:cNvSpPr/>
      </dsp:nvSpPr>
      <dsp:spPr>
        <a:xfrm>
          <a:off x="5505977" y="3568791"/>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D1711CAC-E53C-4309-A5D8-FF50668F753C}">
      <dsp:nvSpPr>
        <dsp:cNvPr id="0" name=""/>
        <dsp:cNvSpPr/>
      </dsp:nvSpPr>
      <dsp:spPr>
        <a:xfrm>
          <a:off x="5631091" y="3687649"/>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提高开发效率：降低每个功能点开发时间</a:t>
          </a:r>
          <a:endParaRPr lang="en-US" altLang="zh-CN" sz="1100" kern="1200">
            <a:solidFill>
              <a:sysClr val="windowText" lastClr="000000">
                <a:hueOff val="0"/>
                <a:satOff val="0"/>
                <a:lumOff val="0"/>
                <a:alphaOff val="0"/>
              </a:sysClr>
            </a:solidFill>
            <a:latin typeface="Calibri"/>
            <a:ea typeface="宋体"/>
            <a:cs typeface="+mn-cs"/>
          </a:endParaRPr>
        </a:p>
      </dsp:txBody>
      <dsp:txXfrm>
        <a:off x="5652033" y="3708591"/>
        <a:ext cx="1084135" cy="673138"/>
      </dsp:txXfrm>
    </dsp:sp>
    <dsp:sp modelId="{5D8F5DB8-EA45-4137-A01B-200449279561}">
      <dsp:nvSpPr>
        <dsp:cNvPr id="0" name=""/>
        <dsp:cNvSpPr/>
      </dsp:nvSpPr>
      <dsp:spPr>
        <a:xfrm>
          <a:off x="5505977" y="4611297"/>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6C908155-A659-4F76-8F51-EE1851F6F99E}">
      <dsp:nvSpPr>
        <dsp:cNvPr id="0" name=""/>
        <dsp:cNvSpPr/>
      </dsp:nvSpPr>
      <dsp:spPr>
        <a:xfrm>
          <a:off x="5631091" y="4730155"/>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2011:2.7</a:t>
          </a:r>
        </a:p>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2012:2.5</a:t>
          </a:r>
        </a:p>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2013:2.4</a:t>
          </a:r>
        </a:p>
      </dsp:txBody>
      <dsp:txXfrm>
        <a:off x="5652033" y="4751097"/>
        <a:ext cx="1084135" cy="673138"/>
      </dsp:txXfrm>
    </dsp:sp>
    <dsp:sp modelId="{4B54BFEF-B8CF-4382-98CE-857F98924EB2}">
      <dsp:nvSpPr>
        <dsp:cNvPr id="0" name=""/>
        <dsp:cNvSpPr/>
      </dsp:nvSpPr>
      <dsp:spPr>
        <a:xfrm>
          <a:off x="6882224" y="2526284"/>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9ACB97EA-44B5-4DCA-BC08-72FCB65450A9}">
      <dsp:nvSpPr>
        <dsp:cNvPr id="0" name=""/>
        <dsp:cNvSpPr/>
      </dsp:nvSpPr>
      <dsp:spPr>
        <a:xfrm>
          <a:off x="7007337" y="2645142"/>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降低项目工期偏差（现有基础上提高</a:t>
          </a:r>
          <a:r>
            <a:rPr lang="en-US" altLang="zh-CN" sz="1100" kern="1200">
              <a:solidFill>
                <a:sysClr val="windowText" lastClr="000000">
                  <a:hueOff val="0"/>
                  <a:satOff val="0"/>
                  <a:lumOff val="0"/>
                  <a:alphaOff val="0"/>
                </a:sysClr>
              </a:solidFill>
              <a:latin typeface="Calibri"/>
              <a:ea typeface="宋体"/>
              <a:cs typeface="+mn-cs"/>
            </a:rPr>
            <a:t>20%</a:t>
          </a:r>
          <a:r>
            <a:rPr lang="zh-CN" altLang="en-US" sz="1100" kern="1200">
              <a:solidFill>
                <a:sysClr val="windowText" lastClr="000000">
                  <a:hueOff val="0"/>
                  <a:satOff val="0"/>
                  <a:lumOff val="0"/>
                  <a:alphaOff val="0"/>
                </a:sysClr>
              </a:solidFill>
              <a:latin typeface="Calibri"/>
              <a:ea typeface="宋体"/>
              <a:cs typeface="+mn-cs"/>
            </a:rPr>
            <a:t>）</a:t>
          </a:r>
        </a:p>
      </dsp:txBody>
      <dsp:txXfrm>
        <a:off x="7028279" y="2666084"/>
        <a:ext cx="1084135" cy="673138"/>
      </dsp:txXfrm>
    </dsp:sp>
    <dsp:sp modelId="{5E5B6162-7D3B-4ED8-8A63-06E50098B918}">
      <dsp:nvSpPr>
        <dsp:cNvPr id="0" name=""/>
        <dsp:cNvSpPr/>
      </dsp:nvSpPr>
      <dsp:spPr>
        <a:xfrm>
          <a:off x="6882224" y="3568791"/>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6D3846B6-E1BB-4C80-A737-720EBCBAE250}">
      <dsp:nvSpPr>
        <dsp:cNvPr id="0" name=""/>
        <dsp:cNvSpPr/>
      </dsp:nvSpPr>
      <dsp:spPr>
        <a:xfrm>
          <a:off x="7007337" y="3687649"/>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a:solidFill>
                <a:sysClr val="windowText" lastClr="000000">
                  <a:hueOff val="0"/>
                  <a:satOff val="0"/>
                  <a:lumOff val="0"/>
                  <a:alphaOff val="0"/>
                </a:sysClr>
              </a:solidFill>
              <a:latin typeface="Calibri"/>
              <a:ea typeface="宋体"/>
              <a:cs typeface="+mn-cs"/>
            </a:rPr>
            <a:t>降低项目工期偏差</a:t>
          </a:r>
        </a:p>
      </dsp:txBody>
      <dsp:txXfrm>
        <a:off x="7028279" y="3708591"/>
        <a:ext cx="1084135" cy="673138"/>
      </dsp:txXfrm>
    </dsp:sp>
    <dsp:sp modelId="{ABB990EB-3ACA-4BD8-AC8A-008C4BAB2A4C}">
      <dsp:nvSpPr>
        <dsp:cNvPr id="0" name=""/>
        <dsp:cNvSpPr/>
      </dsp:nvSpPr>
      <dsp:spPr>
        <a:xfrm>
          <a:off x="6882224" y="4611297"/>
          <a:ext cx="1126019" cy="715022"/>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B5485E50-C052-45AB-B467-74071914DE57}">
      <dsp:nvSpPr>
        <dsp:cNvPr id="0" name=""/>
        <dsp:cNvSpPr/>
      </dsp:nvSpPr>
      <dsp:spPr>
        <a:xfrm>
          <a:off x="7007337" y="4730155"/>
          <a:ext cx="1126019" cy="715022"/>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2011:20%</a:t>
          </a:r>
        </a:p>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2012:14%</a:t>
          </a:r>
        </a:p>
        <a:p>
          <a:pPr lvl="0" algn="ctr" defTabSz="488950">
            <a:lnSpc>
              <a:spcPct val="90000"/>
            </a:lnSpc>
            <a:spcBef>
              <a:spcPct val="0"/>
            </a:spcBef>
            <a:spcAft>
              <a:spcPct val="35000"/>
            </a:spcAft>
          </a:pPr>
          <a:r>
            <a:rPr lang="en-US" altLang="zh-CN" sz="1100" kern="1200">
              <a:solidFill>
                <a:sysClr val="windowText" lastClr="000000">
                  <a:hueOff val="0"/>
                  <a:satOff val="0"/>
                  <a:lumOff val="0"/>
                  <a:alphaOff val="0"/>
                </a:sysClr>
              </a:solidFill>
              <a:latin typeface="Calibri"/>
              <a:ea typeface="宋体"/>
              <a:cs typeface="+mn-cs"/>
            </a:rPr>
            <a:t>2013:9%</a:t>
          </a:r>
          <a:endParaRPr lang="zh-CN" altLang="en-US" sz="1100" kern="1200">
            <a:solidFill>
              <a:sysClr val="windowText" lastClr="000000">
                <a:hueOff val="0"/>
                <a:satOff val="0"/>
                <a:lumOff val="0"/>
                <a:alphaOff val="0"/>
              </a:sysClr>
            </a:solidFill>
            <a:latin typeface="Calibri"/>
            <a:ea typeface="宋体"/>
            <a:cs typeface="+mn-cs"/>
          </a:endParaRPr>
        </a:p>
      </dsp:txBody>
      <dsp:txXfrm>
        <a:off x="7028279" y="4751097"/>
        <a:ext cx="1084135" cy="6731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4CE221E-83ED-4F6C-BA5F-3F9E6FDB6953}" type="datetimeFigureOut">
              <a:rPr lang="en-US" altLang="zh-CN"/>
              <a:t>7/7/2015</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CA4CBEF8-5CDE-472B-839B-B8BB0C881006}" type="slidenum">
              <a:rPr lang="zh-CN"/>
              <a:t>‹#›</a:t>
            </a:fld>
            <a:endParaRPr lang="zh-CN"/>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97853E5F-CE67-483C-A264-F17AC70E9CA2}" type="datetimeFigureOut">
              <a:t>2015/7/7</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BB98AFB-CB0D-4DFE-87B9-B4B0D0DE73CD}" type="slidenum">
              <a:t>‹#›</a:t>
            </a:fld>
            <a:endParaRPr lang="zh-CN"/>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a:normAutofit/>
          </a:bodyPr>
          <a:lstStyle>
            <a:lvl1pPr latinLnBrk="0">
              <a:defRPr lang="zh-CN" sz="5400"/>
            </a:lvl1pPr>
          </a:lstStyle>
          <a:p>
            <a:r>
              <a:rPr lang="zh-CN" altLang="en-US" smtClean="0"/>
              <a:t>单击此处编辑母版标题样式</a:t>
            </a:r>
            <a:endParaRPr lang="zh-CN" dirty="0"/>
          </a:p>
        </p:txBody>
      </p:sp>
      <p:sp>
        <p:nvSpPr>
          <p:cNvPr id="3" name="副标题 2"/>
          <p:cNvSpPr>
            <a:spLocks noGrp="1"/>
          </p:cNvSpPr>
          <p:nvPr>
            <p:ph type="subTitle" idx="1"/>
          </p:nvPr>
        </p:nvSpPr>
        <p:spPr>
          <a:xfrm>
            <a:off x="1065212" y="3403600"/>
            <a:ext cx="5029201" cy="1397000"/>
          </a:xfrm>
        </p:spPr>
        <p:txBody>
          <a:bodyPr>
            <a:normAutofit/>
          </a:bodyPr>
          <a:lstStyle>
            <a:lvl1pPr marL="0" indent="0" algn="l" latinLnBrk="0">
              <a:spcBef>
                <a:spcPts val="600"/>
              </a:spcBef>
              <a:buNone/>
              <a:defRPr lang="zh-CN" sz="2400">
                <a:solidFill>
                  <a:schemeClr val="tx1">
                    <a:lumMod val="65000"/>
                    <a:lumOff val="35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4" name="日期占位符 3"/>
          <p:cNvSpPr>
            <a:spLocks noGrp="1"/>
          </p:cNvSpPr>
          <p:nvPr>
            <p:ph type="dt" sz="half" idx="10"/>
          </p:nvPr>
        </p:nvSpPr>
        <p:spPr/>
        <p:txBody>
          <a:bodyPr/>
          <a:lstStyle/>
          <a:p>
            <a:fld id="{42DBC514-2046-40E0-9D6E-9673BF83E4B2}" type="datetime1">
              <a:rPr lang="en-US" altLang="zh-CN" smtClean="0"/>
              <a:t>7/7/2015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BF6349C4-E149-4E83-ABE3-64AAF3A1DA9D}" type="datetime1">
              <a:rPr lang="en-US" altLang="zh-CN" smtClean="0"/>
              <a:t>7/7/2015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1412" y="533400"/>
            <a:ext cx="2362201"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065213" y="533400"/>
            <a:ext cx="7467599"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5F03D001-1F98-4D5F-95CD-503AFC43771A}" type="datetime1">
              <a:rPr lang="en-US" altLang="zh-CN" smtClean="0"/>
              <a:t>7/7/2015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65212" y="533400"/>
            <a:ext cx="9997752" cy="1066800"/>
          </a:xfrm>
        </p:spPr>
        <p:txBody>
          <a:bodyPr/>
          <a:lstStyle/>
          <a:p>
            <a:r>
              <a:rPr lang="zh-CN" altLang="en-US" smtClean="0"/>
              <a:t>单击此处编辑母版标题样式</a:t>
            </a:r>
            <a:endParaRPr lang="zh-CN" dirty="0"/>
          </a:p>
        </p:txBody>
      </p:sp>
      <p:sp>
        <p:nvSpPr>
          <p:cNvPr id="3" name="内容占位符 2"/>
          <p:cNvSpPr>
            <a:spLocks noGrp="1"/>
          </p:cNvSpPr>
          <p:nvPr>
            <p:ph idx="1"/>
          </p:nvPr>
        </p:nvSpPr>
        <p:spPr>
          <a:xfrm>
            <a:off x="1065212" y="1828800"/>
            <a:ext cx="9997752" cy="4191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a:xfrm>
            <a:off x="8243563" y="6155267"/>
            <a:ext cx="1371600" cy="273049"/>
          </a:xfrm>
        </p:spPr>
        <p:txBody>
          <a:bodyPr/>
          <a:lstStyle/>
          <a:p>
            <a:fld id="{2B6C2607-FC69-4745-A356-9F6B0979A3BD}" type="datetime1">
              <a:rPr lang="en-US" altLang="zh-CN" smtClean="0"/>
              <a:t>7/7/2015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a:xfrm>
            <a:off x="9843763" y="6155267"/>
            <a:ext cx="1219201" cy="273049"/>
          </a:xfrm>
        </p:spPr>
        <p:txBody>
          <a:bodyPr/>
          <a:lstStyle/>
          <a:p>
            <a:fld id="{AAEAE4A8-A6E5-453E-B946-FB774B73F48C}" type="slidenum">
              <a:t>‹#›</a:t>
            </a:fld>
            <a:endParaRPr lang="zh-CN"/>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anchor="b">
            <a:normAutofit/>
          </a:bodyPr>
          <a:lstStyle>
            <a:lvl1pPr algn="l" latinLnBrk="0">
              <a:defRPr lang="zh-CN" sz="5400" b="1" cap="none" baseline="0"/>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065214" y="3124200"/>
            <a:ext cx="8686800" cy="1371600"/>
          </a:xfrm>
        </p:spPr>
        <p:txBody>
          <a:bodyPr anchor="t">
            <a:normAutofit/>
          </a:bodyPr>
          <a:lstStyle>
            <a:lvl1pPr marL="0" indent="0" latinLnBrk="0">
              <a:spcBef>
                <a:spcPts val="600"/>
              </a:spcBef>
              <a:buNone/>
              <a:defRPr lang="zh-CN" sz="2400">
                <a:solidFill>
                  <a:schemeClr val="tx1">
                    <a:lumMod val="65000"/>
                    <a:lumOff val="3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A3E0AD7-2EAA-45A2-9B7C-4DEAE3321D50}" type="datetime1">
              <a:rPr lang="en-US" altLang="zh-CN" smtClean="0"/>
              <a:t>7/7/2015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内容占位符 2"/>
          <p:cNvSpPr>
            <a:spLocks noGrp="1"/>
          </p:cNvSpPr>
          <p:nvPr>
            <p:ph sz="half" idx="1"/>
          </p:nvPr>
        </p:nvSpPr>
        <p:spPr>
          <a:xfrm>
            <a:off x="1065212" y="1828800"/>
            <a:ext cx="4251960" cy="4191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内容占位符 3"/>
          <p:cNvSpPr>
            <a:spLocks noGrp="1"/>
          </p:cNvSpPr>
          <p:nvPr>
            <p:ph sz="half" idx="2"/>
          </p:nvPr>
        </p:nvSpPr>
        <p:spPr>
          <a:xfrm>
            <a:off x="5464598" y="1828800"/>
            <a:ext cx="4251960" cy="4191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AE83C09-948B-4C16-A71F-2A2D2CF52A90}" type="datetime1">
              <a:rPr lang="en-US" altLang="zh-CN" smtClean="0"/>
              <a:t>7/7/2015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65211" y="533400"/>
            <a:ext cx="8686802" cy="1066800"/>
          </a:xfrm>
        </p:spPr>
        <p:txBody>
          <a:bodyPr/>
          <a:lstStyle>
            <a:lvl1pPr latinLnBrk="0">
              <a:defRPr lang="zh-CN"/>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065213" y="1828799"/>
            <a:ext cx="4251960" cy="685801"/>
          </a:xfrm>
        </p:spPr>
        <p:txBody>
          <a:bodyPr anchor="ctr">
            <a:normAutofit/>
          </a:bodyPr>
          <a:lstStyle>
            <a:lvl1pPr marL="0" indent="0" latinLnBrk="0">
              <a:spcBef>
                <a:spcPts val="0"/>
              </a:spcBef>
              <a:buNone/>
              <a:defRPr lang="zh-CN" sz="20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065213" y="2590800"/>
            <a:ext cx="4251960" cy="3429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5" name="文本占位符 4"/>
          <p:cNvSpPr>
            <a:spLocks noGrp="1"/>
          </p:cNvSpPr>
          <p:nvPr>
            <p:ph type="body" sz="quarter" idx="3"/>
          </p:nvPr>
        </p:nvSpPr>
        <p:spPr>
          <a:xfrm>
            <a:off x="5500053" y="1828799"/>
            <a:ext cx="4251960" cy="685801"/>
          </a:xfrm>
        </p:spPr>
        <p:txBody>
          <a:bodyPr anchor="ctr">
            <a:normAutofit/>
          </a:bodyPr>
          <a:lstStyle>
            <a:lvl1pPr marL="0" indent="0" latinLnBrk="0">
              <a:spcBef>
                <a:spcPts val="0"/>
              </a:spcBef>
              <a:buNone/>
              <a:defRPr lang="zh-CN" sz="20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5500053" y="2590800"/>
            <a:ext cx="4251960" cy="3429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714695FE-94FB-4493-A3A9-C18C07C23F36}" type="datetime1">
              <a:rPr lang="en-US" altLang="zh-CN" smtClean="0"/>
              <a:t>7/7/2015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日期占位符 2"/>
          <p:cNvSpPr>
            <a:spLocks noGrp="1"/>
          </p:cNvSpPr>
          <p:nvPr>
            <p:ph type="dt" sz="half" idx="10"/>
          </p:nvPr>
        </p:nvSpPr>
        <p:spPr/>
        <p:txBody>
          <a:bodyPr/>
          <a:lstStyle/>
          <a:p>
            <a:fld id="{D16FCE76-8010-4294-B2F8-49415A3F547A}" type="datetime1">
              <a:rPr lang="en-US" altLang="zh-CN" smtClean="0"/>
              <a:t>7/7/2015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459AFC-7308-4573-9B71-0CDE64E10749}" type="datetime1">
              <a:rPr lang="en-US" altLang="zh-CN" smtClean="0"/>
              <a:t>7/7/2015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anchor="b">
            <a:normAutofit/>
          </a:bodyPr>
          <a:lstStyle>
            <a:lvl1pPr algn="l" latinLnBrk="0">
              <a:defRPr lang="zh-CN" sz="3600" b="1"/>
            </a:lvl1pPr>
          </a:lstStyle>
          <a:p>
            <a:r>
              <a:rPr lang="zh-CN" altLang="en-US" smtClean="0"/>
              <a:t>单击此处编辑母版标题样式</a:t>
            </a:r>
            <a:endParaRPr lang="zh-CN" dirty="0"/>
          </a:p>
        </p:txBody>
      </p:sp>
      <p:sp>
        <p:nvSpPr>
          <p:cNvPr id="3" name="内容占位符 2"/>
          <p:cNvSpPr>
            <a:spLocks noGrp="1"/>
          </p:cNvSpPr>
          <p:nvPr>
            <p:ph idx="1"/>
          </p:nvPr>
        </p:nvSpPr>
        <p:spPr>
          <a:xfrm>
            <a:off x="5865813" y="533400"/>
            <a:ext cx="586740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文本占位符 3"/>
          <p:cNvSpPr>
            <a:spLocks noGrp="1"/>
          </p:cNvSpPr>
          <p:nvPr>
            <p:ph type="body" sz="half" idx="2"/>
          </p:nvPr>
        </p:nvSpPr>
        <p:spPr>
          <a:xfrm>
            <a:off x="1065213" y="2209800"/>
            <a:ext cx="4114800" cy="3810000"/>
          </a:xfrm>
        </p:spPr>
        <p:txBody>
          <a:bodyPr>
            <a:normAutofit/>
          </a:bodyPr>
          <a:lstStyle>
            <a:lvl1pPr marL="0" indent="0" latinLnBrk="0">
              <a:lnSpc>
                <a:spcPct val="110000"/>
              </a:lnSpc>
              <a:spcBef>
                <a:spcPts val="600"/>
              </a:spcBef>
              <a:buNone/>
              <a:defRPr lang="zh-CN" sz="1800">
                <a:solidFill>
                  <a:schemeClr val="tx1">
                    <a:lumMod val="65000"/>
                    <a:lumOff val="35000"/>
                  </a:schemeClr>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62DEE7-A203-4115-AAB2-76509A1D428F}" type="datetime1">
              <a:rPr lang="en-US" altLang="zh-CN" smtClean="0"/>
              <a:t>7/7/2015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anchor="b">
            <a:noAutofit/>
          </a:bodyPr>
          <a:lstStyle>
            <a:lvl1pPr algn="l" latinLnBrk="0">
              <a:defRPr lang="zh-CN" sz="3600" b="1"/>
            </a:lvl1pPr>
          </a:lstStyle>
          <a:p>
            <a:r>
              <a:rPr lang="zh-CN" altLang="en-US" smtClean="0"/>
              <a:t>单击此处编辑母版标题样式</a:t>
            </a:r>
            <a:endParaRPr lang="zh-CN" dirty="0"/>
          </a:p>
        </p:txBody>
      </p:sp>
      <p:sp>
        <p:nvSpPr>
          <p:cNvPr id="3" name="图片占位符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1065213" y="2209800"/>
            <a:ext cx="4114800" cy="3810000"/>
          </a:xfrm>
        </p:spPr>
        <p:txBody>
          <a:bodyPr>
            <a:normAutofit/>
          </a:bodyPr>
          <a:lstStyle>
            <a:lvl1pPr marL="0" indent="0" latinLnBrk="0">
              <a:lnSpc>
                <a:spcPct val="110000"/>
              </a:lnSpc>
              <a:spcBef>
                <a:spcPts val="60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latinLnBrk="0">
              <a:defRPr lang="zh-CN" sz="1000">
                <a:solidFill>
                  <a:schemeClr val="tx1">
                    <a:lumMod val="65000"/>
                    <a:lumOff val="35000"/>
                  </a:schemeClr>
                </a:solidFill>
                <a:latin typeface="Microsoft YaHei" panose="020B0503020204020204" pitchFamily="34" charset="-122"/>
                <a:ea typeface="Microsoft YaHei" panose="020B0503020204020204" pitchFamily="34" charset="-122"/>
              </a:defRPr>
            </a:lvl1pPr>
          </a:lstStyle>
          <a:p>
            <a:fld id="{F5028273-DD7D-4971-B5DA-3BC532001DBF}" type="datetime1">
              <a:rPr lang="en-US" altLang="zh-CN" smtClean="0"/>
              <a:t>7/7/2015</a:t>
            </a:fld>
            <a:endParaRPr lang="zh-CN" altLang="en-US"/>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latinLnBrk="0">
              <a:defRPr lang="zh-CN" sz="1000">
                <a:solidFill>
                  <a:schemeClr val="tx1">
                    <a:lumMod val="65000"/>
                    <a:lumOff val="35000"/>
                  </a:schemeClr>
                </a:solidFill>
                <a:latin typeface="Microsoft YaHei" panose="020B0503020204020204" pitchFamily="34" charset="-122"/>
                <a:ea typeface="Microsoft YaHe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latinLnBrk="0">
              <a:defRPr lang="zh-CN" sz="1000">
                <a:solidFill>
                  <a:schemeClr val="tx1">
                    <a:lumMod val="65000"/>
                    <a:lumOff val="35000"/>
                  </a:schemeClr>
                </a:solidFill>
                <a:latin typeface="Microsoft YaHei" panose="020B0503020204020204" pitchFamily="34" charset="-122"/>
                <a:ea typeface="Microsoft YaHei" panose="020B0503020204020204" pitchFamily="34" charset="-122"/>
              </a:defRPr>
            </a:lvl1pPr>
          </a:lstStyle>
          <a:p>
            <a:fld id="{39C86E83-228A-407F-8826-C7C0A03CBC80}" type="slidenum">
              <a:rPr lang="en-US" altLang="zh-CN" smtClean="0"/>
              <a:pPr/>
              <a:t>‹#›</a:t>
            </a:fld>
            <a:endParaRPr lang="en-US" altLang="zh-CN"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lang="zh-CN" sz="3600" b="1" kern="1200">
          <a:solidFill>
            <a:schemeClr val="accent1"/>
          </a:solidFill>
          <a:latin typeface="Microsoft YaHei" panose="020B0503020204020204" pitchFamily="34" charset="-122"/>
          <a:ea typeface="Microsoft YaHe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lang="zh-CN" sz="20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lang="zh-CN" sz="18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CN" sz="16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CN"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CN"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1234440" indent="-137160" algn="l" defTabSz="914400" rtl="0" eaLnBrk="1" latinLnBrk="0" hangingPunct="1">
        <a:spcBef>
          <a:spcPts val="600"/>
        </a:spcBef>
        <a:buSzPct val="80000"/>
        <a:buFont typeface="Arial" pitchFamily="34" charset="0"/>
        <a:buChar char="•"/>
        <a:defRPr lang="zh-CN"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lang="zh-CN"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lang="zh-CN"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lang="zh-CN" sz="1400" kern="1200">
          <a:solidFill>
            <a:schemeClr val="tx1">
              <a:lumMod val="65000"/>
              <a:lumOff val="35000"/>
            </a:schemeClr>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8845622" cy="2514601"/>
          </a:xfrm>
        </p:spPr>
        <p:txBody>
          <a:bodyPr/>
          <a:lstStyle/>
          <a:p>
            <a:r>
              <a:rPr lang="zh-CN" altLang="en-US" dirty="0" smtClean="0"/>
              <a:t>过程改进知识培训</a:t>
            </a:r>
            <a:endParaRPr lang="zh-CN" dirty="0"/>
          </a:p>
        </p:txBody>
      </p:sp>
      <p:sp>
        <p:nvSpPr>
          <p:cNvPr id="3" name="副标题 2"/>
          <p:cNvSpPr>
            <a:spLocks noGrp="1"/>
          </p:cNvSpPr>
          <p:nvPr>
            <p:ph type="subTitle" idx="1"/>
          </p:nvPr>
        </p:nvSpPr>
        <p:spPr/>
        <p:txBody>
          <a:bodyPr/>
          <a:lstStyle/>
          <a:p>
            <a:r>
              <a:rPr lang="zh-CN" altLang="en-US" dirty="0" smtClean="0"/>
              <a:t>基于</a:t>
            </a:r>
            <a:r>
              <a:rPr lang="en-US" altLang="zh-CN" dirty="0" smtClean="0"/>
              <a:t>CMMI ML5</a:t>
            </a:r>
            <a:endParaRPr lang="zh-CN"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1</a:t>
            </a:fld>
            <a:endParaRPr lang="zh-CN" altLang="en-US"/>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确定过程改进的范围、</a:t>
            </a:r>
            <a:r>
              <a:rPr lang="zh-CN" altLang="en-US" dirty="0" smtClean="0"/>
              <a:t>目标</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过程改进活动的实施范围通常为：研发部</a:t>
            </a:r>
            <a:endParaRPr lang="en-US" altLang="zh-CN" dirty="0" smtClean="0"/>
          </a:p>
          <a:p>
            <a:r>
              <a:rPr lang="zh-CN" altLang="en-US" dirty="0" smtClean="0"/>
              <a:t>从商业目标中确定过程改进的目标：</a:t>
            </a:r>
            <a:endParaRPr lang="en-US" altLang="zh-CN" dirty="0" smtClean="0"/>
          </a:p>
          <a:p>
            <a:pPr lvl="1"/>
            <a:r>
              <a:rPr lang="zh-CN" altLang="en-US" i="1" dirty="0"/>
              <a:t>在不提高当前的交付缺陷水平的前提下</a:t>
            </a:r>
            <a:r>
              <a:rPr lang="zh-CN" altLang="en-US" i="1" dirty="0" smtClean="0"/>
              <a:t>，在</a:t>
            </a:r>
            <a:r>
              <a:rPr lang="en-US" altLang="zh-CN" i="1" dirty="0" smtClean="0"/>
              <a:t>2015</a:t>
            </a:r>
            <a:r>
              <a:rPr lang="zh-CN" altLang="en-US" i="1" dirty="0" smtClean="0"/>
              <a:t>年</a:t>
            </a:r>
            <a:r>
              <a:rPr lang="en-US" altLang="zh-CN" i="1" dirty="0"/>
              <a:t>1</a:t>
            </a:r>
            <a:r>
              <a:rPr lang="zh-CN" altLang="en-US" i="1" dirty="0"/>
              <a:t>月初发布</a:t>
            </a:r>
            <a:r>
              <a:rPr lang="zh-CN" altLang="en-US" i="1" dirty="0" smtClean="0"/>
              <a:t>指定产品</a:t>
            </a:r>
            <a:r>
              <a:rPr lang="zh-CN" altLang="en-US" i="1" dirty="0"/>
              <a:t>，开发周期</a:t>
            </a:r>
            <a:r>
              <a:rPr lang="zh-CN" altLang="en-US" i="1" dirty="0" smtClean="0"/>
              <a:t>为</a:t>
            </a:r>
            <a:r>
              <a:rPr lang="en-US" altLang="zh-CN" i="1" dirty="0" smtClean="0"/>
              <a:t>5</a:t>
            </a:r>
            <a:r>
              <a:rPr lang="zh-CN" altLang="en-US" i="1" dirty="0" smtClean="0"/>
              <a:t>个</a:t>
            </a:r>
            <a:r>
              <a:rPr lang="zh-CN" altLang="en-US" i="1" dirty="0"/>
              <a:t>月。</a:t>
            </a:r>
            <a:endParaRPr lang="en-US" altLang="zh-CN" i="1" dirty="0"/>
          </a:p>
          <a:p>
            <a:pPr lvl="1"/>
            <a:r>
              <a:rPr lang="zh-CN" altLang="en-US" i="1" dirty="0"/>
              <a:t>在不牺牲当前产品可用性性能的前提下，在</a:t>
            </a:r>
            <a:r>
              <a:rPr lang="en-US" altLang="zh-CN" i="1" dirty="0" smtClean="0"/>
              <a:t>2015</a:t>
            </a:r>
            <a:r>
              <a:rPr lang="zh-CN" altLang="en-US" i="1" dirty="0" smtClean="0"/>
              <a:t>年</a:t>
            </a:r>
            <a:r>
              <a:rPr lang="en-US" altLang="zh-CN" i="1" dirty="0"/>
              <a:t>1</a:t>
            </a:r>
            <a:r>
              <a:rPr lang="zh-CN" altLang="en-US" i="1" dirty="0"/>
              <a:t>月初，降低当前产品开发成本的</a:t>
            </a:r>
            <a:r>
              <a:rPr lang="en-US" altLang="zh-CN" i="1" dirty="0"/>
              <a:t>50%</a:t>
            </a:r>
            <a:r>
              <a:rPr lang="zh-CN" altLang="en-US" i="1" dirty="0"/>
              <a:t>。</a:t>
            </a:r>
            <a:endParaRPr lang="en-US" altLang="zh-CN" i="1" dirty="0"/>
          </a:p>
          <a:p>
            <a:endParaRPr lang="en-US" altLang="zh-CN" dirty="0"/>
          </a:p>
          <a:p>
            <a:r>
              <a:rPr lang="zh-CN" altLang="en-US" b="1" dirty="0"/>
              <a:t>你的组织的商业目标是什么？</a:t>
            </a:r>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10</a:t>
            </a:fld>
            <a:endParaRPr lang="zh-CN" altLang="en-US"/>
          </a:p>
        </p:txBody>
      </p:sp>
    </p:spTree>
    <p:extLst>
      <p:ext uri="{BB962C8B-B14F-4D97-AF65-F5344CB8AC3E}">
        <p14:creationId xmlns:p14="http://schemas.microsoft.com/office/powerpoint/2010/main" val="242279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分析现状，找出不足</a:t>
            </a:r>
            <a:endParaRPr lang="en-US" altLang="zh-CN" dirty="0"/>
          </a:p>
        </p:txBody>
      </p:sp>
      <p:sp>
        <p:nvSpPr>
          <p:cNvPr id="3" name="内容占位符 2"/>
          <p:cNvSpPr>
            <a:spLocks noGrp="1"/>
          </p:cNvSpPr>
          <p:nvPr>
            <p:ph idx="1"/>
          </p:nvPr>
        </p:nvSpPr>
        <p:spPr/>
        <p:txBody>
          <a:bodyPr/>
          <a:lstStyle/>
          <a:p>
            <a:r>
              <a:rPr lang="zh-CN" altLang="en-US" dirty="0"/>
              <a:t>基于实际性能理解维护商业目标</a:t>
            </a:r>
            <a:endParaRPr lang="en-US" altLang="zh-CN" dirty="0"/>
          </a:p>
          <a:p>
            <a:r>
              <a:rPr lang="zh-CN" altLang="en-US" dirty="0"/>
              <a:t>识别那些潜在的并且能帮助实现商业目标的改进</a:t>
            </a:r>
            <a:r>
              <a:rPr lang="zh-CN" altLang="en-US" dirty="0" smtClean="0"/>
              <a:t>区域</a:t>
            </a:r>
            <a:endParaRPr lang="en-US" altLang="zh-CN" dirty="0" smtClean="0"/>
          </a:p>
          <a:p>
            <a:pPr lvl="1"/>
            <a:r>
              <a:rPr lang="zh-CN" altLang="en-US" dirty="0" smtClean="0"/>
              <a:t>定期</a:t>
            </a:r>
            <a:r>
              <a:rPr lang="zh-CN" altLang="en-US" dirty="0"/>
              <a:t>将质量与过程性能目标和当前过程性能基线相比较，以评价组织满足其业务目标的能力。</a:t>
            </a:r>
            <a:endParaRPr lang="en-US" altLang="zh-CN" dirty="0"/>
          </a:p>
          <a:p>
            <a:pPr lvl="1"/>
            <a:r>
              <a:rPr lang="zh-CN" altLang="en-US" dirty="0" smtClean="0"/>
              <a:t>识别</a:t>
            </a:r>
            <a:r>
              <a:rPr lang="zh-CN" altLang="en-US" dirty="0"/>
              <a:t>不足</a:t>
            </a:r>
            <a:r>
              <a:rPr lang="en-US" altLang="zh-CN" dirty="0"/>
              <a:t>——</a:t>
            </a:r>
            <a:r>
              <a:rPr lang="zh-CN" altLang="en-US" dirty="0"/>
              <a:t>实际过程性能不满足业务目标之处。 </a:t>
            </a:r>
          </a:p>
          <a:p>
            <a:pPr lvl="1"/>
            <a:r>
              <a:rPr lang="zh-CN" altLang="en-US" dirty="0" smtClean="0"/>
              <a:t>识别</a:t>
            </a:r>
            <a:r>
              <a:rPr lang="zh-CN" altLang="en-US" dirty="0"/>
              <a:t>并分析与不满足业务目标相关的风险。 </a:t>
            </a:r>
          </a:p>
          <a:p>
            <a:pPr lvl="1"/>
            <a:r>
              <a:rPr lang="zh-CN" altLang="en-US" dirty="0" smtClean="0"/>
              <a:t>将</a:t>
            </a:r>
            <a:r>
              <a:rPr lang="zh-CN" altLang="en-US" dirty="0"/>
              <a:t>过程性能与风险分析的结果报告给组织级领导。  </a:t>
            </a:r>
            <a:endParaRPr lang="en-US" altLang="zh-CN" dirty="0"/>
          </a:p>
          <a:p>
            <a:r>
              <a:rPr lang="zh-CN" altLang="en-US" dirty="0"/>
              <a:t>鼓励员工提出改进建议</a:t>
            </a:r>
            <a:endParaRPr lang="en-US" altLang="zh-CN" dirty="0"/>
          </a:p>
          <a:p>
            <a:r>
              <a:rPr lang="zh-CN" altLang="en-US" dirty="0"/>
              <a:t>基于成本和效益的量化分析的创新改革</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11</a:t>
            </a:fld>
            <a:endParaRPr lang="zh-CN" altLang="en-US"/>
          </a:p>
        </p:txBody>
      </p:sp>
    </p:spTree>
    <p:extLst>
      <p:ext uri="{BB962C8B-B14F-4D97-AF65-F5344CB8AC3E}">
        <p14:creationId xmlns:p14="http://schemas.microsoft.com/office/powerpoint/2010/main" val="272576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分析和分解商业目标，建立组织</a:t>
            </a:r>
            <a:r>
              <a:rPr lang="en-US" altLang="zh-CN" dirty="0" smtClean="0"/>
              <a:t>QPPO-1</a:t>
            </a:r>
            <a:endParaRPr lang="en-US" altLang="zh-CN" dirty="0"/>
          </a:p>
        </p:txBody>
      </p:sp>
      <p:sp>
        <p:nvSpPr>
          <p:cNvPr id="3" name="内容占位符 2"/>
          <p:cNvSpPr>
            <a:spLocks noGrp="1"/>
          </p:cNvSpPr>
          <p:nvPr>
            <p:ph idx="1"/>
          </p:nvPr>
        </p:nvSpPr>
        <p:spPr/>
        <p:txBody>
          <a:bodyPr/>
          <a:lstStyle/>
          <a:p>
            <a:endParaRPr lang="zh-CN" altLang="en-US"/>
          </a:p>
        </p:txBody>
      </p:sp>
      <p:graphicFrame>
        <p:nvGraphicFramePr>
          <p:cNvPr id="4" name="图示 3"/>
          <p:cNvGraphicFramePr>
            <a:graphicFrameLocks/>
          </p:cNvGraphicFramePr>
          <p:nvPr>
            <p:extLst>
              <p:ext uri="{D42A27DB-BD31-4B8C-83A1-F6EECF244321}">
                <p14:modId xmlns:p14="http://schemas.microsoft.com/office/powerpoint/2010/main" val="1281511405"/>
              </p:ext>
            </p:extLst>
          </p:nvPr>
        </p:nvGraphicFramePr>
        <p:xfrm>
          <a:off x="1413892" y="1196752"/>
          <a:ext cx="8134350" cy="588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灯片编号占位符 4"/>
          <p:cNvSpPr>
            <a:spLocks noGrp="1"/>
          </p:cNvSpPr>
          <p:nvPr>
            <p:ph type="sldNum" sz="quarter" idx="12"/>
          </p:nvPr>
        </p:nvSpPr>
        <p:spPr/>
        <p:txBody>
          <a:bodyPr/>
          <a:lstStyle/>
          <a:p>
            <a:fld id="{AAEAE4A8-A6E5-453E-B946-FB774B73F48C}" type="slidenum">
              <a:rPr lang="en-US" altLang="zh-CN" smtClean="0"/>
              <a:t>12</a:t>
            </a:fld>
            <a:endParaRPr lang="zh-CN" altLang="en-US"/>
          </a:p>
        </p:txBody>
      </p:sp>
    </p:spTree>
    <p:extLst>
      <p:ext uri="{BB962C8B-B14F-4D97-AF65-F5344CB8AC3E}">
        <p14:creationId xmlns:p14="http://schemas.microsoft.com/office/powerpoint/2010/main" val="11030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分析和分解商业目标，建立组织</a:t>
            </a:r>
            <a:r>
              <a:rPr lang="en-US" altLang="zh-CN" dirty="0" smtClean="0"/>
              <a:t>QPPO-2</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GQM</a:t>
            </a:r>
            <a:r>
              <a:rPr lang="zh-CN" altLang="en-US" dirty="0" smtClean="0"/>
              <a:t>方法来做为分解指导</a:t>
            </a:r>
            <a:endParaRPr lang="en-US" altLang="zh-CN" dirty="0" smtClean="0"/>
          </a:p>
          <a:p>
            <a:pPr lvl="1"/>
            <a:r>
              <a:rPr lang="en-US" altLang="zh-CN" dirty="0" smtClean="0"/>
              <a:t>G</a:t>
            </a:r>
            <a:r>
              <a:rPr lang="zh-CN" altLang="en-US" dirty="0" smtClean="0"/>
              <a:t>：目标</a:t>
            </a:r>
            <a:endParaRPr lang="en-US" altLang="zh-CN" dirty="0" smtClean="0"/>
          </a:p>
          <a:p>
            <a:pPr lvl="1"/>
            <a:r>
              <a:rPr lang="en-US" altLang="zh-CN" dirty="0" smtClean="0"/>
              <a:t>Q</a:t>
            </a:r>
            <a:r>
              <a:rPr lang="zh-CN" altLang="en-US" dirty="0" smtClean="0"/>
              <a:t>：问题</a:t>
            </a:r>
            <a:endParaRPr lang="en-US" altLang="zh-CN" dirty="0" smtClean="0"/>
          </a:p>
          <a:p>
            <a:pPr lvl="1"/>
            <a:r>
              <a:rPr lang="en-US" altLang="zh-CN" dirty="0" smtClean="0"/>
              <a:t>M</a:t>
            </a:r>
            <a:r>
              <a:rPr lang="zh-CN" altLang="en-US" dirty="0" smtClean="0"/>
              <a:t>：度量</a:t>
            </a:r>
            <a:endParaRPr lang="zh-CN" altLang="en-US" dirty="0"/>
          </a:p>
        </p:txBody>
      </p:sp>
      <p:pic>
        <p:nvPicPr>
          <p:cNvPr id="4" name="图片 3"/>
          <p:cNvPicPr>
            <a:picLocks noChangeAspect="1"/>
          </p:cNvPicPr>
          <p:nvPr/>
        </p:nvPicPr>
        <p:blipFill>
          <a:blip r:embed="rId2"/>
          <a:stretch>
            <a:fillRect/>
          </a:stretch>
        </p:blipFill>
        <p:spPr>
          <a:xfrm>
            <a:off x="5590356" y="1828800"/>
            <a:ext cx="4714875" cy="4533900"/>
          </a:xfrm>
          <a:prstGeom prst="rect">
            <a:avLst/>
          </a:prstGeom>
        </p:spPr>
      </p:pic>
      <p:sp>
        <p:nvSpPr>
          <p:cNvPr id="5" name="灯片编号占位符 4"/>
          <p:cNvSpPr>
            <a:spLocks noGrp="1"/>
          </p:cNvSpPr>
          <p:nvPr>
            <p:ph type="sldNum" sz="quarter" idx="12"/>
          </p:nvPr>
        </p:nvSpPr>
        <p:spPr/>
        <p:txBody>
          <a:bodyPr/>
          <a:lstStyle/>
          <a:p>
            <a:fld id="{AAEAE4A8-A6E5-453E-B946-FB774B73F48C}" type="slidenum">
              <a:rPr lang="en-US" altLang="zh-CN" smtClean="0"/>
              <a:t>13</a:t>
            </a:fld>
            <a:endParaRPr lang="zh-CN" altLang="en-US"/>
          </a:p>
        </p:txBody>
      </p:sp>
    </p:spTree>
    <p:extLst>
      <p:ext uri="{BB962C8B-B14F-4D97-AF65-F5344CB8AC3E}">
        <p14:creationId xmlns:p14="http://schemas.microsoft.com/office/powerpoint/2010/main" val="409771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分析和分解商业目标，建立组织</a:t>
            </a:r>
            <a:r>
              <a:rPr lang="en-US" altLang="zh-CN" dirty="0" smtClean="0"/>
              <a:t>QPPO-3</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546573354"/>
              </p:ext>
            </p:extLst>
          </p:nvPr>
        </p:nvGraphicFramePr>
        <p:xfrm>
          <a:off x="1773932" y="1772816"/>
          <a:ext cx="8784977" cy="4864085"/>
        </p:xfrm>
        <a:graphic>
          <a:graphicData uri="http://schemas.openxmlformats.org/drawingml/2006/table">
            <a:tbl>
              <a:tblPr>
                <a:tableStyleId>{5C22544A-7EE6-4342-B048-85BDC9FD1C3A}</a:tableStyleId>
              </a:tblPr>
              <a:tblGrid>
                <a:gridCol w="823224"/>
                <a:gridCol w="731639"/>
                <a:gridCol w="932918"/>
                <a:gridCol w="1865836"/>
                <a:gridCol w="4431360"/>
              </a:tblGrid>
              <a:tr h="390443">
                <a:tc>
                  <a:txBody>
                    <a:bodyPr/>
                    <a:lstStyle/>
                    <a:p>
                      <a:pPr algn="ctr" fontAlgn="ctr"/>
                      <a:r>
                        <a:rPr lang="zh-CN" altLang="en-US" sz="1800" u="none" strike="noStrike" dirty="0">
                          <a:effectLst/>
                        </a:rPr>
                        <a:t>编号</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a:effectLst/>
                        </a:rPr>
                        <a:t>年份</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a:effectLst/>
                        </a:rPr>
                        <a:t>优先级</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a:effectLst/>
                        </a:rPr>
                        <a:t>商业目标</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质量和过程性能目标（</a:t>
                      </a:r>
                      <a:r>
                        <a:rPr lang="en-US" altLang="zh-CN" sz="1800" u="none" strike="noStrike" dirty="0">
                          <a:effectLst/>
                        </a:rPr>
                        <a:t>QPPOs</a:t>
                      </a:r>
                      <a:r>
                        <a:rPr lang="zh-CN" altLang="en-US" sz="1800" u="none" strike="noStrike" dirty="0">
                          <a:effectLst/>
                        </a:rPr>
                        <a:t>）</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F0000"/>
                    </a:solidFill>
                  </a:tcPr>
                </a:tc>
              </a:tr>
              <a:tr h="195222">
                <a:tc>
                  <a:txBody>
                    <a:bodyPr/>
                    <a:lstStyle/>
                    <a:p>
                      <a:pPr algn="ctr" fontAlgn="ct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18">
                  <a:txBody>
                    <a:bodyPr/>
                    <a:lstStyle/>
                    <a:p>
                      <a:pPr algn="ctr" fontAlgn="ctr"/>
                      <a:r>
                        <a:rPr lang="en-US" altLang="zh-CN" sz="1400" u="none" strike="noStrike">
                          <a:effectLst/>
                        </a:rPr>
                        <a:t>2011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6">
                  <a:txBody>
                    <a:bodyPr/>
                    <a:lstStyle/>
                    <a:p>
                      <a:pPr algn="ctr" fontAlgn="ctr"/>
                      <a:r>
                        <a:rPr lang="en-US" altLang="zh-CN" sz="1800" u="none" strike="noStrike">
                          <a:effectLst/>
                        </a:rPr>
                        <a:t>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6">
                  <a:txBody>
                    <a:bodyPr/>
                    <a:lstStyle/>
                    <a:p>
                      <a:pPr algn="l" fontAlgn="ctr"/>
                      <a:r>
                        <a:rPr lang="en-US" altLang="zh-CN" sz="1400" u="none" strike="noStrike">
                          <a:effectLst/>
                        </a:rPr>
                        <a:t>1</a:t>
                      </a:r>
                      <a:r>
                        <a:rPr lang="zh-CN" altLang="en-US" sz="1400" u="none" strike="noStrike">
                          <a:effectLst/>
                        </a:rPr>
                        <a:t>、提高软件质量：降低缺陷率每千行</a:t>
                      </a:r>
                      <a:r>
                        <a:rPr lang="en-US" altLang="zh-CN" sz="1400" u="none" strike="noStrike">
                          <a:effectLst/>
                        </a:rPr>
                        <a:t>7</a:t>
                      </a:r>
                      <a:r>
                        <a:rPr lang="zh-CN" altLang="en-US" sz="1400" u="none" strike="noStrike">
                          <a:effectLst/>
                        </a:rPr>
                        <a:t>个</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需求评审的质量提升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详细设计会议评审的质量提升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3</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代码走查评审的质量提升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4</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集成测试的质量提升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5</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系统测试手工测试的质量提升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产品验收的质量提升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7</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rowSpan="5">
                  <a:txBody>
                    <a:bodyPr/>
                    <a:lstStyle/>
                    <a:p>
                      <a:pPr algn="ctr" fontAlgn="ctr"/>
                      <a:r>
                        <a:rPr lang="en-US" altLang="zh-CN" sz="1800" u="none" strike="noStrike">
                          <a:effectLst/>
                        </a:rPr>
                        <a:t>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5">
                  <a:txBody>
                    <a:bodyPr/>
                    <a:lstStyle/>
                    <a:p>
                      <a:pPr algn="l" fontAlgn="ctr"/>
                      <a:r>
                        <a:rPr lang="en-US" altLang="zh-CN" sz="1400" u="none" strike="noStrike">
                          <a:effectLst/>
                        </a:rPr>
                        <a:t>2</a:t>
                      </a:r>
                      <a:r>
                        <a:rPr lang="zh-CN" altLang="en-US" sz="1400" u="none" strike="noStrike">
                          <a:effectLst/>
                        </a:rPr>
                        <a:t>、提高生产率：每个功能点开发控制到</a:t>
                      </a:r>
                      <a:r>
                        <a:rPr lang="en-US" altLang="zh-CN" sz="1400" u="none" strike="noStrike">
                          <a:effectLst/>
                        </a:rPr>
                        <a:t>2.7</a:t>
                      </a:r>
                      <a:br>
                        <a:rPr lang="en-US" altLang="zh-CN" sz="1400" u="none" strike="noStrike">
                          <a:effectLst/>
                        </a:rPr>
                      </a:br>
                      <a:r>
                        <a:rPr lang="en-US" altLang="zh-CN" sz="1400" u="none" strike="noStrike">
                          <a:effectLst/>
                        </a:rPr>
                        <a:t>3</a:t>
                      </a:r>
                      <a:r>
                        <a:rPr lang="zh-CN" altLang="en-US" sz="1400" u="none" strike="noStrike">
                          <a:effectLst/>
                        </a:rPr>
                        <a:t>、工作量偏差</a:t>
                      </a:r>
                      <a:r>
                        <a:rPr lang="en-US" altLang="zh-CN" sz="1400" u="none" strike="noStrike">
                          <a:effectLst/>
                        </a:rPr>
                        <a:t>22%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需求开发的效率提升</a:t>
                      </a:r>
                      <a:r>
                        <a:rPr lang="en-US" altLang="zh-CN" sz="1400" u="none" strike="noStrike">
                          <a:effectLst/>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8</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详细设计的效率提升</a:t>
                      </a:r>
                      <a:r>
                        <a:rPr lang="en-US" altLang="zh-CN" sz="1400" u="none" strike="noStrike">
                          <a:effectLst/>
                        </a:rPr>
                        <a:t>2%</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9</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软件编码效率提升</a:t>
                      </a:r>
                      <a:r>
                        <a:rPr lang="en-US" altLang="zh-CN" sz="1400" u="none" strike="noStrike">
                          <a:effectLst/>
                        </a:rPr>
                        <a:t>2%</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10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集成测试的效率提升</a:t>
                      </a:r>
                      <a:r>
                        <a:rPr lang="en-US" altLang="zh-CN" sz="1400" u="none" strike="noStrike">
                          <a:effectLst/>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16913">
                <a:tc>
                  <a:txBody>
                    <a:bodyPr/>
                    <a:lstStyle/>
                    <a:p>
                      <a:pPr algn="ctr" fontAlgn="ctr"/>
                      <a:r>
                        <a:rPr lang="en-US" altLang="zh-CN" sz="1400" u="none" strike="noStrike">
                          <a:effectLst/>
                        </a:rPr>
                        <a:t>11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系统手工测试的效率提升</a:t>
                      </a:r>
                      <a:r>
                        <a:rPr lang="en-US" altLang="zh-CN" sz="1400" u="none" strike="noStrike">
                          <a:effectLst/>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12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rowSpan="7">
                  <a:txBody>
                    <a:bodyPr/>
                    <a:lstStyle/>
                    <a:p>
                      <a:pPr algn="ctr" fontAlgn="ctr"/>
                      <a:r>
                        <a:rPr lang="en-US" altLang="zh-CN" sz="1800" u="none" strike="noStrike">
                          <a:effectLst/>
                        </a:rPr>
                        <a:t>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7">
                  <a:txBody>
                    <a:bodyPr/>
                    <a:lstStyle/>
                    <a:p>
                      <a:pPr algn="l" fontAlgn="ctr"/>
                      <a:r>
                        <a:rPr lang="en-US" altLang="zh-CN" sz="1400" u="none" strike="noStrike">
                          <a:effectLst/>
                        </a:rPr>
                        <a:t>4</a:t>
                      </a:r>
                      <a:r>
                        <a:rPr lang="zh-CN" altLang="en-US" sz="1400" u="none" strike="noStrike">
                          <a:effectLst/>
                        </a:rPr>
                        <a:t>、缩短项目周期：工期偏差率控制在</a:t>
                      </a:r>
                      <a:r>
                        <a:rPr lang="en-US" altLang="zh-CN" sz="1400" u="none" strike="noStrike">
                          <a:effectLst/>
                        </a:rPr>
                        <a:t>20%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明确需求，将需求研发进度平均提升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57906">
                <a:tc>
                  <a:txBody>
                    <a:bodyPr/>
                    <a:lstStyle/>
                    <a:p>
                      <a:pPr algn="ctr" fontAlgn="ctr"/>
                      <a:r>
                        <a:rPr lang="en-US" altLang="zh-CN" sz="1400" u="none" strike="noStrike">
                          <a:effectLst/>
                        </a:rPr>
                        <a:t>13</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增加需求评审的次数以及评审的效率，将需求评审的效果提升</a:t>
                      </a:r>
                      <a:r>
                        <a:rPr lang="en-US" altLang="zh-CN" sz="1400" u="none" strike="noStrike">
                          <a:effectLst/>
                        </a:rPr>
                        <a:t>0.1%</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7061">
                <a:tc>
                  <a:txBody>
                    <a:bodyPr/>
                    <a:lstStyle/>
                    <a:p>
                      <a:pPr algn="ctr" fontAlgn="ctr"/>
                      <a:r>
                        <a:rPr lang="en-US" altLang="zh-CN" sz="1400" u="none" strike="noStrike">
                          <a:effectLst/>
                        </a:rPr>
                        <a:t>14</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提升详细设计能力，将设计进度平均提升</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7061">
                <a:tc>
                  <a:txBody>
                    <a:bodyPr/>
                    <a:lstStyle/>
                    <a:p>
                      <a:pPr algn="ctr" fontAlgn="ctr"/>
                      <a:r>
                        <a:rPr lang="en-US" altLang="zh-CN" sz="1400" u="none" strike="noStrike">
                          <a:effectLst/>
                        </a:rPr>
                        <a:t>15</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加强详细设计会议评审，文档编写质量提升</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16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编码进度延期率降低</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17</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集成测试的进度减少</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5222">
                <a:tc>
                  <a:txBody>
                    <a:bodyPr/>
                    <a:lstStyle/>
                    <a:p>
                      <a:pPr algn="ctr" fontAlgn="ctr"/>
                      <a:r>
                        <a:rPr lang="en-US" altLang="zh-CN" sz="1400" u="none" strike="noStrike">
                          <a:effectLst/>
                        </a:rPr>
                        <a:t>18</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dirty="0">
                          <a:effectLst/>
                        </a:rPr>
                        <a:t>系统手工测试的进度减少</a:t>
                      </a:r>
                      <a:r>
                        <a:rPr lang="en-US" altLang="zh-CN" sz="1400" u="none" strike="noStrike" dirty="0">
                          <a:effectLst/>
                        </a:rPr>
                        <a:t>1%</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
        <p:nvSpPr>
          <p:cNvPr id="3" name="灯片编号占位符 2"/>
          <p:cNvSpPr>
            <a:spLocks noGrp="1"/>
          </p:cNvSpPr>
          <p:nvPr>
            <p:ph type="sldNum" sz="quarter" idx="12"/>
          </p:nvPr>
        </p:nvSpPr>
        <p:spPr/>
        <p:txBody>
          <a:bodyPr/>
          <a:lstStyle/>
          <a:p>
            <a:fld id="{AAEAE4A8-A6E5-453E-B946-FB774B73F48C}" type="slidenum">
              <a:rPr lang="en-US" altLang="zh-CN" smtClean="0"/>
              <a:t>14</a:t>
            </a:fld>
            <a:endParaRPr lang="zh-CN" altLang="en-US"/>
          </a:p>
        </p:txBody>
      </p:sp>
    </p:spTree>
    <p:extLst>
      <p:ext uri="{BB962C8B-B14F-4D97-AF65-F5344CB8AC3E}">
        <p14:creationId xmlns:p14="http://schemas.microsoft.com/office/powerpoint/2010/main" val="398422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分析过程</a:t>
            </a:r>
            <a:r>
              <a:rPr lang="en-US" altLang="zh-CN" dirty="0"/>
              <a:t>&amp;</a:t>
            </a:r>
            <a:r>
              <a:rPr lang="zh-CN" altLang="en-US" dirty="0"/>
              <a:t>子过程以关联商业目标，建立和优化过程</a:t>
            </a:r>
            <a:r>
              <a:rPr lang="en-US" altLang="zh-CN" dirty="0"/>
              <a:t>&amp;</a:t>
            </a:r>
            <a:r>
              <a:rPr lang="zh-CN" altLang="en-US" dirty="0"/>
              <a:t>子</a:t>
            </a:r>
            <a:r>
              <a:rPr lang="zh-CN" altLang="en-US" dirty="0" smtClean="0"/>
              <a:t>过程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1710341"/>
              </p:ext>
            </p:extLst>
          </p:nvPr>
        </p:nvGraphicFramePr>
        <p:xfrm>
          <a:off x="1065212" y="1600550"/>
          <a:ext cx="9952611" cy="5036053"/>
        </p:xfrm>
        <a:graphic>
          <a:graphicData uri="http://schemas.openxmlformats.org/drawingml/2006/table">
            <a:tbl>
              <a:tblPr>
                <a:tableStyleId>{5C22544A-7EE6-4342-B048-85BDC9FD1C3A}</a:tableStyleId>
              </a:tblPr>
              <a:tblGrid>
                <a:gridCol w="640628"/>
                <a:gridCol w="640628"/>
                <a:gridCol w="860272"/>
                <a:gridCol w="1249223"/>
                <a:gridCol w="3445662"/>
                <a:gridCol w="3116198"/>
              </a:tblGrid>
              <a:tr h="384043">
                <a:tc>
                  <a:txBody>
                    <a:bodyPr/>
                    <a:lstStyle/>
                    <a:p>
                      <a:pPr algn="ctr" fontAlgn="ctr"/>
                      <a:r>
                        <a:rPr lang="zh-CN" altLang="en-US" sz="1800" u="none" strike="noStrike" dirty="0">
                          <a:effectLst/>
                        </a:rPr>
                        <a:t>编号</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a:effectLst/>
                        </a:rPr>
                        <a:t>年份</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a:effectLst/>
                        </a:rPr>
                        <a:t>优先级</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a:effectLst/>
                        </a:rPr>
                        <a:t>商业目标</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a:effectLst/>
                        </a:rPr>
                        <a:t>质量和过程性能目标（</a:t>
                      </a:r>
                      <a:r>
                        <a:rPr lang="en-US" altLang="zh-CN" sz="1800" u="none" strike="noStrike">
                          <a:effectLst/>
                        </a:rPr>
                        <a:t>QPPOs</a:t>
                      </a:r>
                      <a:r>
                        <a:rPr lang="zh-CN" altLang="en-US" sz="1800" u="none" strike="noStrike">
                          <a:effectLst/>
                        </a:rPr>
                        <a:t>）</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过程</a:t>
                      </a:r>
                      <a:r>
                        <a:rPr lang="en-US" altLang="zh-CN" sz="1800" u="none" strike="noStrike" dirty="0">
                          <a:effectLst/>
                        </a:rPr>
                        <a:t>-&gt;</a:t>
                      </a:r>
                      <a:r>
                        <a:rPr lang="zh-CN" altLang="en-US" sz="1800" u="none" strike="noStrike" dirty="0">
                          <a:effectLst/>
                        </a:rPr>
                        <a:t>子过程</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F0000"/>
                    </a:solidFill>
                  </a:tcPr>
                </a:tc>
              </a:tr>
              <a:tr h="192021">
                <a:tc>
                  <a:txBody>
                    <a:bodyPr/>
                    <a:lstStyle/>
                    <a:p>
                      <a:pPr algn="ctr" fontAlgn="ct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18">
                  <a:txBody>
                    <a:bodyPr/>
                    <a:lstStyle/>
                    <a:p>
                      <a:pPr algn="ctr" fontAlgn="ctr"/>
                      <a:r>
                        <a:rPr lang="en-US" altLang="zh-CN" sz="1400" u="none" strike="noStrike">
                          <a:effectLst/>
                        </a:rPr>
                        <a:t>2011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6">
                  <a:txBody>
                    <a:bodyPr/>
                    <a:lstStyle/>
                    <a:p>
                      <a:pPr algn="ctr" fontAlgn="ctr"/>
                      <a:r>
                        <a:rPr lang="en-US" altLang="zh-CN" sz="1800" u="none" strike="noStrike">
                          <a:effectLst/>
                        </a:rPr>
                        <a:t>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6">
                  <a:txBody>
                    <a:bodyPr/>
                    <a:lstStyle/>
                    <a:p>
                      <a:pPr algn="l" fontAlgn="ctr"/>
                      <a:r>
                        <a:rPr lang="en-US" altLang="zh-CN" sz="1400" u="none" strike="noStrike">
                          <a:effectLst/>
                        </a:rPr>
                        <a:t>1</a:t>
                      </a:r>
                      <a:r>
                        <a:rPr lang="zh-CN" altLang="en-US" sz="1400" u="none" strike="noStrike">
                          <a:effectLst/>
                        </a:rPr>
                        <a:t>、提高软件质量：降低缺陷率每千行</a:t>
                      </a:r>
                      <a:r>
                        <a:rPr lang="en-US" altLang="zh-CN" sz="1400" u="none" strike="noStrike">
                          <a:effectLst/>
                        </a:rPr>
                        <a:t>7</a:t>
                      </a:r>
                      <a:r>
                        <a:rPr lang="zh-CN" altLang="en-US" sz="1400" u="none" strike="noStrike">
                          <a:effectLst/>
                        </a:rPr>
                        <a:t>个</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需求评审的质量提升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需求开发与管理过程－</a:t>
                      </a:r>
                      <a:r>
                        <a:rPr lang="en-US" altLang="zh-CN" sz="1400" u="none" strike="noStrike">
                          <a:effectLst/>
                        </a:rPr>
                        <a:t>&gt;</a:t>
                      </a:r>
                      <a:r>
                        <a:rPr lang="zh-CN" altLang="en-US" sz="1400" u="none" strike="noStrike">
                          <a:effectLst/>
                        </a:rPr>
                        <a:t>需求评审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详细设计会议评审的质量提升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软件设计编码过程－</a:t>
                      </a:r>
                      <a:r>
                        <a:rPr lang="en-US" altLang="zh-CN" sz="1400" u="none" strike="noStrike">
                          <a:effectLst/>
                        </a:rPr>
                        <a:t>&gt;</a:t>
                      </a:r>
                      <a:r>
                        <a:rPr lang="zh-CN" altLang="en-US" sz="1400" u="none" strike="noStrike">
                          <a:effectLst/>
                        </a:rPr>
                        <a:t>详细设计评审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3</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代码走查评审的质量提升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软件设计编码过程－</a:t>
                      </a:r>
                      <a:r>
                        <a:rPr lang="en-US" altLang="zh-CN" sz="1400" u="none" strike="noStrike">
                          <a:effectLst/>
                        </a:rPr>
                        <a:t>&gt;</a:t>
                      </a:r>
                      <a:r>
                        <a:rPr lang="zh-CN" altLang="en-US" sz="1400" u="none" strike="noStrike">
                          <a:effectLst/>
                        </a:rPr>
                        <a:t>代码走查</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4</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集成测试的质量提升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测试过程－</a:t>
                      </a:r>
                      <a:r>
                        <a:rPr lang="en-US" altLang="zh-CN" sz="1400" u="none" strike="noStrike">
                          <a:effectLst/>
                        </a:rPr>
                        <a:t>&gt;</a:t>
                      </a:r>
                      <a:r>
                        <a:rPr lang="zh-CN" altLang="en-US" sz="1400" u="none" strike="noStrike">
                          <a:effectLst/>
                        </a:rPr>
                        <a:t>集成测试</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5</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系统测试手工测试的质量提升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测试过程－</a:t>
                      </a:r>
                      <a:r>
                        <a:rPr lang="en-US" altLang="zh-CN" sz="1400" u="none" strike="noStrike">
                          <a:effectLst/>
                        </a:rPr>
                        <a:t>&gt;</a:t>
                      </a:r>
                      <a:r>
                        <a:rPr lang="zh-CN" altLang="en-US" sz="1400" u="none" strike="noStrike">
                          <a:effectLst/>
                        </a:rPr>
                        <a:t>系统测试</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产品验收的质量提升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产品发布过程－</a:t>
                      </a:r>
                      <a:r>
                        <a:rPr lang="en-US" altLang="zh-CN" sz="1400" u="none" strike="noStrike">
                          <a:effectLst/>
                        </a:rPr>
                        <a:t>&gt;</a:t>
                      </a:r>
                      <a:r>
                        <a:rPr lang="zh-CN" altLang="en-US" sz="1400" u="none" strike="noStrike">
                          <a:effectLst/>
                        </a:rPr>
                        <a:t>产品验收</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7</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rowSpan="5">
                  <a:txBody>
                    <a:bodyPr/>
                    <a:lstStyle/>
                    <a:p>
                      <a:pPr algn="ctr" fontAlgn="ctr"/>
                      <a:r>
                        <a:rPr lang="en-US" altLang="zh-CN" sz="1800" u="none" strike="noStrike">
                          <a:effectLst/>
                        </a:rPr>
                        <a:t>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5">
                  <a:txBody>
                    <a:bodyPr/>
                    <a:lstStyle/>
                    <a:p>
                      <a:pPr algn="l" fontAlgn="ctr"/>
                      <a:r>
                        <a:rPr lang="en-US" altLang="zh-CN" sz="1400" u="none" strike="noStrike">
                          <a:effectLst/>
                        </a:rPr>
                        <a:t>2</a:t>
                      </a:r>
                      <a:r>
                        <a:rPr lang="zh-CN" altLang="en-US" sz="1400" u="none" strike="noStrike">
                          <a:effectLst/>
                        </a:rPr>
                        <a:t>、提高生产率：每个功能点开发控制到</a:t>
                      </a:r>
                      <a:r>
                        <a:rPr lang="en-US" altLang="zh-CN" sz="1400" u="none" strike="noStrike">
                          <a:effectLst/>
                        </a:rPr>
                        <a:t>2.7</a:t>
                      </a:r>
                      <a:br>
                        <a:rPr lang="en-US" altLang="zh-CN" sz="1400" u="none" strike="noStrike">
                          <a:effectLst/>
                        </a:rPr>
                      </a:br>
                      <a:r>
                        <a:rPr lang="en-US" altLang="zh-CN" sz="1400" u="none" strike="noStrike">
                          <a:effectLst/>
                        </a:rPr>
                        <a:t>3</a:t>
                      </a:r>
                      <a:r>
                        <a:rPr lang="zh-CN" altLang="en-US" sz="1400" u="none" strike="noStrike">
                          <a:effectLst/>
                        </a:rPr>
                        <a:t>、工作量偏差</a:t>
                      </a:r>
                      <a:r>
                        <a:rPr lang="en-US" altLang="zh-CN" sz="1400" u="none" strike="noStrike">
                          <a:effectLst/>
                        </a:rPr>
                        <a:t>22%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需求开发的效率提升</a:t>
                      </a:r>
                      <a:r>
                        <a:rPr lang="en-US" altLang="zh-CN" sz="1400" u="none" strike="noStrike">
                          <a:effectLst/>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需求开发与管理过程－</a:t>
                      </a:r>
                      <a:r>
                        <a:rPr lang="en-US" altLang="zh-CN" sz="1400" u="none" strike="noStrike">
                          <a:effectLst/>
                        </a:rPr>
                        <a:t>&gt;</a:t>
                      </a:r>
                      <a:r>
                        <a:rPr lang="zh-CN" altLang="en-US" sz="1400" u="none" strike="noStrike">
                          <a:effectLst/>
                        </a:rPr>
                        <a:t>需求开发</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8</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详细设计的效率提升</a:t>
                      </a:r>
                      <a:r>
                        <a:rPr lang="en-US" altLang="zh-CN" sz="1400" u="none" strike="noStrike">
                          <a:effectLst/>
                        </a:rPr>
                        <a:t>2%</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软件设计编码过程－</a:t>
                      </a:r>
                      <a:r>
                        <a:rPr lang="en-US" altLang="zh-CN" sz="1400" u="none" strike="noStrike">
                          <a:effectLst/>
                        </a:rPr>
                        <a:t>&gt;</a:t>
                      </a:r>
                      <a:r>
                        <a:rPr lang="zh-CN" altLang="en-US" sz="1400" u="none" strike="noStrike">
                          <a:effectLst/>
                        </a:rPr>
                        <a:t>详细设计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9</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软件编码效率提升</a:t>
                      </a:r>
                      <a:r>
                        <a:rPr lang="en-US" altLang="zh-CN" sz="1400" u="none" strike="noStrike">
                          <a:effectLst/>
                        </a:rPr>
                        <a:t>2%</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软件设计编码过程－</a:t>
                      </a:r>
                      <a:r>
                        <a:rPr lang="en-US" altLang="zh-CN" sz="1400" u="none" strike="noStrike">
                          <a:effectLst/>
                        </a:rPr>
                        <a:t>&gt;</a:t>
                      </a:r>
                      <a:r>
                        <a:rPr lang="zh-CN" altLang="en-US" sz="1400" u="none" strike="noStrike">
                          <a:effectLst/>
                        </a:rPr>
                        <a:t>软件编码</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10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集成测试的效率提升</a:t>
                      </a:r>
                      <a:r>
                        <a:rPr lang="en-US" altLang="zh-CN" sz="1400" u="none" strike="noStrike">
                          <a:effectLst/>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测试过程－</a:t>
                      </a:r>
                      <a:r>
                        <a:rPr lang="en-US" altLang="zh-CN" sz="1400" u="none" strike="noStrike">
                          <a:effectLst/>
                        </a:rPr>
                        <a:t>&gt;</a:t>
                      </a:r>
                      <a:r>
                        <a:rPr lang="zh-CN" altLang="en-US" sz="1400" u="none" strike="noStrike">
                          <a:effectLst/>
                        </a:rPr>
                        <a:t>集成测试</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13357">
                <a:tc>
                  <a:txBody>
                    <a:bodyPr/>
                    <a:lstStyle/>
                    <a:p>
                      <a:pPr algn="ctr" fontAlgn="ctr"/>
                      <a:r>
                        <a:rPr lang="en-US" altLang="zh-CN" sz="1400" u="none" strike="noStrike">
                          <a:effectLst/>
                        </a:rPr>
                        <a:t>11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系统手工测试的效率提升</a:t>
                      </a:r>
                      <a:r>
                        <a:rPr lang="en-US" altLang="zh-CN" sz="1400" u="none" strike="noStrike">
                          <a:effectLst/>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测试过程－</a:t>
                      </a:r>
                      <a:r>
                        <a:rPr lang="en-US" altLang="zh-CN" sz="1400" u="none" strike="noStrike">
                          <a:effectLst/>
                        </a:rPr>
                        <a:t>&gt;</a:t>
                      </a:r>
                      <a:r>
                        <a:rPr lang="zh-CN" altLang="en-US" sz="1400" u="none" strike="noStrike">
                          <a:effectLst/>
                        </a:rPr>
                        <a:t>系统测试</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12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rowSpan="7">
                  <a:txBody>
                    <a:bodyPr/>
                    <a:lstStyle/>
                    <a:p>
                      <a:pPr algn="ctr" fontAlgn="ctr"/>
                      <a:r>
                        <a:rPr lang="en-US" altLang="zh-CN" sz="1800" u="none" strike="noStrike">
                          <a:effectLst/>
                        </a:rPr>
                        <a:t>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rowSpan="7">
                  <a:txBody>
                    <a:bodyPr/>
                    <a:lstStyle/>
                    <a:p>
                      <a:pPr algn="l" fontAlgn="ctr"/>
                      <a:r>
                        <a:rPr lang="en-US" altLang="zh-CN" sz="1400" u="none" strike="noStrike">
                          <a:effectLst/>
                        </a:rPr>
                        <a:t>4</a:t>
                      </a:r>
                      <a:r>
                        <a:rPr lang="zh-CN" altLang="en-US" sz="1400" u="none" strike="noStrike">
                          <a:effectLst/>
                        </a:rPr>
                        <a:t>、缩短项目周期：工期偏差率控制在</a:t>
                      </a:r>
                      <a:r>
                        <a:rPr lang="en-US" altLang="zh-CN" sz="1400" u="none" strike="noStrike">
                          <a:effectLst/>
                        </a:rPr>
                        <a:t>20%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明确需求，将需求研发进度平均提升</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需求开发与管理过程－</a:t>
                      </a:r>
                      <a:r>
                        <a:rPr lang="en-US" altLang="zh-CN" sz="1400" u="none" strike="noStrike">
                          <a:effectLst/>
                        </a:rPr>
                        <a:t>&gt;</a:t>
                      </a:r>
                      <a:r>
                        <a:rPr lang="zh-CN" altLang="en-US" sz="1400" u="none" strike="noStrike">
                          <a:effectLst/>
                        </a:rPr>
                        <a:t>需求开发</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52039">
                <a:tc>
                  <a:txBody>
                    <a:bodyPr/>
                    <a:lstStyle/>
                    <a:p>
                      <a:pPr algn="ctr" fontAlgn="ctr"/>
                      <a:r>
                        <a:rPr lang="en-US" altLang="zh-CN" sz="1400" u="none" strike="noStrike">
                          <a:effectLst/>
                        </a:rPr>
                        <a:t>13</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增加需求评审的次数以及评审的效率，将需求评审的效果提升</a:t>
                      </a:r>
                      <a:r>
                        <a:rPr lang="en-US" altLang="zh-CN" sz="1400" u="none" strike="noStrike">
                          <a:effectLst/>
                        </a:rPr>
                        <a:t>0.1%</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需求开发与管理过程－</a:t>
                      </a:r>
                      <a:r>
                        <a:rPr lang="en-US" altLang="zh-CN" sz="1400" u="none" strike="noStrike">
                          <a:effectLst/>
                        </a:rPr>
                        <a:t>&gt;</a:t>
                      </a:r>
                      <a:r>
                        <a:rPr lang="zh-CN" altLang="en-US" sz="1400" u="none" strike="noStrike">
                          <a:effectLst/>
                        </a:rPr>
                        <a:t>需求评审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1371">
                <a:tc>
                  <a:txBody>
                    <a:bodyPr/>
                    <a:lstStyle/>
                    <a:p>
                      <a:pPr algn="ctr" fontAlgn="ctr"/>
                      <a:r>
                        <a:rPr lang="en-US" altLang="zh-CN" sz="1400" u="none" strike="noStrike">
                          <a:effectLst/>
                        </a:rPr>
                        <a:t>14</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提升详细设计能力，将设计进度平均提升</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软件设计编码过程－</a:t>
                      </a:r>
                      <a:r>
                        <a:rPr lang="en-US" altLang="zh-CN" sz="1400" u="none" strike="noStrike">
                          <a:effectLst/>
                        </a:rPr>
                        <a:t>&gt;</a:t>
                      </a:r>
                      <a:r>
                        <a:rPr lang="zh-CN" altLang="en-US" sz="1400" u="none" strike="noStrike">
                          <a:effectLst/>
                        </a:rPr>
                        <a:t>详细设计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1371">
                <a:tc>
                  <a:txBody>
                    <a:bodyPr/>
                    <a:lstStyle/>
                    <a:p>
                      <a:pPr algn="ctr" fontAlgn="ctr"/>
                      <a:r>
                        <a:rPr lang="en-US" altLang="zh-CN" sz="1400" u="none" strike="noStrike">
                          <a:effectLst/>
                        </a:rPr>
                        <a:t>15</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加强详细设计会议评审，文档编写质量提升</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软件设计编码过程－</a:t>
                      </a:r>
                      <a:r>
                        <a:rPr lang="en-US" altLang="zh-CN" sz="1400" u="none" strike="noStrike">
                          <a:effectLst/>
                        </a:rPr>
                        <a:t>&gt;</a:t>
                      </a:r>
                      <a:r>
                        <a:rPr lang="zh-CN" altLang="en-US" sz="1400" u="none" strike="noStrike">
                          <a:effectLst/>
                        </a:rPr>
                        <a:t>详细设计评审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16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编码进度延期率降低</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软件设计编码过程－</a:t>
                      </a:r>
                      <a:r>
                        <a:rPr lang="en-US" altLang="zh-CN" sz="1400" u="none" strike="noStrike">
                          <a:effectLst/>
                        </a:rPr>
                        <a:t>&gt;</a:t>
                      </a:r>
                      <a:r>
                        <a:rPr lang="zh-CN" altLang="en-US" sz="1400" u="none" strike="noStrike">
                          <a:effectLst/>
                        </a:rPr>
                        <a:t>软件编码</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17</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集成测试的进度减少</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a:effectLst/>
                        </a:rPr>
                        <a:t>测试过程－</a:t>
                      </a:r>
                      <a:r>
                        <a:rPr lang="en-US" altLang="zh-CN" sz="1400" u="none" strike="noStrike">
                          <a:effectLst/>
                        </a:rPr>
                        <a:t>&gt;</a:t>
                      </a:r>
                      <a:r>
                        <a:rPr lang="zh-CN" altLang="en-US" sz="1400" u="none" strike="noStrike">
                          <a:effectLst/>
                        </a:rPr>
                        <a:t>集成测试</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2021">
                <a:tc>
                  <a:txBody>
                    <a:bodyPr/>
                    <a:lstStyle/>
                    <a:p>
                      <a:pPr algn="ctr" fontAlgn="ctr"/>
                      <a:r>
                        <a:rPr lang="en-US" altLang="zh-CN" sz="1400" u="none" strike="noStrike">
                          <a:effectLst/>
                        </a:rPr>
                        <a:t>18</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u="none" strike="noStrike">
                          <a:effectLst/>
                        </a:rPr>
                        <a:t>系统手工测试的进度减少</a:t>
                      </a: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400" u="none" strike="noStrike" dirty="0">
                          <a:effectLst/>
                        </a:rPr>
                        <a:t>测试过程－</a:t>
                      </a:r>
                      <a:r>
                        <a:rPr lang="en-US" altLang="zh-CN" sz="1400" u="none" strike="noStrike" dirty="0">
                          <a:effectLst/>
                        </a:rPr>
                        <a:t>&gt;</a:t>
                      </a:r>
                      <a:r>
                        <a:rPr lang="zh-CN" altLang="en-US" sz="1400" u="none" strike="noStrike" dirty="0">
                          <a:effectLst/>
                        </a:rPr>
                        <a:t>系统测试</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
        <p:nvSpPr>
          <p:cNvPr id="3" name="灯片编号占位符 2"/>
          <p:cNvSpPr>
            <a:spLocks noGrp="1"/>
          </p:cNvSpPr>
          <p:nvPr>
            <p:ph type="sldNum" sz="quarter" idx="12"/>
          </p:nvPr>
        </p:nvSpPr>
        <p:spPr/>
        <p:txBody>
          <a:bodyPr/>
          <a:lstStyle/>
          <a:p>
            <a:fld id="{AAEAE4A8-A6E5-453E-B946-FB774B73F48C}" type="slidenum">
              <a:rPr lang="en-US" altLang="zh-CN" smtClean="0"/>
              <a:t>15</a:t>
            </a:fld>
            <a:endParaRPr lang="zh-CN" altLang="en-US"/>
          </a:p>
        </p:txBody>
      </p:sp>
    </p:spTree>
    <p:extLst>
      <p:ext uri="{BB962C8B-B14F-4D97-AF65-F5344CB8AC3E}">
        <p14:creationId xmlns:p14="http://schemas.microsoft.com/office/powerpoint/2010/main" val="53867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确定度量及度量分析技术，建立项目</a:t>
            </a:r>
            <a:r>
              <a:rPr lang="en-US" altLang="zh-CN" dirty="0"/>
              <a:t>QPPO</a:t>
            </a:r>
            <a:r>
              <a:rPr lang="zh-CN" altLang="en-US" dirty="0"/>
              <a:t>并执行过程</a:t>
            </a:r>
            <a:r>
              <a:rPr lang="en-US" altLang="zh-CN" dirty="0"/>
              <a:t>&amp;</a:t>
            </a:r>
            <a:r>
              <a:rPr lang="zh-CN" altLang="en-US" dirty="0"/>
              <a:t>子</a:t>
            </a:r>
            <a:r>
              <a:rPr lang="zh-CN" altLang="en-US" dirty="0" smtClean="0"/>
              <a:t>过程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93591837"/>
              </p:ext>
            </p:extLst>
          </p:nvPr>
        </p:nvGraphicFramePr>
        <p:xfrm>
          <a:off x="333772" y="1844824"/>
          <a:ext cx="11058180" cy="4886244"/>
        </p:xfrm>
        <a:graphic>
          <a:graphicData uri="http://schemas.openxmlformats.org/drawingml/2006/table">
            <a:tbl>
              <a:tblPr>
                <a:tableStyleId>{5C22544A-7EE6-4342-B048-85BDC9FD1C3A}</a:tableStyleId>
              </a:tblPr>
              <a:tblGrid>
                <a:gridCol w="463101"/>
                <a:gridCol w="463101"/>
                <a:gridCol w="621878"/>
                <a:gridCol w="903046"/>
                <a:gridCol w="2490819"/>
                <a:gridCol w="2252654"/>
                <a:gridCol w="1005590"/>
                <a:gridCol w="2857991"/>
              </a:tblGrid>
              <a:tr h="420370">
                <a:tc>
                  <a:txBody>
                    <a:bodyPr/>
                    <a:lstStyle/>
                    <a:p>
                      <a:pPr algn="ctr" fontAlgn="ctr"/>
                      <a:r>
                        <a:rPr lang="zh-CN" altLang="en-US" sz="1200" u="none" strike="noStrike">
                          <a:effectLst/>
                        </a:rPr>
                        <a:t>编号</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ctr" fontAlgn="ctr"/>
                      <a:r>
                        <a:rPr lang="zh-CN" altLang="en-US" sz="1200" u="none" strike="noStrike">
                          <a:effectLst/>
                        </a:rPr>
                        <a:t>年份</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ctr" fontAlgn="ctr"/>
                      <a:r>
                        <a:rPr lang="zh-CN" altLang="en-US" sz="1200" u="none" strike="noStrike">
                          <a:effectLst/>
                        </a:rPr>
                        <a:t>优先级</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ctr" fontAlgn="ctr"/>
                      <a:r>
                        <a:rPr lang="zh-CN" altLang="en-US" sz="1200" u="none" strike="noStrike">
                          <a:effectLst/>
                        </a:rPr>
                        <a:t>商业目标</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ctr" fontAlgn="ctr"/>
                      <a:r>
                        <a:rPr lang="zh-CN" altLang="en-US" sz="1200" u="none" strike="noStrike">
                          <a:effectLst/>
                        </a:rPr>
                        <a:t>质量和过程性能目标（</a:t>
                      </a:r>
                      <a:r>
                        <a:rPr lang="en-US" altLang="zh-CN" sz="1200" u="none" strike="noStrike">
                          <a:effectLst/>
                        </a:rPr>
                        <a:t>QPPOs</a:t>
                      </a:r>
                      <a:r>
                        <a:rPr lang="zh-CN" altLang="en-US" sz="1200" u="none" strike="noStrike">
                          <a:effectLst/>
                        </a:rPr>
                        <a:t>）</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ctr" fontAlgn="ctr"/>
                      <a:r>
                        <a:rPr lang="zh-CN" altLang="en-US" sz="1200" u="none" strike="noStrike" dirty="0">
                          <a:effectLst/>
                        </a:rPr>
                        <a:t>过程</a:t>
                      </a:r>
                      <a:r>
                        <a:rPr lang="en-US" altLang="zh-CN" sz="1200" u="none" strike="noStrike" dirty="0">
                          <a:effectLst/>
                        </a:rPr>
                        <a:t>-&gt;</a:t>
                      </a:r>
                      <a:r>
                        <a:rPr lang="zh-CN" altLang="en-US" sz="1200" u="none" strike="noStrike" dirty="0">
                          <a:effectLst/>
                        </a:rPr>
                        <a:t>子过程</a:t>
                      </a:r>
                      <a:endParaRPr lang="zh-CN" altLang="en-US" sz="1200" b="1" i="0" u="none" strike="noStrike" dirty="0">
                        <a:solidFill>
                          <a:srgbClr val="000000"/>
                        </a:solidFill>
                        <a:effectLst/>
                        <a:latin typeface="宋体" panose="02010600030101010101" pitchFamily="2" charset="-122"/>
                        <a:ea typeface="宋体" panose="02010600030101010101" pitchFamily="2" charset="-122"/>
                      </a:endParaRPr>
                    </a:p>
                  </a:txBody>
                  <a:tcPr marL="8619" marR="8619" marT="8619" marB="0" anchor="ctr">
                    <a:solidFill>
                      <a:srgbClr val="0070C0"/>
                    </a:solidFill>
                  </a:tcPr>
                </a:tc>
                <a:tc>
                  <a:txBody>
                    <a:bodyPr/>
                    <a:lstStyle/>
                    <a:p>
                      <a:pPr algn="ctr" fontAlgn="ctr"/>
                      <a:r>
                        <a:rPr lang="zh-CN" altLang="en-US" sz="1200" u="none" strike="noStrike" dirty="0">
                          <a:effectLst/>
                        </a:rPr>
                        <a:t>关键度量项</a:t>
                      </a:r>
                      <a:endParaRPr lang="zh-CN" altLang="en-US" sz="1200" b="1" i="0" u="none" strike="noStrike" dirty="0">
                        <a:solidFill>
                          <a:srgbClr val="000000"/>
                        </a:solidFill>
                        <a:effectLst/>
                        <a:latin typeface="宋体" panose="02010600030101010101" pitchFamily="2" charset="-122"/>
                        <a:ea typeface="宋体" panose="02010600030101010101" pitchFamily="2" charset="-122"/>
                      </a:endParaRPr>
                    </a:p>
                  </a:txBody>
                  <a:tcPr marL="8619" marR="8619" marT="8619" marB="0" anchor="ctr">
                    <a:solidFill>
                      <a:srgbClr val="FF0000"/>
                    </a:solidFill>
                  </a:tcPr>
                </a:tc>
                <a:tc>
                  <a:txBody>
                    <a:bodyPr/>
                    <a:lstStyle/>
                    <a:p>
                      <a:pPr algn="ctr" fontAlgn="ctr"/>
                      <a:r>
                        <a:rPr lang="zh-CN" altLang="en-US" sz="1200" u="none" strike="noStrike" dirty="0">
                          <a:effectLst/>
                        </a:rPr>
                        <a:t>具体数据项</a:t>
                      </a:r>
                      <a:endParaRPr lang="zh-CN" altLang="en-US" sz="1200" b="1" i="0" u="none" strike="noStrike" dirty="0">
                        <a:solidFill>
                          <a:srgbClr val="000000"/>
                        </a:solidFill>
                        <a:effectLst/>
                        <a:latin typeface="宋体" panose="02010600030101010101" pitchFamily="2" charset="-122"/>
                        <a:ea typeface="宋体" panose="02010600030101010101" pitchFamily="2" charset="-122"/>
                      </a:endParaRPr>
                    </a:p>
                  </a:txBody>
                  <a:tcPr marL="8619" marR="8619" marT="8619" marB="0" anchor="ctr">
                    <a:solidFill>
                      <a:srgbClr val="FF0000"/>
                    </a:solidFill>
                  </a:tcPr>
                </a:tc>
              </a:tr>
              <a:tr h="210186">
                <a:tc>
                  <a:txBody>
                    <a:bodyPr/>
                    <a:lstStyle/>
                    <a:p>
                      <a:pPr algn="ctr" fontAlgn="ct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rowSpan="18">
                  <a:txBody>
                    <a:bodyPr/>
                    <a:lstStyle/>
                    <a:p>
                      <a:pPr algn="ctr" fontAlgn="ctr"/>
                      <a:r>
                        <a:rPr lang="en-US" altLang="zh-CN" sz="1100" u="none" strike="noStrike">
                          <a:effectLst/>
                        </a:rPr>
                        <a:t>2011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rowSpan="6">
                  <a:txBody>
                    <a:bodyPr/>
                    <a:lstStyle/>
                    <a:p>
                      <a:pPr algn="ctr" fontAlgn="ctr"/>
                      <a:r>
                        <a:rPr lang="en-US" altLang="zh-CN" sz="1200" u="none" strike="noStrike">
                          <a:effectLst/>
                        </a:rPr>
                        <a:t>1</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rowSpan="6">
                  <a:txBody>
                    <a:bodyPr/>
                    <a:lstStyle/>
                    <a:p>
                      <a:pPr algn="l" fontAlgn="ctr"/>
                      <a:r>
                        <a:rPr lang="en-US" altLang="zh-CN" sz="1100" u="none" strike="noStrike">
                          <a:effectLst/>
                        </a:rPr>
                        <a:t>1</a:t>
                      </a:r>
                      <a:r>
                        <a:rPr lang="zh-CN" altLang="en-US" sz="1100" u="none" strike="noStrike">
                          <a:effectLst/>
                        </a:rPr>
                        <a:t>、提高软件质量：降低缺陷率每千行</a:t>
                      </a:r>
                      <a:r>
                        <a:rPr lang="en-US" altLang="zh-CN" sz="1100" u="none" strike="noStrike">
                          <a:effectLst/>
                        </a:rPr>
                        <a:t>7</a:t>
                      </a:r>
                      <a:r>
                        <a:rPr lang="zh-CN" altLang="en-US" sz="1100" u="none" strike="noStrike">
                          <a:effectLst/>
                        </a:rPr>
                        <a:t>个</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需求评审的质量提升</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需求开发与管理过程－</a:t>
                      </a:r>
                      <a:r>
                        <a:rPr lang="en-US" altLang="zh-CN" sz="1100" u="none" strike="noStrike">
                          <a:effectLst/>
                        </a:rPr>
                        <a:t>&gt;</a:t>
                      </a:r>
                      <a:r>
                        <a:rPr lang="zh-CN" altLang="en-US" sz="1100" u="none" strike="noStrike">
                          <a:effectLst/>
                        </a:rPr>
                        <a:t>需求评审</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dirty="0">
                          <a:effectLst/>
                        </a:rPr>
                        <a:t>需求评审</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需求评审发现的</a:t>
                      </a:r>
                      <a:r>
                        <a:rPr lang="en-US" altLang="zh-CN" sz="1100" u="none" strike="noStrike">
                          <a:effectLst/>
                        </a:rPr>
                        <a:t>BUG</a:t>
                      </a:r>
                      <a:r>
                        <a:rPr lang="zh-CN" altLang="en-US" sz="1100" u="none" strike="noStrike">
                          <a:effectLst/>
                        </a:rPr>
                        <a:t>数据　提高文档写作的质量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详细设计会议评审的质量提升</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软件设计编码过程－</a:t>
                      </a:r>
                      <a:r>
                        <a:rPr lang="en-US" altLang="zh-CN" sz="1100" u="none" strike="noStrike">
                          <a:effectLst/>
                        </a:rPr>
                        <a:t>&gt;</a:t>
                      </a:r>
                      <a:r>
                        <a:rPr lang="zh-CN" altLang="en-US" sz="1100" u="none" strike="noStrike">
                          <a:effectLst/>
                        </a:rPr>
                        <a:t>详细设计评审</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详细设计评审</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评审发现的</a:t>
                      </a:r>
                      <a:r>
                        <a:rPr lang="en-US" altLang="zh-CN" sz="1100" u="none" strike="noStrike">
                          <a:effectLst/>
                        </a:rPr>
                        <a:t>BUG</a:t>
                      </a:r>
                      <a:r>
                        <a:rPr lang="zh-CN" altLang="en-US" sz="1100" u="none" strike="noStrike">
                          <a:effectLst/>
                        </a:rPr>
                        <a:t>数据提高文档写作的质量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代码走查评审的质量提升</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软件设计编码过程－</a:t>
                      </a:r>
                      <a:r>
                        <a:rPr lang="en-US" altLang="zh-CN" sz="1100" u="none" strike="noStrike">
                          <a:effectLst/>
                        </a:rPr>
                        <a:t>&gt;</a:t>
                      </a:r>
                      <a:r>
                        <a:rPr lang="zh-CN" altLang="en-US" sz="1100" u="none" strike="noStrike">
                          <a:effectLst/>
                        </a:rPr>
                        <a:t>代码走查</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代码走查效果</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代码走查发现的</a:t>
                      </a:r>
                      <a:r>
                        <a:rPr lang="en-US" altLang="zh-CN" sz="1100" u="none" strike="noStrike">
                          <a:effectLst/>
                        </a:rPr>
                        <a:t>BUG</a:t>
                      </a:r>
                      <a:r>
                        <a:rPr lang="zh-CN" altLang="en-US" sz="1100" u="none" strike="noStrike">
                          <a:effectLst/>
                        </a:rPr>
                        <a:t>数据提高</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集成测试的质量提升</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测试过程－</a:t>
                      </a:r>
                      <a:r>
                        <a:rPr lang="en-US" altLang="zh-CN" sz="1100" u="none" strike="noStrike">
                          <a:effectLst/>
                        </a:rPr>
                        <a:t>&gt;</a:t>
                      </a:r>
                      <a:r>
                        <a:rPr lang="zh-CN" altLang="en-US" sz="1100" u="none" strike="noStrike">
                          <a:effectLst/>
                        </a:rPr>
                        <a:t>集成测试</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集成测试</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集成测试发现的</a:t>
                      </a:r>
                      <a:r>
                        <a:rPr lang="en-US" altLang="zh-CN" sz="1100" u="none" strike="noStrike">
                          <a:effectLst/>
                        </a:rPr>
                        <a:t>BUG</a:t>
                      </a:r>
                      <a:r>
                        <a:rPr lang="zh-CN" altLang="en-US" sz="1100" u="none" strike="noStrike">
                          <a:effectLst/>
                        </a:rPr>
                        <a:t>数量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系统测试手工测试的质量提升</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测试过程－</a:t>
                      </a:r>
                      <a:r>
                        <a:rPr lang="en-US" altLang="zh-CN" sz="1100" u="none" strike="noStrike">
                          <a:effectLst/>
                        </a:rPr>
                        <a:t>&gt;</a:t>
                      </a:r>
                      <a:r>
                        <a:rPr lang="zh-CN" altLang="en-US" sz="1100" u="none" strike="noStrike">
                          <a:effectLst/>
                        </a:rPr>
                        <a:t>系统测试</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系统测试</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dirty="0">
                          <a:effectLst/>
                        </a:rPr>
                        <a:t>系统测试发现的</a:t>
                      </a:r>
                      <a:r>
                        <a:rPr lang="en-US" altLang="zh-CN" sz="1100" u="none" strike="noStrike" dirty="0">
                          <a:effectLst/>
                        </a:rPr>
                        <a:t>BUG</a:t>
                      </a:r>
                      <a:r>
                        <a:rPr lang="zh-CN" altLang="en-US" sz="1100" u="none" strike="noStrike" dirty="0">
                          <a:effectLst/>
                        </a:rPr>
                        <a:t>数量</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产品验收的质量提升</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产品发布过程－</a:t>
                      </a:r>
                      <a:r>
                        <a:rPr lang="en-US" altLang="zh-CN" sz="1100" u="none" strike="noStrike">
                          <a:effectLst/>
                        </a:rPr>
                        <a:t>&gt;</a:t>
                      </a:r>
                      <a:r>
                        <a:rPr lang="zh-CN" altLang="en-US" sz="1100" u="none" strike="noStrike">
                          <a:effectLst/>
                        </a:rPr>
                        <a:t>产品验收</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产品验收</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产品验收发现的</a:t>
                      </a:r>
                      <a:r>
                        <a:rPr lang="en-US" altLang="zh-CN" sz="1100" u="none" strike="noStrike">
                          <a:effectLst/>
                        </a:rPr>
                        <a:t>BUG</a:t>
                      </a:r>
                      <a:r>
                        <a:rPr lang="zh-CN" altLang="en-US" sz="1100" u="none" strike="noStrike">
                          <a:effectLst/>
                        </a:rPr>
                        <a:t>数量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7</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rowSpan="5">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rowSpan="5">
                  <a:txBody>
                    <a:bodyPr/>
                    <a:lstStyle/>
                    <a:p>
                      <a:pPr algn="l" fontAlgn="ctr"/>
                      <a:r>
                        <a:rPr lang="en-US" altLang="zh-CN" sz="1100" u="none" strike="noStrike">
                          <a:effectLst/>
                        </a:rPr>
                        <a:t>2</a:t>
                      </a:r>
                      <a:r>
                        <a:rPr lang="zh-CN" altLang="en-US" sz="1100" u="none" strike="noStrike">
                          <a:effectLst/>
                        </a:rPr>
                        <a:t>、提高生产率：每个功能点开发控制到</a:t>
                      </a:r>
                      <a:r>
                        <a:rPr lang="en-US" altLang="zh-CN" sz="1100" u="none" strike="noStrike">
                          <a:effectLst/>
                        </a:rPr>
                        <a:t>2.7</a:t>
                      </a:r>
                      <a:br>
                        <a:rPr lang="en-US" altLang="zh-CN" sz="1100" u="none" strike="noStrike">
                          <a:effectLst/>
                        </a:rPr>
                      </a:br>
                      <a:r>
                        <a:rPr lang="en-US" altLang="zh-CN" sz="1100" u="none" strike="noStrike">
                          <a:effectLst/>
                        </a:rPr>
                        <a:t>3</a:t>
                      </a:r>
                      <a:r>
                        <a:rPr lang="zh-CN" altLang="en-US" sz="1100" u="none" strike="noStrike">
                          <a:effectLst/>
                        </a:rPr>
                        <a:t>、工作量偏差</a:t>
                      </a:r>
                      <a:r>
                        <a:rPr lang="en-US" altLang="zh-CN" sz="1100" u="none" strike="noStrike">
                          <a:effectLst/>
                        </a:rPr>
                        <a:t>22%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需求开发的效率提升</a:t>
                      </a:r>
                      <a:r>
                        <a:rPr lang="en-US" altLang="zh-CN" sz="1100" u="none" strike="noStrike">
                          <a:effectLst/>
                        </a:rPr>
                        <a:t>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需求开发与管理过程－</a:t>
                      </a:r>
                      <a:r>
                        <a:rPr lang="en-US" altLang="zh-CN" sz="1100" u="none" strike="noStrike">
                          <a:effectLst/>
                        </a:rPr>
                        <a:t>&gt;</a:t>
                      </a:r>
                      <a:r>
                        <a:rPr lang="zh-CN" altLang="en-US" sz="1100" u="none" strike="noStrike">
                          <a:effectLst/>
                        </a:rPr>
                        <a:t>需求开发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需求开发效率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需求开发的工作量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详细设计的效率提升</a:t>
                      </a:r>
                      <a:r>
                        <a:rPr lang="en-US" altLang="zh-CN" sz="1100" u="none" strike="noStrike">
                          <a:effectLst/>
                        </a:rPr>
                        <a:t>2%</a:t>
                      </a:r>
                      <a:r>
                        <a:rPr lang="zh-CN" altLang="en-US" sz="1100" u="none" strike="noStrike">
                          <a:effectLst/>
                        </a:rPr>
                        <a:t>。</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软件设计编码过程－</a:t>
                      </a:r>
                      <a:r>
                        <a:rPr lang="en-US" altLang="zh-CN" sz="1100" u="none" strike="noStrike">
                          <a:effectLst/>
                        </a:rPr>
                        <a:t>&gt;</a:t>
                      </a:r>
                      <a:r>
                        <a:rPr lang="zh-CN" altLang="en-US" sz="1100" u="none" strike="noStrike">
                          <a:effectLst/>
                        </a:rPr>
                        <a:t>详细设计</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详细设计效率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详细设计的工作量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软件编码效率提升</a:t>
                      </a:r>
                      <a:r>
                        <a:rPr lang="en-US" altLang="zh-CN" sz="1100" u="none" strike="noStrike">
                          <a:effectLst/>
                        </a:rPr>
                        <a:t>2%</a:t>
                      </a:r>
                      <a:r>
                        <a:rPr lang="zh-CN" altLang="en-US" sz="1100" u="none" strike="noStrike">
                          <a:effectLst/>
                        </a:rPr>
                        <a:t>。</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软件设计编码过程－</a:t>
                      </a:r>
                      <a:r>
                        <a:rPr lang="en-US" altLang="zh-CN" sz="1100" u="none" strike="noStrike">
                          <a:effectLst/>
                        </a:rPr>
                        <a:t>&gt;</a:t>
                      </a:r>
                      <a:r>
                        <a:rPr lang="zh-CN" altLang="en-US" sz="1100" u="none" strike="noStrike">
                          <a:effectLst/>
                        </a:rPr>
                        <a:t>软件编码</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软件编码效率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软件编码的工作量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10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集成测试的效率提升</a:t>
                      </a:r>
                      <a:r>
                        <a:rPr lang="en-US" altLang="zh-CN" sz="1100" u="none" strike="noStrike">
                          <a:effectLst/>
                        </a:rPr>
                        <a:t>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测试过程－</a:t>
                      </a:r>
                      <a:r>
                        <a:rPr lang="en-US" altLang="zh-CN" sz="1100" u="none" strike="noStrike">
                          <a:effectLst/>
                        </a:rPr>
                        <a:t>&gt;</a:t>
                      </a:r>
                      <a:r>
                        <a:rPr lang="zh-CN" altLang="en-US" sz="1100" u="none" strike="noStrike">
                          <a:effectLst/>
                        </a:rPr>
                        <a:t>集成测试</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集成测试效率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集成测试的工作量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33540">
                <a:tc>
                  <a:txBody>
                    <a:bodyPr/>
                    <a:lstStyle/>
                    <a:p>
                      <a:pPr algn="ctr" fontAlgn="ctr"/>
                      <a:r>
                        <a:rPr lang="en-US" altLang="zh-CN" sz="1100" u="none" strike="noStrike">
                          <a:effectLst/>
                        </a:rPr>
                        <a:t>11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系统手工测试的效率提升</a:t>
                      </a:r>
                      <a:r>
                        <a:rPr lang="en-US" altLang="zh-CN" sz="1100" u="none" strike="noStrike">
                          <a:effectLst/>
                        </a:rPr>
                        <a:t>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测试过程－</a:t>
                      </a:r>
                      <a:r>
                        <a:rPr lang="en-US" altLang="zh-CN" sz="1100" u="none" strike="noStrike">
                          <a:effectLst/>
                        </a:rPr>
                        <a:t>&gt;</a:t>
                      </a:r>
                      <a:r>
                        <a:rPr lang="zh-CN" altLang="en-US" sz="1100" u="none" strike="noStrike">
                          <a:effectLst/>
                        </a:rPr>
                        <a:t>系统测试</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系统测试效率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系统测试的工作量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rowSpan="7">
                  <a:txBody>
                    <a:bodyPr/>
                    <a:lstStyle/>
                    <a:p>
                      <a:pPr algn="ctr" fontAlgn="ctr"/>
                      <a:r>
                        <a:rPr lang="en-US" altLang="zh-CN" sz="1200" u="none" strike="noStrike">
                          <a:effectLst/>
                        </a:rPr>
                        <a:t>2</a:t>
                      </a:r>
                      <a:endParaRPr lang="en-US" altLang="zh-CN" sz="12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rowSpan="7">
                  <a:txBody>
                    <a:bodyPr/>
                    <a:lstStyle/>
                    <a:p>
                      <a:pPr algn="l" fontAlgn="ctr"/>
                      <a:r>
                        <a:rPr lang="en-US" altLang="zh-CN" sz="1100" u="none" strike="noStrike">
                          <a:effectLst/>
                        </a:rPr>
                        <a:t>4</a:t>
                      </a:r>
                      <a:r>
                        <a:rPr lang="zh-CN" altLang="en-US" sz="1100" u="none" strike="noStrike">
                          <a:effectLst/>
                        </a:rPr>
                        <a:t>、缩短项目周期：工期偏差率控制在</a:t>
                      </a:r>
                      <a:r>
                        <a:rPr lang="en-US" altLang="zh-CN" sz="1100" u="none" strike="noStrike">
                          <a:effectLst/>
                        </a:rPr>
                        <a:t>20%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明确需求，将需求研发进度平均提升</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需求开发与管理过程－</a:t>
                      </a:r>
                      <a:r>
                        <a:rPr lang="en-US" altLang="zh-CN" sz="1100" u="none" strike="noStrike">
                          <a:effectLst/>
                        </a:rPr>
                        <a:t>&gt;</a:t>
                      </a:r>
                      <a:r>
                        <a:rPr lang="zh-CN" altLang="en-US" sz="1100" u="none" strike="noStrike">
                          <a:effectLst/>
                        </a:rPr>
                        <a:t>需求开发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需求开发进度</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需求开发工期</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385339">
                <a:tc>
                  <a:txBody>
                    <a:bodyPr/>
                    <a:lstStyle/>
                    <a:p>
                      <a:pPr algn="ctr" fontAlgn="ctr"/>
                      <a:r>
                        <a:rPr lang="en-US" altLang="zh-CN" sz="1100" u="none" strike="noStrike">
                          <a:effectLst/>
                        </a:rPr>
                        <a:t>13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增加需求评审的次数以及评审的效率，将需求评审的效果提升</a:t>
                      </a:r>
                      <a:r>
                        <a:rPr lang="en-US" altLang="zh-CN" sz="1100" u="none" strike="noStrike">
                          <a:effectLst/>
                        </a:rPr>
                        <a:t>0.1%</a:t>
                      </a:r>
                      <a:r>
                        <a:rPr lang="zh-CN" altLang="en-US" sz="1100" u="none" strike="noStrike">
                          <a:effectLst/>
                        </a:rPr>
                        <a:t>。</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需求开发与管理过程－</a:t>
                      </a:r>
                      <a:r>
                        <a:rPr lang="en-US" altLang="zh-CN" sz="1100" u="none" strike="noStrike">
                          <a:effectLst/>
                        </a:rPr>
                        <a:t>&gt;</a:t>
                      </a:r>
                      <a:r>
                        <a:rPr lang="zh-CN" altLang="en-US" sz="1100" u="none" strike="noStrike">
                          <a:effectLst/>
                        </a:rPr>
                        <a:t>需求评审</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评审的进度</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评审的工时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385339">
                <a:tc>
                  <a:txBody>
                    <a:bodyPr/>
                    <a:lstStyle/>
                    <a:p>
                      <a:pPr algn="ctr" fontAlgn="ctr"/>
                      <a:r>
                        <a:rPr lang="en-US" altLang="zh-CN" sz="1100" u="none" strike="noStrike">
                          <a:effectLst/>
                        </a:rPr>
                        <a:t>14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提升详细设计能力，将设计进度平均提升</a:t>
                      </a:r>
                      <a:r>
                        <a:rPr lang="en-US" altLang="zh-CN" sz="1100" u="none" strike="noStrike">
                          <a:effectLst/>
                        </a:rPr>
                        <a:t>1%</a:t>
                      </a:r>
                      <a:r>
                        <a:rPr lang="zh-CN" altLang="en-US" sz="1100" u="none" strike="noStrike">
                          <a:effectLst/>
                        </a:rPr>
                        <a:t>。</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软件设计编码过程－</a:t>
                      </a:r>
                      <a:r>
                        <a:rPr lang="en-US" altLang="zh-CN" sz="1100" u="none" strike="noStrike">
                          <a:effectLst/>
                        </a:rPr>
                        <a:t>&gt;</a:t>
                      </a:r>
                      <a:r>
                        <a:rPr lang="zh-CN" altLang="en-US" sz="1100" u="none" strike="noStrike">
                          <a:effectLst/>
                        </a:rPr>
                        <a:t>详细设计</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详细设计进度</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详细设计的工期</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385339">
                <a:tc>
                  <a:txBody>
                    <a:bodyPr/>
                    <a:lstStyle/>
                    <a:p>
                      <a:pPr algn="ctr" fontAlgn="ctr"/>
                      <a:r>
                        <a:rPr lang="en-US" altLang="zh-CN" sz="1100" u="none" strike="noStrike">
                          <a:effectLst/>
                        </a:rPr>
                        <a:t>15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加强详细设计会议评审，文档编写质量提升</a:t>
                      </a:r>
                      <a:r>
                        <a:rPr lang="en-US" altLang="zh-CN" sz="1100" u="none" strike="noStrike">
                          <a:effectLst/>
                        </a:rPr>
                        <a:t>1%</a:t>
                      </a:r>
                      <a:r>
                        <a:rPr lang="zh-CN" altLang="en-US" sz="1100" u="none" strike="noStrike">
                          <a:effectLst/>
                        </a:rPr>
                        <a:t>。</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软件设计编码过程－</a:t>
                      </a:r>
                      <a:r>
                        <a:rPr lang="en-US" altLang="zh-CN" sz="1100" u="none" strike="noStrike">
                          <a:effectLst/>
                        </a:rPr>
                        <a:t>&gt;</a:t>
                      </a:r>
                      <a:r>
                        <a:rPr lang="zh-CN" altLang="en-US" sz="1100" u="none" strike="noStrike">
                          <a:effectLst/>
                        </a:rPr>
                        <a:t>详细设计评审</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详审的效果</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评审的工时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16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编码进度延期率降低</a:t>
                      </a:r>
                      <a:r>
                        <a:rPr lang="en-US" altLang="zh-CN" sz="1100" u="none" strike="noStrike">
                          <a:effectLst/>
                        </a:rPr>
                        <a:t>1%</a:t>
                      </a:r>
                      <a:r>
                        <a:rPr lang="zh-CN" altLang="en-US" sz="1100" u="none" strike="noStrike">
                          <a:effectLst/>
                        </a:rPr>
                        <a:t>。</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软件设计编码过程－</a:t>
                      </a:r>
                      <a:r>
                        <a:rPr lang="en-US" altLang="zh-CN" sz="1100" u="none" strike="noStrike">
                          <a:effectLst/>
                        </a:rPr>
                        <a:t>&gt;</a:t>
                      </a:r>
                      <a:r>
                        <a:rPr lang="zh-CN" altLang="en-US" sz="1100" u="none" strike="noStrike">
                          <a:effectLst/>
                        </a:rPr>
                        <a:t>软件编码</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软件编码进度</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软件编码工期</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17</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集成测试的进度减少</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测试过程－</a:t>
                      </a:r>
                      <a:r>
                        <a:rPr lang="en-US" altLang="zh-CN" sz="1100" u="none" strike="noStrike">
                          <a:effectLst/>
                        </a:rPr>
                        <a:t>&gt;</a:t>
                      </a:r>
                      <a:r>
                        <a:rPr lang="zh-CN" altLang="en-US" sz="1100" u="none" strike="noStrike">
                          <a:effectLst/>
                        </a:rPr>
                        <a:t>集成测试</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集成测试进度</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集成测试的工期</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r>
              <a:tr h="210186">
                <a:tc>
                  <a:txBody>
                    <a:bodyPr/>
                    <a:lstStyle/>
                    <a:p>
                      <a:pPr algn="ctr" fontAlgn="ctr"/>
                      <a:r>
                        <a:rPr lang="en-US" altLang="zh-CN" sz="1100" u="none" strike="noStrike">
                          <a:effectLst/>
                        </a:rPr>
                        <a:t>18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u="none" strike="noStrike">
                          <a:effectLst/>
                        </a:rPr>
                        <a:t>系统手工测试的进度减少</a:t>
                      </a: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测试过程－</a:t>
                      </a:r>
                      <a:r>
                        <a:rPr lang="en-US" altLang="zh-CN" sz="1100" u="none" strike="noStrike">
                          <a:effectLst/>
                        </a:rPr>
                        <a:t>&gt;</a:t>
                      </a:r>
                      <a:r>
                        <a:rPr lang="zh-CN" altLang="en-US" sz="1100" u="none" strike="noStrike">
                          <a:effectLst/>
                        </a:rPr>
                        <a:t>系统测试</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a:effectLst/>
                        </a:rPr>
                        <a:t>系统测试进度</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19" marR="8619" marT="8619" marB="0" anchor="ctr"/>
                </a:tc>
                <a:tc>
                  <a:txBody>
                    <a:bodyPr/>
                    <a:lstStyle/>
                    <a:p>
                      <a:pPr algn="l" fontAlgn="ctr"/>
                      <a:r>
                        <a:rPr lang="zh-CN" altLang="en-US" sz="1100" u="none" strike="noStrike" dirty="0">
                          <a:effectLst/>
                        </a:rPr>
                        <a:t>系统测试的工期</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19" marR="8619" marT="8619" marB="0" anchor="ctr"/>
                </a:tc>
              </a:tr>
            </a:tbl>
          </a:graphicData>
        </a:graphic>
      </p:graphicFrame>
      <p:sp>
        <p:nvSpPr>
          <p:cNvPr id="3" name="灯片编号占位符 2"/>
          <p:cNvSpPr>
            <a:spLocks noGrp="1"/>
          </p:cNvSpPr>
          <p:nvPr>
            <p:ph type="sldNum" sz="quarter" idx="12"/>
          </p:nvPr>
        </p:nvSpPr>
        <p:spPr/>
        <p:txBody>
          <a:bodyPr/>
          <a:lstStyle/>
          <a:p>
            <a:fld id="{AAEAE4A8-A6E5-453E-B946-FB774B73F48C}" type="slidenum">
              <a:rPr lang="en-US" altLang="zh-CN" smtClean="0"/>
              <a:t>16</a:t>
            </a:fld>
            <a:endParaRPr lang="zh-CN" altLang="en-US"/>
          </a:p>
        </p:txBody>
      </p:sp>
    </p:spTree>
    <p:extLst>
      <p:ext uri="{BB962C8B-B14F-4D97-AF65-F5344CB8AC3E}">
        <p14:creationId xmlns:p14="http://schemas.microsoft.com/office/powerpoint/2010/main" val="73381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收集、统计和分析数据，建立过程性能</a:t>
            </a:r>
            <a:r>
              <a:rPr lang="zh-CN" altLang="en-US" dirty="0" smtClean="0"/>
              <a:t>基线</a:t>
            </a:r>
            <a:r>
              <a:rPr lang="en-US" altLang="zh-CN" dirty="0" smtClean="0"/>
              <a:t>-1-</a:t>
            </a:r>
            <a:r>
              <a:rPr lang="zh-CN" altLang="en-US" dirty="0" smtClean="0"/>
              <a:t>质量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561535031"/>
              </p:ext>
            </p:extLst>
          </p:nvPr>
        </p:nvGraphicFramePr>
        <p:xfrm>
          <a:off x="405780" y="1772816"/>
          <a:ext cx="11161245" cy="4608512"/>
        </p:xfrm>
        <a:graphic>
          <a:graphicData uri="http://schemas.openxmlformats.org/drawingml/2006/table">
            <a:tbl>
              <a:tblPr>
                <a:tableStyleId>{5C22544A-7EE6-4342-B048-85BDC9FD1C3A}</a:tableStyleId>
              </a:tblPr>
              <a:tblGrid>
                <a:gridCol w="1271677"/>
                <a:gridCol w="760736"/>
                <a:gridCol w="760736"/>
                <a:gridCol w="760736"/>
                <a:gridCol w="760736"/>
                <a:gridCol w="760736"/>
                <a:gridCol w="760736"/>
                <a:gridCol w="760736"/>
                <a:gridCol w="760736"/>
                <a:gridCol w="760736"/>
                <a:gridCol w="760736"/>
                <a:gridCol w="760736"/>
                <a:gridCol w="760736"/>
                <a:gridCol w="760736"/>
              </a:tblGrid>
              <a:tr h="241758">
                <a:tc>
                  <a:txBody>
                    <a:bodyPr/>
                    <a:lstStyle/>
                    <a:p>
                      <a:pPr algn="l" fontAlgn="b"/>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solidFill>
                      <a:srgbClr val="00B0F0"/>
                    </a:solidFill>
                  </a:tcPr>
                </a:tc>
                <a:tc gridSpan="6">
                  <a:txBody>
                    <a:bodyPr/>
                    <a:lstStyle/>
                    <a:p>
                      <a:pPr algn="ctr" fontAlgn="ctr"/>
                      <a:r>
                        <a:rPr lang="zh-CN" altLang="en-US" sz="1400" u="none" strike="noStrike" dirty="0">
                          <a:effectLst/>
                        </a:rPr>
                        <a:t>评审缺陷数量</a:t>
                      </a:r>
                      <a:endParaRPr lang="zh-CN" altLang="en-US" sz="1400" b="1"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400" u="none" strike="noStrike">
                          <a:effectLst/>
                        </a:rPr>
                        <a:t>质量缺陷数量</a:t>
                      </a:r>
                      <a:endParaRPr lang="zh-CN" altLang="en-US" sz="1400" b="1" i="0" u="none" strike="noStrike">
                        <a:effectLst/>
                        <a:latin typeface="宋体" panose="02010600030101010101" pitchFamily="2" charset="-122"/>
                        <a:ea typeface="宋体" panose="02010600030101010101" pitchFamily="2" charset="-122"/>
                      </a:endParaRPr>
                    </a:p>
                  </a:txBody>
                  <a:tcPr marL="0" marR="0" marT="0" marB="0" anchor="ctr">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l" fontAlgn="b"/>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solidFill>
                      <a:srgbClr val="00B0F0"/>
                    </a:solidFill>
                  </a:tcPr>
                </a:tc>
                <a:tc>
                  <a:txBody>
                    <a:bodyPr/>
                    <a:lstStyle/>
                    <a:p>
                      <a:pPr algn="l" fontAlgn="b"/>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solidFill>
                      <a:srgbClr val="00B0F0"/>
                    </a:solidFill>
                  </a:tcPr>
                </a:tc>
              </a:tr>
              <a:tr h="483516">
                <a:tc>
                  <a:txBody>
                    <a:bodyPr/>
                    <a:lstStyle/>
                    <a:p>
                      <a:pPr algn="l" fontAlgn="b"/>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solidFill>
                      <a:srgbClr val="00B0F0"/>
                    </a:solidFill>
                  </a:tcPr>
                </a:tc>
                <a:tc>
                  <a:txBody>
                    <a:bodyPr/>
                    <a:lstStyle/>
                    <a:p>
                      <a:pPr algn="ctr" fontAlgn="ctr"/>
                      <a:r>
                        <a:rPr lang="zh-CN" altLang="en-US" sz="1400" u="none" strike="noStrike">
                          <a:effectLst/>
                        </a:rPr>
                        <a:t>需求评审</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项目策划评审</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设计评审</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测试评审</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验收评审</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代码走查</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单元测试</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集成与集成测试</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系统测试</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系统验收</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l" fontAlgn="ctr"/>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功能点数</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l" fontAlgn="b"/>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solidFill>
                      <a:srgbClr val="00B0F0"/>
                    </a:solidFill>
                  </a:tcPr>
                </a:tc>
              </a:tr>
              <a:tr h="241758">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25</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320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622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230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r>
              <a:tr h="241758">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3.86%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4.02%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0.48%</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7.40%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8.04%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51.45%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4.66%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0.13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2.70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r>
              <a:tr h="241758">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346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661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r>
              <a:tr h="241758">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3.48%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0.45%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8.02%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7.56%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2.42%</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52.34%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4.69%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0.13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2.75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r>
              <a:tr h="241758">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15</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324</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626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r>
              <a:tr h="241758">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3.83%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0.48%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8.15%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7.51%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51.76%</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4.63%</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0.15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3.13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r>
              <a:tr h="241758">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318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29</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619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r>
              <a:tr h="241758">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0.48%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8.08%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7.43%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51.37%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4.68%</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0.14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3.02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r>
              <a:tr h="241758">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687</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255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r>
              <a:tr h="241758">
                <a:tc>
                  <a:txBody>
                    <a:bodyPr/>
                    <a:lstStyle/>
                    <a:p>
                      <a:pPr algn="l"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0.44%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8.01%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6.70%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2.18%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52.40%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4.66%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0.13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2.69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r>
              <a:tr h="241758">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r>
              <a:tr h="241758">
                <a:tc>
                  <a:txBody>
                    <a:bodyPr/>
                    <a:lstStyle/>
                    <a:p>
                      <a:pPr algn="r" fontAlgn="b"/>
                      <a:r>
                        <a:rPr lang="en-US" sz="1400" u="none" strike="noStrike">
                          <a:effectLst/>
                        </a:rPr>
                        <a:t>CL</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3.67%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0.47%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7.93%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7.45%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51.86%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4.67%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dirty="0">
                          <a:effectLst/>
                        </a:rPr>
                        <a:t>0.13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2.86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r>
              <a:tr h="241758">
                <a:tc>
                  <a:txBody>
                    <a:bodyPr/>
                    <a:lstStyle/>
                    <a:p>
                      <a:pPr algn="r" fontAlgn="b"/>
                      <a:r>
                        <a:rPr lang="en-US" sz="1400" u="none" strike="noStrike">
                          <a:effectLst/>
                        </a:rPr>
                        <a:t>sigma</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0.12%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0.06%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0.15%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0.05%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0.02%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0.27%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0.43%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0.18%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0.44%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0.02%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0.01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0.18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r>
              <a:tr h="241758">
                <a:tc>
                  <a:txBody>
                    <a:bodyPr/>
                    <a:lstStyle/>
                    <a:p>
                      <a:pPr algn="r" fontAlgn="b"/>
                      <a:r>
                        <a:rPr lang="en-US" sz="1400" u="none" strike="noStrike">
                          <a:effectLst/>
                        </a:rPr>
                        <a:t>3sigma</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0.37%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0.17%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0.44%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0.15%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0.06%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0.81%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1.30%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0.53%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1.31%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0.06%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0.02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0.54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r>
              <a:tr h="241758">
                <a:tc>
                  <a:txBody>
                    <a:bodyPr/>
                    <a:lstStyle/>
                    <a:p>
                      <a:pPr algn="r" fontAlgn="b"/>
                      <a:r>
                        <a:rPr lang="en-US" sz="1400" u="none" strike="noStrike">
                          <a:effectLst/>
                        </a:rPr>
                        <a:t>UCL</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4.04%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2.16%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4.20%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3.85%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0.52%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8.74%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8.74%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2.77%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53.17%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4.73%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0.16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dirty="0">
                          <a:effectLst/>
                        </a:rPr>
                        <a:t>3.40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56868">
                <a:tc>
                  <a:txBody>
                    <a:bodyPr/>
                    <a:lstStyle/>
                    <a:p>
                      <a:pPr algn="r" fontAlgn="b"/>
                      <a:r>
                        <a:rPr lang="en-US" sz="1400" u="none" strike="noStrike">
                          <a:effectLst/>
                        </a:rPr>
                        <a:t>LCL</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3.31%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1.82%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3.33%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3.55%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0.41%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7.11%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6.15%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1.71%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50.56%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4.60%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0.11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dirty="0">
                          <a:effectLst/>
                        </a:rPr>
                        <a:t>2.32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bl>
          </a:graphicData>
        </a:graphic>
      </p:graphicFrame>
      <p:sp>
        <p:nvSpPr>
          <p:cNvPr id="3" name="灯片编号占位符 2"/>
          <p:cNvSpPr>
            <a:spLocks noGrp="1"/>
          </p:cNvSpPr>
          <p:nvPr>
            <p:ph type="sldNum" sz="quarter" idx="12"/>
          </p:nvPr>
        </p:nvSpPr>
        <p:spPr/>
        <p:txBody>
          <a:bodyPr/>
          <a:lstStyle/>
          <a:p>
            <a:fld id="{AAEAE4A8-A6E5-453E-B946-FB774B73F48C}" type="slidenum">
              <a:rPr lang="en-US" altLang="zh-CN" smtClean="0"/>
              <a:t>17</a:t>
            </a:fld>
            <a:endParaRPr lang="zh-CN" altLang="en-US"/>
          </a:p>
        </p:txBody>
      </p:sp>
    </p:spTree>
    <p:extLst>
      <p:ext uri="{BB962C8B-B14F-4D97-AF65-F5344CB8AC3E}">
        <p14:creationId xmlns:p14="http://schemas.microsoft.com/office/powerpoint/2010/main" val="223279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收集、统计和分析数据，建立过程性能</a:t>
            </a:r>
            <a:r>
              <a:rPr lang="zh-CN" altLang="en-US" dirty="0" smtClean="0"/>
              <a:t>基线</a:t>
            </a:r>
            <a:r>
              <a:rPr lang="en-US" altLang="zh-CN" dirty="0" smtClean="0"/>
              <a:t>-2-</a:t>
            </a:r>
            <a:r>
              <a:rPr lang="zh-CN" altLang="en-US" dirty="0" smtClean="0"/>
              <a:t>生产率</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653164351"/>
              </p:ext>
            </p:extLst>
          </p:nvPr>
        </p:nvGraphicFramePr>
        <p:xfrm>
          <a:off x="549796" y="1600200"/>
          <a:ext cx="11089233" cy="4907280"/>
        </p:xfrm>
        <a:graphic>
          <a:graphicData uri="http://schemas.openxmlformats.org/drawingml/2006/table">
            <a:tbl>
              <a:tblPr>
                <a:tableStyleId>{5C22544A-7EE6-4342-B048-85BDC9FD1C3A}</a:tableStyleId>
              </a:tblPr>
              <a:tblGrid>
                <a:gridCol w="936104"/>
                <a:gridCol w="1008112"/>
                <a:gridCol w="1224136"/>
                <a:gridCol w="864096"/>
                <a:gridCol w="648072"/>
                <a:gridCol w="576064"/>
                <a:gridCol w="1080120"/>
                <a:gridCol w="974465"/>
                <a:gridCol w="810259"/>
                <a:gridCol w="791414"/>
                <a:gridCol w="781993"/>
                <a:gridCol w="716042"/>
                <a:gridCol w="678356"/>
              </a:tblGrid>
              <a:tr h="201965">
                <a:tc>
                  <a:txBody>
                    <a:bodyPr/>
                    <a:lstStyle/>
                    <a:p>
                      <a:pPr algn="l" fontAlgn="ctr"/>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gridSpan="11">
                  <a:txBody>
                    <a:bodyPr/>
                    <a:lstStyle/>
                    <a:p>
                      <a:pPr algn="ctr" fontAlgn="ctr"/>
                      <a:r>
                        <a:rPr lang="zh-CN" altLang="en-US" sz="1400" u="none" strike="noStrike">
                          <a:effectLst/>
                        </a:rPr>
                        <a:t>生产率</a:t>
                      </a:r>
                      <a:endParaRPr lang="zh-CN" altLang="en-US" sz="1400" b="1" i="0" u="none" strike="noStrike">
                        <a:effectLst/>
                        <a:latin typeface="宋体" panose="02010600030101010101" pitchFamily="2" charset="-122"/>
                        <a:ea typeface="宋体" panose="02010600030101010101" pitchFamily="2" charset="-122"/>
                      </a:endParaRPr>
                    </a:p>
                  </a:txBody>
                  <a:tcPr marL="0" marR="0" marT="0" marB="0" anchor="ctr">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solidFill>
                      <a:srgbClr val="00B0F0"/>
                    </a:solidFill>
                  </a:tcPr>
                </a:tc>
              </a:tr>
              <a:tr h="323144">
                <a:tc>
                  <a:txBody>
                    <a:bodyPr/>
                    <a:lstStyle/>
                    <a:p>
                      <a:pPr algn="l" fontAlgn="ctr"/>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项目立项</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需求调研与开发</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项目策划</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设计</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编码</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走查</a:t>
                      </a:r>
                      <a:r>
                        <a:rPr lang="en-US" altLang="zh-CN" sz="1400" u="none" strike="noStrike" dirty="0">
                          <a:effectLst/>
                        </a:rPr>
                        <a:t>|</a:t>
                      </a:r>
                      <a:r>
                        <a:rPr lang="zh-CN" altLang="en-US" sz="1400" u="none" strike="noStrike" dirty="0">
                          <a:effectLst/>
                        </a:rPr>
                        <a:t>单元</a:t>
                      </a:r>
                      <a:r>
                        <a:rPr lang="en-US" sz="1400" u="none" strike="noStrike" dirty="0">
                          <a:effectLst/>
                        </a:rPr>
                        <a:t>Test</a:t>
                      </a:r>
                      <a:endParaRPr 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集成</a:t>
                      </a:r>
                      <a:r>
                        <a:rPr lang="en-US" altLang="zh-CN" sz="1400" u="none" strike="noStrike" dirty="0">
                          <a:effectLst/>
                        </a:rPr>
                        <a:t>|</a:t>
                      </a:r>
                      <a:r>
                        <a:rPr lang="zh-CN" altLang="en-US" sz="1400" u="none" strike="noStrike" dirty="0">
                          <a:effectLst/>
                        </a:rPr>
                        <a:t>集成</a:t>
                      </a:r>
                      <a:r>
                        <a:rPr lang="en-US" sz="1400" u="none" strike="noStrike" dirty="0">
                          <a:effectLst/>
                        </a:rPr>
                        <a:t>Test</a:t>
                      </a:r>
                      <a:endParaRPr 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软件测试</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客户验收</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项目结项</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功能点数</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l" fontAlgn="ct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r>
              <a:tr h="21206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1</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6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27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230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dirty="0">
                          <a:effectLst/>
                        </a:rPr>
                        <a:t>90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206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8</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206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25.56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19.17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25.56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38.33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2.21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11.50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19.17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4.26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12.78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19.17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0.32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2064">
                <a:tc>
                  <a:txBody>
                    <a:bodyPr/>
                    <a:lstStyle/>
                    <a:p>
                      <a:pPr algn="l" fontAlgn="ctr"/>
                      <a:r>
                        <a:rPr lang="en-US" sz="1400" u="none" strike="noStrike" dirty="0">
                          <a:effectLst/>
                        </a:rPr>
                        <a:t>XXX</a:t>
                      </a:r>
                      <a:r>
                        <a:rPr lang="zh-CN" altLang="en-US" sz="1400" u="none" strike="noStrike" dirty="0">
                          <a:effectLst/>
                        </a:rPr>
                        <a:t>项目</a:t>
                      </a:r>
                      <a:r>
                        <a:rPr lang="en-US" altLang="zh-CN" sz="1400" u="none" strike="noStrike" dirty="0">
                          <a:effectLst/>
                        </a:rPr>
                        <a:t>2</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32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240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dirty="0">
                          <a:effectLst/>
                        </a:rPr>
                        <a:t>100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206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dirty="0">
                          <a:effectLst/>
                        </a:rPr>
                        <a:t>4</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8</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206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26.67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60.00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1.88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12.00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26.67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3.64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30.00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0.30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206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3</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11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7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25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200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81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206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3</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8</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206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33.33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14.29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10.00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50.00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4.55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7.14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13.33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4.00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16.67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22.22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dirty="0">
                          <a:effectLst/>
                        </a:rPr>
                        <a:t>0.31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206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4</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11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17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29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205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dirty="0">
                          <a:effectLst/>
                        </a:rPr>
                        <a:t>94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206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8</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206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34.17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8.54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12.81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18.64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3.01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7.32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22.78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3.53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14.64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25.63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dirty="0">
                          <a:effectLst/>
                        </a:rPr>
                        <a:t>0.27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206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5</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9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3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255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dirty="0">
                          <a:effectLst/>
                        </a:rPr>
                        <a:t>101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199797">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3</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9</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199797">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31.88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8.50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21.25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28.33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2.90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21.25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28.33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3.75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12.75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28.33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dirty="0">
                          <a:effectLst/>
                        </a:rPr>
                        <a:t>0.28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199797">
                <a:tc>
                  <a:txBody>
                    <a:bodyPr/>
                    <a:lstStyle/>
                    <a:p>
                      <a:pPr algn="r" fontAlgn="b"/>
                      <a:r>
                        <a:rPr lang="en-US" altLang="zh-CN" sz="1400" u="none" strike="noStrike" dirty="0" smtClean="0">
                          <a:effectLst/>
                        </a:rPr>
                        <a:t>C</a:t>
                      </a:r>
                      <a:r>
                        <a:rPr lang="en-US" sz="1400" u="none" strike="noStrike" dirty="0" smtClean="0">
                          <a:effectLst/>
                        </a:rPr>
                        <a:t>L</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28.99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14.10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19.26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39.06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2.91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11.84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22.06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3.84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0.30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r>
              <a:tr h="199797">
                <a:tc>
                  <a:txBody>
                    <a:bodyPr/>
                    <a:lstStyle/>
                    <a:p>
                      <a:pPr algn="r" fontAlgn="b"/>
                      <a:r>
                        <a:rPr lang="en-US" sz="1400" u="none" strike="noStrike">
                          <a:effectLst/>
                        </a:rPr>
                        <a:t>sigma</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6.05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5.54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7.51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16.51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1.03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5.73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6.03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0.29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0.02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r>
              <a:tr h="199797">
                <a:tc>
                  <a:txBody>
                    <a:bodyPr/>
                    <a:lstStyle/>
                    <a:p>
                      <a:pPr algn="r" fontAlgn="b"/>
                      <a:r>
                        <a:rPr lang="en-US" sz="1400" u="none" strike="noStrike">
                          <a:effectLst/>
                        </a:rPr>
                        <a:t>3sigma</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18.16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16.62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22.54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49.54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3.09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17.18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18.10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0.88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0.06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199797">
                <a:tc>
                  <a:txBody>
                    <a:bodyPr/>
                    <a:lstStyle/>
                    <a:p>
                      <a:pPr algn="r" fontAlgn="b"/>
                      <a:r>
                        <a:rPr lang="en-US" sz="1400" u="none" strike="noStrike">
                          <a:effectLst/>
                        </a:rPr>
                        <a:t>LCL</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10.82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-2.52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-3.28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-10.48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-0.18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-5.34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3.95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2.96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0.24 </a:t>
                      </a:r>
                      <a:endParaRPr lang="en-US" altLang="zh-CN" sz="1400" b="0" i="0" u="none" strike="noStrike" dirty="0">
                        <a:solidFill>
                          <a:srgbClr val="0070C0"/>
                        </a:solidFill>
                        <a:effectLst/>
                        <a:latin typeface="宋体" panose="02010600030101010101" pitchFamily="2" charset="-122"/>
                        <a:ea typeface="宋体" panose="02010600030101010101" pitchFamily="2" charset="-122"/>
                      </a:endParaRPr>
                    </a:p>
                  </a:txBody>
                  <a:tcPr marL="0" marR="0" marT="0" marB="0" anchor="b"/>
                </a:tc>
              </a:tr>
              <a:tr h="199797">
                <a:tc>
                  <a:txBody>
                    <a:bodyPr/>
                    <a:lstStyle/>
                    <a:p>
                      <a:pPr algn="r" fontAlgn="b"/>
                      <a:r>
                        <a:rPr lang="en-US" sz="1400" u="none" strike="noStrike">
                          <a:effectLst/>
                        </a:rPr>
                        <a:t>UCL</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47.15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30.72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41.80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88.60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6.00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29.02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40.16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4.72 </a:t>
                      </a:r>
                      <a:endParaRPr lang="en-US" altLang="zh-CN" sz="1400" b="0" i="0" u="none" strike="noStrike">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0.35 </a:t>
                      </a:r>
                      <a:endParaRPr lang="en-US" altLang="zh-CN" sz="1400" b="0" i="0" u="none" strike="noStrike" dirty="0">
                        <a:solidFill>
                          <a:srgbClr val="0070C0"/>
                        </a:solidFill>
                        <a:effectLst/>
                        <a:latin typeface="宋体" panose="02010600030101010101" pitchFamily="2" charset="-122"/>
                        <a:ea typeface="宋体" panose="02010600030101010101" pitchFamily="2" charset="-122"/>
                      </a:endParaRPr>
                    </a:p>
                  </a:txBody>
                  <a:tcPr marL="0" marR="0" marT="0" marB="0" anchor="b"/>
                </a:tc>
              </a:tr>
            </a:tbl>
          </a:graphicData>
        </a:graphic>
      </p:graphicFrame>
      <p:sp>
        <p:nvSpPr>
          <p:cNvPr id="3" name="灯片编号占位符 2"/>
          <p:cNvSpPr>
            <a:spLocks noGrp="1"/>
          </p:cNvSpPr>
          <p:nvPr>
            <p:ph type="sldNum" sz="quarter" idx="12"/>
          </p:nvPr>
        </p:nvSpPr>
        <p:spPr/>
        <p:txBody>
          <a:bodyPr/>
          <a:lstStyle/>
          <a:p>
            <a:fld id="{AAEAE4A8-A6E5-453E-B946-FB774B73F48C}" type="slidenum">
              <a:rPr lang="en-US" altLang="zh-CN" smtClean="0"/>
              <a:t>18</a:t>
            </a:fld>
            <a:endParaRPr lang="zh-CN" altLang="en-US"/>
          </a:p>
        </p:txBody>
      </p:sp>
    </p:spTree>
    <p:extLst>
      <p:ext uri="{BB962C8B-B14F-4D97-AF65-F5344CB8AC3E}">
        <p14:creationId xmlns:p14="http://schemas.microsoft.com/office/powerpoint/2010/main" val="322129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收集、统计和分析数据，建立过程性能</a:t>
            </a:r>
            <a:r>
              <a:rPr lang="zh-CN" altLang="en-US" dirty="0" smtClean="0"/>
              <a:t>基线</a:t>
            </a:r>
            <a:r>
              <a:rPr lang="en-US" altLang="zh-CN" dirty="0" smtClean="0"/>
              <a:t>-2-</a:t>
            </a:r>
            <a:r>
              <a:rPr lang="zh-CN" altLang="en-US" dirty="0" smtClean="0"/>
              <a:t>工时</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09487027"/>
              </p:ext>
            </p:extLst>
          </p:nvPr>
        </p:nvGraphicFramePr>
        <p:xfrm>
          <a:off x="405780" y="1613076"/>
          <a:ext cx="11305257" cy="4999055"/>
        </p:xfrm>
        <a:graphic>
          <a:graphicData uri="http://schemas.openxmlformats.org/drawingml/2006/table">
            <a:tbl>
              <a:tblPr>
                <a:tableStyleId>{5C22544A-7EE6-4342-B048-85BDC9FD1C3A}</a:tableStyleId>
              </a:tblPr>
              <a:tblGrid>
                <a:gridCol w="936104"/>
                <a:gridCol w="1296144"/>
                <a:gridCol w="1224136"/>
                <a:gridCol w="936104"/>
                <a:gridCol w="720080"/>
                <a:gridCol w="792088"/>
                <a:gridCol w="1080120"/>
                <a:gridCol w="864096"/>
                <a:gridCol w="970252"/>
                <a:gridCol w="859405"/>
                <a:gridCol w="849172"/>
                <a:gridCol w="777556"/>
              </a:tblGrid>
              <a:tr h="300614">
                <a:tc gridSpan="12">
                  <a:txBody>
                    <a:bodyPr/>
                    <a:lstStyle/>
                    <a:p>
                      <a:pPr algn="ctr" fontAlgn="b"/>
                      <a:r>
                        <a:rPr lang="zh-CN" altLang="en-US" sz="1400" u="none" strike="noStrike" dirty="0">
                          <a:effectLst/>
                        </a:rPr>
                        <a:t>工时偏差</a:t>
                      </a:r>
                      <a:endParaRPr lang="zh-CN" altLang="en-US" sz="1400" b="1" i="0" u="none" strike="noStrike" dirty="0">
                        <a:effectLst/>
                        <a:latin typeface="宋体" panose="02010600030101010101" pitchFamily="2" charset="-122"/>
                        <a:ea typeface="宋体" panose="02010600030101010101" pitchFamily="2" charset="-122"/>
                      </a:endParaRPr>
                    </a:p>
                  </a:txBody>
                  <a:tcPr marL="0" marR="0" marT="0" marB="0" anchor="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56284">
                <a:tc>
                  <a:txBody>
                    <a:bodyPr/>
                    <a:lstStyle/>
                    <a:p>
                      <a:pPr algn="l" fontAlgn="b"/>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b">
                    <a:solidFill>
                      <a:srgbClr val="00B0F0"/>
                    </a:solidFill>
                  </a:tcPr>
                </a:tc>
                <a:tc>
                  <a:txBody>
                    <a:bodyPr/>
                    <a:lstStyle/>
                    <a:p>
                      <a:pPr algn="ctr" fontAlgn="ctr"/>
                      <a:r>
                        <a:rPr lang="zh-CN" altLang="en-US" sz="1400" u="none" strike="noStrike" dirty="0">
                          <a:effectLst/>
                        </a:rPr>
                        <a:t>项目立项</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a:effectLst/>
                        </a:rPr>
                        <a:t>需求调研与开发</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项目策划</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设计</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编码</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走查</a:t>
                      </a:r>
                      <a:r>
                        <a:rPr lang="en-US" altLang="zh-CN" sz="1400" u="none" strike="noStrike" dirty="0">
                          <a:effectLst/>
                        </a:rPr>
                        <a:t>|</a:t>
                      </a:r>
                      <a:r>
                        <a:rPr lang="zh-CN" altLang="en-US" sz="1400" u="none" strike="noStrike" dirty="0">
                          <a:effectLst/>
                        </a:rPr>
                        <a:t>单元</a:t>
                      </a:r>
                      <a:r>
                        <a:rPr lang="en-US" sz="1400" u="none" strike="noStrike" dirty="0">
                          <a:effectLst/>
                        </a:rPr>
                        <a:t>Test</a:t>
                      </a:r>
                      <a:endParaRPr 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集成</a:t>
                      </a:r>
                      <a:r>
                        <a:rPr lang="en-US" altLang="zh-CN" sz="1400" u="none" strike="noStrike" dirty="0">
                          <a:effectLst/>
                        </a:rPr>
                        <a:t>|</a:t>
                      </a:r>
                      <a:r>
                        <a:rPr lang="zh-CN" altLang="en-US" sz="1400" u="none" strike="noStrike" dirty="0">
                          <a:effectLst/>
                        </a:rPr>
                        <a:t>集成</a:t>
                      </a:r>
                      <a:r>
                        <a:rPr lang="en-US" sz="1400" u="none" strike="noStrike" dirty="0">
                          <a:effectLst/>
                        </a:rPr>
                        <a:t>Test</a:t>
                      </a:r>
                      <a:endParaRPr 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软件测试</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客户验收</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项目结项</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c>
                  <a:txBody>
                    <a:bodyPr/>
                    <a:lstStyle/>
                    <a:p>
                      <a:pPr algn="ctr" fontAlgn="ctr"/>
                      <a:r>
                        <a:rPr lang="zh-CN" altLang="en-US" sz="1400" u="none" strike="noStrike" dirty="0">
                          <a:effectLst/>
                        </a:rPr>
                        <a:t>总工时</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solidFill>
                      <a:srgbClr val="00B0F0"/>
                    </a:solidFill>
                  </a:tcPr>
                </a:tc>
              </a:tr>
              <a:tr h="21154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1</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76.00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128.00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691.20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160.00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22.20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389.00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76.80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21.60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1842.40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154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16.00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60.00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20.00 </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108.00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512.00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144.00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309.00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60.80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16.00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1471.20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3771">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25.00%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26.67%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20.00%</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18.52%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35.00%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11.11%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16.84%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25.89%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26.32%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35.00%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25.23%</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154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2</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13.60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71.20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28.80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144.00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917.60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160.00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22.20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461.00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76.80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20.80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2128.00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1544">
                <a:tc>
                  <a:txBody>
                    <a:bodyPr/>
                    <a:lstStyle/>
                    <a:p>
                      <a:pPr algn="r" fontAlgn="ctr"/>
                      <a:r>
                        <a:rPr lang="zh-CN" altLang="en-US" sz="1400" u="none" strike="noStrike" dirty="0">
                          <a:effectLst/>
                        </a:rPr>
                        <a:t>　</a:t>
                      </a:r>
                      <a:endParaRPr lang="zh-CN" altLang="en-US"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10.40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60.00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124.00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704.00 </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144.00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19.00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373.00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60.80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16.00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1727.20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3771">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30.77%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18.67%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20.00%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16.13%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30.34%</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11.11%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16.84%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23.59%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26.32%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30.00%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23.21%</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154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3</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10.40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90.40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80.00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144.80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334.40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179.20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22.20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363.40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82.40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25.60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1525.60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154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8.00 </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75.20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68.80 </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120.00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252.00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159.20 </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19.00 </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289.80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64.00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19.20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1246.40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3771">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30.00%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20.21%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16.28%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20.67%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32.70%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12.56%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16.84%</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25.40%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28.75%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33.33%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22.40%</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154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4</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7.20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84.80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57.60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298.40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544.00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273.60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41.76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620.80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97.60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64.00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2293.76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1544">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5.60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68.80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50.40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248.80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420.00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248.00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36.00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492.80 </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76.00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48.00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1876.00 </a:t>
                      </a:r>
                      <a:endParaRPr lang="en-US" altLang="zh-CN" sz="14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r>
              <a:tr h="213771">
                <a:tc>
                  <a:txBody>
                    <a:bodyPr/>
                    <a:lstStyle/>
                    <a:p>
                      <a:pPr algn="r" fontAlgn="ctr"/>
                      <a:r>
                        <a:rPr lang="zh-CN" altLang="en-US" sz="1400" u="none" strike="noStrike">
                          <a:effectLst/>
                        </a:rPr>
                        <a:t>　</a:t>
                      </a:r>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b"/>
                      <a:r>
                        <a:rPr lang="en-US" altLang="zh-CN" sz="1400" u="none" strike="noStrike">
                          <a:effectLst/>
                        </a:rPr>
                        <a:t>28.57%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23.26%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14.29%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19.94%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29.52%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10.32%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25.97%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28.42%</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33.33%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22.27%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r>
              <a:tr h="211544">
                <a:tc>
                  <a:txBody>
                    <a:bodyPr/>
                    <a:lstStyle/>
                    <a:p>
                      <a:pPr algn="l" fontAlgn="ctr"/>
                      <a:r>
                        <a:rPr lang="en-US" sz="1400" u="none" strike="noStrike">
                          <a:effectLst/>
                        </a:rPr>
                        <a:t>XXX</a:t>
                      </a:r>
                      <a:r>
                        <a:rPr lang="zh-CN" altLang="en-US" sz="1400" u="none" strike="noStrike">
                          <a:effectLst/>
                        </a:rPr>
                        <a:t>项目</a:t>
                      </a:r>
                      <a:r>
                        <a:rPr lang="en-US" altLang="zh-CN" sz="1400" u="none" strike="noStrike">
                          <a:effectLst/>
                        </a:rPr>
                        <a:t>5</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15.20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129.60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65.60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204.80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640.00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56.00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17.40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494.60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116.00 </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a:effectLst/>
                        </a:rPr>
                        <a:t>41.60 </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2004.00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3771">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ctr"/>
                      <a:r>
                        <a:rPr lang="en-US" altLang="zh-CN" sz="1400" u="none" strike="noStrike">
                          <a:effectLst/>
                        </a:rPr>
                        <a:t>12.00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108.80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57.60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176.00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501.60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52.00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15.00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401.00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a:effectLst/>
                        </a:rPr>
                        <a:t>90.40 </a:t>
                      </a:r>
                      <a:endParaRPr lang="en-US" altLang="zh-CN" sz="1400" b="1"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400" u="none" strike="noStrike" dirty="0">
                          <a:effectLst/>
                        </a:rPr>
                        <a:t>32.00 </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400" u="none" strike="noStrike" dirty="0">
                          <a:effectLst/>
                        </a:rPr>
                        <a:t>1647.20 </a:t>
                      </a:r>
                      <a:endParaRPr lang="en-US" altLang="zh-CN" sz="14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tc>
              </a:tr>
              <a:tr h="213771">
                <a:tc>
                  <a:txBody>
                    <a:bodyPr/>
                    <a:lstStyle/>
                    <a:p>
                      <a:pPr algn="l" fontAlgn="b"/>
                      <a:endParaRPr lang="zh-CN" alt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26.67%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19.12%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13.89%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16.36%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27.59%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7.69%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16.00%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23.34%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28.32%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30.00%</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21.66%</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3771">
                <a:tc>
                  <a:txBody>
                    <a:bodyPr/>
                    <a:lstStyle/>
                    <a:p>
                      <a:pPr algn="r" fontAlgn="b"/>
                      <a:r>
                        <a:rPr lang="en-US" altLang="zh-CN" sz="1400" u="none" strike="noStrike" dirty="0" smtClean="0">
                          <a:effectLst/>
                        </a:rPr>
                        <a:t>C</a:t>
                      </a:r>
                      <a:r>
                        <a:rPr lang="en-US" sz="1400" u="none" strike="noStrike" dirty="0" smtClean="0">
                          <a:effectLst/>
                        </a:rPr>
                        <a:t>L</a:t>
                      </a:r>
                      <a:endParaRPr lang="en-US" sz="1400" b="0" i="0" u="none" strike="noStrike" dirty="0">
                        <a:solidFill>
                          <a:srgbClr val="0070C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28.20%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21.58%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16.89%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18.32%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31.03%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10.56%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16.51%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24.84%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27.62%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32.33%</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22.95%</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3771">
                <a:tc>
                  <a:txBody>
                    <a:bodyPr/>
                    <a:lstStyle/>
                    <a:p>
                      <a:pPr algn="r" fontAlgn="b"/>
                      <a:r>
                        <a:rPr lang="en-US" sz="1400" u="none" strike="noStrike">
                          <a:effectLst/>
                        </a:rPr>
                        <a:t>sigma</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2.38%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3.36%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2.98%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2.05%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2.88%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1.80%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0.46%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1.27%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1.21%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2.24%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1.39%</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3771">
                <a:tc>
                  <a:txBody>
                    <a:bodyPr/>
                    <a:lstStyle/>
                    <a:p>
                      <a:pPr algn="r" fontAlgn="b"/>
                      <a:r>
                        <a:rPr lang="en-US" sz="1400" u="none" strike="noStrike">
                          <a:effectLst/>
                        </a:rPr>
                        <a:t>3sigma</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7.13%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10.07%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8.94%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6.15%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8.63%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5.39%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1.38%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3.82%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3.62%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6.71%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4.16%</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3771">
                <a:tc>
                  <a:txBody>
                    <a:bodyPr/>
                    <a:lstStyle/>
                    <a:p>
                      <a:pPr algn="r" fontAlgn="b"/>
                      <a:r>
                        <a:rPr lang="en-US" sz="1400" u="none" strike="noStrike">
                          <a:effectLst/>
                        </a:rPr>
                        <a:t>LCL</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21.08%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11.51%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7.95%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12.18%</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22.40%</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5.17%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15.12%</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21.01%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24.01%</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25.63%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18.79%</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r h="213771">
                <a:tc>
                  <a:txBody>
                    <a:bodyPr/>
                    <a:lstStyle/>
                    <a:p>
                      <a:pPr algn="r" fontAlgn="b"/>
                      <a:r>
                        <a:rPr lang="en-US" sz="1400" u="none" strike="noStrike">
                          <a:effectLst/>
                        </a:rPr>
                        <a:t>UCL</a:t>
                      </a:r>
                      <a:endParaRPr lang="en-US"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35.33%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31.66%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25.83%</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24.47%</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39.66%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15.95%</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17.89%</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28.66%</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31.24%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a:effectLst/>
                        </a:rPr>
                        <a:t>39.04%</a:t>
                      </a:r>
                      <a:endParaRPr lang="en-US" altLang="zh-CN" sz="14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400" u="none" strike="noStrike" dirty="0">
                          <a:effectLst/>
                        </a:rPr>
                        <a:t>27.11%</a:t>
                      </a:r>
                      <a:endParaRPr lang="en-US" altLang="zh-CN" sz="1400" b="0" i="0" u="none" strike="noStrike" dirty="0">
                        <a:effectLst/>
                        <a:latin typeface="宋体" panose="02010600030101010101" pitchFamily="2" charset="-122"/>
                        <a:ea typeface="宋体" panose="02010600030101010101" pitchFamily="2" charset="-122"/>
                      </a:endParaRPr>
                    </a:p>
                  </a:txBody>
                  <a:tcPr marL="0" marR="0" marT="0" marB="0" anchor="b"/>
                </a:tc>
              </a:tr>
            </a:tbl>
          </a:graphicData>
        </a:graphic>
      </p:graphicFrame>
      <p:sp>
        <p:nvSpPr>
          <p:cNvPr id="3" name="灯片编号占位符 2"/>
          <p:cNvSpPr>
            <a:spLocks noGrp="1"/>
          </p:cNvSpPr>
          <p:nvPr>
            <p:ph type="sldNum" sz="quarter" idx="12"/>
          </p:nvPr>
        </p:nvSpPr>
        <p:spPr/>
        <p:txBody>
          <a:bodyPr/>
          <a:lstStyle/>
          <a:p>
            <a:fld id="{AAEAE4A8-A6E5-453E-B946-FB774B73F48C}" type="slidenum">
              <a:rPr lang="en-US" altLang="zh-CN" smtClean="0"/>
              <a:t>19</a:t>
            </a:fld>
            <a:endParaRPr lang="zh-CN" altLang="en-US"/>
          </a:p>
        </p:txBody>
      </p:sp>
    </p:spTree>
    <p:extLst>
      <p:ext uri="{BB962C8B-B14F-4D97-AF65-F5344CB8AC3E}">
        <p14:creationId xmlns:p14="http://schemas.microsoft.com/office/powerpoint/2010/main" val="261455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评估背景</a:t>
            </a:r>
            <a:endParaRPr lang="zh-CN" altLang="en-US" dirty="0"/>
          </a:p>
        </p:txBody>
      </p:sp>
      <p:sp>
        <p:nvSpPr>
          <p:cNvPr id="3" name="内容占位符 2"/>
          <p:cNvSpPr>
            <a:spLocks noGrp="1"/>
          </p:cNvSpPr>
          <p:nvPr>
            <p:ph idx="1"/>
          </p:nvPr>
        </p:nvSpPr>
        <p:spPr>
          <a:xfrm>
            <a:off x="1065212" y="1828800"/>
            <a:ext cx="9997752" cy="4696544"/>
          </a:xfrm>
        </p:spPr>
        <p:txBody>
          <a:bodyPr>
            <a:normAutofit/>
          </a:bodyPr>
          <a:lstStyle/>
          <a:p>
            <a:r>
              <a:rPr lang="zh-CN" altLang="en-US" dirty="0" smtClean="0"/>
              <a:t>评估</a:t>
            </a:r>
            <a:endParaRPr lang="en-US" altLang="zh-CN" dirty="0" smtClean="0"/>
          </a:p>
          <a:p>
            <a:r>
              <a:rPr lang="zh-CN" altLang="en-US" dirty="0" smtClean="0"/>
              <a:t>评估目标</a:t>
            </a:r>
            <a:endParaRPr lang="en-US" altLang="zh-CN" dirty="0" smtClean="0"/>
          </a:p>
          <a:p>
            <a:r>
              <a:rPr lang="zh-CN" altLang="en-US" dirty="0" smtClean="0"/>
              <a:t>评估对象</a:t>
            </a:r>
            <a:endParaRPr lang="en-US" altLang="zh-CN" dirty="0" smtClean="0"/>
          </a:p>
          <a:p>
            <a:r>
              <a:rPr lang="zh-CN" altLang="en-US" dirty="0" smtClean="0"/>
              <a:t>评估范围</a:t>
            </a:r>
            <a:endParaRPr lang="en-US" altLang="zh-CN" dirty="0" smtClean="0"/>
          </a:p>
          <a:p>
            <a:r>
              <a:rPr lang="zh-CN" altLang="en-US" dirty="0" smtClean="0"/>
              <a:t>发起人</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AAEAE4A8-A6E5-453E-B946-FB774B73F48C}" type="slidenum">
              <a:rPr lang="en-US" altLang="zh-CN" smtClean="0"/>
              <a:t>2</a:t>
            </a:fld>
            <a:endParaRPr lang="zh-CN" altLang="en-US"/>
          </a:p>
        </p:txBody>
      </p:sp>
    </p:spTree>
    <p:extLst>
      <p:ext uri="{BB962C8B-B14F-4D97-AF65-F5344CB8AC3E}">
        <p14:creationId xmlns:p14="http://schemas.microsoft.com/office/powerpoint/2010/main" val="52087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5212" y="1959844"/>
            <a:ext cx="4813176" cy="1939008"/>
          </a:xfrm>
        </p:spPr>
        <p:txBody>
          <a:bodyPr>
            <a:normAutofit/>
          </a:bodyPr>
          <a:lstStyle/>
          <a:p>
            <a:r>
              <a:rPr lang="zh-CN" altLang="en-US" sz="2400" dirty="0"/>
              <a:t>通过分析收集的度量项得到过程性能基线，来建立结果的分布和范围，当在组织任意单独的项目中使用时，描述预期的性能和所选的过程。</a:t>
            </a:r>
            <a:endParaRPr lang="en-US" altLang="zh-CN" sz="2400" dirty="0"/>
          </a:p>
          <a:p>
            <a:endParaRPr lang="zh-CN" altLang="en-US" dirty="0"/>
          </a:p>
        </p:txBody>
      </p:sp>
      <p:pic>
        <p:nvPicPr>
          <p:cNvPr id="108545" name="Picture 1"/>
          <p:cNvPicPr>
            <a:picLocks noChangeAspect="1" noChangeArrowheads="1"/>
          </p:cNvPicPr>
          <p:nvPr/>
        </p:nvPicPr>
        <p:blipFill>
          <a:blip r:embed="rId2"/>
          <a:srcRect/>
          <a:stretch>
            <a:fillRect/>
          </a:stretch>
        </p:blipFill>
        <p:spPr bwMode="auto">
          <a:xfrm>
            <a:off x="6064088" y="1594054"/>
            <a:ext cx="3444752" cy="2437340"/>
          </a:xfrm>
          <a:prstGeom prst="rect">
            <a:avLst/>
          </a:prstGeom>
          <a:noFill/>
          <a:ln w="9525">
            <a:noFill/>
            <a:miter lim="800000"/>
            <a:headEnd/>
            <a:tailEnd/>
          </a:ln>
          <a:effectLst/>
        </p:spPr>
      </p:pic>
      <p:pic>
        <p:nvPicPr>
          <p:cNvPr id="108546" name="Picture 2"/>
          <p:cNvPicPr>
            <a:picLocks noChangeAspect="1" noChangeArrowheads="1"/>
          </p:cNvPicPr>
          <p:nvPr/>
        </p:nvPicPr>
        <p:blipFill>
          <a:blip r:embed="rId3"/>
          <a:srcRect/>
          <a:stretch>
            <a:fillRect/>
          </a:stretch>
        </p:blipFill>
        <p:spPr bwMode="auto">
          <a:xfrm>
            <a:off x="2291161" y="4137210"/>
            <a:ext cx="7217679" cy="2564904"/>
          </a:xfrm>
          <a:prstGeom prst="rect">
            <a:avLst/>
          </a:prstGeom>
          <a:noFill/>
          <a:ln w="9525">
            <a:noFill/>
            <a:miter lim="800000"/>
            <a:headEnd/>
            <a:tailEnd/>
          </a:ln>
          <a:effectLst/>
        </p:spPr>
      </p:pic>
      <p:sp>
        <p:nvSpPr>
          <p:cNvPr id="4" name="标题 3"/>
          <p:cNvSpPr>
            <a:spLocks noGrp="1"/>
          </p:cNvSpPr>
          <p:nvPr>
            <p:ph type="title"/>
          </p:nvPr>
        </p:nvSpPr>
        <p:spPr/>
        <p:txBody>
          <a:bodyPr/>
          <a:lstStyle/>
          <a:p>
            <a:r>
              <a:rPr lang="zh-CN" altLang="en-US" dirty="0" smtClean="0"/>
              <a:t>使用图形表示过程性能基线</a:t>
            </a:r>
            <a:endParaRPr lang="zh-CN" altLang="en-US" dirty="0"/>
          </a:p>
        </p:txBody>
      </p:sp>
      <p:sp>
        <p:nvSpPr>
          <p:cNvPr id="2" name="灯片编号占位符 1"/>
          <p:cNvSpPr>
            <a:spLocks noGrp="1"/>
          </p:cNvSpPr>
          <p:nvPr>
            <p:ph type="sldNum" sz="quarter" idx="12"/>
          </p:nvPr>
        </p:nvSpPr>
        <p:spPr/>
        <p:txBody>
          <a:bodyPr/>
          <a:lstStyle/>
          <a:p>
            <a:fld id="{AAEAE4A8-A6E5-453E-B946-FB774B73F48C}" type="slidenum">
              <a:rPr lang="en-US" altLang="zh-CN" smtClean="0"/>
              <a:t>20</a:t>
            </a:fld>
            <a:endParaRPr lang="zh-CN" altLang="en-US"/>
          </a:p>
        </p:txBody>
      </p:sp>
    </p:spTree>
    <p:extLst>
      <p:ext uri="{BB962C8B-B14F-4D97-AF65-F5344CB8AC3E}">
        <p14:creationId xmlns:p14="http://schemas.microsoft.com/office/powerpoint/2010/main" val="359592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为什么执行基线的假设检验</a:t>
            </a:r>
            <a:endParaRPr lang="zh-CN" altLang="en-US" dirty="0"/>
          </a:p>
        </p:txBody>
      </p:sp>
      <p:sp>
        <p:nvSpPr>
          <p:cNvPr id="3" name="内容占位符 2"/>
          <p:cNvSpPr>
            <a:spLocks noGrp="1"/>
          </p:cNvSpPr>
          <p:nvPr>
            <p:ph idx="1"/>
          </p:nvPr>
        </p:nvSpPr>
        <p:spPr/>
        <p:txBody>
          <a:bodyPr>
            <a:normAutofit/>
          </a:bodyPr>
          <a:lstStyle/>
          <a:p>
            <a:r>
              <a:rPr lang="zh-CN" altLang="en-US" dirty="0" smtClean="0"/>
              <a:t>通过对比前后的基线来确定过程</a:t>
            </a:r>
            <a:r>
              <a:rPr lang="zh-CN" altLang="en-US" dirty="0" smtClean="0">
                <a:solidFill>
                  <a:srgbClr val="0070C0"/>
                </a:solidFill>
              </a:rPr>
              <a:t>变更</a:t>
            </a:r>
            <a:r>
              <a:rPr lang="zh-CN" altLang="en-US" dirty="0" smtClean="0"/>
              <a:t>（改进或退化）是否发生。</a:t>
            </a:r>
            <a:endParaRPr lang="en-US" altLang="zh-CN" dirty="0" smtClean="0"/>
          </a:p>
          <a:p>
            <a:r>
              <a:rPr lang="zh-CN" altLang="en-US" dirty="0" smtClean="0"/>
              <a:t>抽样检查以确定当前过程行为的数据是否与之前的过程行为</a:t>
            </a:r>
            <a:r>
              <a:rPr lang="zh-CN" altLang="en-US" dirty="0" smtClean="0">
                <a:solidFill>
                  <a:srgbClr val="0070C0"/>
                </a:solidFill>
              </a:rPr>
              <a:t>一致</a:t>
            </a:r>
            <a:r>
              <a:rPr lang="zh-CN" altLang="en-US" dirty="0" smtClean="0"/>
              <a:t>（例如，历史基线）</a:t>
            </a:r>
            <a:endParaRPr lang="en-US" altLang="zh-CN" dirty="0" smtClean="0"/>
          </a:p>
          <a:p>
            <a:r>
              <a:rPr lang="zh-CN" altLang="en-US" dirty="0" smtClean="0"/>
              <a:t>通过比较每类或每层数据来确定</a:t>
            </a:r>
            <a:r>
              <a:rPr lang="zh-CN" altLang="en-US" dirty="0">
                <a:solidFill>
                  <a:srgbClr val="0070C0"/>
                </a:solidFill>
              </a:rPr>
              <a:t>定序数据或定类数据</a:t>
            </a:r>
            <a:r>
              <a:rPr lang="zh-CN" altLang="en-US" dirty="0"/>
              <a:t>是否合适</a:t>
            </a:r>
            <a:endParaRPr lang="en-US" altLang="zh-CN" dirty="0"/>
          </a:p>
          <a:p>
            <a:r>
              <a:rPr lang="zh-CN" altLang="en-US" dirty="0" smtClean="0"/>
              <a:t>使项目或组织间能进行</a:t>
            </a:r>
            <a:r>
              <a:rPr lang="zh-CN" altLang="en-US" dirty="0">
                <a:solidFill>
                  <a:srgbClr val="0070C0"/>
                </a:solidFill>
              </a:rPr>
              <a:t>基准对比</a:t>
            </a:r>
            <a:r>
              <a:rPr lang="zh-CN" altLang="en-US" dirty="0"/>
              <a:t>（</a:t>
            </a:r>
            <a:r>
              <a:rPr lang="en-US" altLang="zh-CN" dirty="0">
                <a:solidFill>
                  <a:schemeClr val="bg1">
                    <a:lumMod val="10000"/>
                  </a:schemeClr>
                </a:solidFill>
              </a:rPr>
              <a:t> benchmark </a:t>
            </a:r>
            <a:r>
              <a:rPr lang="zh-CN" altLang="en-US" dirty="0"/>
              <a:t>） 。</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21</a:t>
            </a:fld>
            <a:endParaRPr lang="zh-CN" altLang="en-US"/>
          </a:p>
        </p:txBody>
      </p:sp>
    </p:spTree>
    <p:extLst>
      <p:ext uri="{BB962C8B-B14F-4D97-AF65-F5344CB8AC3E}">
        <p14:creationId xmlns:p14="http://schemas.microsoft.com/office/powerpoint/2010/main" val="4085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a:t>
            </a:r>
            <a:r>
              <a:rPr lang="zh-CN" altLang="en-US" dirty="0"/>
              <a:t>值总结</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28313759"/>
              </p:ext>
            </p:extLst>
          </p:nvPr>
        </p:nvGraphicFramePr>
        <p:xfrm>
          <a:off x="1629916" y="1627751"/>
          <a:ext cx="8229600" cy="4221476"/>
        </p:xfrm>
        <a:graphic>
          <a:graphicData uri="http://schemas.openxmlformats.org/drawingml/2006/table">
            <a:tbl>
              <a:tblPr/>
              <a:tblGrid>
                <a:gridCol w="1378496"/>
                <a:gridCol w="2149638"/>
                <a:gridCol w="2168222"/>
                <a:gridCol w="1142026"/>
                <a:gridCol w="1391218"/>
              </a:tblGrid>
              <a:tr h="555700">
                <a:tc>
                  <a:txBody>
                    <a:bodyPr/>
                    <a:lstStyle/>
                    <a:p>
                      <a:pPr marL="80645" algn="ctr">
                        <a:lnSpc>
                          <a:spcPts val="2100"/>
                        </a:lnSpc>
                        <a:spcAft>
                          <a:spcPts val="0"/>
                        </a:spcAft>
                      </a:pPr>
                      <a:r>
                        <a:rPr lang="zh-CN" altLang="en-US" sz="1400" b="1" kern="100" dirty="0" smtClean="0">
                          <a:latin typeface="Calibri"/>
                          <a:ea typeface="宋体"/>
                          <a:cs typeface="Times New Roman"/>
                        </a:rPr>
                        <a:t>方法</a:t>
                      </a:r>
                      <a:endParaRPr lang="zh-CN" sz="140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90170" algn="ctr">
                        <a:lnSpc>
                          <a:spcPts val="1595"/>
                        </a:lnSpc>
                        <a:spcAft>
                          <a:spcPts val="0"/>
                        </a:spcAft>
                      </a:pPr>
                      <a:r>
                        <a:rPr lang="zh-CN" altLang="en-US" sz="1400" b="1" kern="100" dirty="0" smtClean="0">
                          <a:latin typeface="Calibri"/>
                          <a:ea typeface="宋体"/>
                          <a:cs typeface="Times New Roman"/>
                        </a:rPr>
                        <a:t>零</a:t>
                      </a:r>
                      <a:endParaRPr lang="zh-CN" sz="140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90170" algn="ctr">
                        <a:lnSpc>
                          <a:spcPts val="1595"/>
                        </a:lnSpc>
                        <a:spcAft>
                          <a:spcPts val="0"/>
                        </a:spcAft>
                      </a:pPr>
                      <a:r>
                        <a:rPr lang="zh-CN" altLang="en-US" sz="1400" b="1" kern="100" dirty="0" smtClean="0">
                          <a:latin typeface="Calibri"/>
                          <a:ea typeface="宋体"/>
                          <a:cs typeface="Times New Roman"/>
                        </a:rPr>
                        <a:t>对立</a:t>
                      </a:r>
                      <a:endParaRPr lang="zh-CN" sz="140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92075" algn="ctr">
                        <a:lnSpc>
                          <a:spcPts val="1595"/>
                        </a:lnSpc>
                        <a:spcAft>
                          <a:spcPts val="0"/>
                        </a:spcAft>
                      </a:pPr>
                      <a:r>
                        <a:rPr lang="en-US" altLang="zh-CN" sz="1400" b="1" kern="100" dirty="0" smtClean="0">
                          <a:latin typeface="Calibri"/>
                          <a:ea typeface="宋体"/>
                          <a:cs typeface="Times New Roman"/>
                        </a:rPr>
                        <a:t>P&lt;0.05</a:t>
                      </a:r>
                      <a:endParaRPr lang="zh-CN" sz="140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90805" algn="ctr">
                        <a:lnSpc>
                          <a:spcPts val="1775"/>
                        </a:lnSpc>
                        <a:spcAft>
                          <a:spcPts val="0"/>
                        </a:spcAft>
                      </a:pPr>
                      <a:r>
                        <a:rPr lang="en-US" altLang="zh-CN" sz="1400" b="1" kern="100" dirty="0" smtClean="0">
                          <a:latin typeface="Calibri"/>
                          <a:ea typeface="宋体"/>
                          <a:cs typeface="Times New Roman"/>
                        </a:rPr>
                        <a:t>P&gt;0.05</a:t>
                      </a:r>
                      <a:endParaRPr lang="zh-CN" sz="140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576064">
                <a:tc>
                  <a:txBody>
                    <a:bodyPr/>
                    <a:lstStyle/>
                    <a:p>
                      <a:pPr marL="80645" algn="l">
                        <a:lnSpc>
                          <a:spcPts val="2100"/>
                        </a:lnSpc>
                        <a:spcAft>
                          <a:spcPts val="0"/>
                        </a:spcAft>
                      </a:pPr>
                      <a:r>
                        <a:rPr lang="zh-CN" altLang="en-US" sz="1200" kern="0" dirty="0" smtClean="0">
                          <a:solidFill>
                            <a:srgbClr val="000000"/>
                          </a:solidFill>
                          <a:latin typeface="Arial"/>
                          <a:ea typeface="宋体"/>
                          <a:cs typeface="Times New Roman"/>
                        </a:rPr>
                        <a:t>假设检验</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200" kern="0" dirty="0" smtClean="0">
                          <a:solidFill>
                            <a:srgbClr val="000000"/>
                          </a:solidFill>
                          <a:latin typeface="Arial"/>
                          <a:ea typeface="宋体"/>
                          <a:cs typeface="Times New Roman"/>
                        </a:rPr>
                        <a:t>没有差异，不相关</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200" kern="0" dirty="0" smtClean="0">
                          <a:solidFill>
                            <a:srgbClr val="000000"/>
                          </a:solidFill>
                          <a:latin typeface="Arial"/>
                          <a:ea typeface="宋体"/>
                          <a:cs typeface="Times New Roman"/>
                        </a:rPr>
                        <a:t>两项不同，相关</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200" kern="0" dirty="0" smtClean="0">
                          <a:solidFill>
                            <a:srgbClr val="000000"/>
                          </a:solidFill>
                          <a:latin typeface="Arial"/>
                          <a:ea typeface="宋体"/>
                          <a:cs typeface="Times New Roman"/>
                        </a:rPr>
                        <a:t>对立假设成立</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75"/>
                        </a:lnSpc>
                        <a:spcAft>
                          <a:spcPts val="0"/>
                        </a:spcAft>
                      </a:pPr>
                      <a:r>
                        <a:rPr lang="zh-CN" altLang="en-US" sz="1200" kern="0" dirty="0" smtClean="0">
                          <a:solidFill>
                            <a:srgbClr val="000000"/>
                          </a:solidFill>
                          <a:latin typeface="Arial"/>
                          <a:ea typeface="宋体"/>
                          <a:cs typeface="Times New Roman"/>
                        </a:rPr>
                        <a:t>零假设成立</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76064">
                <a:tc>
                  <a:txBody>
                    <a:bodyPr/>
                    <a:lstStyle/>
                    <a:p>
                      <a:pPr marL="80645" algn="l">
                        <a:lnSpc>
                          <a:spcPts val="2100"/>
                        </a:lnSpc>
                        <a:spcAft>
                          <a:spcPts val="0"/>
                        </a:spcAft>
                      </a:pPr>
                      <a:r>
                        <a:rPr lang="zh-CN" altLang="en-US" sz="1200" kern="0" dirty="0" smtClean="0">
                          <a:solidFill>
                            <a:srgbClr val="000000"/>
                          </a:solidFill>
                          <a:latin typeface="Arial"/>
                          <a:ea typeface="宋体"/>
                          <a:cs typeface="Times New Roman"/>
                        </a:rPr>
                        <a:t>正态分布检验</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200" kern="0" dirty="0" smtClean="0">
                          <a:solidFill>
                            <a:srgbClr val="000000"/>
                          </a:solidFill>
                          <a:latin typeface="Arial"/>
                          <a:ea typeface="宋体"/>
                          <a:cs typeface="Times New Roman"/>
                        </a:rPr>
                        <a:t>数据符合正态分布</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200" kern="0" dirty="0" smtClean="0">
                          <a:solidFill>
                            <a:srgbClr val="000000"/>
                          </a:solidFill>
                          <a:latin typeface="Arial"/>
                          <a:ea typeface="宋体"/>
                          <a:cs typeface="Times New Roman"/>
                        </a:rPr>
                        <a:t>数据不符合正态分布</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200" kern="0" dirty="0" smtClean="0">
                          <a:solidFill>
                            <a:srgbClr val="000000"/>
                          </a:solidFill>
                          <a:latin typeface="Arial"/>
                          <a:ea typeface="宋体"/>
                          <a:cs typeface="Times New Roman"/>
                        </a:rPr>
                        <a:t>对立假设成立</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75"/>
                        </a:lnSpc>
                        <a:spcAft>
                          <a:spcPts val="0"/>
                        </a:spcAft>
                      </a:pPr>
                      <a:r>
                        <a:rPr lang="zh-CN" altLang="en-US" sz="1200" kern="0" dirty="0" smtClean="0">
                          <a:solidFill>
                            <a:srgbClr val="000000"/>
                          </a:solidFill>
                          <a:latin typeface="Arial"/>
                          <a:ea typeface="宋体"/>
                          <a:cs typeface="Times New Roman"/>
                        </a:rPr>
                        <a:t>零假设成立</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76064">
                <a:tc>
                  <a:txBody>
                    <a:bodyPr/>
                    <a:lstStyle/>
                    <a:p>
                      <a:pPr marL="80645" algn="l">
                        <a:lnSpc>
                          <a:spcPts val="3500"/>
                        </a:lnSpc>
                        <a:spcAft>
                          <a:spcPts val="0"/>
                        </a:spcAft>
                      </a:pPr>
                      <a:r>
                        <a:rPr lang="zh-CN" altLang="en-US" sz="1200" kern="100" dirty="0" smtClean="0">
                          <a:solidFill>
                            <a:schemeClr val="tx1"/>
                          </a:solidFill>
                          <a:latin typeface="Calibri"/>
                          <a:ea typeface="宋体"/>
                          <a:cs typeface="Times New Roman"/>
                        </a:rPr>
                        <a:t>方差分析</a:t>
                      </a:r>
                      <a:endParaRPr lang="en-US" sz="1200" kern="0" dirty="0" smtClean="0">
                        <a:solidFill>
                          <a:srgbClr val="000000"/>
                        </a:solidFill>
                        <a:latin typeface="Arial"/>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200" kern="100" dirty="0" smtClean="0">
                          <a:solidFill>
                            <a:schemeClr val="tx1"/>
                          </a:solidFill>
                          <a:latin typeface="Calibri"/>
                          <a:ea typeface="宋体"/>
                          <a:cs typeface="Times New Roman"/>
                        </a:rPr>
                        <a:t>沿</a:t>
                      </a:r>
                      <a:r>
                        <a:rPr lang="en-US" altLang="zh-CN" sz="1200" kern="100" dirty="0" smtClean="0">
                          <a:solidFill>
                            <a:schemeClr val="tx1"/>
                          </a:solidFill>
                          <a:latin typeface="Calibri"/>
                          <a:ea typeface="宋体"/>
                          <a:cs typeface="Times New Roman"/>
                        </a:rPr>
                        <a:t>x</a:t>
                      </a:r>
                      <a:r>
                        <a:rPr lang="zh-CN" altLang="en-US" sz="1200" kern="100" dirty="0" smtClean="0">
                          <a:solidFill>
                            <a:schemeClr val="tx1"/>
                          </a:solidFill>
                          <a:latin typeface="Calibri"/>
                          <a:ea typeface="宋体"/>
                          <a:cs typeface="Times New Roman"/>
                        </a:rPr>
                        <a:t>水平</a:t>
                      </a:r>
                      <a:r>
                        <a:rPr lang="en-US" altLang="zh-CN" sz="1200" kern="100" dirty="0" smtClean="0">
                          <a:solidFill>
                            <a:schemeClr val="tx1"/>
                          </a:solidFill>
                          <a:latin typeface="Calibri"/>
                          <a:ea typeface="宋体"/>
                          <a:cs typeface="Times New Roman"/>
                        </a:rPr>
                        <a:t>Y</a:t>
                      </a:r>
                      <a:r>
                        <a:rPr lang="zh-CN" altLang="en-US" sz="1200" kern="100" dirty="0" smtClean="0">
                          <a:solidFill>
                            <a:schemeClr val="tx1"/>
                          </a:solidFill>
                          <a:latin typeface="Calibri"/>
                          <a:ea typeface="宋体"/>
                          <a:cs typeface="Times New Roman"/>
                        </a:rPr>
                        <a:t>无差异</a:t>
                      </a:r>
                      <a:endParaRPr lang="zh-CN" sz="1200" kern="100" dirty="0">
                        <a:solidFill>
                          <a:schemeClr val="tx1"/>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200" kern="0" dirty="0" smtClean="0">
                          <a:solidFill>
                            <a:schemeClr val="tx1"/>
                          </a:solidFill>
                          <a:latin typeface="Arial"/>
                          <a:ea typeface="宋体"/>
                          <a:cs typeface="Times New Roman"/>
                        </a:rPr>
                        <a:t>在多于</a:t>
                      </a:r>
                      <a:r>
                        <a:rPr lang="en-US" altLang="zh-CN" sz="1200" kern="0" dirty="0" smtClean="0">
                          <a:solidFill>
                            <a:schemeClr val="tx1"/>
                          </a:solidFill>
                          <a:latin typeface="Arial"/>
                          <a:ea typeface="宋体"/>
                          <a:cs typeface="Times New Roman"/>
                        </a:rPr>
                        <a:t>1</a:t>
                      </a:r>
                      <a:r>
                        <a:rPr lang="zh-CN" altLang="en-US" sz="1200" kern="0" dirty="0" smtClean="0">
                          <a:solidFill>
                            <a:schemeClr val="tx1"/>
                          </a:solidFill>
                          <a:latin typeface="Arial"/>
                          <a:ea typeface="宋体"/>
                          <a:cs typeface="Times New Roman"/>
                        </a:rPr>
                        <a:t>个</a:t>
                      </a:r>
                      <a:r>
                        <a:rPr lang="en-US" altLang="zh-CN" sz="1200" kern="0" dirty="0" smtClean="0">
                          <a:solidFill>
                            <a:schemeClr val="tx1"/>
                          </a:solidFill>
                          <a:latin typeface="Arial"/>
                          <a:ea typeface="宋体"/>
                          <a:cs typeface="Times New Roman"/>
                        </a:rPr>
                        <a:t>x</a:t>
                      </a:r>
                      <a:r>
                        <a:rPr lang="zh-CN" altLang="en-US" sz="1200" kern="0" dirty="0" smtClean="0">
                          <a:solidFill>
                            <a:schemeClr val="tx1"/>
                          </a:solidFill>
                          <a:latin typeface="Arial"/>
                          <a:ea typeface="宋体"/>
                          <a:cs typeface="Times New Roman"/>
                        </a:rPr>
                        <a:t>的水平之间</a:t>
                      </a:r>
                      <a:r>
                        <a:rPr lang="en-US" altLang="zh-CN" sz="1200" kern="0" dirty="0" smtClean="0">
                          <a:solidFill>
                            <a:schemeClr val="tx1"/>
                          </a:solidFill>
                          <a:latin typeface="Arial"/>
                          <a:ea typeface="宋体"/>
                          <a:cs typeface="Times New Roman"/>
                        </a:rPr>
                        <a:t>Y</a:t>
                      </a:r>
                      <a:r>
                        <a:rPr lang="zh-CN" altLang="en-US" sz="1200" kern="0" dirty="0" smtClean="0">
                          <a:solidFill>
                            <a:schemeClr val="tx1"/>
                          </a:solidFill>
                          <a:latin typeface="Arial"/>
                          <a:ea typeface="宋体"/>
                          <a:cs typeface="Times New Roman"/>
                        </a:rPr>
                        <a:t>有差异</a:t>
                      </a:r>
                      <a:endParaRPr lang="zh-CN" sz="1200" kern="100" dirty="0">
                        <a:solidFill>
                          <a:schemeClr val="tx1"/>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200" kern="0" dirty="0" smtClean="0">
                          <a:solidFill>
                            <a:srgbClr val="000000"/>
                          </a:solidFill>
                          <a:latin typeface="Arial"/>
                          <a:ea typeface="+mn-ea"/>
                          <a:cs typeface="Times New Roman"/>
                        </a:rPr>
                        <a:t>对立假设成立</a:t>
                      </a:r>
                      <a:endParaRPr lang="zh-CN" altLang="en-US" sz="120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80"/>
                        </a:lnSpc>
                        <a:spcAft>
                          <a:spcPts val="0"/>
                        </a:spcAft>
                      </a:pPr>
                      <a:r>
                        <a:rPr lang="zh-CN" altLang="en-US" sz="1200" kern="0" dirty="0" smtClean="0">
                          <a:solidFill>
                            <a:srgbClr val="000000"/>
                          </a:solidFill>
                          <a:latin typeface="Arial"/>
                          <a:ea typeface="宋体"/>
                          <a:cs typeface="Times New Roman"/>
                        </a:rPr>
                        <a:t>零假设成立</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048">
                <a:tc>
                  <a:txBody>
                    <a:bodyPr/>
                    <a:lstStyle/>
                    <a:p>
                      <a:pPr marL="80645" algn="l">
                        <a:lnSpc>
                          <a:spcPts val="3500"/>
                        </a:lnSpc>
                        <a:spcAft>
                          <a:spcPts val="0"/>
                        </a:spcAft>
                      </a:pPr>
                      <a:r>
                        <a:rPr lang="zh-CN" altLang="en-US" sz="1200" kern="0" dirty="0" smtClean="0">
                          <a:solidFill>
                            <a:srgbClr val="000000"/>
                          </a:solidFill>
                          <a:latin typeface="Arial"/>
                          <a:ea typeface="宋体"/>
                          <a:cs typeface="Times New Roman"/>
                        </a:rPr>
                        <a:t>回归测试</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en-US" altLang="zh-CN" sz="1200" kern="0" dirty="0" smtClean="0">
                          <a:solidFill>
                            <a:schemeClr val="bg1">
                              <a:lumMod val="10000"/>
                            </a:schemeClr>
                          </a:solidFill>
                          <a:latin typeface="Arial"/>
                          <a:ea typeface="宋体"/>
                          <a:cs typeface="Times New Roman"/>
                        </a:rPr>
                        <a:t>X</a:t>
                      </a:r>
                      <a:r>
                        <a:rPr lang="zh-CN" altLang="en-US" sz="1200" kern="0" dirty="0" smtClean="0">
                          <a:solidFill>
                            <a:schemeClr val="bg1">
                              <a:lumMod val="10000"/>
                            </a:schemeClr>
                          </a:solidFill>
                          <a:latin typeface="Arial"/>
                          <a:ea typeface="宋体"/>
                          <a:cs typeface="Times New Roman"/>
                        </a:rPr>
                        <a:t>因素没有对模型产生影响</a:t>
                      </a:r>
                      <a:endParaRPr lang="en-US" sz="1200" kern="0" dirty="0" smtClean="0">
                        <a:solidFill>
                          <a:schemeClr val="bg1">
                            <a:lumMod val="10000"/>
                          </a:schemeClr>
                        </a:solidFill>
                        <a:latin typeface="Arial"/>
                        <a:ea typeface="宋体"/>
                        <a:cs typeface="Times New Roman"/>
                      </a:endParaRPr>
                    </a:p>
                    <a:p>
                      <a:pPr marL="90170" algn="l">
                        <a:lnSpc>
                          <a:spcPts val="1595"/>
                        </a:lnSpc>
                        <a:spcAft>
                          <a:spcPts val="0"/>
                        </a:spcAft>
                      </a:pPr>
                      <a:endParaRPr lang="zh-CN" sz="1200" kern="100" dirty="0">
                        <a:solidFill>
                          <a:schemeClr val="bg1">
                            <a:lumMod val="10000"/>
                          </a:schemeClr>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en-US" altLang="zh-CN" sz="1200" kern="0" dirty="0" smtClean="0">
                          <a:solidFill>
                            <a:schemeClr val="bg1">
                              <a:lumMod val="10000"/>
                            </a:schemeClr>
                          </a:solidFill>
                          <a:latin typeface="+mn-lt"/>
                          <a:ea typeface="宋体"/>
                          <a:cs typeface="Times New Roman"/>
                        </a:rPr>
                        <a:t>X</a:t>
                      </a:r>
                      <a:r>
                        <a:rPr lang="zh-CN" altLang="en-US" sz="1200" kern="0" dirty="0" smtClean="0">
                          <a:solidFill>
                            <a:schemeClr val="bg1">
                              <a:lumMod val="10000"/>
                            </a:schemeClr>
                          </a:solidFill>
                          <a:latin typeface="+mn-lt"/>
                          <a:ea typeface="宋体"/>
                          <a:cs typeface="Times New Roman"/>
                        </a:rPr>
                        <a:t>因素对模型产生了影响</a:t>
                      </a:r>
                      <a:endParaRPr lang="en-US" altLang="zh-CN" sz="1200" kern="0" dirty="0" smtClean="0">
                        <a:solidFill>
                          <a:schemeClr val="bg1">
                            <a:lumMod val="10000"/>
                          </a:schemeClr>
                        </a:solidFill>
                        <a:latin typeface="+mn-lt"/>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200" kern="0" dirty="0" smtClean="0">
                          <a:solidFill>
                            <a:srgbClr val="000000"/>
                          </a:solidFill>
                          <a:latin typeface="Arial"/>
                          <a:ea typeface="+mn-ea"/>
                          <a:cs typeface="Times New Roman"/>
                        </a:rPr>
                        <a:t>对立假设成立</a:t>
                      </a:r>
                      <a:endParaRPr lang="zh-CN" altLang="en-US" sz="120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80"/>
                        </a:lnSpc>
                        <a:spcAft>
                          <a:spcPts val="0"/>
                        </a:spcAft>
                      </a:pPr>
                      <a:r>
                        <a:rPr lang="en-US" sz="1200" kern="0" dirty="0" smtClean="0">
                          <a:solidFill>
                            <a:srgbClr val="000000"/>
                          </a:solidFill>
                          <a:latin typeface="Arial"/>
                          <a:ea typeface="宋体"/>
                          <a:cs typeface="Times New Roman"/>
                        </a:rPr>
                        <a:t> </a:t>
                      </a:r>
                      <a:r>
                        <a:rPr lang="zh-CN" altLang="en-US" sz="1200" kern="0" dirty="0" smtClean="0">
                          <a:solidFill>
                            <a:srgbClr val="000000"/>
                          </a:solidFill>
                          <a:latin typeface="Arial"/>
                          <a:ea typeface="+mn-ea"/>
                          <a:cs typeface="Times New Roman"/>
                        </a:rPr>
                        <a:t>零假设成立</a:t>
                      </a:r>
                      <a:endParaRPr lang="zh-CN" altLang="en-US" sz="1200" kern="100" dirty="0" smtClean="0">
                        <a:latin typeface="+mn-lt"/>
                        <a:ea typeface="+mn-ea"/>
                        <a:cs typeface="Times New Roman"/>
                      </a:endParaRPr>
                    </a:p>
                    <a:p>
                      <a:pPr marL="90805" algn="l">
                        <a:lnSpc>
                          <a:spcPts val="1780"/>
                        </a:lnSpc>
                        <a:spcAft>
                          <a:spcPts val="0"/>
                        </a:spcAft>
                      </a:pP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7660">
                <a:tc>
                  <a:txBody>
                    <a:bodyPr/>
                    <a:lstStyle/>
                    <a:p>
                      <a:pPr marL="80645" algn="l">
                        <a:lnSpc>
                          <a:spcPts val="3635"/>
                        </a:lnSpc>
                        <a:spcAft>
                          <a:spcPts val="0"/>
                        </a:spcAft>
                      </a:pPr>
                      <a:r>
                        <a:rPr lang="zh-CN" altLang="en-US" sz="1200" kern="0" dirty="0" smtClean="0">
                          <a:solidFill>
                            <a:srgbClr val="000000"/>
                          </a:solidFill>
                          <a:latin typeface="Arial"/>
                          <a:ea typeface="宋体"/>
                          <a:cs typeface="Times New Roman"/>
                        </a:rPr>
                        <a:t>卡方检验</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990"/>
                        </a:lnSpc>
                        <a:spcAft>
                          <a:spcPts val="0"/>
                        </a:spcAft>
                      </a:pPr>
                      <a:r>
                        <a:rPr lang="zh-CN" altLang="en-US" sz="1200" kern="0" dirty="0" smtClean="0">
                          <a:solidFill>
                            <a:schemeClr val="bg1">
                              <a:lumMod val="10000"/>
                            </a:schemeClr>
                          </a:solidFill>
                          <a:latin typeface="Arial"/>
                          <a:ea typeface="宋体"/>
                          <a:cs typeface="Times New Roman"/>
                        </a:rPr>
                        <a:t>两个离散变量不相关</a:t>
                      </a:r>
                      <a:endParaRPr lang="zh-CN" sz="1200" kern="100" dirty="0">
                        <a:solidFill>
                          <a:schemeClr val="bg1">
                            <a:lumMod val="10000"/>
                          </a:schemeClr>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200" kern="0" dirty="0" smtClean="0">
                          <a:solidFill>
                            <a:schemeClr val="bg1">
                              <a:lumMod val="10000"/>
                            </a:schemeClr>
                          </a:solidFill>
                          <a:latin typeface="Arial"/>
                          <a:ea typeface="宋体"/>
                          <a:cs typeface="Times New Roman"/>
                        </a:rPr>
                        <a:t>两个离散变量相关</a:t>
                      </a:r>
                      <a:endParaRPr lang="zh-CN" sz="1200" kern="100" dirty="0">
                        <a:solidFill>
                          <a:schemeClr val="bg1">
                            <a:lumMod val="10000"/>
                          </a:schemeClr>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2660"/>
                        </a:lnSpc>
                        <a:spcAft>
                          <a:spcPts val="0"/>
                        </a:spcAft>
                      </a:pPr>
                      <a:endParaRPr lang="zh-CN" altLang="en-US" sz="1200" kern="100" dirty="0" smtClean="0">
                        <a:latin typeface="+mn-lt"/>
                        <a:ea typeface="+mn-ea"/>
                        <a:cs typeface="Times New Roman"/>
                      </a:endParaRPr>
                    </a:p>
                    <a:p>
                      <a:pPr marL="92075" algn="l">
                        <a:lnSpc>
                          <a:spcPts val="1595"/>
                        </a:lnSpc>
                        <a:spcAft>
                          <a:spcPts val="0"/>
                        </a:spcAft>
                      </a:pPr>
                      <a:r>
                        <a:rPr lang="zh-CN" altLang="en-US" sz="1200" kern="0" dirty="0" smtClean="0">
                          <a:solidFill>
                            <a:srgbClr val="000000"/>
                          </a:solidFill>
                          <a:latin typeface="Arial"/>
                          <a:ea typeface="+mn-ea"/>
                          <a:cs typeface="Times New Roman"/>
                        </a:rPr>
                        <a:t>对立假设成立</a:t>
                      </a:r>
                      <a:endParaRPr lang="zh-CN" altLang="en-US" sz="120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80"/>
                        </a:lnSpc>
                        <a:spcAft>
                          <a:spcPts val="0"/>
                        </a:spcAft>
                      </a:pPr>
                      <a:r>
                        <a:rPr lang="zh-CN" altLang="en-US" sz="1200" kern="0" dirty="0" smtClean="0">
                          <a:solidFill>
                            <a:srgbClr val="000000"/>
                          </a:solidFill>
                          <a:latin typeface="Arial"/>
                          <a:ea typeface="+mn-ea"/>
                          <a:cs typeface="Times New Roman"/>
                        </a:rPr>
                        <a:t>零假设成立</a:t>
                      </a:r>
                      <a:endParaRPr lang="zh-CN" altLang="en-US" sz="120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34284">
                <a:tc>
                  <a:txBody>
                    <a:bodyPr/>
                    <a:lstStyle/>
                    <a:p>
                      <a:pPr marL="80645" algn="l">
                        <a:lnSpc>
                          <a:spcPts val="2100"/>
                        </a:lnSpc>
                        <a:spcAft>
                          <a:spcPts val="0"/>
                        </a:spcAft>
                      </a:pPr>
                      <a:r>
                        <a:rPr lang="zh-CN" altLang="en-US" sz="1200" kern="0" dirty="0" smtClean="0">
                          <a:solidFill>
                            <a:srgbClr val="000000"/>
                          </a:solidFill>
                          <a:latin typeface="Arial"/>
                          <a:ea typeface="宋体"/>
                          <a:cs typeface="Times New Roman"/>
                        </a:rPr>
                        <a:t>逻辑回归测试</a:t>
                      </a:r>
                      <a:endParaRPr lang="zh-CN" sz="12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marR="0" indent="0" algn="l" defTabSz="914400" rtl="0" eaLnBrk="1" fontAlgn="auto" latinLnBrk="0" hangingPunct="1">
                        <a:lnSpc>
                          <a:spcPts val="1610"/>
                        </a:lnSpc>
                        <a:spcBef>
                          <a:spcPts val="0"/>
                        </a:spcBef>
                        <a:spcAft>
                          <a:spcPts val="0"/>
                        </a:spcAft>
                        <a:buClrTx/>
                        <a:buSzTx/>
                        <a:buFontTx/>
                        <a:buNone/>
                        <a:tabLst/>
                        <a:defRPr/>
                      </a:pPr>
                      <a:r>
                        <a:rPr lang="zh-CN" altLang="en-US" sz="1200" kern="0" dirty="0" smtClean="0">
                          <a:solidFill>
                            <a:schemeClr val="bg1">
                              <a:lumMod val="10000"/>
                            </a:schemeClr>
                          </a:solidFill>
                          <a:latin typeface="+mn-lt"/>
                          <a:ea typeface="宋体"/>
                          <a:cs typeface="Times New Roman"/>
                        </a:rPr>
                        <a:t>多个</a:t>
                      </a:r>
                      <a:r>
                        <a:rPr lang="en-US" altLang="zh-CN" sz="1200" kern="0" dirty="0" smtClean="0">
                          <a:solidFill>
                            <a:schemeClr val="bg1">
                              <a:lumMod val="10000"/>
                            </a:schemeClr>
                          </a:solidFill>
                          <a:latin typeface="+mn-lt"/>
                          <a:ea typeface="宋体"/>
                          <a:cs typeface="Times New Roman"/>
                        </a:rPr>
                        <a:t>X</a:t>
                      </a:r>
                      <a:r>
                        <a:rPr lang="zh-CN" altLang="en-US" sz="1200" kern="0" dirty="0" smtClean="0">
                          <a:solidFill>
                            <a:schemeClr val="bg1">
                              <a:lumMod val="10000"/>
                            </a:schemeClr>
                          </a:solidFill>
                          <a:latin typeface="+mn-lt"/>
                          <a:ea typeface="宋体"/>
                          <a:cs typeface="Times New Roman"/>
                        </a:rPr>
                        <a:t>因素没有对模型产生影响</a:t>
                      </a:r>
                      <a:endParaRPr lang="en-US" altLang="zh-CN" sz="1200" kern="0" dirty="0" smtClean="0">
                        <a:solidFill>
                          <a:schemeClr val="bg1">
                            <a:lumMod val="10000"/>
                          </a:schemeClr>
                        </a:solidFill>
                        <a:latin typeface="+mn-lt"/>
                        <a:ea typeface="宋体"/>
                        <a:cs typeface="Times New Roman"/>
                      </a:endParaRPr>
                    </a:p>
                    <a:p>
                      <a:pPr marL="90170" algn="l">
                        <a:lnSpc>
                          <a:spcPts val="1610"/>
                        </a:lnSpc>
                        <a:spcAft>
                          <a:spcPts val="0"/>
                        </a:spcAft>
                      </a:pPr>
                      <a:endParaRPr lang="zh-CN" sz="1200" kern="100" dirty="0">
                        <a:solidFill>
                          <a:srgbClr val="FF0000"/>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marR="0" indent="0" algn="l" defTabSz="914400" rtl="0" eaLnBrk="1" fontAlgn="auto" latinLnBrk="0" hangingPunct="1">
                        <a:lnSpc>
                          <a:spcPts val="1610"/>
                        </a:lnSpc>
                        <a:spcBef>
                          <a:spcPts val="0"/>
                        </a:spcBef>
                        <a:spcAft>
                          <a:spcPts val="0"/>
                        </a:spcAft>
                        <a:buClrTx/>
                        <a:buSzTx/>
                        <a:buFontTx/>
                        <a:buNone/>
                        <a:tabLst/>
                        <a:defRPr/>
                      </a:pPr>
                      <a:r>
                        <a:rPr lang="zh-CN" altLang="en-US" sz="1200" kern="0" dirty="0" smtClean="0">
                          <a:solidFill>
                            <a:schemeClr val="bg1">
                              <a:lumMod val="10000"/>
                            </a:schemeClr>
                          </a:solidFill>
                          <a:latin typeface="+mn-lt"/>
                          <a:ea typeface="宋体"/>
                          <a:cs typeface="Times New Roman"/>
                        </a:rPr>
                        <a:t>多个</a:t>
                      </a:r>
                      <a:r>
                        <a:rPr lang="en-US" altLang="zh-CN" sz="1200" kern="0" dirty="0" smtClean="0">
                          <a:solidFill>
                            <a:schemeClr val="bg1">
                              <a:lumMod val="10000"/>
                            </a:schemeClr>
                          </a:solidFill>
                          <a:latin typeface="+mn-lt"/>
                          <a:ea typeface="宋体"/>
                          <a:cs typeface="Times New Roman"/>
                        </a:rPr>
                        <a:t>X</a:t>
                      </a:r>
                      <a:r>
                        <a:rPr lang="zh-CN" altLang="en-US" sz="1200" kern="0" dirty="0" smtClean="0">
                          <a:solidFill>
                            <a:schemeClr val="bg1">
                              <a:lumMod val="10000"/>
                            </a:schemeClr>
                          </a:solidFill>
                          <a:latin typeface="+mn-lt"/>
                          <a:ea typeface="宋体"/>
                          <a:cs typeface="Times New Roman"/>
                        </a:rPr>
                        <a:t>因素对模型产生了影响</a:t>
                      </a:r>
                      <a:endParaRPr lang="en-US" altLang="zh-CN" sz="1200" kern="0" dirty="0" smtClean="0">
                        <a:solidFill>
                          <a:schemeClr val="bg1">
                            <a:lumMod val="10000"/>
                          </a:schemeClr>
                        </a:solidFill>
                        <a:latin typeface="+mn-lt"/>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200" kern="0" dirty="0" smtClean="0">
                          <a:solidFill>
                            <a:srgbClr val="000000"/>
                          </a:solidFill>
                          <a:latin typeface="Arial"/>
                          <a:ea typeface="+mn-ea"/>
                          <a:cs typeface="Times New Roman"/>
                        </a:rPr>
                        <a:t>对立假设成立</a:t>
                      </a:r>
                      <a:endParaRPr lang="zh-CN" altLang="en-US" sz="120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80"/>
                        </a:lnSpc>
                        <a:spcAft>
                          <a:spcPts val="0"/>
                        </a:spcAft>
                      </a:pPr>
                      <a:r>
                        <a:rPr lang="zh-CN" altLang="en-US" sz="1200" kern="0" dirty="0" smtClean="0">
                          <a:solidFill>
                            <a:srgbClr val="000000"/>
                          </a:solidFill>
                          <a:latin typeface="Arial"/>
                          <a:ea typeface="+mn-ea"/>
                          <a:cs typeface="Times New Roman"/>
                        </a:rPr>
                        <a:t>零假设成立</a:t>
                      </a:r>
                      <a:endParaRPr lang="zh-CN" altLang="en-US" sz="120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9329" name="Freeform 1"/>
          <p:cNvSpPr>
            <a:spLocks/>
          </p:cNvSpPr>
          <p:nvPr/>
        </p:nvSpPr>
        <p:spPr bwMode="auto">
          <a:xfrm>
            <a:off x="7534572" y="1666195"/>
            <a:ext cx="815330" cy="576064"/>
          </a:xfrm>
          <a:custGeom>
            <a:avLst/>
            <a:gdLst/>
            <a:ahLst/>
            <a:cxnLst>
              <a:cxn ang="0">
                <a:pos x="4" y="593"/>
              </a:cxn>
              <a:cxn ang="0">
                <a:pos x="35" y="490"/>
              </a:cxn>
              <a:cxn ang="0">
                <a:pos x="94" y="394"/>
              </a:cxn>
              <a:cxn ang="0">
                <a:pos x="179" y="306"/>
              </a:cxn>
              <a:cxn ang="0">
                <a:pos x="287" y="225"/>
              </a:cxn>
              <a:cxn ang="0">
                <a:pos x="416" y="155"/>
              </a:cxn>
              <a:cxn ang="0">
                <a:pos x="564" y="97"/>
              </a:cxn>
              <a:cxn ang="0">
                <a:pos x="728" y="51"/>
              </a:cxn>
              <a:cxn ang="0">
                <a:pos x="905" y="19"/>
              </a:cxn>
              <a:cxn ang="0">
                <a:pos x="1094" y="2"/>
              </a:cxn>
              <a:cxn ang="0">
                <a:pos x="1192" y="0"/>
              </a:cxn>
              <a:cxn ang="0">
                <a:pos x="1385" y="8"/>
              </a:cxn>
              <a:cxn ang="0">
                <a:pos x="1568" y="33"/>
              </a:cxn>
              <a:cxn ang="0">
                <a:pos x="1739" y="72"/>
              </a:cxn>
              <a:cxn ang="0">
                <a:pos x="1895" y="125"/>
              </a:cxn>
              <a:cxn ang="0">
                <a:pos x="2034" y="189"/>
              </a:cxn>
              <a:cxn ang="0">
                <a:pos x="2153" y="264"/>
              </a:cxn>
              <a:cxn ang="0">
                <a:pos x="2250" y="349"/>
              </a:cxn>
              <a:cxn ang="0">
                <a:pos x="2322" y="442"/>
              </a:cxn>
              <a:cxn ang="0">
                <a:pos x="2368" y="541"/>
              </a:cxn>
              <a:cxn ang="0">
                <a:pos x="2383" y="646"/>
              </a:cxn>
              <a:cxn ang="0">
                <a:pos x="2379" y="699"/>
              </a:cxn>
              <a:cxn ang="0">
                <a:pos x="2349" y="801"/>
              </a:cxn>
              <a:cxn ang="0">
                <a:pos x="2290" y="897"/>
              </a:cxn>
              <a:cxn ang="0">
                <a:pos x="2205" y="986"/>
              </a:cxn>
              <a:cxn ang="0">
                <a:pos x="2096" y="1066"/>
              </a:cxn>
              <a:cxn ang="0">
                <a:pos x="1967" y="1136"/>
              </a:cxn>
              <a:cxn ang="0">
                <a:pos x="1819" y="1194"/>
              </a:cxn>
              <a:cxn ang="0">
                <a:pos x="1655" y="1240"/>
              </a:cxn>
              <a:cxn ang="0">
                <a:pos x="1478" y="1272"/>
              </a:cxn>
              <a:cxn ang="0">
                <a:pos x="1289" y="1289"/>
              </a:cxn>
              <a:cxn ang="0">
                <a:pos x="1192" y="1291"/>
              </a:cxn>
              <a:cxn ang="0">
                <a:pos x="998" y="1283"/>
              </a:cxn>
              <a:cxn ang="0">
                <a:pos x="815" y="1258"/>
              </a:cxn>
              <a:cxn ang="0">
                <a:pos x="644" y="1219"/>
              </a:cxn>
              <a:cxn ang="0">
                <a:pos x="488" y="1167"/>
              </a:cxn>
              <a:cxn ang="0">
                <a:pos x="349" y="1102"/>
              </a:cxn>
              <a:cxn ang="0">
                <a:pos x="230" y="1027"/>
              </a:cxn>
              <a:cxn ang="0">
                <a:pos x="133" y="942"/>
              </a:cxn>
              <a:cxn ang="0">
                <a:pos x="61" y="850"/>
              </a:cxn>
              <a:cxn ang="0">
                <a:pos x="16" y="750"/>
              </a:cxn>
              <a:cxn ang="0">
                <a:pos x="0" y="646"/>
              </a:cxn>
            </a:cxnLst>
            <a:rect l="0" t="0" r="r" b="b"/>
            <a:pathLst>
              <a:path w="2383" h="1291">
                <a:moveTo>
                  <a:pt x="0" y="646"/>
                </a:moveTo>
                <a:lnTo>
                  <a:pt x="4" y="593"/>
                </a:lnTo>
                <a:lnTo>
                  <a:pt x="16" y="541"/>
                </a:lnTo>
                <a:lnTo>
                  <a:pt x="35" y="490"/>
                </a:lnTo>
                <a:lnTo>
                  <a:pt x="61" y="442"/>
                </a:lnTo>
                <a:lnTo>
                  <a:pt x="94" y="394"/>
                </a:lnTo>
                <a:lnTo>
                  <a:pt x="133" y="349"/>
                </a:lnTo>
                <a:lnTo>
                  <a:pt x="179" y="306"/>
                </a:lnTo>
                <a:lnTo>
                  <a:pt x="230" y="264"/>
                </a:lnTo>
                <a:lnTo>
                  <a:pt x="287" y="225"/>
                </a:lnTo>
                <a:lnTo>
                  <a:pt x="349" y="189"/>
                </a:lnTo>
                <a:lnTo>
                  <a:pt x="416" y="155"/>
                </a:lnTo>
                <a:lnTo>
                  <a:pt x="488" y="125"/>
                </a:lnTo>
                <a:lnTo>
                  <a:pt x="564" y="97"/>
                </a:lnTo>
                <a:lnTo>
                  <a:pt x="644" y="72"/>
                </a:lnTo>
                <a:lnTo>
                  <a:pt x="728" y="51"/>
                </a:lnTo>
                <a:lnTo>
                  <a:pt x="815" y="33"/>
                </a:lnTo>
                <a:lnTo>
                  <a:pt x="905" y="19"/>
                </a:lnTo>
                <a:lnTo>
                  <a:pt x="998" y="8"/>
                </a:lnTo>
                <a:lnTo>
                  <a:pt x="1094" y="2"/>
                </a:lnTo>
                <a:lnTo>
                  <a:pt x="1192" y="0"/>
                </a:lnTo>
                <a:lnTo>
                  <a:pt x="1289" y="2"/>
                </a:lnTo>
                <a:lnTo>
                  <a:pt x="1385" y="8"/>
                </a:lnTo>
                <a:lnTo>
                  <a:pt x="1478" y="19"/>
                </a:lnTo>
                <a:lnTo>
                  <a:pt x="1568" y="33"/>
                </a:lnTo>
                <a:lnTo>
                  <a:pt x="1655" y="51"/>
                </a:lnTo>
                <a:lnTo>
                  <a:pt x="1739" y="72"/>
                </a:lnTo>
                <a:lnTo>
                  <a:pt x="1819" y="97"/>
                </a:lnTo>
                <a:lnTo>
                  <a:pt x="1895" y="125"/>
                </a:lnTo>
                <a:lnTo>
                  <a:pt x="1967" y="155"/>
                </a:lnTo>
                <a:lnTo>
                  <a:pt x="2034" y="189"/>
                </a:lnTo>
                <a:lnTo>
                  <a:pt x="2096" y="225"/>
                </a:lnTo>
                <a:lnTo>
                  <a:pt x="2153" y="264"/>
                </a:lnTo>
                <a:lnTo>
                  <a:pt x="2205" y="306"/>
                </a:lnTo>
                <a:lnTo>
                  <a:pt x="2250" y="349"/>
                </a:lnTo>
                <a:lnTo>
                  <a:pt x="2290" y="394"/>
                </a:lnTo>
                <a:lnTo>
                  <a:pt x="2322" y="442"/>
                </a:lnTo>
                <a:lnTo>
                  <a:pt x="2349" y="490"/>
                </a:lnTo>
                <a:lnTo>
                  <a:pt x="2368" y="541"/>
                </a:lnTo>
                <a:lnTo>
                  <a:pt x="2379" y="593"/>
                </a:lnTo>
                <a:lnTo>
                  <a:pt x="2383" y="646"/>
                </a:lnTo>
                <a:lnTo>
                  <a:pt x="2379" y="699"/>
                </a:lnTo>
                <a:lnTo>
                  <a:pt x="2368" y="750"/>
                </a:lnTo>
                <a:lnTo>
                  <a:pt x="2349" y="801"/>
                </a:lnTo>
                <a:lnTo>
                  <a:pt x="2322" y="850"/>
                </a:lnTo>
                <a:lnTo>
                  <a:pt x="2290" y="897"/>
                </a:lnTo>
                <a:lnTo>
                  <a:pt x="2250" y="942"/>
                </a:lnTo>
                <a:lnTo>
                  <a:pt x="2205" y="986"/>
                </a:lnTo>
                <a:lnTo>
                  <a:pt x="2153" y="1027"/>
                </a:lnTo>
                <a:lnTo>
                  <a:pt x="2096" y="1066"/>
                </a:lnTo>
                <a:lnTo>
                  <a:pt x="2034" y="1102"/>
                </a:lnTo>
                <a:lnTo>
                  <a:pt x="1967" y="1136"/>
                </a:lnTo>
                <a:lnTo>
                  <a:pt x="1895" y="1167"/>
                </a:lnTo>
                <a:lnTo>
                  <a:pt x="1819" y="1194"/>
                </a:lnTo>
                <a:lnTo>
                  <a:pt x="1739" y="1219"/>
                </a:lnTo>
                <a:lnTo>
                  <a:pt x="1655" y="1240"/>
                </a:lnTo>
                <a:lnTo>
                  <a:pt x="1568" y="1258"/>
                </a:lnTo>
                <a:lnTo>
                  <a:pt x="1478" y="1272"/>
                </a:lnTo>
                <a:lnTo>
                  <a:pt x="1385" y="1283"/>
                </a:lnTo>
                <a:lnTo>
                  <a:pt x="1289" y="1289"/>
                </a:lnTo>
                <a:lnTo>
                  <a:pt x="1192" y="1291"/>
                </a:lnTo>
                <a:lnTo>
                  <a:pt x="1094" y="1289"/>
                </a:lnTo>
                <a:lnTo>
                  <a:pt x="998" y="1283"/>
                </a:lnTo>
                <a:lnTo>
                  <a:pt x="905" y="1272"/>
                </a:lnTo>
                <a:lnTo>
                  <a:pt x="815" y="1258"/>
                </a:lnTo>
                <a:lnTo>
                  <a:pt x="728" y="1240"/>
                </a:lnTo>
                <a:lnTo>
                  <a:pt x="644" y="1219"/>
                </a:lnTo>
                <a:lnTo>
                  <a:pt x="564" y="1194"/>
                </a:lnTo>
                <a:lnTo>
                  <a:pt x="488" y="1167"/>
                </a:lnTo>
                <a:lnTo>
                  <a:pt x="416" y="1136"/>
                </a:lnTo>
                <a:lnTo>
                  <a:pt x="349" y="1102"/>
                </a:lnTo>
                <a:lnTo>
                  <a:pt x="287" y="1066"/>
                </a:lnTo>
                <a:lnTo>
                  <a:pt x="230" y="1027"/>
                </a:lnTo>
                <a:lnTo>
                  <a:pt x="179" y="986"/>
                </a:lnTo>
                <a:lnTo>
                  <a:pt x="133" y="942"/>
                </a:lnTo>
                <a:lnTo>
                  <a:pt x="94" y="897"/>
                </a:lnTo>
                <a:lnTo>
                  <a:pt x="61" y="850"/>
                </a:lnTo>
                <a:lnTo>
                  <a:pt x="35" y="801"/>
                </a:lnTo>
                <a:lnTo>
                  <a:pt x="16" y="750"/>
                </a:lnTo>
                <a:lnTo>
                  <a:pt x="4" y="699"/>
                </a:lnTo>
                <a:lnTo>
                  <a:pt x="0" y="646"/>
                </a:lnTo>
              </a:path>
            </a:pathLst>
          </a:custGeom>
          <a:solidFill>
            <a:srgbClr val="000000">
              <a:alpha val="0"/>
            </a:srgbClr>
          </a:solidFill>
          <a:ln w="25400">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AAEAE4A8-A6E5-453E-B946-FB774B73F48C}" type="slidenum">
              <a:rPr lang="en-US" altLang="zh-CN" smtClean="0"/>
              <a:t>22</a:t>
            </a:fld>
            <a:endParaRPr lang="zh-CN" altLang="en-US"/>
          </a:p>
        </p:txBody>
      </p:sp>
    </p:spTree>
    <p:extLst>
      <p:ext uri="{BB962C8B-B14F-4D97-AF65-F5344CB8AC3E}">
        <p14:creationId xmlns:p14="http://schemas.microsoft.com/office/powerpoint/2010/main" val="380403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srcRect/>
          <a:stretch>
            <a:fillRect/>
          </a:stretch>
        </p:blipFill>
        <p:spPr bwMode="auto">
          <a:xfrm>
            <a:off x="1701924" y="2276872"/>
            <a:ext cx="7924800" cy="3333750"/>
          </a:xfrm>
          <a:prstGeom prst="rect">
            <a:avLst/>
          </a:prstGeom>
          <a:noFill/>
          <a:ln w="9525">
            <a:noFill/>
            <a:miter lim="800000"/>
            <a:headEnd/>
            <a:tailEnd/>
          </a:ln>
          <a:effectLst/>
        </p:spPr>
      </p:pic>
      <p:sp>
        <p:nvSpPr>
          <p:cNvPr id="5" name="TextBox 4"/>
          <p:cNvSpPr txBox="1"/>
          <p:nvPr/>
        </p:nvSpPr>
        <p:spPr>
          <a:xfrm>
            <a:off x="2854052" y="4293096"/>
            <a:ext cx="5090088" cy="369332"/>
          </a:xfrm>
          <a:prstGeom prst="rect">
            <a:avLst/>
          </a:prstGeom>
          <a:noFill/>
        </p:spPr>
        <p:txBody>
          <a:bodyPr wrap="square" rtlCol="0">
            <a:spAutoFit/>
          </a:bodyPr>
          <a:lstStyle/>
          <a:p>
            <a:r>
              <a:rPr lang="zh-CN" altLang="en-US" dirty="0" smtClean="0"/>
              <a:t>当</a:t>
            </a:r>
            <a:r>
              <a:rPr lang="en-US" altLang="zh-CN" dirty="0" smtClean="0"/>
              <a:t>P</a:t>
            </a:r>
            <a:r>
              <a:rPr lang="zh-CN" altLang="en-US" dirty="0" smtClean="0"/>
              <a:t>值低，零假设不成立，当</a:t>
            </a:r>
            <a:r>
              <a:rPr lang="en-US" altLang="zh-CN" dirty="0" smtClean="0"/>
              <a:t>p</a:t>
            </a:r>
            <a:r>
              <a:rPr lang="zh-CN" altLang="en-US" dirty="0" smtClean="0"/>
              <a:t>值高，零假设成立</a:t>
            </a:r>
            <a:endParaRPr lang="zh-CN" altLang="en-US" dirty="0"/>
          </a:p>
        </p:txBody>
      </p:sp>
      <p:sp>
        <p:nvSpPr>
          <p:cNvPr id="6" name="灯片编号占位符 5"/>
          <p:cNvSpPr>
            <a:spLocks noGrp="1"/>
          </p:cNvSpPr>
          <p:nvPr>
            <p:ph type="sldNum" sz="quarter" idx="12"/>
          </p:nvPr>
        </p:nvSpPr>
        <p:spPr/>
        <p:txBody>
          <a:bodyPr/>
          <a:lstStyle/>
          <a:p>
            <a:fld id="{AAEAE4A8-A6E5-453E-B946-FB774B73F48C}" type="slidenum">
              <a:rPr lang="en-US" altLang="zh-CN" smtClean="0"/>
              <a:t>23</a:t>
            </a:fld>
            <a:endParaRPr lang="zh-CN" altLang="en-US"/>
          </a:p>
        </p:txBody>
      </p:sp>
    </p:spTree>
    <p:extLst>
      <p:ext uri="{BB962C8B-B14F-4D97-AF65-F5344CB8AC3E}">
        <p14:creationId xmlns:p14="http://schemas.microsoft.com/office/powerpoint/2010/main" val="429420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收集、统计和分析数据，建立过程性能</a:t>
            </a:r>
            <a:r>
              <a:rPr lang="zh-CN" altLang="en-US" dirty="0" smtClean="0"/>
              <a:t>模型</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过程性能模型作为以下使用：</a:t>
            </a:r>
            <a:endParaRPr lang="en-US" altLang="zh-CN" dirty="0"/>
          </a:p>
          <a:p>
            <a:pPr lvl="1"/>
            <a:r>
              <a:rPr lang="zh-CN" altLang="en-US" dirty="0"/>
              <a:t>项目使用它们来估计，分析和预测组织标准过程集中过程的过程性能。</a:t>
            </a:r>
            <a:endParaRPr lang="en-US" altLang="zh-CN" dirty="0"/>
          </a:p>
          <a:p>
            <a:pPr lvl="1"/>
            <a:r>
              <a:rPr lang="zh-CN" altLang="en-US" dirty="0"/>
              <a:t>组织用他们来评估过程改进活动的（潜在）投资回报。</a:t>
            </a:r>
            <a:endParaRPr lang="en-US" altLang="zh-CN" dirty="0"/>
          </a:p>
          <a:p>
            <a:pPr lvl="1"/>
            <a:r>
              <a:rPr lang="zh-CN" altLang="en-US" dirty="0"/>
              <a:t>项目用它们来估计，分析和预测已定义过程的性能。</a:t>
            </a:r>
            <a:endParaRPr lang="en-US" altLang="zh-CN" dirty="0"/>
          </a:p>
          <a:p>
            <a:pPr lvl="1"/>
            <a:r>
              <a:rPr lang="zh-CN" altLang="en-US" dirty="0"/>
              <a:t>项目使用它们来选择过程。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24</a:t>
            </a:fld>
            <a:endParaRPr lang="zh-CN" altLang="en-US"/>
          </a:p>
        </p:txBody>
      </p:sp>
    </p:spTree>
    <p:extLst>
      <p:ext uri="{BB962C8B-B14F-4D97-AF65-F5344CB8AC3E}">
        <p14:creationId xmlns:p14="http://schemas.microsoft.com/office/powerpoint/2010/main" val="41896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收集、统计和分析数据，建立过程性能模型</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b="1" dirty="0"/>
              <a:t>过程性能建模的基本步骤</a:t>
            </a:r>
            <a:endParaRPr lang="en-US" altLang="zh-CN" dirty="0" smtClean="0"/>
          </a:p>
          <a:p>
            <a:pPr lvl="1"/>
            <a:r>
              <a:rPr lang="en-US" altLang="zh-CN" dirty="0" smtClean="0"/>
              <a:t>1.</a:t>
            </a:r>
            <a:r>
              <a:rPr lang="zh-CN" altLang="en-US" dirty="0" smtClean="0"/>
              <a:t>识别数据总体的样本来分析关联性和预测性关系。</a:t>
            </a:r>
            <a:endParaRPr lang="en-US" altLang="zh-CN" dirty="0" smtClean="0"/>
          </a:p>
          <a:p>
            <a:pPr lvl="1"/>
            <a:r>
              <a:rPr lang="en-US" altLang="zh-CN" dirty="0" smtClean="0"/>
              <a:t>2.</a:t>
            </a:r>
            <a:r>
              <a:rPr lang="zh-CN" altLang="en-US" dirty="0" smtClean="0"/>
              <a:t>使用基本的统计方法决策矩阵（分层的工作辅助）来确定使用哪种方法。</a:t>
            </a:r>
            <a:endParaRPr lang="en-US" altLang="zh-CN" dirty="0" smtClean="0"/>
          </a:p>
          <a:p>
            <a:pPr lvl="1"/>
            <a:r>
              <a:rPr lang="en-US" altLang="zh-CN" dirty="0" smtClean="0"/>
              <a:t>3.</a:t>
            </a:r>
            <a:r>
              <a:rPr lang="zh-CN" altLang="en-US" dirty="0" smtClean="0"/>
              <a:t>使用</a:t>
            </a:r>
            <a:r>
              <a:rPr lang="en-US" altLang="zh-CN" dirty="0" smtClean="0"/>
              <a:t>p</a:t>
            </a:r>
            <a:r>
              <a:rPr lang="zh-CN" altLang="en-US" dirty="0" smtClean="0"/>
              <a:t>值总结表（分层的工作辅助）来总结结果。</a:t>
            </a:r>
            <a:endParaRPr lang="en-US" altLang="zh-CN" dirty="0" smtClean="0"/>
          </a:p>
          <a:p>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2537036262"/>
              </p:ext>
            </p:extLst>
          </p:nvPr>
        </p:nvGraphicFramePr>
        <p:xfrm>
          <a:off x="6147292" y="3356992"/>
          <a:ext cx="5472609" cy="3503662"/>
        </p:xfrm>
        <a:graphic>
          <a:graphicData uri="http://schemas.openxmlformats.org/drawingml/2006/table">
            <a:tbl>
              <a:tblPr/>
              <a:tblGrid>
                <a:gridCol w="916687"/>
                <a:gridCol w="1429490"/>
                <a:gridCol w="1470248"/>
                <a:gridCol w="864096"/>
                <a:gridCol w="792088"/>
              </a:tblGrid>
              <a:tr h="307697">
                <a:tc>
                  <a:txBody>
                    <a:bodyPr/>
                    <a:lstStyle/>
                    <a:p>
                      <a:pPr marL="80645" algn="ctr">
                        <a:lnSpc>
                          <a:spcPts val="2100"/>
                        </a:lnSpc>
                        <a:spcAft>
                          <a:spcPts val="0"/>
                        </a:spcAft>
                      </a:pPr>
                      <a:r>
                        <a:rPr lang="zh-CN" altLang="en-US" sz="1050" b="1" kern="100" dirty="0" smtClean="0">
                          <a:latin typeface="Calibri"/>
                          <a:ea typeface="宋体"/>
                          <a:cs typeface="Times New Roman"/>
                        </a:rPr>
                        <a:t>方法</a:t>
                      </a:r>
                      <a:endParaRPr lang="zh-CN" sz="105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90170" algn="ctr">
                        <a:lnSpc>
                          <a:spcPts val="1595"/>
                        </a:lnSpc>
                        <a:spcAft>
                          <a:spcPts val="0"/>
                        </a:spcAft>
                      </a:pPr>
                      <a:r>
                        <a:rPr lang="zh-CN" altLang="en-US" sz="1050" b="1" kern="100" dirty="0" smtClean="0">
                          <a:latin typeface="Calibri"/>
                          <a:ea typeface="宋体"/>
                          <a:cs typeface="Times New Roman"/>
                        </a:rPr>
                        <a:t>零</a:t>
                      </a:r>
                      <a:endParaRPr lang="zh-CN" sz="105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90170" algn="ctr">
                        <a:lnSpc>
                          <a:spcPts val="1595"/>
                        </a:lnSpc>
                        <a:spcAft>
                          <a:spcPts val="0"/>
                        </a:spcAft>
                      </a:pPr>
                      <a:r>
                        <a:rPr lang="zh-CN" altLang="en-US" sz="1050" b="1" kern="100" dirty="0" smtClean="0">
                          <a:latin typeface="Calibri"/>
                          <a:ea typeface="宋体"/>
                          <a:cs typeface="Times New Roman"/>
                        </a:rPr>
                        <a:t>对立</a:t>
                      </a:r>
                      <a:endParaRPr lang="zh-CN" sz="105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92075" algn="ctr">
                        <a:lnSpc>
                          <a:spcPts val="1595"/>
                        </a:lnSpc>
                        <a:spcAft>
                          <a:spcPts val="0"/>
                        </a:spcAft>
                      </a:pPr>
                      <a:r>
                        <a:rPr lang="en-US" altLang="zh-CN" sz="1050" b="1" kern="100" dirty="0" smtClean="0">
                          <a:latin typeface="Calibri"/>
                          <a:ea typeface="宋体"/>
                          <a:cs typeface="Times New Roman"/>
                        </a:rPr>
                        <a:t>P&lt;0.05</a:t>
                      </a:r>
                      <a:endParaRPr lang="zh-CN" sz="105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90805" algn="ctr">
                        <a:lnSpc>
                          <a:spcPts val="1775"/>
                        </a:lnSpc>
                        <a:spcAft>
                          <a:spcPts val="0"/>
                        </a:spcAft>
                      </a:pPr>
                      <a:r>
                        <a:rPr lang="en-US" altLang="zh-CN" sz="1050" b="1" kern="100" dirty="0" smtClean="0">
                          <a:latin typeface="Calibri"/>
                          <a:ea typeface="宋体"/>
                          <a:cs typeface="Times New Roman"/>
                        </a:rPr>
                        <a:t>P&gt;0.05</a:t>
                      </a:r>
                      <a:endParaRPr lang="zh-CN" sz="1050" b="1"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0072">
                <a:tc>
                  <a:txBody>
                    <a:bodyPr/>
                    <a:lstStyle/>
                    <a:p>
                      <a:pPr marL="80645" algn="l">
                        <a:lnSpc>
                          <a:spcPts val="2100"/>
                        </a:lnSpc>
                        <a:spcAft>
                          <a:spcPts val="0"/>
                        </a:spcAft>
                      </a:pPr>
                      <a:r>
                        <a:rPr lang="zh-CN" altLang="en-US" sz="1050" kern="0" dirty="0" smtClean="0">
                          <a:solidFill>
                            <a:srgbClr val="000000"/>
                          </a:solidFill>
                          <a:latin typeface="Arial"/>
                          <a:ea typeface="宋体"/>
                          <a:cs typeface="Times New Roman"/>
                        </a:rPr>
                        <a:t>假设检验</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050" kern="0" dirty="0" smtClean="0">
                          <a:solidFill>
                            <a:srgbClr val="000000"/>
                          </a:solidFill>
                          <a:latin typeface="Arial"/>
                          <a:ea typeface="宋体"/>
                          <a:cs typeface="Times New Roman"/>
                        </a:rPr>
                        <a:t>没有差异，不相关</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050" kern="0" dirty="0" smtClean="0">
                          <a:solidFill>
                            <a:srgbClr val="000000"/>
                          </a:solidFill>
                          <a:latin typeface="Arial"/>
                          <a:ea typeface="宋体"/>
                          <a:cs typeface="Times New Roman"/>
                        </a:rPr>
                        <a:t>两项不同，相关</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050" kern="0" dirty="0" smtClean="0">
                          <a:solidFill>
                            <a:srgbClr val="000000"/>
                          </a:solidFill>
                          <a:latin typeface="Arial"/>
                          <a:ea typeface="宋体"/>
                          <a:cs typeface="Times New Roman"/>
                        </a:rPr>
                        <a:t>对立假设成立</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75"/>
                        </a:lnSpc>
                        <a:spcAft>
                          <a:spcPts val="0"/>
                        </a:spcAft>
                      </a:pPr>
                      <a:r>
                        <a:rPr lang="zh-CN" altLang="en-US" sz="1050" kern="0" dirty="0" smtClean="0">
                          <a:solidFill>
                            <a:srgbClr val="000000"/>
                          </a:solidFill>
                          <a:latin typeface="Arial"/>
                          <a:ea typeface="宋体"/>
                          <a:cs typeface="Times New Roman"/>
                        </a:rPr>
                        <a:t>零假设成立</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0072">
                <a:tc>
                  <a:txBody>
                    <a:bodyPr/>
                    <a:lstStyle/>
                    <a:p>
                      <a:pPr marL="80645" algn="l">
                        <a:lnSpc>
                          <a:spcPts val="2100"/>
                        </a:lnSpc>
                        <a:spcAft>
                          <a:spcPts val="0"/>
                        </a:spcAft>
                      </a:pPr>
                      <a:r>
                        <a:rPr lang="zh-CN" altLang="en-US" sz="1050" kern="0" dirty="0" smtClean="0">
                          <a:solidFill>
                            <a:srgbClr val="000000"/>
                          </a:solidFill>
                          <a:latin typeface="Arial"/>
                          <a:ea typeface="宋体"/>
                          <a:cs typeface="Times New Roman"/>
                        </a:rPr>
                        <a:t>正态分布检验</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050" kern="0" dirty="0" smtClean="0">
                          <a:solidFill>
                            <a:srgbClr val="000000"/>
                          </a:solidFill>
                          <a:latin typeface="Arial"/>
                          <a:ea typeface="宋体"/>
                          <a:cs typeface="Times New Roman"/>
                        </a:rPr>
                        <a:t>数据符合正态分布</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050" kern="0" dirty="0" smtClean="0">
                          <a:solidFill>
                            <a:srgbClr val="000000"/>
                          </a:solidFill>
                          <a:latin typeface="Arial"/>
                          <a:ea typeface="宋体"/>
                          <a:cs typeface="Times New Roman"/>
                        </a:rPr>
                        <a:t>数据不符合正态分布</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050" kern="0" dirty="0" smtClean="0">
                          <a:solidFill>
                            <a:srgbClr val="000000"/>
                          </a:solidFill>
                          <a:latin typeface="Arial"/>
                          <a:ea typeface="宋体"/>
                          <a:cs typeface="Times New Roman"/>
                        </a:rPr>
                        <a:t>对立假设成立</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75"/>
                        </a:lnSpc>
                        <a:spcAft>
                          <a:spcPts val="0"/>
                        </a:spcAft>
                      </a:pPr>
                      <a:r>
                        <a:rPr lang="zh-CN" altLang="en-US" sz="1050" kern="0" dirty="0" smtClean="0">
                          <a:solidFill>
                            <a:srgbClr val="000000"/>
                          </a:solidFill>
                          <a:latin typeface="Arial"/>
                          <a:ea typeface="宋体"/>
                          <a:cs typeface="Times New Roman"/>
                        </a:rPr>
                        <a:t>零假设成立</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0072">
                <a:tc>
                  <a:txBody>
                    <a:bodyPr/>
                    <a:lstStyle/>
                    <a:p>
                      <a:pPr marL="80645" algn="l">
                        <a:lnSpc>
                          <a:spcPts val="3500"/>
                        </a:lnSpc>
                        <a:spcAft>
                          <a:spcPts val="0"/>
                        </a:spcAft>
                      </a:pPr>
                      <a:r>
                        <a:rPr lang="zh-CN" altLang="en-US" sz="1050" kern="100" dirty="0" smtClean="0">
                          <a:solidFill>
                            <a:schemeClr val="tx1"/>
                          </a:solidFill>
                          <a:latin typeface="Calibri"/>
                          <a:ea typeface="宋体"/>
                          <a:cs typeface="Times New Roman"/>
                        </a:rPr>
                        <a:t>方差分析</a:t>
                      </a:r>
                      <a:endParaRPr lang="en-US" sz="1050" kern="0" dirty="0" smtClean="0">
                        <a:solidFill>
                          <a:srgbClr val="000000"/>
                        </a:solidFill>
                        <a:latin typeface="Arial"/>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050" kern="100" dirty="0" smtClean="0">
                          <a:solidFill>
                            <a:schemeClr val="tx1"/>
                          </a:solidFill>
                          <a:latin typeface="Calibri"/>
                          <a:ea typeface="宋体"/>
                          <a:cs typeface="Times New Roman"/>
                        </a:rPr>
                        <a:t>沿</a:t>
                      </a:r>
                      <a:r>
                        <a:rPr lang="en-US" altLang="zh-CN" sz="1050" kern="100" dirty="0" smtClean="0">
                          <a:solidFill>
                            <a:schemeClr val="tx1"/>
                          </a:solidFill>
                          <a:latin typeface="Calibri"/>
                          <a:ea typeface="宋体"/>
                          <a:cs typeface="Times New Roman"/>
                        </a:rPr>
                        <a:t>x</a:t>
                      </a:r>
                      <a:r>
                        <a:rPr lang="zh-CN" altLang="en-US" sz="1050" kern="100" dirty="0" smtClean="0">
                          <a:solidFill>
                            <a:schemeClr val="tx1"/>
                          </a:solidFill>
                          <a:latin typeface="Calibri"/>
                          <a:ea typeface="宋体"/>
                          <a:cs typeface="Times New Roman"/>
                        </a:rPr>
                        <a:t>水平</a:t>
                      </a:r>
                      <a:r>
                        <a:rPr lang="en-US" altLang="zh-CN" sz="1050" kern="100" dirty="0" smtClean="0">
                          <a:solidFill>
                            <a:schemeClr val="tx1"/>
                          </a:solidFill>
                          <a:latin typeface="Calibri"/>
                          <a:ea typeface="宋体"/>
                          <a:cs typeface="Times New Roman"/>
                        </a:rPr>
                        <a:t>Y</a:t>
                      </a:r>
                      <a:r>
                        <a:rPr lang="zh-CN" altLang="en-US" sz="1050" kern="100" dirty="0" smtClean="0">
                          <a:solidFill>
                            <a:schemeClr val="tx1"/>
                          </a:solidFill>
                          <a:latin typeface="Calibri"/>
                          <a:ea typeface="宋体"/>
                          <a:cs typeface="Times New Roman"/>
                        </a:rPr>
                        <a:t>无差异</a:t>
                      </a:r>
                      <a:endParaRPr lang="zh-CN" sz="1050" kern="100" dirty="0">
                        <a:solidFill>
                          <a:schemeClr val="tx1"/>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050" kern="0" dirty="0" smtClean="0">
                          <a:solidFill>
                            <a:schemeClr val="tx1"/>
                          </a:solidFill>
                          <a:latin typeface="Arial"/>
                          <a:ea typeface="宋体"/>
                          <a:cs typeface="Times New Roman"/>
                        </a:rPr>
                        <a:t>在多于</a:t>
                      </a:r>
                      <a:r>
                        <a:rPr lang="en-US" altLang="zh-CN" sz="1050" kern="0" dirty="0" smtClean="0">
                          <a:solidFill>
                            <a:schemeClr val="tx1"/>
                          </a:solidFill>
                          <a:latin typeface="Arial"/>
                          <a:ea typeface="宋体"/>
                          <a:cs typeface="Times New Roman"/>
                        </a:rPr>
                        <a:t>1</a:t>
                      </a:r>
                      <a:r>
                        <a:rPr lang="zh-CN" altLang="en-US" sz="1050" kern="0" dirty="0" smtClean="0">
                          <a:solidFill>
                            <a:schemeClr val="tx1"/>
                          </a:solidFill>
                          <a:latin typeface="Arial"/>
                          <a:ea typeface="宋体"/>
                          <a:cs typeface="Times New Roman"/>
                        </a:rPr>
                        <a:t>个</a:t>
                      </a:r>
                      <a:r>
                        <a:rPr lang="en-US" altLang="zh-CN" sz="1050" kern="0" dirty="0" smtClean="0">
                          <a:solidFill>
                            <a:schemeClr val="tx1"/>
                          </a:solidFill>
                          <a:latin typeface="Arial"/>
                          <a:ea typeface="宋体"/>
                          <a:cs typeface="Times New Roman"/>
                        </a:rPr>
                        <a:t>x</a:t>
                      </a:r>
                      <a:r>
                        <a:rPr lang="zh-CN" altLang="en-US" sz="1050" kern="0" dirty="0" smtClean="0">
                          <a:solidFill>
                            <a:schemeClr val="tx1"/>
                          </a:solidFill>
                          <a:latin typeface="Arial"/>
                          <a:ea typeface="宋体"/>
                          <a:cs typeface="Times New Roman"/>
                        </a:rPr>
                        <a:t>的水平之间</a:t>
                      </a:r>
                      <a:r>
                        <a:rPr lang="en-US" altLang="zh-CN" sz="1050" kern="0" dirty="0" smtClean="0">
                          <a:solidFill>
                            <a:schemeClr val="tx1"/>
                          </a:solidFill>
                          <a:latin typeface="Arial"/>
                          <a:ea typeface="宋体"/>
                          <a:cs typeface="Times New Roman"/>
                        </a:rPr>
                        <a:t>Y</a:t>
                      </a:r>
                      <a:r>
                        <a:rPr lang="zh-CN" altLang="en-US" sz="1050" kern="0" dirty="0" smtClean="0">
                          <a:solidFill>
                            <a:schemeClr val="tx1"/>
                          </a:solidFill>
                          <a:latin typeface="Arial"/>
                          <a:ea typeface="宋体"/>
                          <a:cs typeface="Times New Roman"/>
                        </a:rPr>
                        <a:t>有差异</a:t>
                      </a:r>
                      <a:endParaRPr lang="zh-CN" sz="1050" kern="100" dirty="0">
                        <a:solidFill>
                          <a:schemeClr val="tx1"/>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050" kern="0" dirty="0" smtClean="0">
                          <a:solidFill>
                            <a:srgbClr val="000000"/>
                          </a:solidFill>
                          <a:latin typeface="Arial"/>
                          <a:ea typeface="+mn-ea"/>
                          <a:cs typeface="Times New Roman"/>
                        </a:rPr>
                        <a:t>对立假设成立</a:t>
                      </a:r>
                      <a:endParaRPr lang="zh-CN" altLang="en-US" sz="105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80"/>
                        </a:lnSpc>
                        <a:spcAft>
                          <a:spcPts val="0"/>
                        </a:spcAft>
                      </a:pPr>
                      <a:r>
                        <a:rPr lang="zh-CN" altLang="en-US" sz="1050" kern="0" dirty="0" smtClean="0">
                          <a:solidFill>
                            <a:srgbClr val="000000"/>
                          </a:solidFill>
                          <a:latin typeface="Arial"/>
                          <a:ea typeface="宋体"/>
                          <a:cs typeface="Times New Roman"/>
                        </a:rPr>
                        <a:t>零假设成立</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22213">
                <a:tc>
                  <a:txBody>
                    <a:bodyPr/>
                    <a:lstStyle/>
                    <a:p>
                      <a:pPr marL="80645" algn="l">
                        <a:lnSpc>
                          <a:spcPts val="3500"/>
                        </a:lnSpc>
                        <a:spcAft>
                          <a:spcPts val="0"/>
                        </a:spcAft>
                      </a:pPr>
                      <a:r>
                        <a:rPr lang="zh-CN" altLang="en-US" sz="1050" kern="0" dirty="0" smtClean="0">
                          <a:solidFill>
                            <a:srgbClr val="000000"/>
                          </a:solidFill>
                          <a:latin typeface="Arial"/>
                          <a:ea typeface="宋体"/>
                          <a:cs typeface="Times New Roman"/>
                        </a:rPr>
                        <a:t>回归测试</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en-US" altLang="zh-CN" sz="1050" kern="0" dirty="0" smtClean="0">
                          <a:solidFill>
                            <a:schemeClr val="bg1">
                              <a:lumMod val="10000"/>
                            </a:schemeClr>
                          </a:solidFill>
                          <a:latin typeface="Arial"/>
                          <a:ea typeface="宋体"/>
                          <a:cs typeface="Times New Roman"/>
                        </a:rPr>
                        <a:t>X</a:t>
                      </a:r>
                      <a:r>
                        <a:rPr lang="zh-CN" altLang="en-US" sz="1050" kern="0" dirty="0" smtClean="0">
                          <a:solidFill>
                            <a:schemeClr val="bg1">
                              <a:lumMod val="10000"/>
                            </a:schemeClr>
                          </a:solidFill>
                          <a:latin typeface="Arial"/>
                          <a:ea typeface="宋体"/>
                          <a:cs typeface="Times New Roman"/>
                        </a:rPr>
                        <a:t>因素没有对模型产生影响</a:t>
                      </a:r>
                      <a:endParaRPr lang="en-US" sz="1050" kern="0" dirty="0" smtClean="0">
                        <a:solidFill>
                          <a:schemeClr val="bg1">
                            <a:lumMod val="10000"/>
                          </a:schemeClr>
                        </a:solidFill>
                        <a:latin typeface="Arial"/>
                        <a:ea typeface="宋体"/>
                        <a:cs typeface="Times New Roman"/>
                      </a:endParaRPr>
                    </a:p>
                    <a:p>
                      <a:pPr marL="90170" algn="l">
                        <a:lnSpc>
                          <a:spcPts val="1595"/>
                        </a:lnSpc>
                        <a:spcAft>
                          <a:spcPts val="0"/>
                        </a:spcAft>
                      </a:pPr>
                      <a:endParaRPr lang="zh-CN" sz="1050" kern="100" dirty="0">
                        <a:solidFill>
                          <a:schemeClr val="bg1">
                            <a:lumMod val="10000"/>
                          </a:schemeClr>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en-US" altLang="zh-CN" sz="1050" kern="0" dirty="0" smtClean="0">
                          <a:solidFill>
                            <a:schemeClr val="bg1">
                              <a:lumMod val="10000"/>
                            </a:schemeClr>
                          </a:solidFill>
                          <a:latin typeface="+mn-lt"/>
                          <a:ea typeface="宋体"/>
                          <a:cs typeface="Times New Roman"/>
                        </a:rPr>
                        <a:t>X</a:t>
                      </a:r>
                      <a:r>
                        <a:rPr lang="zh-CN" altLang="en-US" sz="1050" kern="0" dirty="0" smtClean="0">
                          <a:solidFill>
                            <a:schemeClr val="bg1">
                              <a:lumMod val="10000"/>
                            </a:schemeClr>
                          </a:solidFill>
                          <a:latin typeface="+mn-lt"/>
                          <a:ea typeface="宋体"/>
                          <a:cs typeface="Times New Roman"/>
                        </a:rPr>
                        <a:t>因素对模型产生了影响</a:t>
                      </a:r>
                      <a:endParaRPr lang="en-US" altLang="zh-CN" sz="1050" kern="0" dirty="0" smtClean="0">
                        <a:solidFill>
                          <a:schemeClr val="bg1">
                            <a:lumMod val="10000"/>
                          </a:schemeClr>
                        </a:solidFill>
                        <a:latin typeface="+mn-lt"/>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050" kern="0" dirty="0" smtClean="0">
                          <a:solidFill>
                            <a:srgbClr val="000000"/>
                          </a:solidFill>
                          <a:latin typeface="Arial"/>
                          <a:ea typeface="+mn-ea"/>
                          <a:cs typeface="Times New Roman"/>
                        </a:rPr>
                        <a:t>对立假设成立</a:t>
                      </a:r>
                      <a:endParaRPr lang="zh-CN" altLang="en-US" sz="105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80"/>
                        </a:lnSpc>
                        <a:spcAft>
                          <a:spcPts val="0"/>
                        </a:spcAft>
                      </a:pPr>
                      <a:r>
                        <a:rPr lang="en-US" sz="1050" kern="0" dirty="0" smtClean="0">
                          <a:solidFill>
                            <a:srgbClr val="000000"/>
                          </a:solidFill>
                          <a:latin typeface="Arial"/>
                          <a:ea typeface="宋体"/>
                          <a:cs typeface="Times New Roman"/>
                        </a:rPr>
                        <a:t> </a:t>
                      </a:r>
                      <a:r>
                        <a:rPr lang="zh-CN" altLang="en-US" sz="1050" kern="0" dirty="0" smtClean="0">
                          <a:solidFill>
                            <a:srgbClr val="000000"/>
                          </a:solidFill>
                          <a:latin typeface="Arial"/>
                          <a:ea typeface="+mn-ea"/>
                          <a:cs typeface="Times New Roman"/>
                        </a:rPr>
                        <a:t>零假设成立</a:t>
                      </a:r>
                      <a:endParaRPr lang="zh-CN" altLang="en-US" sz="1050" kern="100" dirty="0" smtClean="0">
                        <a:latin typeface="+mn-lt"/>
                        <a:ea typeface="+mn-ea"/>
                        <a:cs typeface="Times New Roman"/>
                      </a:endParaRPr>
                    </a:p>
                    <a:p>
                      <a:pPr marL="90805" algn="l">
                        <a:lnSpc>
                          <a:spcPts val="1780"/>
                        </a:lnSpc>
                        <a:spcAft>
                          <a:spcPts val="0"/>
                        </a:spcAft>
                      </a:pP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3265">
                <a:tc>
                  <a:txBody>
                    <a:bodyPr/>
                    <a:lstStyle/>
                    <a:p>
                      <a:pPr marL="80645" algn="l">
                        <a:lnSpc>
                          <a:spcPts val="3635"/>
                        </a:lnSpc>
                        <a:spcAft>
                          <a:spcPts val="0"/>
                        </a:spcAft>
                      </a:pPr>
                      <a:r>
                        <a:rPr lang="zh-CN" altLang="en-US" sz="1050" kern="0" dirty="0" smtClean="0">
                          <a:solidFill>
                            <a:srgbClr val="000000"/>
                          </a:solidFill>
                          <a:latin typeface="Arial"/>
                          <a:ea typeface="宋体"/>
                          <a:cs typeface="Times New Roman"/>
                        </a:rPr>
                        <a:t>卡方检验</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990"/>
                        </a:lnSpc>
                        <a:spcAft>
                          <a:spcPts val="0"/>
                        </a:spcAft>
                      </a:pPr>
                      <a:r>
                        <a:rPr lang="zh-CN" altLang="en-US" sz="1050" kern="0" dirty="0" smtClean="0">
                          <a:solidFill>
                            <a:schemeClr val="bg1">
                              <a:lumMod val="10000"/>
                            </a:schemeClr>
                          </a:solidFill>
                          <a:latin typeface="Arial"/>
                          <a:ea typeface="宋体"/>
                          <a:cs typeface="Times New Roman"/>
                        </a:rPr>
                        <a:t>两个离散变量不相关</a:t>
                      </a:r>
                      <a:endParaRPr lang="zh-CN" sz="1050" kern="100" dirty="0">
                        <a:solidFill>
                          <a:schemeClr val="bg1">
                            <a:lumMod val="10000"/>
                          </a:schemeClr>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algn="l">
                        <a:lnSpc>
                          <a:spcPts val="1595"/>
                        </a:lnSpc>
                        <a:spcAft>
                          <a:spcPts val="0"/>
                        </a:spcAft>
                      </a:pPr>
                      <a:r>
                        <a:rPr lang="zh-CN" altLang="en-US" sz="1050" kern="0" dirty="0" smtClean="0">
                          <a:solidFill>
                            <a:schemeClr val="bg1">
                              <a:lumMod val="10000"/>
                            </a:schemeClr>
                          </a:solidFill>
                          <a:latin typeface="Arial"/>
                          <a:ea typeface="宋体"/>
                          <a:cs typeface="Times New Roman"/>
                        </a:rPr>
                        <a:t>两个离散变量相关</a:t>
                      </a:r>
                      <a:endParaRPr lang="zh-CN" sz="1050" kern="100" dirty="0">
                        <a:solidFill>
                          <a:schemeClr val="bg1">
                            <a:lumMod val="10000"/>
                          </a:schemeClr>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050" kern="0" dirty="0" smtClean="0">
                          <a:solidFill>
                            <a:srgbClr val="000000"/>
                          </a:solidFill>
                          <a:latin typeface="Arial"/>
                          <a:ea typeface="+mn-ea"/>
                          <a:cs typeface="Times New Roman"/>
                        </a:rPr>
                        <a:t>对立假设成立</a:t>
                      </a:r>
                      <a:endParaRPr lang="zh-CN" altLang="en-US" sz="105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80"/>
                        </a:lnSpc>
                        <a:spcAft>
                          <a:spcPts val="0"/>
                        </a:spcAft>
                      </a:pPr>
                      <a:r>
                        <a:rPr lang="zh-CN" altLang="en-US" sz="1050" kern="0" dirty="0" smtClean="0">
                          <a:solidFill>
                            <a:srgbClr val="000000"/>
                          </a:solidFill>
                          <a:latin typeface="Arial"/>
                          <a:ea typeface="+mn-ea"/>
                          <a:cs typeface="Times New Roman"/>
                        </a:rPr>
                        <a:t>零假设成立</a:t>
                      </a:r>
                      <a:endParaRPr lang="zh-CN" altLang="en-US" sz="105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22213">
                <a:tc>
                  <a:txBody>
                    <a:bodyPr/>
                    <a:lstStyle/>
                    <a:p>
                      <a:pPr marL="80645" algn="l">
                        <a:lnSpc>
                          <a:spcPts val="2100"/>
                        </a:lnSpc>
                        <a:spcAft>
                          <a:spcPts val="0"/>
                        </a:spcAft>
                      </a:pPr>
                      <a:r>
                        <a:rPr lang="zh-CN" altLang="en-US" sz="1050" kern="0" dirty="0" smtClean="0">
                          <a:solidFill>
                            <a:srgbClr val="000000"/>
                          </a:solidFill>
                          <a:latin typeface="Arial"/>
                          <a:ea typeface="宋体"/>
                          <a:cs typeface="Times New Roman"/>
                        </a:rPr>
                        <a:t>逻辑回归测试</a:t>
                      </a:r>
                      <a:endParaRPr lang="zh-CN" sz="105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marR="0" indent="0" algn="l" defTabSz="914400" rtl="0" eaLnBrk="1" fontAlgn="auto" latinLnBrk="0" hangingPunct="1">
                        <a:lnSpc>
                          <a:spcPts val="1610"/>
                        </a:lnSpc>
                        <a:spcBef>
                          <a:spcPts val="0"/>
                        </a:spcBef>
                        <a:spcAft>
                          <a:spcPts val="0"/>
                        </a:spcAft>
                        <a:buClrTx/>
                        <a:buSzTx/>
                        <a:buFontTx/>
                        <a:buNone/>
                        <a:tabLst/>
                        <a:defRPr/>
                      </a:pPr>
                      <a:r>
                        <a:rPr lang="zh-CN" altLang="en-US" sz="1050" kern="0" dirty="0" smtClean="0">
                          <a:solidFill>
                            <a:schemeClr val="bg1">
                              <a:lumMod val="10000"/>
                            </a:schemeClr>
                          </a:solidFill>
                          <a:latin typeface="+mn-lt"/>
                          <a:ea typeface="宋体"/>
                          <a:cs typeface="Times New Roman"/>
                        </a:rPr>
                        <a:t>多个</a:t>
                      </a:r>
                      <a:r>
                        <a:rPr lang="en-US" altLang="zh-CN" sz="1050" kern="0" dirty="0" smtClean="0">
                          <a:solidFill>
                            <a:schemeClr val="bg1">
                              <a:lumMod val="10000"/>
                            </a:schemeClr>
                          </a:solidFill>
                          <a:latin typeface="+mn-lt"/>
                          <a:ea typeface="宋体"/>
                          <a:cs typeface="Times New Roman"/>
                        </a:rPr>
                        <a:t>X</a:t>
                      </a:r>
                      <a:r>
                        <a:rPr lang="zh-CN" altLang="en-US" sz="1050" kern="0" dirty="0" smtClean="0">
                          <a:solidFill>
                            <a:schemeClr val="bg1">
                              <a:lumMod val="10000"/>
                            </a:schemeClr>
                          </a:solidFill>
                          <a:latin typeface="+mn-lt"/>
                          <a:ea typeface="宋体"/>
                          <a:cs typeface="Times New Roman"/>
                        </a:rPr>
                        <a:t>因素没有对模型产生影响</a:t>
                      </a:r>
                      <a:endParaRPr lang="en-US" altLang="zh-CN" sz="1050" kern="0" dirty="0" smtClean="0">
                        <a:solidFill>
                          <a:schemeClr val="bg1">
                            <a:lumMod val="10000"/>
                          </a:schemeClr>
                        </a:solidFill>
                        <a:latin typeface="+mn-lt"/>
                        <a:ea typeface="宋体"/>
                        <a:cs typeface="Times New Roman"/>
                      </a:endParaRPr>
                    </a:p>
                    <a:p>
                      <a:pPr marL="90170" algn="l">
                        <a:lnSpc>
                          <a:spcPts val="1610"/>
                        </a:lnSpc>
                        <a:spcAft>
                          <a:spcPts val="0"/>
                        </a:spcAft>
                      </a:pPr>
                      <a:endParaRPr lang="zh-CN" sz="1050" kern="100" dirty="0">
                        <a:solidFill>
                          <a:srgbClr val="FF0000"/>
                        </a:solidFill>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170" marR="0" indent="0" algn="l" defTabSz="914400" rtl="0" eaLnBrk="1" fontAlgn="auto" latinLnBrk="0" hangingPunct="1">
                        <a:lnSpc>
                          <a:spcPts val="1610"/>
                        </a:lnSpc>
                        <a:spcBef>
                          <a:spcPts val="0"/>
                        </a:spcBef>
                        <a:spcAft>
                          <a:spcPts val="0"/>
                        </a:spcAft>
                        <a:buClrTx/>
                        <a:buSzTx/>
                        <a:buFontTx/>
                        <a:buNone/>
                        <a:tabLst/>
                        <a:defRPr/>
                      </a:pPr>
                      <a:r>
                        <a:rPr lang="zh-CN" altLang="en-US" sz="1050" kern="0" dirty="0" smtClean="0">
                          <a:solidFill>
                            <a:schemeClr val="bg1">
                              <a:lumMod val="10000"/>
                            </a:schemeClr>
                          </a:solidFill>
                          <a:latin typeface="+mn-lt"/>
                          <a:ea typeface="宋体"/>
                          <a:cs typeface="Times New Roman"/>
                        </a:rPr>
                        <a:t>多个</a:t>
                      </a:r>
                      <a:r>
                        <a:rPr lang="en-US" altLang="zh-CN" sz="1050" kern="0" dirty="0" smtClean="0">
                          <a:solidFill>
                            <a:schemeClr val="bg1">
                              <a:lumMod val="10000"/>
                            </a:schemeClr>
                          </a:solidFill>
                          <a:latin typeface="+mn-lt"/>
                          <a:ea typeface="宋体"/>
                          <a:cs typeface="Times New Roman"/>
                        </a:rPr>
                        <a:t>X</a:t>
                      </a:r>
                      <a:r>
                        <a:rPr lang="zh-CN" altLang="en-US" sz="1050" kern="0" dirty="0" smtClean="0">
                          <a:solidFill>
                            <a:schemeClr val="bg1">
                              <a:lumMod val="10000"/>
                            </a:schemeClr>
                          </a:solidFill>
                          <a:latin typeface="+mn-lt"/>
                          <a:ea typeface="宋体"/>
                          <a:cs typeface="Times New Roman"/>
                        </a:rPr>
                        <a:t>因素对模型产生了影响</a:t>
                      </a:r>
                      <a:endParaRPr lang="en-US" altLang="zh-CN" sz="1050" kern="0" dirty="0" smtClean="0">
                        <a:solidFill>
                          <a:schemeClr val="bg1">
                            <a:lumMod val="10000"/>
                          </a:schemeClr>
                        </a:solidFill>
                        <a:latin typeface="+mn-lt"/>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2075" algn="l">
                        <a:lnSpc>
                          <a:spcPts val="1595"/>
                        </a:lnSpc>
                        <a:spcAft>
                          <a:spcPts val="0"/>
                        </a:spcAft>
                      </a:pPr>
                      <a:r>
                        <a:rPr lang="zh-CN" altLang="en-US" sz="1050" kern="0" dirty="0" smtClean="0">
                          <a:solidFill>
                            <a:srgbClr val="000000"/>
                          </a:solidFill>
                          <a:latin typeface="Arial"/>
                          <a:ea typeface="+mn-ea"/>
                          <a:cs typeface="Times New Roman"/>
                        </a:rPr>
                        <a:t>对立假设成立</a:t>
                      </a:r>
                      <a:endParaRPr lang="zh-CN" altLang="en-US" sz="105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90805" algn="l">
                        <a:lnSpc>
                          <a:spcPts val="1780"/>
                        </a:lnSpc>
                        <a:spcAft>
                          <a:spcPts val="0"/>
                        </a:spcAft>
                      </a:pPr>
                      <a:r>
                        <a:rPr lang="zh-CN" altLang="en-US" sz="1050" kern="0" dirty="0" smtClean="0">
                          <a:solidFill>
                            <a:srgbClr val="000000"/>
                          </a:solidFill>
                          <a:latin typeface="Arial"/>
                          <a:ea typeface="+mn-ea"/>
                          <a:cs typeface="Times New Roman"/>
                        </a:rPr>
                        <a:t>零假设成立</a:t>
                      </a:r>
                      <a:endParaRPr lang="zh-CN" altLang="en-US" sz="1050" kern="100" dirty="0">
                        <a:latin typeface="+mn-lt"/>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722113915"/>
              </p:ext>
            </p:extLst>
          </p:nvPr>
        </p:nvGraphicFramePr>
        <p:xfrm>
          <a:off x="1741118" y="4365104"/>
          <a:ext cx="4209278" cy="2016224"/>
        </p:xfrm>
        <a:graphic>
          <a:graphicData uri="http://schemas.openxmlformats.org/drawingml/2006/table">
            <a:tbl>
              <a:tblPr firstRow="1" bandRow="1">
                <a:tableStyleId>{5C22544A-7EE6-4342-B048-85BDC9FD1C3A}</a:tableStyleId>
              </a:tblPr>
              <a:tblGrid>
                <a:gridCol w="2104639"/>
                <a:gridCol w="2104639"/>
              </a:tblGrid>
              <a:tr h="1008112">
                <a:tc>
                  <a:txBody>
                    <a:bodyPr/>
                    <a:lstStyle/>
                    <a:p>
                      <a:pPr algn="ctr"/>
                      <a:r>
                        <a:rPr lang="zh-CN" altLang="en-US" dirty="0" smtClean="0"/>
                        <a:t>方差分析</a:t>
                      </a:r>
                      <a:endParaRPr lang="zh-CN" altLang="en-US" dirty="0"/>
                    </a:p>
                  </a:txBody>
                  <a:tcPr anchor="ctr">
                    <a:solidFill>
                      <a:srgbClr val="00B050"/>
                    </a:solidFill>
                  </a:tcPr>
                </a:tc>
                <a:tc>
                  <a:txBody>
                    <a:bodyPr/>
                    <a:lstStyle/>
                    <a:p>
                      <a:pPr algn="ctr"/>
                      <a:r>
                        <a:rPr lang="zh-CN" altLang="en-US" dirty="0" smtClean="0"/>
                        <a:t>卡方检验</a:t>
                      </a:r>
                      <a:endParaRPr lang="zh-CN" altLang="en-US" dirty="0"/>
                    </a:p>
                  </a:txBody>
                  <a:tcPr anchor="ctr"/>
                </a:tc>
              </a:tr>
              <a:tr h="1008112">
                <a:tc>
                  <a:txBody>
                    <a:bodyPr/>
                    <a:lstStyle/>
                    <a:p>
                      <a:pPr algn="ctr"/>
                      <a:r>
                        <a:rPr lang="zh-CN" altLang="en-US" b="1" dirty="0" smtClean="0">
                          <a:solidFill>
                            <a:schemeClr val="bg1"/>
                          </a:solidFill>
                        </a:rPr>
                        <a:t>回归分析</a:t>
                      </a:r>
                      <a:endParaRPr lang="zh-CN" altLang="en-US" b="1" dirty="0">
                        <a:solidFill>
                          <a:schemeClr val="bg1"/>
                        </a:solidFill>
                      </a:endParaRPr>
                    </a:p>
                  </a:txBody>
                  <a:tcPr anchor="ctr">
                    <a:solidFill>
                      <a:srgbClr val="FFC000"/>
                    </a:solidFill>
                  </a:tcPr>
                </a:tc>
                <a:tc>
                  <a:txBody>
                    <a:bodyPr/>
                    <a:lstStyle/>
                    <a:p>
                      <a:pPr algn="ctr"/>
                      <a:r>
                        <a:rPr lang="zh-CN" altLang="en-US" b="1" dirty="0" smtClean="0">
                          <a:solidFill>
                            <a:schemeClr val="bg1"/>
                          </a:solidFill>
                        </a:rPr>
                        <a:t>逻辑回归分析</a:t>
                      </a:r>
                      <a:endParaRPr lang="zh-CN" altLang="en-US" b="1" dirty="0">
                        <a:solidFill>
                          <a:schemeClr val="bg1"/>
                        </a:solidFill>
                      </a:endParaRPr>
                    </a:p>
                  </a:txBody>
                  <a:tcPr anchor="ctr">
                    <a:solidFill>
                      <a:srgbClr val="C00000"/>
                    </a:solidFill>
                  </a:tcPr>
                </a:tc>
              </a:tr>
            </a:tbl>
          </a:graphicData>
        </a:graphic>
      </p:graphicFrame>
      <p:sp>
        <p:nvSpPr>
          <p:cNvPr id="6" name="文本框 5"/>
          <p:cNvSpPr txBox="1"/>
          <p:nvPr/>
        </p:nvSpPr>
        <p:spPr>
          <a:xfrm>
            <a:off x="1055568" y="4437112"/>
            <a:ext cx="646331" cy="369332"/>
          </a:xfrm>
          <a:prstGeom prst="rect">
            <a:avLst/>
          </a:prstGeom>
          <a:noFill/>
        </p:spPr>
        <p:txBody>
          <a:bodyPr wrap="none" rtlCol="0">
            <a:spAutoFit/>
          </a:bodyPr>
          <a:lstStyle/>
          <a:p>
            <a:r>
              <a:rPr lang="zh-CN" altLang="en-US" dirty="0" smtClean="0"/>
              <a:t>离散</a:t>
            </a:r>
            <a:endParaRPr lang="zh-CN" altLang="en-US" dirty="0"/>
          </a:p>
        </p:txBody>
      </p:sp>
      <p:sp>
        <p:nvSpPr>
          <p:cNvPr id="8" name="文本框 7"/>
          <p:cNvSpPr txBox="1"/>
          <p:nvPr/>
        </p:nvSpPr>
        <p:spPr>
          <a:xfrm>
            <a:off x="1051004" y="5765261"/>
            <a:ext cx="646331" cy="369332"/>
          </a:xfrm>
          <a:prstGeom prst="rect">
            <a:avLst/>
          </a:prstGeom>
          <a:noFill/>
        </p:spPr>
        <p:txBody>
          <a:bodyPr wrap="none" rtlCol="0">
            <a:spAutoFit/>
          </a:bodyPr>
          <a:lstStyle/>
          <a:p>
            <a:r>
              <a:rPr lang="zh-CN" altLang="en-US" dirty="0" smtClean="0"/>
              <a:t>连续</a:t>
            </a:r>
            <a:endParaRPr lang="zh-CN" altLang="en-US" dirty="0"/>
          </a:p>
        </p:txBody>
      </p:sp>
      <p:sp>
        <p:nvSpPr>
          <p:cNvPr id="9" name="文本框 8"/>
          <p:cNvSpPr txBox="1"/>
          <p:nvPr/>
        </p:nvSpPr>
        <p:spPr>
          <a:xfrm>
            <a:off x="4511952" y="4032084"/>
            <a:ext cx="646331" cy="369332"/>
          </a:xfrm>
          <a:prstGeom prst="rect">
            <a:avLst/>
          </a:prstGeom>
          <a:noFill/>
        </p:spPr>
        <p:txBody>
          <a:bodyPr wrap="none" rtlCol="0">
            <a:spAutoFit/>
          </a:bodyPr>
          <a:lstStyle/>
          <a:p>
            <a:r>
              <a:rPr lang="zh-CN" altLang="en-US" dirty="0" smtClean="0"/>
              <a:t>离散</a:t>
            </a:r>
            <a:endParaRPr lang="zh-CN" altLang="en-US" dirty="0"/>
          </a:p>
        </p:txBody>
      </p:sp>
      <p:sp>
        <p:nvSpPr>
          <p:cNvPr id="10" name="文本框 9"/>
          <p:cNvSpPr txBox="1"/>
          <p:nvPr/>
        </p:nvSpPr>
        <p:spPr>
          <a:xfrm>
            <a:off x="2467145" y="4032084"/>
            <a:ext cx="646331" cy="369332"/>
          </a:xfrm>
          <a:prstGeom prst="rect">
            <a:avLst/>
          </a:prstGeom>
          <a:noFill/>
        </p:spPr>
        <p:txBody>
          <a:bodyPr wrap="none" rtlCol="0">
            <a:spAutoFit/>
          </a:bodyPr>
          <a:lstStyle/>
          <a:p>
            <a:r>
              <a:rPr lang="zh-CN" altLang="en-US" dirty="0" smtClean="0"/>
              <a:t>连续</a:t>
            </a:r>
            <a:endParaRPr lang="zh-CN" altLang="en-US" dirty="0"/>
          </a:p>
        </p:txBody>
      </p:sp>
      <p:sp>
        <p:nvSpPr>
          <p:cNvPr id="7" name="左大括号 6"/>
          <p:cNvSpPr/>
          <p:nvPr/>
        </p:nvSpPr>
        <p:spPr>
          <a:xfrm>
            <a:off x="683860" y="4446107"/>
            <a:ext cx="360040" cy="1803050"/>
          </a:xfrm>
          <a:prstGeom prst="leftBrace">
            <a:avLst>
              <a:gd name="adj1" fmla="val 5704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2" name="左大括号 11"/>
          <p:cNvSpPr/>
          <p:nvPr/>
        </p:nvSpPr>
        <p:spPr>
          <a:xfrm rot="5400000">
            <a:off x="3632694" y="2950539"/>
            <a:ext cx="360040" cy="1803050"/>
          </a:xfrm>
          <a:prstGeom prst="leftBrace">
            <a:avLst>
              <a:gd name="adj1" fmla="val 5704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3" name="文本框 12"/>
          <p:cNvSpPr txBox="1"/>
          <p:nvPr/>
        </p:nvSpPr>
        <p:spPr>
          <a:xfrm>
            <a:off x="377700" y="5162966"/>
            <a:ext cx="316112" cy="369332"/>
          </a:xfrm>
          <a:prstGeom prst="rect">
            <a:avLst/>
          </a:prstGeom>
          <a:noFill/>
        </p:spPr>
        <p:txBody>
          <a:bodyPr wrap="square" rtlCol="0">
            <a:spAutoFit/>
          </a:bodyPr>
          <a:lstStyle/>
          <a:p>
            <a:r>
              <a:rPr lang="en-US" altLang="zh-CN" dirty="0"/>
              <a:t>X</a:t>
            </a:r>
            <a:endParaRPr lang="zh-CN" altLang="en-US" dirty="0"/>
          </a:p>
        </p:txBody>
      </p:sp>
      <p:sp>
        <p:nvSpPr>
          <p:cNvPr id="14" name="文本框 13"/>
          <p:cNvSpPr txBox="1"/>
          <p:nvPr/>
        </p:nvSpPr>
        <p:spPr>
          <a:xfrm>
            <a:off x="3654658" y="3330395"/>
            <a:ext cx="316112" cy="369332"/>
          </a:xfrm>
          <a:prstGeom prst="rect">
            <a:avLst/>
          </a:prstGeom>
          <a:noFill/>
        </p:spPr>
        <p:txBody>
          <a:bodyPr wrap="square" rtlCol="0">
            <a:spAutoFit/>
          </a:bodyPr>
          <a:lstStyle/>
          <a:p>
            <a:r>
              <a:rPr lang="en-US" altLang="zh-CN" dirty="0" smtClean="0"/>
              <a:t>Y</a:t>
            </a:r>
            <a:endParaRPr lang="zh-CN" altLang="en-US" dirty="0"/>
          </a:p>
        </p:txBody>
      </p:sp>
      <p:sp>
        <p:nvSpPr>
          <p:cNvPr id="11" name="灯片编号占位符 10"/>
          <p:cNvSpPr>
            <a:spLocks noGrp="1"/>
          </p:cNvSpPr>
          <p:nvPr>
            <p:ph type="sldNum" sz="quarter" idx="12"/>
          </p:nvPr>
        </p:nvSpPr>
        <p:spPr/>
        <p:txBody>
          <a:bodyPr/>
          <a:lstStyle/>
          <a:p>
            <a:fld id="{AAEAE4A8-A6E5-453E-B946-FB774B73F48C}" type="slidenum">
              <a:rPr lang="en-US" altLang="zh-CN" smtClean="0"/>
              <a:t>25</a:t>
            </a:fld>
            <a:endParaRPr lang="zh-CN" altLang="en-US"/>
          </a:p>
        </p:txBody>
      </p:sp>
    </p:spTree>
    <p:extLst>
      <p:ext uri="{BB962C8B-B14F-4D97-AF65-F5344CB8AC3E}">
        <p14:creationId xmlns:p14="http://schemas.microsoft.com/office/powerpoint/2010/main" val="44934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收集、统计和分析数据，建立过程性能模型</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方差分析示例</a:t>
            </a:r>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2995794022"/>
              </p:ext>
            </p:extLst>
          </p:nvPr>
        </p:nvGraphicFramePr>
        <p:xfrm>
          <a:off x="1341884" y="2420888"/>
          <a:ext cx="9433048" cy="3960440"/>
        </p:xfrm>
        <a:graphic>
          <a:graphicData uri="http://schemas.openxmlformats.org/drawingml/2006/table">
            <a:tbl>
              <a:tblPr/>
              <a:tblGrid>
                <a:gridCol w="6365070"/>
                <a:gridCol w="3067978"/>
              </a:tblGrid>
              <a:tr h="452402">
                <a:tc>
                  <a:txBody>
                    <a:bodyPr/>
                    <a:lstStyle/>
                    <a:p>
                      <a:pPr marL="1322705" algn="l">
                        <a:lnSpc>
                          <a:spcPts val="2365"/>
                        </a:lnSpc>
                        <a:spcAft>
                          <a:spcPts val="0"/>
                        </a:spcAft>
                      </a:pPr>
                      <a:r>
                        <a:rPr lang="zh-CN" altLang="en-US" sz="1600" b="1" kern="0" dirty="0" smtClean="0">
                          <a:solidFill>
                            <a:srgbClr val="000000"/>
                          </a:solidFill>
                          <a:latin typeface="Arial"/>
                          <a:ea typeface="宋体"/>
                          <a:cs typeface="Times New Roman"/>
                        </a:rPr>
                        <a:t>使用这些影响因素</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13665" algn="l">
                        <a:lnSpc>
                          <a:spcPts val="2360"/>
                        </a:lnSpc>
                        <a:spcAft>
                          <a:spcPts val="0"/>
                        </a:spcAft>
                      </a:pPr>
                      <a:r>
                        <a:rPr lang="zh-CN" altLang="en-US" sz="1600" b="1" kern="0" dirty="0" smtClean="0">
                          <a:solidFill>
                            <a:srgbClr val="000000"/>
                          </a:solidFill>
                          <a:latin typeface="Arial"/>
                          <a:ea typeface="宋体"/>
                          <a:cs typeface="Times New Roman"/>
                        </a:rPr>
                        <a:t>         预测这些结果</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552588">
                <a:tc>
                  <a:txBody>
                    <a:bodyPr/>
                    <a:lstStyle/>
                    <a:p>
                      <a:pPr marL="77470" algn="l">
                        <a:lnSpc>
                          <a:spcPts val="2160"/>
                        </a:lnSpc>
                        <a:spcAft>
                          <a:spcPts val="0"/>
                        </a:spcAft>
                      </a:pPr>
                      <a:r>
                        <a:rPr lang="zh-CN" altLang="en-US" sz="1600" kern="0" dirty="0" smtClean="0">
                          <a:solidFill>
                            <a:srgbClr val="000000"/>
                          </a:solidFill>
                          <a:latin typeface="Arial"/>
                          <a:ea typeface="宋体"/>
                          <a:cs typeface="Times New Roman"/>
                        </a:rPr>
                        <a:t>进行评审的类型，设计方法的类型，语言的选择，测试的类型</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86360" algn="l">
                        <a:lnSpc>
                          <a:spcPts val="2360"/>
                        </a:lnSpc>
                        <a:spcAft>
                          <a:spcPts val="0"/>
                        </a:spcAft>
                      </a:pPr>
                      <a:r>
                        <a:rPr lang="zh-CN" altLang="en-US" sz="1600" kern="0" dirty="0" smtClean="0">
                          <a:solidFill>
                            <a:srgbClr val="000000"/>
                          </a:solidFill>
                          <a:latin typeface="Arial"/>
                          <a:ea typeface="宋体"/>
                          <a:cs typeface="Times New Roman"/>
                        </a:rPr>
                        <a:t>交付的缺陷密度</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0471">
                <a:tc>
                  <a:txBody>
                    <a:bodyPr/>
                    <a:lstStyle/>
                    <a:p>
                      <a:pPr marL="77470" algn="l">
                        <a:lnSpc>
                          <a:spcPts val="2155"/>
                        </a:lnSpc>
                        <a:spcAft>
                          <a:spcPts val="0"/>
                        </a:spcAft>
                      </a:pPr>
                      <a:r>
                        <a:rPr lang="zh-CN" altLang="en-US" sz="1600" kern="0" dirty="0" smtClean="0">
                          <a:solidFill>
                            <a:srgbClr val="000000"/>
                          </a:solidFill>
                          <a:latin typeface="Arial"/>
                          <a:ea typeface="宋体"/>
                          <a:cs typeface="Times New Roman"/>
                        </a:rPr>
                        <a:t>高</a:t>
                      </a:r>
                      <a:r>
                        <a:rPr lang="en-US" altLang="zh-CN" sz="1600" kern="0" dirty="0" smtClean="0">
                          <a:solidFill>
                            <a:srgbClr val="000000"/>
                          </a:solidFill>
                          <a:latin typeface="Arial"/>
                          <a:ea typeface="宋体"/>
                          <a:cs typeface="Times New Roman"/>
                        </a:rPr>
                        <a:t>-</a:t>
                      </a:r>
                      <a:r>
                        <a:rPr lang="zh-CN" altLang="en-US" sz="1600" kern="0" dirty="0" smtClean="0">
                          <a:solidFill>
                            <a:srgbClr val="000000"/>
                          </a:solidFill>
                          <a:latin typeface="Arial"/>
                          <a:ea typeface="宋体"/>
                          <a:cs typeface="Times New Roman"/>
                        </a:rPr>
                        <a:t>中</a:t>
                      </a:r>
                      <a:r>
                        <a:rPr lang="en-US" altLang="zh-CN" sz="1600" kern="0" dirty="0" smtClean="0">
                          <a:solidFill>
                            <a:srgbClr val="000000"/>
                          </a:solidFill>
                          <a:latin typeface="Arial"/>
                          <a:ea typeface="宋体"/>
                          <a:cs typeface="Times New Roman"/>
                        </a:rPr>
                        <a:t>-</a:t>
                      </a:r>
                      <a:r>
                        <a:rPr lang="zh-CN" altLang="en-US" sz="1600" kern="0" dirty="0" smtClean="0">
                          <a:solidFill>
                            <a:srgbClr val="000000"/>
                          </a:solidFill>
                          <a:latin typeface="Arial"/>
                          <a:ea typeface="宋体"/>
                          <a:cs typeface="Times New Roman"/>
                        </a:rPr>
                        <a:t>低的行业经验，架构层，功能，团队，生命周期模型，主要的沟通方法</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86360" algn="l">
                        <a:lnSpc>
                          <a:spcPts val="2360"/>
                        </a:lnSpc>
                        <a:spcAft>
                          <a:spcPts val="0"/>
                        </a:spcAft>
                      </a:pPr>
                      <a:r>
                        <a:rPr lang="zh-CN" altLang="en-US" sz="1600" kern="0" dirty="0" smtClean="0">
                          <a:solidFill>
                            <a:srgbClr val="000000"/>
                          </a:solidFill>
                          <a:latin typeface="Arial"/>
                          <a:ea typeface="宋体"/>
                          <a:cs typeface="Times New Roman"/>
                        </a:rPr>
                        <a:t>生产率</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31529">
                <a:tc>
                  <a:txBody>
                    <a:bodyPr/>
                    <a:lstStyle/>
                    <a:p>
                      <a:pPr marL="77470" algn="l">
                        <a:lnSpc>
                          <a:spcPts val="2160"/>
                        </a:lnSpc>
                        <a:spcAft>
                          <a:spcPts val="0"/>
                        </a:spcAft>
                      </a:pPr>
                      <a:r>
                        <a:rPr lang="zh-CN" altLang="en-US" sz="1600" kern="100" dirty="0" smtClean="0">
                          <a:latin typeface="Calibri"/>
                          <a:ea typeface="宋体"/>
                          <a:cs typeface="Times New Roman"/>
                        </a:rPr>
                        <a:t>采用的估计方法，估计人员，项目类型，高</a:t>
                      </a:r>
                      <a:r>
                        <a:rPr lang="en-US" altLang="zh-CN" sz="1600" kern="100" dirty="0" smtClean="0">
                          <a:latin typeface="Calibri"/>
                          <a:ea typeface="宋体"/>
                          <a:cs typeface="Times New Roman"/>
                        </a:rPr>
                        <a:t>-</a:t>
                      </a:r>
                      <a:r>
                        <a:rPr lang="zh-CN" altLang="en-US" sz="1600" kern="100" dirty="0" smtClean="0">
                          <a:latin typeface="Calibri"/>
                          <a:ea typeface="宋体"/>
                          <a:cs typeface="Times New Roman"/>
                        </a:rPr>
                        <a:t>中</a:t>
                      </a:r>
                      <a:r>
                        <a:rPr lang="en-US" altLang="zh-CN" sz="1600" kern="100" dirty="0" smtClean="0">
                          <a:latin typeface="Calibri"/>
                          <a:ea typeface="宋体"/>
                          <a:cs typeface="Times New Roman"/>
                        </a:rPr>
                        <a:t>-</a:t>
                      </a:r>
                      <a:r>
                        <a:rPr lang="zh-CN" altLang="en-US" sz="1600" kern="100" dirty="0" smtClean="0">
                          <a:latin typeface="Calibri"/>
                          <a:ea typeface="宋体"/>
                          <a:cs typeface="Times New Roman"/>
                        </a:rPr>
                        <a:t>低的人员流动率</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86360" algn="l">
                        <a:lnSpc>
                          <a:spcPts val="2360"/>
                        </a:lnSpc>
                        <a:spcAft>
                          <a:spcPts val="0"/>
                        </a:spcAft>
                      </a:pPr>
                      <a:r>
                        <a:rPr lang="zh-CN" altLang="en-US" sz="1600" kern="0" dirty="0" smtClean="0">
                          <a:solidFill>
                            <a:srgbClr val="000000"/>
                          </a:solidFill>
                          <a:latin typeface="Arial"/>
                          <a:ea typeface="宋体"/>
                          <a:cs typeface="Times New Roman"/>
                        </a:rPr>
                        <a:t>成本和进度偏差</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02979">
                <a:tc>
                  <a:txBody>
                    <a:bodyPr/>
                    <a:lstStyle/>
                    <a:p>
                      <a:pPr marL="77470" algn="l">
                        <a:lnSpc>
                          <a:spcPts val="2130"/>
                        </a:lnSpc>
                        <a:spcAft>
                          <a:spcPts val="0"/>
                        </a:spcAft>
                      </a:pPr>
                      <a:r>
                        <a:rPr lang="zh-CN" altLang="en-US" sz="1600" kern="0" dirty="0" smtClean="0">
                          <a:solidFill>
                            <a:srgbClr val="000000"/>
                          </a:solidFill>
                          <a:latin typeface="Arial"/>
                          <a:ea typeface="宋体"/>
                          <a:cs typeface="Times New Roman"/>
                        </a:rPr>
                        <a:t>团队，产品，高</a:t>
                      </a:r>
                      <a:r>
                        <a:rPr lang="en-US" altLang="zh-CN" sz="1600" kern="0" dirty="0" smtClean="0">
                          <a:solidFill>
                            <a:srgbClr val="000000"/>
                          </a:solidFill>
                          <a:latin typeface="Arial"/>
                          <a:ea typeface="宋体"/>
                          <a:cs typeface="Times New Roman"/>
                        </a:rPr>
                        <a:t>-</a:t>
                      </a:r>
                      <a:r>
                        <a:rPr lang="zh-CN" altLang="en-US" sz="1600" kern="0" dirty="0" smtClean="0">
                          <a:solidFill>
                            <a:srgbClr val="000000"/>
                          </a:solidFill>
                          <a:latin typeface="Arial"/>
                          <a:ea typeface="宋体"/>
                          <a:cs typeface="Times New Roman"/>
                        </a:rPr>
                        <a:t>中</a:t>
                      </a:r>
                      <a:r>
                        <a:rPr lang="en-US" altLang="zh-CN" sz="1600" kern="0" dirty="0" smtClean="0">
                          <a:solidFill>
                            <a:srgbClr val="000000"/>
                          </a:solidFill>
                          <a:latin typeface="Arial"/>
                          <a:ea typeface="宋体"/>
                          <a:cs typeface="Times New Roman"/>
                        </a:rPr>
                        <a:t>-</a:t>
                      </a:r>
                      <a:r>
                        <a:rPr lang="zh-CN" altLang="en-US" sz="1600" kern="0" dirty="0" smtClean="0">
                          <a:solidFill>
                            <a:srgbClr val="000000"/>
                          </a:solidFill>
                          <a:latin typeface="Arial"/>
                          <a:ea typeface="宋体"/>
                          <a:cs typeface="Times New Roman"/>
                        </a:rPr>
                        <a:t>低的平台成熟度，过程的能力成熟度等级，组织内的决策水平，发布</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86360" algn="l">
                        <a:lnSpc>
                          <a:spcPts val="2365"/>
                        </a:lnSpc>
                        <a:spcAft>
                          <a:spcPts val="0"/>
                        </a:spcAft>
                      </a:pPr>
                      <a:r>
                        <a:rPr lang="zh-CN" altLang="en-US" sz="1600" kern="0" dirty="0" smtClean="0">
                          <a:solidFill>
                            <a:srgbClr val="000000"/>
                          </a:solidFill>
                          <a:latin typeface="Arial"/>
                          <a:ea typeface="宋体"/>
                          <a:cs typeface="Times New Roman"/>
                        </a:rPr>
                        <a:t>周期时间或上市时间</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0471">
                <a:tc>
                  <a:txBody>
                    <a:bodyPr/>
                    <a:lstStyle/>
                    <a:p>
                      <a:pPr marL="77470" algn="l">
                        <a:lnSpc>
                          <a:spcPts val="2135"/>
                        </a:lnSpc>
                        <a:spcAft>
                          <a:spcPts val="0"/>
                        </a:spcAft>
                      </a:pPr>
                      <a:r>
                        <a:rPr lang="zh-CN" altLang="en-US" sz="1600" kern="0" dirty="0" smtClean="0">
                          <a:solidFill>
                            <a:srgbClr val="000000"/>
                          </a:solidFill>
                          <a:latin typeface="Arial"/>
                          <a:ea typeface="宋体"/>
                          <a:cs typeface="Times New Roman"/>
                        </a:rPr>
                        <a:t>需求的迭代，是</a:t>
                      </a:r>
                      <a:r>
                        <a:rPr lang="en-US" altLang="zh-CN" sz="1600" kern="0" dirty="0" smtClean="0">
                          <a:solidFill>
                            <a:srgbClr val="000000"/>
                          </a:solidFill>
                          <a:latin typeface="Arial"/>
                          <a:ea typeface="宋体"/>
                          <a:cs typeface="Times New Roman"/>
                        </a:rPr>
                        <a:t>/</a:t>
                      </a:r>
                      <a:r>
                        <a:rPr lang="zh-CN" altLang="en-US" sz="1600" kern="0" dirty="0" smtClean="0">
                          <a:solidFill>
                            <a:srgbClr val="000000"/>
                          </a:solidFill>
                          <a:latin typeface="Arial"/>
                          <a:ea typeface="宋体"/>
                          <a:cs typeface="Times New Roman"/>
                        </a:rPr>
                        <a:t>否原型，挖掘需求的方法，是</a:t>
                      </a:r>
                      <a:r>
                        <a:rPr lang="en-US" altLang="zh-CN" sz="1600" kern="0" dirty="0" smtClean="0">
                          <a:solidFill>
                            <a:srgbClr val="000000"/>
                          </a:solidFill>
                          <a:latin typeface="Arial"/>
                          <a:ea typeface="宋体"/>
                          <a:cs typeface="Times New Roman"/>
                        </a:rPr>
                        <a:t>/</a:t>
                      </a:r>
                      <a:r>
                        <a:rPr lang="zh-CN" altLang="en-US" sz="1600" kern="0" dirty="0" smtClean="0">
                          <a:solidFill>
                            <a:srgbClr val="000000"/>
                          </a:solidFill>
                          <a:latin typeface="Arial"/>
                          <a:ea typeface="宋体"/>
                          <a:cs typeface="Times New Roman"/>
                        </a:rPr>
                        <a:t>否</a:t>
                      </a:r>
                      <a:r>
                        <a:rPr lang="el-GR" altLang="en-US" sz="1600" kern="0" dirty="0" smtClean="0">
                          <a:solidFill>
                            <a:srgbClr val="000000"/>
                          </a:solidFill>
                          <a:latin typeface="Arial"/>
                          <a:ea typeface="宋体"/>
                          <a:cs typeface="Times New Roman"/>
                        </a:rPr>
                        <a:t>β</a:t>
                      </a:r>
                      <a:r>
                        <a:rPr lang="zh-CN" altLang="en-US" sz="1600" kern="0" dirty="0" smtClean="0">
                          <a:solidFill>
                            <a:srgbClr val="000000"/>
                          </a:solidFill>
                          <a:latin typeface="Arial"/>
                          <a:ea typeface="+mn-ea"/>
                          <a:cs typeface="Times New Roman"/>
                        </a:rPr>
                        <a:t>测试，是</a:t>
                      </a:r>
                      <a:r>
                        <a:rPr lang="en-US" altLang="zh-CN" sz="1600" kern="0" dirty="0" smtClean="0">
                          <a:solidFill>
                            <a:srgbClr val="000000"/>
                          </a:solidFill>
                          <a:latin typeface="Arial"/>
                          <a:ea typeface="+mn-ea"/>
                          <a:cs typeface="Times New Roman"/>
                        </a:rPr>
                        <a:t>/</a:t>
                      </a:r>
                      <a:r>
                        <a:rPr lang="zh-CN" altLang="en-US" sz="1600" kern="0" dirty="0" smtClean="0">
                          <a:solidFill>
                            <a:srgbClr val="000000"/>
                          </a:solidFill>
                          <a:latin typeface="Arial"/>
                          <a:ea typeface="+mn-ea"/>
                          <a:cs typeface="Times New Roman"/>
                        </a:rPr>
                        <a:t>否准时，高</a:t>
                      </a:r>
                      <a:r>
                        <a:rPr lang="en-US" altLang="zh-CN" sz="1600" kern="0" dirty="0" smtClean="0">
                          <a:solidFill>
                            <a:srgbClr val="000000"/>
                          </a:solidFill>
                          <a:latin typeface="Arial"/>
                          <a:ea typeface="+mn-ea"/>
                          <a:cs typeface="Times New Roman"/>
                        </a:rPr>
                        <a:t>-</a:t>
                      </a:r>
                      <a:r>
                        <a:rPr lang="zh-CN" altLang="en-US" sz="1600" kern="0" dirty="0" smtClean="0">
                          <a:solidFill>
                            <a:srgbClr val="000000"/>
                          </a:solidFill>
                          <a:latin typeface="Arial"/>
                          <a:ea typeface="+mn-ea"/>
                          <a:cs typeface="Times New Roman"/>
                        </a:rPr>
                        <a:t>中</a:t>
                      </a:r>
                      <a:r>
                        <a:rPr lang="en-US" altLang="zh-CN" sz="1600" kern="0" dirty="0" smtClean="0">
                          <a:solidFill>
                            <a:srgbClr val="000000"/>
                          </a:solidFill>
                          <a:latin typeface="Arial"/>
                          <a:ea typeface="+mn-ea"/>
                          <a:cs typeface="Times New Roman"/>
                        </a:rPr>
                        <a:t>-</a:t>
                      </a:r>
                      <a:r>
                        <a:rPr lang="zh-CN" altLang="en-US" sz="1600" kern="0" dirty="0" smtClean="0">
                          <a:solidFill>
                            <a:srgbClr val="000000"/>
                          </a:solidFill>
                          <a:latin typeface="Arial"/>
                          <a:ea typeface="+mn-ea"/>
                          <a:cs typeface="Times New Roman"/>
                        </a:rPr>
                        <a:t>低的客户关系</a:t>
                      </a:r>
                      <a:endParaRPr lang="zh-CN" altLang="en-US" sz="1600" kern="0" dirty="0" smtClean="0">
                        <a:solidFill>
                          <a:srgbClr val="000000"/>
                        </a:solidFill>
                        <a:latin typeface="Arial"/>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86360" algn="l">
                        <a:lnSpc>
                          <a:spcPts val="2365"/>
                        </a:lnSpc>
                        <a:spcAft>
                          <a:spcPts val="0"/>
                        </a:spcAft>
                      </a:pPr>
                      <a:r>
                        <a:rPr lang="zh-CN" altLang="en-US" sz="1600" kern="0" dirty="0" smtClean="0">
                          <a:solidFill>
                            <a:srgbClr val="000000"/>
                          </a:solidFill>
                          <a:latin typeface="Arial"/>
                          <a:ea typeface="宋体"/>
                          <a:cs typeface="Times New Roman"/>
                        </a:rPr>
                        <a:t>客户满意度（以百分比作为结果）</a:t>
                      </a:r>
                      <a:endParaRPr lang="zh-CN" sz="1600" kern="100" dirty="0">
                        <a:latin typeface="Calibri"/>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灯片编号占位符 3"/>
          <p:cNvSpPr>
            <a:spLocks noGrp="1"/>
          </p:cNvSpPr>
          <p:nvPr>
            <p:ph type="sldNum" sz="quarter" idx="12"/>
          </p:nvPr>
        </p:nvSpPr>
        <p:spPr/>
        <p:txBody>
          <a:bodyPr/>
          <a:lstStyle/>
          <a:p>
            <a:fld id="{AAEAE4A8-A6E5-453E-B946-FB774B73F48C}" type="slidenum">
              <a:rPr lang="en-US" altLang="zh-CN" smtClean="0"/>
              <a:t>26</a:t>
            </a:fld>
            <a:endParaRPr lang="zh-CN" altLang="en-US"/>
          </a:p>
        </p:txBody>
      </p:sp>
    </p:spTree>
    <p:extLst>
      <p:ext uri="{BB962C8B-B14F-4D97-AF65-F5344CB8AC3E}">
        <p14:creationId xmlns:p14="http://schemas.microsoft.com/office/powerpoint/2010/main" val="236611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量化管理</a:t>
            </a:r>
            <a:r>
              <a:rPr lang="zh-CN" altLang="en-US" dirty="0" smtClean="0"/>
              <a:t>项目</a:t>
            </a:r>
            <a:r>
              <a:rPr lang="en-US" altLang="zh-CN" dirty="0" smtClean="0"/>
              <a:t>-1</a:t>
            </a:r>
            <a:endParaRPr lang="zh-CN" altLang="en-US" dirty="0"/>
          </a:p>
        </p:txBody>
      </p:sp>
      <p:sp>
        <p:nvSpPr>
          <p:cNvPr id="3" name="内容占位符 2"/>
          <p:cNvSpPr>
            <a:spLocks noGrp="1"/>
          </p:cNvSpPr>
          <p:nvPr>
            <p:ph idx="1"/>
          </p:nvPr>
        </p:nvSpPr>
        <p:spPr>
          <a:xfrm>
            <a:off x="1065212" y="1828800"/>
            <a:ext cx="9997752" cy="4624536"/>
          </a:xfrm>
        </p:spPr>
        <p:txBody>
          <a:bodyPr>
            <a:normAutofit/>
          </a:bodyPr>
          <a:lstStyle/>
          <a:p>
            <a:r>
              <a:rPr lang="zh-CN" altLang="en-US" sz="2200" dirty="0" smtClean="0"/>
              <a:t>确定项目的质量和过程性能目标（</a:t>
            </a:r>
            <a:r>
              <a:rPr lang="en-US" altLang="zh-CN" sz="2200" dirty="0" smtClean="0"/>
              <a:t>QPPO</a:t>
            </a:r>
            <a:r>
              <a:rPr lang="zh-CN" altLang="en-US" sz="2200" dirty="0" smtClean="0"/>
              <a:t>）：</a:t>
            </a:r>
            <a:endParaRPr lang="en-US" altLang="zh-CN" sz="2200" dirty="0" smtClean="0"/>
          </a:p>
          <a:p>
            <a:pPr lvl="1"/>
            <a:r>
              <a:rPr lang="zh-CN" altLang="en-US" sz="2000" dirty="0" smtClean="0"/>
              <a:t>评估</a:t>
            </a:r>
            <a:r>
              <a:rPr lang="zh-CN" altLang="en-US" sz="2000" dirty="0"/>
              <a:t>组织目标的质量和过程性能。</a:t>
            </a:r>
            <a:endParaRPr lang="en-US" altLang="zh-CN" sz="2000" dirty="0"/>
          </a:p>
          <a:p>
            <a:pPr lvl="1"/>
            <a:r>
              <a:rPr lang="zh-CN" altLang="en-US" sz="2000" dirty="0" smtClean="0"/>
              <a:t>识别</a:t>
            </a:r>
            <a:r>
              <a:rPr lang="zh-CN" altLang="en-US" sz="2000" dirty="0"/>
              <a:t>客户、供应商、最终用户和其他相关的干系人对质量和过程性能的需求和先后顺序。</a:t>
            </a:r>
            <a:endParaRPr lang="en-US" altLang="zh-CN" sz="2000" dirty="0"/>
          </a:p>
          <a:p>
            <a:pPr lvl="1"/>
            <a:r>
              <a:rPr lang="zh-CN" altLang="en-US" sz="2000" dirty="0" smtClean="0"/>
              <a:t>定义</a:t>
            </a:r>
            <a:r>
              <a:rPr lang="zh-CN" altLang="en-US" sz="2000" dirty="0"/>
              <a:t>和记录项目可度量的质量和过程效能目标</a:t>
            </a:r>
            <a:endParaRPr lang="en-US" altLang="zh-CN" sz="2000" dirty="0"/>
          </a:p>
          <a:p>
            <a:pPr lvl="1"/>
            <a:r>
              <a:rPr lang="zh-CN" altLang="en-US" sz="2000" dirty="0" smtClean="0"/>
              <a:t>确定</a:t>
            </a:r>
            <a:r>
              <a:rPr lang="zh-CN" altLang="en-US" sz="2000" dirty="0"/>
              <a:t>不能达成项目的质量与过程性能目标的风险。</a:t>
            </a:r>
            <a:endParaRPr lang="en-US" altLang="zh-CN" sz="2000" dirty="0"/>
          </a:p>
          <a:p>
            <a:pPr lvl="1"/>
            <a:r>
              <a:rPr lang="zh-CN" altLang="en-US" sz="2000" dirty="0" smtClean="0"/>
              <a:t>解决</a:t>
            </a:r>
            <a:r>
              <a:rPr lang="zh-CN" altLang="en-US" sz="2000" dirty="0"/>
              <a:t>项目的质量与过程性能目标间的冲突（例如，如果不在一个目标上妥协，另一个目标就不能达成）</a:t>
            </a:r>
            <a:r>
              <a:rPr lang="zh-CN" altLang="en-US" sz="2000" dirty="0" smtClean="0"/>
              <a:t>。</a:t>
            </a:r>
            <a:endParaRPr lang="en-US" altLang="zh-CN" sz="2000" dirty="0" smtClean="0"/>
          </a:p>
          <a:p>
            <a:pPr lvl="1"/>
            <a:r>
              <a:rPr lang="zh-CN" altLang="en-US" sz="2000" dirty="0" smtClean="0"/>
              <a:t>必要</a:t>
            </a:r>
            <a:r>
              <a:rPr lang="zh-CN" altLang="en-US" sz="2000" dirty="0"/>
              <a:t>时修订项目的质量与过程性能目标。</a:t>
            </a:r>
            <a:endParaRPr lang="en-US" altLang="zh-CN" sz="2000" dirty="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27</a:t>
            </a:fld>
            <a:endParaRPr lang="zh-CN" altLang="en-US"/>
          </a:p>
        </p:txBody>
      </p:sp>
    </p:spTree>
    <p:extLst>
      <p:ext uri="{BB962C8B-B14F-4D97-AF65-F5344CB8AC3E}">
        <p14:creationId xmlns:p14="http://schemas.microsoft.com/office/powerpoint/2010/main" val="164553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量化管理</a:t>
            </a:r>
            <a:r>
              <a:rPr lang="zh-CN" altLang="en-US" dirty="0"/>
              <a:t>项目</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sz="2800" dirty="0">
                <a:solidFill>
                  <a:schemeClr val="tx1"/>
                </a:solidFill>
              </a:rPr>
              <a:t>项目质量和过程</a:t>
            </a:r>
            <a:r>
              <a:rPr lang="zh-CN" altLang="en-US" sz="2800" dirty="0" smtClean="0">
                <a:solidFill>
                  <a:schemeClr val="tx1"/>
                </a:solidFill>
              </a:rPr>
              <a:t>性能（</a:t>
            </a:r>
            <a:r>
              <a:rPr lang="en-US" altLang="zh-CN" sz="2800" dirty="0" smtClean="0">
                <a:solidFill>
                  <a:schemeClr val="tx1"/>
                </a:solidFill>
              </a:rPr>
              <a:t>QPPO</a:t>
            </a:r>
            <a:r>
              <a:rPr lang="zh-CN" altLang="en-US" sz="2800" dirty="0" smtClean="0">
                <a:solidFill>
                  <a:schemeClr val="tx1"/>
                </a:solidFill>
              </a:rPr>
              <a:t>）</a:t>
            </a:r>
            <a:r>
              <a:rPr lang="zh-CN" altLang="en-US" sz="2800" dirty="0" smtClean="0">
                <a:solidFill>
                  <a:srgbClr val="3376C7"/>
                </a:solidFill>
              </a:rPr>
              <a:t>目标</a:t>
            </a:r>
            <a:r>
              <a:rPr lang="zh-CN" altLang="en-US" sz="2800" dirty="0"/>
              <a:t>包括：</a:t>
            </a:r>
            <a:endParaRPr lang="en-US" altLang="zh-CN" sz="2800" dirty="0"/>
          </a:p>
          <a:p>
            <a:pPr lvl="1"/>
            <a:r>
              <a:rPr lang="zh-CN" altLang="en-US" sz="2400" dirty="0"/>
              <a:t>确保需求变更数量不超过目标值。</a:t>
            </a:r>
            <a:endParaRPr lang="en-US" altLang="zh-CN" sz="2400" dirty="0"/>
          </a:p>
          <a:p>
            <a:pPr lvl="1"/>
            <a:r>
              <a:rPr lang="zh-CN" altLang="en-US" sz="2400" dirty="0"/>
              <a:t>在敏捷环境中，在指定的期限内提升目标的实现速度。</a:t>
            </a:r>
            <a:endParaRPr lang="en-US" altLang="zh-CN" sz="2400" dirty="0"/>
          </a:p>
          <a:p>
            <a:pPr lvl="1"/>
            <a:r>
              <a:rPr lang="zh-CN" altLang="en-US" sz="2400" dirty="0"/>
              <a:t>在指定的期限内通过控制</a:t>
            </a:r>
            <a:r>
              <a:rPr lang="en-US" altLang="zh-CN" sz="2400" dirty="0"/>
              <a:t>X%</a:t>
            </a:r>
            <a:r>
              <a:rPr lang="zh-CN" altLang="en-US" sz="2400" dirty="0"/>
              <a:t>来减少闲置时间。</a:t>
            </a:r>
            <a:endParaRPr lang="en-US" altLang="zh-CN" sz="2400" dirty="0"/>
          </a:p>
          <a:p>
            <a:pPr lvl="1"/>
            <a:r>
              <a:rPr lang="zh-CN" altLang="en-US" sz="2400" dirty="0"/>
              <a:t>在指定的百分比中维持进度变动。</a:t>
            </a:r>
            <a:endParaRPr lang="en-US" altLang="zh-CN" sz="2400" dirty="0"/>
          </a:p>
          <a:p>
            <a:pPr lvl="1"/>
            <a:r>
              <a:rPr lang="zh-CN" altLang="en-US" sz="2400" dirty="0"/>
              <a:t>在指定的期限减少总体成本一定百分比。</a:t>
            </a:r>
            <a:endParaRPr lang="en-US" altLang="zh-CN" sz="2400" dirty="0"/>
          </a:p>
          <a:p>
            <a:pPr lvl="1"/>
            <a:r>
              <a:rPr lang="zh-CN" altLang="en-US" sz="2400" dirty="0"/>
              <a:t>在不影响成本的情况下，减少交付给客户产品的缺陷</a:t>
            </a:r>
            <a:r>
              <a:rPr lang="en-US" altLang="zh-CN" sz="2400" dirty="0"/>
              <a:t>10%</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28</a:t>
            </a:fld>
            <a:endParaRPr lang="zh-CN" altLang="en-US"/>
          </a:p>
        </p:txBody>
      </p:sp>
    </p:spTree>
    <p:extLst>
      <p:ext uri="{BB962C8B-B14F-4D97-AF65-F5344CB8AC3E}">
        <p14:creationId xmlns:p14="http://schemas.microsoft.com/office/powerpoint/2010/main" val="403182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量化管理项目</a:t>
            </a:r>
            <a:r>
              <a:rPr lang="en-US" altLang="zh-CN" dirty="0" smtClean="0"/>
              <a:t>-3</a:t>
            </a:r>
            <a:endParaRPr lang="zh-CN" altLang="en-US" dirty="0"/>
          </a:p>
        </p:txBody>
      </p:sp>
      <p:sp>
        <p:nvSpPr>
          <p:cNvPr id="3" name="内容占位符 2"/>
          <p:cNvSpPr>
            <a:spLocks noGrp="1"/>
          </p:cNvSpPr>
          <p:nvPr>
            <p:ph idx="1"/>
          </p:nvPr>
        </p:nvSpPr>
        <p:spPr/>
        <p:txBody>
          <a:bodyPr/>
          <a:lstStyle/>
          <a:p>
            <a:pPr marL="274320" lvl="1">
              <a:spcBef>
                <a:spcPts val="1800"/>
              </a:spcBef>
            </a:pPr>
            <a:r>
              <a:rPr lang="zh-CN" altLang="en-US" dirty="0" smtClean="0"/>
              <a:t>使用蒙特卡罗模拟方法选择过程</a:t>
            </a:r>
            <a:r>
              <a:rPr lang="en-US" altLang="zh-CN" dirty="0" smtClean="0"/>
              <a:t>&amp;</a:t>
            </a:r>
            <a:r>
              <a:rPr lang="zh-CN" altLang="en-US" dirty="0" smtClean="0"/>
              <a:t>子过程：</a:t>
            </a:r>
            <a:endParaRPr lang="en-US" altLang="zh-CN" dirty="0" smtClean="0"/>
          </a:p>
          <a:p>
            <a:pPr marL="457200" lvl="2">
              <a:spcBef>
                <a:spcPts val="1800"/>
              </a:spcBef>
            </a:pPr>
            <a:r>
              <a:rPr lang="zh-CN" altLang="en-US" i="1" dirty="0" smtClean="0"/>
              <a:t>具体见示例表格！</a:t>
            </a:r>
            <a:endParaRPr lang="en-US" altLang="zh-CN" i="1" dirty="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29</a:t>
            </a:fld>
            <a:endParaRPr lang="zh-CN" altLang="en-US"/>
          </a:p>
        </p:txBody>
      </p:sp>
    </p:spTree>
    <p:extLst>
      <p:ext uri="{BB962C8B-B14F-4D97-AF65-F5344CB8AC3E}">
        <p14:creationId xmlns:p14="http://schemas.microsoft.com/office/powerpoint/2010/main" val="311773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评估介绍</a:t>
            </a:r>
            <a:endParaRPr lang="zh-CN" altLang="en-US" dirty="0"/>
          </a:p>
        </p:txBody>
      </p:sp>
      <p:sp>
        <p:nvSpPr>
          <p:cNvPr id="3" name="内容占位符 2"/>
          <p:cNvSpPr>
            <a:spLocks noGrp="1"/>
          </p:cNvSpPr>
          <p:nvPr>
            <p:ph idx="1"/>
          </p:nvPr>
        </p:nvSpPr>
        <p:spPr/>
        <p:txBody>
          <a:bodyPr>
            <a:normAutofit/>
          </a:bodyPr>
          <a:lstStyle/>
          <a:p>
            <a:r>
              <a:rPr lang="zh-CN" altLang="en-US" dirty="0"/>
              <a:t>评估团队（</a:t>
            </a:r>
            <a:r>
              <a:rPr lang="en-US" altLang="zh-CN" dirty="0" smtClean="0"/>
              <a:t>LA+ATM</a:t>
            </a:r>
            <a:r>
              <a:rPr lang="zh-CN" altLang="en-US" dirty="0" smtClean="0"/>
              <a:t>）</a:t>
            </a:r>
            <a:endParaRPr lang="en-US" altLang="zh-CN" dirty="0"/>
          </a:p>
          <a:p>
            <a:r>
              <a:rPr lang="zh-CN" altLang="en-US" dirty="0"/>
              <a:t>访谈人员</a:t>
            </a:r>
            <a:endParaRPr lang="en-US" altLang="zh-CN" dirty="0"/>
          </a:p>
          <a:p>
            <a:r>
              <a:rPr lang="zh-CN" altLang="en-US" dirty="0"/>
              <a:t>评估日程</a:t>
            </a:r>
            <a:endParaRPr lang="en-US" altLang="zh-CN" dirty="0"/>
          </a:p>
          <a:p>
            <a:r>
              <a:rPr lang="zh-CN" altLang="en-US" dirty="0"/>
              <a:t>评估的参考</a:t>
            </a:r>
            <a:r>
              <a:rPr lang="zh-CN" altLang="en-US" dirty="0" smtClean="0"/>
              <a:t>模型：</a:t>
            </a:r>
            <a:r>
              <a:rPr lang="en-US" altLang="zh-CN" dirty="0" smtClean="0"/>
              <a:t>CMMI </a:t>
            </a:r>
            <a:r>
              <a:rPr lang="zh-CN" altLang="en-US" dirty="0" smtClean="0"/>
              <a:t>模型</a:t>
            </a:r>
            <a:endParaRPr lang="en-US" altLang="zh-CN" dirty="0"/>
          </a:p>
          <a:p>
            <a:r>
              <a:rPr lang="zh-CN" altLang="en-US" dirty="0"/>
              <a:t>评估的</a:t>
            </a:r>
            <a:r>
              <a:rPr lang="zh-CN" altLang="en-US" dirty="0" smtClean="0"/>
              <a:t>文档（证据）</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3</a:t>
            </a:fld>
            <a:endParaRPr lang="zh-CN" altLang="en-US"/>
          </a:p>
        </p:txBody>
      </p:sp>
    </p:spTree>
    <p:extLst>
      <p:ext uri="{BB962C8B-B14F-4D97-AF65-F5344CB8AC3E}">
        <p14:creationId xmlns:p14="http://schemas.microsoft.com/office/powerpoint/2010/main" val="253210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讨论：哪个子过程更好？</a:t>
            </a:r>
            <a:endParaRPr lang="zh-CN" altLang="en-US" dirty="0"/>
          </a:p>
        </p:txBody>
      </p:sp>
      <p:pic>
        <p:nvPicPr>
          <p:cNvPr id="4" name="内容占位符 3" descr="7.png"/>
          <p:cNvPicPr>
            <a:picLocks noGrp="1" noChangeAspect="1"/>
          </p:cNvPicPr>
          <p:nvPr>
            <p:ph idx="1"/>
          </p:nvPr>
        </p:nvPicPr>
        <p:blipFill>
          <a:blip r:embed="rId2" cstate="print"/>
          <a:stretch>
            <a:fillRect/>
          </a:stretch>
        </p:blipFill>
        <p:spPr>
          <a:xfrm>
            <a:off x="2792031" y="1939373"/>
            <a:ext cx="6600000" cy="3847619"/>
          </a:xfrm>
        </p:spPr>
      </p:pic>
      <p:sp>
        <p:nvSpPr>
          <p:cNvPr id="3" name="灯片编号占位符 2"/>
          <p:cNvSpPr>
            <a:spLocks noGrp="1"/>
          </p:cNvSpPr>
          <p:nvPr>
            <p:ph type="sldNum" sz="quarter" idx="12"/>
          </p:nvPr>
        </p:nvSpPr>
        <p:spPr/>
        <p:txBody>
          <a:bodyPr/>
          <a:lstStyle/>
          <a:p>
            <a:fld id="{AAEAE4A8-A6E5-453E-B946-FB774B73F48C}" type="slidenum">
              <a:rPr lang="en-US" altLang="zh-CN" smtClean="0"/>
              <a:t>30</a:t>
            </a:fld>
            <a:endParaRPr lang="zh-CN" altLang="en-US"/>
          </a:p>
        </p:txBody>
      </p:sp>
    </p:spTree>
    <p:extLst>
      <p:ext uri="{BB962C8B-B14F-4D97-AF65-F5344CB8AC3E}">
        <p14:creationId xmlns:p14="http://schemas.microsoft.com/office/powerpoint/2010/main" val="325164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量化管理项目</a:t>
            </a:r>
            <a:r>
              <a:rPr lang="en-US" altLang="zh-CN" dirty="0"/>
              <a:t>-4</a:t>
            </a:r>
            <a:endParaRPr lang="zh-CN" altLang="en-US" dirty="0"/>
          </a:p>
        </p:txBody>
      </p:sp>
      <p:sp>
        <p:nvSpPr>
          <p:cNvPr id="3" name="内容占位符 2"/>
          <p:cNvSpPr>
            <a:spLocks noGrp="1"/>
          </p:cNvSpPr>
          <p:nvPr>
            <p:ph idx="1"/>
          </p:nvPr>
        </p:nvSpPr>
        <p:spPr/>
        <p:txBody>
          <a:bodyPr/>
          <a:lstStyle/>
          <a:p>
            <a:r>
              <a:rPr lang="zh-CN" altLang="en-US" dirty="0" smtClean="0"/>
              <a:t>在项目的规划或重新规划期间，可能需要通过几次迭代来选择过程（关于确定目标、项目定义过程和子过程的选择），因为重要的项目目标被得到平衡。</a:t>
            </a:r>
            <a:endParaRPr lang="zh-CN" altLang="zh-CN" dirty="0"/>
          </a:p>
        </p:txBody>
      </p:sp>
      <p:pic>
        <p:nvPicPr>
          <p:cNvPr id="4" name="图片 3" descr="33.png"/>
          <p:cNvPicPr>
            <a:picLocks noChangeAspect="1"/>
          </p:cNvPicPr>
          <p:nvPr/>
        </p:nvPicPr>
        <p:blipFill>
          <a:blip r:embed="rId2" cstate="print"/>
          <a:stretch>
            <a:fillRect/>
          </a:stretch>
        </p:blipFill>
        <p:spPr>
          <a:xfrm>
            <a:off x="2782044" y="3086466"/>
            <a:ext cx="5561905" cy="2933334"/>
          </a:xfrm>
          <a:prstGeom prst="rect">
            <a:avLst/>
          </a:prstGeom>
        </p:spPr>
      </p:pic>
      <p:sp>
        <p:nvSpPr>
          <p:cNvPr id="5" name="灯片编号占位符 4"/>
          <p:cNvSpPr>
            <a:spLocks noGrp="1"/>
          </p:cNvSpPr>
          <p:nvPr>
            <p:ph type="sldNum" sz="quarter" idx="12"/>
          </p:nvPr>
        </p:nvSpPr>
        <p:spPr/>
        <p:txBody>
          <a:bodyPr/>
          <a:lstStyle/>
          <a:p>
            <a:fld id="{AAEAE4A8-A6E5-453E-B946-FB774B73F48C}" type="slidenum">
              <a:rPr lang="en-US" altLang="zh-CN" smtClean="0"/>
              <a:t>31</a:t>
            </a:fld>
            <a:endParaRPr lang="zh-CN" altLang="en-US"/>
          </a:p>
        </p:txBody>
      </p:sp>
    </p:spTree>
    <p:extLst>
      <p:ext uri="{BB962C8B-B14F-4D97-AF65-F5344CB8AC3E}">
        <p14:creationId xmlns:p14="http://schemas.microsoft.com/office/powerpoint/2010/main" val="81054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量化</a:t>
            </a:r>
            <a:r>
              <a:rPr lang="zh-CN" altLang="en-US" dirty="0"/>
              <a:t>管理项目</a:t>
            </a:r>
            <a:r>
              <a:rPr lang="en-US" altLang="zh-CN" dirty="0" smtClean="0"/>
              <a:t>-5</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873215765"/>
              </p:ext>
            </p:extLst>
          </p:nvPr>
        </p:nvGraphicFramePr>
        <p:xfrm>
          <a:off x="2133972" y="2492896"/>
          <a:ext cx="6994302" cy="4104456"/>
        </p:xfrm>
        <a:graphic>
          <a:graphicData uri="http://schemas.openxmlformats.org/drawingml/2006/table">
            <a:tbl>
              <a:tblPr firstRow="1" bandRow="1">
                <a:tableStyleId>{5C22544A-7EE6-4342-B048-85BDC9FD1C3A}</a:tableStyleId>
              </a:tblPr>
              <a:tblGrid>
                <a:gridCol w="3497151"/>
                <a:gridCol w="3497151"/>
              </a:tblGrid>
              <a:tr h="513057">
                <a:tc>
                  <a:txBody>
                    <a:bodyPr/>
                    <a:lstStyle/>
                    <a:p>
                      <a:pPr algn="ctr"/>
                      <a:r>
                        <a:rPr lang="zh-CN" altLang="en-US" dirty="0" smtClean="0">
                          <a:solidFill>
                            <a:srgbClr val="FFFFFF"/>
                          </a:solidFill>
                        </a:rPr>
                        <a:t>目的</a:t>
                      </a:r>
                      <a:endParaRPr lang="zh-CN" altLang="en-US" dirty="0">
                        <a:solidFill>
                          <a:srgbClr val="FFFFFF"/>
                        </a:solidFill>
                      </a:endParaRPr>
                    </a:p>
                  </a:txBody>
                  <a:tcPr anchor="ctr"/>
                </a:tc>
                <a:tc>
                  <a:txBody>
                    <a:bodyPr/>
                    <a:lstStyle/>
                    <a:p>
                      <a:pPr algn="ctr"/>
                      <a:r>
                        <a:rPr lang="zh-CN" altLang="en-US" dirty="0" smtClean="0">
                          <a:solidFill>
                            <a:srgbClr val="FFFFFF"/>
                          </a:solidFill>
                        </a:rPr>
                        <a:t>图形方法</a:t>
                      </a:r>
                      <a:endParaRPr lang="zh-CN" altLang="en-US" dirty="0">
                        <a:solidFill>
                          <a:srgbClr val="FFFFFF"/>
                        </a:solidFill>
                      </a:endParaRPr>
                    </a:p>
                  </a:txBody>
                  <a:tcPr anchor="ctr"/>
                </a:tc>
              </a:tr>
              <a:tr h="513057">
                <a:tc>
                  <a:txBody>
                    <a:bodyPr/>
                    <a:lstStyle/>
                    <a:p>
                      <a:r>
                        <a:rPr lang="zh-CN" altLang="en-US" dirty="0" smtClean="0"/>
                        <a:t>查看数据之间的关系</a:t>
                      </a:r>
                      <a:endParaRPr lang="zh-CN" altLang="en-US" dirty="0"/>
                    </a:p>
                  </a:txBody>
                  <a:tcPr anchor="ctr"/>
                </a:tc>
                <a:tc>
                  <a:txBody>
                    <a:bodyPr/>
                    <a:lstStyle/>
                    <a:p>
                      <a:r>
                        <a:rPr lang="zh-CN" altLang="en-US" dirty="0" smtClean="0"/>
                        <a:t>散点图</a:t>
                      </a:r>
                      <a:endParaRPr lang="zh-CN" altLang="en-US" dirty="0"/>
                    </a:p>
                  </a:txBody>
                  <a:tcPr anchor="ctr"/>
                </a:tc>
              </a:tr>
              <a:tr h="513057">
                <a:tc>
                  <a:txBody>
                    <a:bodyPr/>
                    <a:lstStyle/>
                    <a:p>
                      <a:r>
                        <a:rPr lang="zh-CN" altLang="en-US" dirty="0" smtClean="0"/>
                        <a:t>查看时间关系</a:t>
                      </a:r>
                      <a:endParaRPr lang="zh-CN" altLang="en-US" dirty="0"/>
                    </a:p>
                  </a:txBody>
                  <a:tcPr anchor="ctr"/>
                </a:tc>
                <a:tc>
                  <a:txBody>
                    <a:bodyPr/>
                    <a:lstStyle/>
                    <a:p>
                      <a:r>
                        <a:rPr lang="zh-CN" altLang="en-US" dirty="0" smtClean="0"/>
                        <a:t>时序图</a:t>
                      </a:r>
                      <a:endParaRPr lang="zh-CN" altLang="en-US" dirty="0"/>
                    </a:p>
                  </a:txBody>
                  <a:tcPr anchor="ctr"/>
                </a:tc>
              </a:tr>
              <a:tr h="513057">
                <a:tc>
                  <a:txBody>
                    <a:bodyPr/>
                    <a:lstStyle/>
                    <a:p>
                      <a:r>
                        <a:rPr lang="zh-CN" altLang="en-US" dirty="0" smtClean="0"/>
                        <a:t>查看</a:t>
                      </a:r>
                      <a:r>
                        <a:rPr lang="en-US" altLang="zh-CN" dirty="0" smtClean="0"/>
                        <a:t>1</a:t>
                      </a:r>
                      <a:r>
                        <a:rPr lang="zh-CN" altLang="en-US" dirty="0" smtClean="0"/>
                        <a:t>个</a:t>
                      </a:r>
                      <a:r>
                        <a:rPr lang="en-US" altLang="zh-CN" dirty="0" smtClean="0"/>
                        <a:t>Y</a:t>
                      </a:r>
                      <a:r>
                        <a:rPr lang="zh-CN" altLang="en-US" dirty="0" smtClean="0"/>
                        <a:t>的变化</a:t>
                      </a:r>
                      <a:r>
                        <a:rPr lang="en-US" altLang="zh-CN" dirty="0" smtClean="0"/>
                        <a:t>,</a:t>
                      </a:r>
                      <a:r>
                        <a:rPr lang="zh-CN" altLang="en-US" dirty="0" smtClean="0"/>
                        <a:t>有</a:t>
                      </a:r>
                      <a:r>
                        <a:rPr lang="en-US" altLang="zh-CN" dirty="0" smtClean="0"/>
                        <a:t>1</a:t>
                      </a:r>
                      <a:r>
                        <a:rPr lang="zh-CN" altLang="en-US" dirty="0" smtClean="0"/>
                        <a:t>个</a:t>
                      </a:r>
                      <a:r>
                        <a:rPr lang="en-US" altLang="zh-CN" dirty="0" smtClean="0"/>
                        <a:t>X</a:t>
                      </a:r>
                      <a:endParaRPr lang="zh-CN" altLang="en-US" dirty="0"/>
                    </a:p>
                  </a:txBody>
                  <a:tcPr anchor="ctr"/>
                </a:tc>
                <a:tc>
                  <a:txBody>
                    <a:bodyPr/>
                    <a:lstStyle/>
                    <a:p>
                      <a:r>
                        <a:rPr lang="zh-CN" altLang="en-US" dirty="0" smtClean="0"/>
                        <a:t>箱线图</a:t>
                      </a:r>
                      <a:endParaRPr lang="zh-CN" altLang="en-US" dirty="0"/>
                    </a:p>
                  </a:txBody>
                  <a:tcPr anchor="ctr"/>
                </a:tc>
              </a:tr>
              <a:tr h="5130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查看</a:t>
                      </a:r>
                      <a:r>
                        <a:rPr lang="en-US" altLang="zh-CN" dirty="0" smtClean="0"/>
                        <a:t>1</a:t>
                      </a:r>
                      <a:r>
                        <a:rPr lang="zh-CN" altLang="en-US" dirty="0" smtClean="0"/>
                        <a:t>个</a:t>
                      </a:r>
                      <a:r>
                        <a:rPr lang="en-US" altLang="zh-CN" dirty="0" smtClean="0"/>
                        <a:t>Y</a:t>
                      </a:r>
                      <a:r>
                        <a:rPr lang="zh-CN" altLang="en-US" dirty="0" smtClean="0"/>
                        <a:t>的变化</a:t>
                      </a:r>
                      <a:r>
                        <a:rPr lang="en-US" altLang="zh-CN" dirty="0" smtClean="0"/>
                        <a:t>,</a:t>
                      </a:r>
                      <a:r>
                        <a:rPr lang="zh-CN" altLang="en-US" dirty="0" smtClean="0"/>
                        <a:t>有多个</a:t>
                      </a:r>
                      <a:r>
                        <a:rPr lang="en-US" altLang="zh-CN" dirty="0" smtClean="0"/>
                        <a:t>X</a:t>
                      </a:r>
                      <a:endParaRPr lang="zh-CN" altLang="en-US" dirty="0"/>
                    </a:p>
                  </a:txBody>
                  <a:tcPr anchor="ctr"/>
                </a:tc>
                <a:tc>
                  <a:txBody>
                    <a:bodyPr/>
                    <a:lstStyle/>
                    <a:p>
                      <a:r>
                        <a:rPr lang="zh-CN" altLang="en-US" dirty="0" smtClean="0"/>
                        <a:t>多变异图</a:t>
                      </a:r>
                      <a:endParaRPr lang="zh-CN" altLang="en-US" dirty="0"/>
                    </a:p>
                  </a:txBody>
                  <a:tcPr anchor="ctr"/>
                </a:tc>
              </a:tr>
              <a:tr h="513057">
                <a:tc>
                  <a:txBody>
                    <a:bodyPr/>
                    <a:lstStyle/>
                    <a:p>
                      <a:r>
                        <a:rPr lang="zh-CN" altLang="en-US" dirty="0" smtClean="0"/>
                        <a:t>排序多个</a:t>
                      </a:r>
                      <a:r>
                        <a:rPr lang="en-US" altLang="zh-CN" dirty="0" smtClean="0"/>
                        <a:t>X</a:t>
                      </a:r>
                      <a:r>
                        <a:rPr lang="zh-CN" altLang="en-US" dirty="0" smtClean="0"/>
                        <a:t>的关系</a:t>
                      </a:r>
                      <a:endParaRPr lang="zh-CN" altLang="en-US" dirty="0"/>
                    </a:p>
                  </a:txBody>
                  <a:tcPr anchor="ctr"/>
                </a:tc>
                <a:tc>
                  <a:txBody>
                    <a:bodyPr/>
                    <a:lstStyle/>
                    <a:p>
                      <a:r>
                        <a:rPr lang="zh-CN" altLang="en-US" dirty="0" smtClean="0"/>
                        <a:t>帕累托图</a:t>
                      </a:r>
                      <a:endParaRPr lang="zh-CN" altLang="en-US" dirty="0"/>
                    </a:p>
                  </a:txBody>
                  <a:tcPr anchor="ctr"/>
                </a:tc>
              </a:tr>
              <a:tr h="513057">
                <a:tc>
                  <a:txBody>
                    <a:bodyPr/>
                    <a:lstStyle/>
                    <a:p>
                      <a:r>
                        <a:rPr lang="zh-CN" altLang="en-US" dirty="0" smtClean="0"/>
                        <a:t>检查数据的正态性</a:t>
                      </a:r>
                      <a:endParaRPr lang="zh-CN" altLang="en-US" dirty="0"/>
                    </a:p>
                  </a:txBody>
                  <a:tcPr anchor="ctr"/>
                </a:tc>
                <a:tc>
                  <a:txBody>
                    <a:bodyPr/>
                    <a:lstStyle/>
                    <a:p>
                      <a:r>
                        <a:rPr lang="zh-CN" altLang="en-US" dirty="0" smtClean="0"/>
                        <a:t>正态分布图</a:t>
                      </a:r>
                      <a:endParaRPr lang="zh-CN" altLang="en-US" dirty="0"/>
                    </a:p>
                  </a:txBody>
                  <a:tcPr anchor="ctr"/>
                </a:tc>
              </a:tr>
              <a:tr h="513057">
                <a:tc>
                  <a:txBody>
                    <a:bodyPr/>
                    <a:lstStyle/>
                    <a:p>
                      <a:r>
                        <a:rPr lang="zh-CN" altLang="en-US" dirty="0" smtClean="0"/>
                        <a:t>预测数据的关系</a:t>
                      </a:r>
                      <a:endParaRPr lang="zh-CN" altLang="en-US" dirty="0"/>
                    </a:p>
                  </a:txBody>
                  <a:tcPr anchor="ctr"/>
                </a:tc>
                <a:tc>
                  <a:txBody>
                    <a:bodyPr/>
                    <a:lstStyle/>
                    <a:p>
                      <a:r>
                        <a:rPr lang="zh-CN" altLang="en-US" dirty="0" smtClean="0"/>
                        <a:t>预测的回归线</a:t>
                      </a:r>
                      <a:endParaRPr lang="zh-CN" altLang="en-US" dirty="0"/>
                    </a:p>
                  </a:txBody>
                  <a:tcPr anchor="ctr"/>
                </a:tc>
              </a:tr>
            </a:tbl>
          </a:graphicData>
        </a:graphic>
      </p:graphicFrame>
      <p:sp>
        <p:nvSpPr>
          <p:cNvPr id="4" name="矩形 3"/>
          <p:cNvSpPr/>
          <p:nvPr/>
        </p:nvSpPr>
        <p:spPr>
          <a:xfrm>
            <a:off x="1065212" y="1844824"/>
            <a:ext cx="1415772" cy="461665"/>
          </a:xfrm>
          <a:prstGeom prst="rect">
            <a:avLst/>
          </a:prstGeom>
        </p:spPr>
        <p:txBody>
          <a:bodyPr wrap="none">
            <a:spAutoFit/>
          </a:bodyPr>
          <a:lstStyle/>
          <a:p>
            <a:r>
              <a:rPr lang="zh-CN" altLang="en-US" sz="2400" dirty="0" smtClean="0"/>
              <a:t>分析</a:t>
            </a:r>
            <a:r>
              <a:rPr lang="zh-CN" altLang="en-US" sz="2400" dirty="0"/>
              <a:t>技术</a:t>
            </a:r>
          </a:p>
        </p:txBody>
      </p:sp>
      <p:sp>
        <p:nvSpPr>
          <p:cNvPr id="5" name="灯片编号占位符 4"/>
          <p:cNvSpPr>
            <a:spLocks noGrp="1"/>
          </p:cNvSpPr>
          <p:nvPr>
            <p:ph type="sldNum" sz="quarter" idx="12"/>
          </p:nvPr>
        </p:nvSpPr>
        <p:spPr/>
        <p:txBody>
          <a:bodyPr/>
          <a:lstStyle/>
          <a:p>
            <a:fld id="{AAEAE4A8-A6E5-453E-B946-FB774B73F48C}" type="slidenum">
              <a:rPr lang="en-US" altLang="zh-CN" smtClean="0"/>
              <a:t>32</a:t>
            </a:fld>
            <a:endParaRPr lang="zh-CN" altLang="en-US"/>
          </a:p>
        </p:txBody>
      </p:sp>
    </p:spTree>
    <p:extLst>
      <p:ext uri="{BB962C8B-B14F-4D97-AF65-F5344CB8AC3E}">
        <p14:creationId xmlns:p14="http://schemas.microsoft.com/office/powerpoint/2010/main" val="94766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量化管理项目</a:t>
            </a:r>
            <a:r>
              <a:rPr lang="en-US" altLang="zh-CN" dirty="0" smtClean="0"/>
              <a:t>-6</a:t>
            </a:r>
            <a:endParaRPr lang="zh-CN" altLang="en-US" dirty="0"/>
          </a:p>
        </p:txBody>
      </p:sp>
      <p:pic>
        <p:nvPicPr>
          <p:cNvPr id="4" name="内容占位符 3" descr="39.png"/>
          <p:cNvPicPr>
            <a:picLocks noGrp="1" noChangeAspect="1"/>
          </p:cNvPicPr>
          <p:nvPr>
            <p:ph idx="1"/>
          </p:nvPr>
        </p:nvPicPr>
        <p:blipFill>
          <a:blip r:embed="rId2" cstate="print"/>
          <a:stretch>
            <a:fillRect/>
          </a:stretch>
        </p:blipFill>
        <p:spPr>
          <a:xfrm>
            <a:off x="2908899" y="1772816"/>
            <a:ext cx="6310378" cy="4983163"/>
          </a:xfrm>
        </p:spPr>
      </p:pic>
      <p:sp>
        <p:nvSpPr>
          <p:cNvPr id="5" name="矩形 4"/>
          <p:cNvSpPr/>
          <p:nvPr/>
        </p:nvSpPr>
        <p:spPr>
          <a:xfrm>
            <a:off x="1065212" y="1844824"/>
            <a:ext cx="1415772" cy="461665"/>
          </a:xfrm>
          <a:prstGeom prst="rect">
            <a:avLst/>
          </a:prstGeom>
        </p:spPr>
        <p:txBody>
          <a:bodyPr wrap="none">
            <a:spAutoFit/>
          </a:bodyPr>
          <a:lstStyle/>
          <a:p>
            <a:r>
              <a:rPr lang="zh-CN" altLang="en-US" sz="2400" dirty="0" smtClean="0"/>
              <a:t>监督过程</a:t>
            </a:r>
            <a:endParaRPr lang="zh-CN" altLang="en-US" sz="2400" dirty="0"/>
          </a:p>
        </p:txBody>
      </p:sp>
      <p:sp>
        <p:nvSpPr>
          <p:cNvPr id="3" name="灯片编号占位符 2"/>
          <p:cNvSpPr>
            <a:spLocks noGrp="1"/>
          </p:cNvSpPr>
          <p:nvPr>
            <p:ph type="sldNum" sz="quarter" idx="12"/>
          </p:nvPr>
        </p:nvSpPr>
        <p:spPr/>
        <p:txBody>
          <a:bodyPr/>
          <a:lstStyle/>
          <a:p>
            <a:fld id="{AAEAE4A8-A6E5-453E-B946-FB774B73F48C}" type="slidenum">
              <a:rPr lang="en-US" altLang="zh-CN" smtClean="0"/>
              <a:t>33</a:t>
            </a:fld>
            <a:endParaRPr lang="zh-CN" altLang="en-US"/>
          </a:p>
        </p:txBody>
      </p:sp>
    </p:spTree>
    <p:extLst>
      <p:ext uri="{BB962C8B-B14F-4D97-AF65-F5344CB8AC3E}">
        <p14:creationId xmlns:p14="http://schemas.microsoft.com/office/powerpoint/2010/main" val="46301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过程的风险</a:t>
            </a:r>
            <a:endParaRPr lang="zh-CN" altLang="en-US" dirty="0"/>
          </a:p>
        </p:txBody>
      </p:sp>
      <p:sp>
        <p:nvSpPr>
          <p:cNvPr id="3" name="内容占位符 2"/>
          <p:cNvSpPr>
            <a:spLocks noGrp="1"/>
          </p:cNvSpPr>
          <p:nvPr>
            <p:ph idx="1"/>
          </p:nvPr>
        </p:nvSpPr>
        <p:spPr/>
        <p:txBody>
          <a:bodyPr/>
          <a:lstStyle/>
          <a:p>
            <a:r>
              <a:rPr lang="en-US" altLang="zh-CN" dirty="0" smtClean="0"/>
              <a:t>USL &lt; UCL </a:t>
            </a:r>
          </a:p>
          <a:p>
            <a:r>
              <a:rPr lang="en-US" altLang="zh-CN" dirty="0" smtClean="0"/>
              <a:t>LSL &gt; LCL </a:t>
            </a:r>
          </a:p>
          <a:p>
            <a:endParaRPr lang="zh-CN" altLang="en-US" dirty="0"/>
          </a:p>
        </p:txBody>
      </p:sp>
      <p:pic>
        <p:nvPicPr>
          <p:cNvPr id="4" name="图片 3" descr="42.png"/>
          <p:cNvPicPr>
            <a:picLocks noChangeAspect="1"/>
          </p:cNvPicPr>
          <p:nvPr/>
        </p:nvPicPr>
        <p:blipFill>
          <a:blip r:embed="rId2" cstate="print"/>
          <a:stretch>
            <a:fillRect/>
          </a:stretch>
        </p:blipFill>
        <p:spPr>
          <a:xfrm>
            <a:off x="1804768" y="2726460"/>
            <a:ext cx="8518640" cy="4131540"/>
          </a:xfrm>
          <a:prstGeom prst="rect">
            <a:avLst/>
          </a:prstGeom>
        </p:spPr>
      </p:pic>
      <p:sp>
        <p:nvSpPr>
          <p:cNvPr id="5" name="灯片编号占位符 4"/>
          <p:cNvSpPr>
            <a:spLocks noGrp="1"/>
          </p:cNvSpPr>
          <p:nvPr>
            <p:ph type="sldNum" sz="quarter" idx="12"/>
          </p:nvPr>
        </p:nvSpPr>
        <p:spPr/>
        <p:txBody>
          <a:bodyPr/>
          <a:lstStyle/>
          <a:p>
            <a:fld id="{AAEAE4A8-A6E5-453E-B946-FB774B73F48C}" type="slidenum">
              <a:rPr lang="en-US" altLang="zh-CN" smtClean="0"/>
              <a:t>34</a:t>
            </a:fld>
            <a:endParaRPr lang="zh-CN" altLang="en-US"/>
          </a:p>
        </p:txBody>
      </p:sp>
    </p:spTree>
    <p:extLst>
      <p:ext uri="{BB962C8B-B14F-4D97-AF65-F5344CB8AC3E}">
        <p14:creationId xmlns:p14="http://schemas.microsoft.com/office/powerpoint/2010/main" val="148808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解决过程能力度的不足</a:t>
            </a:r>
            <a:endParaRPr lang="zh-CN" altLang="en-US" dirty="0"/>
          </a:p>
        </p:txBody>
      </p:sp>
      <p:sp>
        <p:nvSpPr>
          <p:cNvPr id="3" name="内容占位符 2"/>
          <p:cNvSpPr>
            <a:spLocks noGrp="1"/>
          </p:cNvSpPr>
          <p:nvPr>
            <p:ph idx="1"/>
          </p:nvPr>
        </p:nvSpPr>
        <p:spPr/>
        <p:txBody>
          <a:bodyPr/>
          <a:lstStyle/>
          <a:p>
            <a:r>
              <a:rPr lang="zh-CN" altLang="en-US" dirty="0" smtClean="0"/>
              <a:t>当一个已选的过程的性能没有达到它的目标时，可以采取</a:t>
            </a:r>
            <a:r>
              <a:rPr lang="zh-CN" altLang="en-US" dirty="0"/>
              <a:t>以下</a:t>
            </a:r>
            <a:r>
              <a:rPr lang="zh-CN" altLang="en-US" dirty="0" smtClean="0"/>
              <a:t>措施示例：</a:t>
            </a:r>
            <a:endParaRPr lang="en-US" altLang="zh-CN" dirty="0" smtClean="0"/>
          </a:p>
          <a:p>
            <a:pPr lvl="1"/>
            <a:r>
              <a:rPr lang="zh-CN" altLang="en-US" dirty="0" smtClean="0"/>
              <a:t>改进现有子过程的实施来减少它的偏差或者改进它的性能（即</a:t>
            </a:r>
            <a:r>
              <a:rPr lang="zh-CN" altLang="en-US" dirty="0"/>
              <a:t>：处理</a:t>
            </a:r>
            <a:r>
              <a:rPr lang="zh-CN" altLang="en-US" dirty="0" smtClean="0"/>
              <a:t>偏差的共性</a:t>
            </a:r>
            <a:r>
              <a:rPr lang="zh-CN" altLang="en-US" dirty="0"/>
              <a:t>问题</a:t>
            </a:r>
            <a:r>
              <a:rPr lang="zh-CN" altLang="en-US" dirty="0" smtClean="0"/>
              <a:t>）。</a:t>
            </a:r>
            <a:endParaRPr lang="en-US" altLang="zh-CN" dirty="0" smtClean="0"/>
          </a:p>
          <a:p>
            <a:pPr lvl="1"/>
            <a:r>
              <a:rPr lang="zh-CN" altLang="en-US" dirty="0" smtClean="0"/>
              <a:t>通过识别和采用新的过程元素、子过程和技术来识别和实施候选子过程，可能可以帮助更好的平衡目标。</a:t>
            </a:r>
            <a:endParaRPr lang="en-US" altLang="zh-CN" dirty="0" smtClean="0"/>
          </a:p>
          <a:p>
            <a:pPr lvl="1"/>
            <a:r>
              <a:rPr lang="zh-CN" altLang="en-US" dirty="0"/>
              <a:t>识别每个子过程能力度的不足所存在的风险和缓解风险的</a:t>
            </a:r>
            <a:r>
              <a:rPr lang="zh-CN" altLang="en-US" dirty="0" smtClean="0"/>
              <a:t>策略。</a:t>
            </a:r>
            <a:endParaRPr lang="en-US" altLang="zh-CN" dirty="0" smtClean="0"/>
          </a:p>
          <a:p>
            <a:pPr lvl="1"/>
            <a:r>
              <a:rPr lang="zh-CN" altLang="en-US" dirty="0" smtClean="0"/>
              <a:t>从新调整或分配所选子过程的属性目标，使子过程能满足目标。</a:t>
            </a:r>
            <a:endParaRPr lang="en-US" altLang="zh-CN" dirty="0" smtClean="0"/>
          </a:p>
          <a:p>
            <a:pPr lvl="1"/>
            <a:endParaRPr lang="en-US" altLang="zh-CN" dirty="0"/>
          </a:p>
          <a:p>
            <a:pPr lvl="1"/>
            <a:endParaRPr lang="en-US" altLang="zh-CN" dirty="0" smtClean="0"/>
          </a:p>
        </p:txBody>
      </p:sp>
      <p:sp>
        <p:nvSpPr>
          <p:cNvPr id="4" name="灯片编号占位符 3"/>
          <p:cNvSpPr>
            <a:spLocks noGrp="1"/>
          </p:cNvSpPr>
          <p:nvPr>
            <p:ph type="sldNum" sz="quarter" idx="12"/>
          </p:nvPr>
        </p:nvSpPr>
        <p:spPr/>
        <p:txBody>
          <a:bodyPr/>
          <a:lstStyle/>
          <a:p>
            <a:fld id="{AAEAE4A8-A6E5-453E-B946-FB774B73F48C}" type="slidenum">
              <a:rPr lang="en-US" altLang="zh-CN" smtClean="0"/>
              <a:t>35</a:t>
            </a:fld>
            <a:endParaRPr lang="zh-CN" altLang="en-US"/>
          </a:p>
        </p:txBody>
      </p:sp>
    </p:spTree>
    <p:extLst>
      <p:ext uri="{BB962C8B-B14F-4D97-AF65-F5344CB8AC3E}">
        <p14:creationId xmlns:p14="http://schemas.microsoft.com/office/powerpoint/2010/main" val="159356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子过程的可视化改进控制图</a:t>
            </a:r>
            <a:endParaRPr lang="zh-CN" altLang="en-US" dirty="0"/>
          </a:p>
        </p:txBody>
      </p:sp>
      <p:pic>
        <p:nvPicPr>
          <p:cNvPr id="4" name="内容占位符 3" descr="40.png"/>
          <p:cNvPicPr>
            <a:picLocks noGrp="1" noChangeAspect="1"/>
          </p:cNvPicPr>
          <p:nvPr>
            <p:ph idx="1"/>
          </p:nvPr>
        </p:nvPicPr>
        <p:blipFill>
          <a:blip r:embed="rId2" cstate="print"/>
          <a:stretch>
            <a:fillRect/>
          </a:stretch>
        </p:blipFill>
        <p:spPr>
          <a:xfrm>
            <a:off x="2494013" y="1844825"/>
            <a:ext cx="7523809" cy="4133333"/>
          </a:xfrm>
        </p:spPr>
      </p:pic>
      <p:sp>
        <p:nvSpPr>
          <p:cNvPr id="3" name="灯片编号占位符 2"/>
          <p:cNvSpPr>
            <a:spLocks noGrp="1"/>
          </p:cNvSpPr>
          <p:nvPr>
            <p:ph type="sldNum" sz="quarter" idx="12"/>
          </p:nvPr>
        </p:nvSpPr>
        <p:spPr/>
        <p:txBody>
          <a:bodyPr/>
          <a:lstStyle/>
          <a:p>
            <a:fld id="{AAEAE4A8-A6E5-453E-B946-FB774B73F48C}" type="slidenum">
              <a:rPr lang="en-US" altLang="zh-CN" smtClean="0"/>
              <a:t>36</a:t>
            </a:fld>
            <a:endParaRPr lang="zh-CN" altLang="en-US"/>
          </a:p>
        </p:txBody>
      </p:sp>
    </p:spTree>
    <p:extLst>
      <p:ext uri="{BB962C8B-B14F-4D97-AF65-F5344CB8AC3E}">
        <p14:creationId xmlns:p14="http://schemas.microsoft.com/office/powerpoint/2010/main" val="13316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分析问题以找出根本原因，形成改进</a:t>
            </a:r>
            <a:r>
              <a:rPr lang="zh-CN" altLang="en-US" dirty="0" smtClean="0"/>
              <a:t>措施</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想要</a:t>
            </a:r>
            <a:r>
              <a:rPr lang="en-US" altLang="zh-CN" dirty="0"/>
              <a:t>CAR</a:t>
            </a:r>
            <a:r>
              <a:rPr lang="zh-CN" altLang="en-US" dirty="0"/>
              <a:t>有效果，项目成员必须负责做好以下内容：</a:t>
            </a:r>
            <a:endParaRPr lang="en-US" altLang="zh-CN" dirty="0"/>
          </a:p>
          <a:p>
            <a:pPr lvl="1"/>
            <a:r>
              <a:rPr lang="zh-CN" altLang="en-US" dirty="0"/>
              <a:t>收集和结果有关的数据</a:t>
            </a:r>
            <a:endParaRPr lang="en-US" altLang="zh-CN" dirty="0"/>
          </a:p>
          <a:p>
            <a:pPr lvl="1"/>
            <a:r>
              <a:rPr lang="zh-CN" altLang="en-US" dirty="0"/>
              <a:t>分析所选的结果</a:t>
            </a:r>
            <a:endParaRPr lang="en-US" altLang="zh-CN" dirty="0"/>
          </a:p>
          <a:p>
            <a:pPr lvl="1"/>
            <a:r>
              <a:rPr lang="zh-CN" altLang="en-US" dirty="0"/>
              <a:t>识别这些结果是在何时、何地及如何注入和发现的</a:t>
            </a:r>
            <a:endParaRPr lang="en-US" altLang="zh-CN" dirty="0"/>
          </a:p>
          <a:p>
            <a:pPr lvl="1"/>
            <a:r>
              <a:rPr lang="zh-CN" altLang="en-US" dirty="0"/>
              <a:t>识别缺陷和问题的原因和提出预防措施</a:t>
            </a:r>
            <a:endParaRPr lang="en-US" altLang="zh-CN" dirty="0"/>
          </a:p>
          <a:p>
            <a:pPr lvl="1"/>
            <a:r>
              <a:rPr lang="zh-CN" altLang="en-US" dirty="0"/>
              <a:t>识别性能优越的原因并提出变更来把它们吸收到过程里</a:t>
            </a:r>
            <a:endParaRPr lang="en-US" altLang="zh-CN" dirty="0"/>
          </a:p>
          <a:p>
            <a:pPr lvl="1"/>
            <a:r>
              <a:rPr lang="zh-CN" altLang="en-US" dirty="0"/>
              <a:t>纳入的那些收集分析和解决问题结果数据的</a:t>
            </a:r>
            <a:r>
              <a:rPr lang="zh-CN" altLang="en-US" dirty="0" smtClean="0"/>
              <a:t>工作人员</a:t>
            </a:r>
            <a:endParaRPr lang="en-US" altLang="zh-CN" dirty="0" smtClean="0"/>
          </a:p>
          <a:p>
            <a:pPr lvl="1"/>
            <a:endParaRPr lang="en-US" altLang="zh-CN" dirty="0"/>
          </a:p>
          <a:p>
            <a:pPr lvl="1"/>
            <a:endParaRPr lang="en-US" altLang="zh-CN" dirty="0" smtClean="0"/>
          </a:p>
          <a:p>
            <a:r>
              <a:rPr lang="en-US" altLang="zh-CN" dirty="0" smtClean="0"/>
              <a:t>CAR</a:t>
            </a:r>
            <a:r>
              <a:rPr lang="zh-CN" altLang="en-US" smtClean="0"/>
              <a:t>：根因分析与解决</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37</a:t>
            </a:fld>
            <a:endParaRPr lang="zh-CN" altLang="en-US"/>
          </a:p>
        </p:txBody>
      </p:sp>
    </p:spTree>
    <p:extLst>
      <p:ext uri="{BB962C8B-B14F-4D97-AF65-F5344CB8AC3E}">
        <p14:creationId xmlns:p14="http://schemas.microsoft.com/office/powerpoint/2010/main" val="28894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分析问题以找出根本原因，形成改进措施</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t>什么原因会引起</a:t>
            </a:r>
            <a:r>
              <a:rPr lang="en-US" altLang="zh-CN" dirty="0"/>
              <a:t>CAR</a:t>
            </a:r>
          </a:p>
          <a:p>
            <a:pPr lvl="1"/>
            <a:r>
              <a:rPr lang="zh-CN" altLang="en-US" dirty="0" smtClean="0"/>
              <a:t>检测</a:t>
            </a:r>
            <a:r>
              <a:rPr lang="zh-CN" altLang="en-US" dirty="0"/>
              <a:t>到特殊</a:t>
            </a:r>
            <a:r>
              <a:rPr lang="zh-CN" altLang="en-US" dirty="0" smtClean="0"/>
              <a:t>原因的偏差</a:t>
            </a:r>
            <a:endParaRPr lang="en-US" altLang="zh-CN" dirty="0" smtClean="0"/>
          </a:p>
          <a:p>
            <a:pPr lvl="1"/>
            <a:r>
              <a:rPr lang="zh-CN" altLang="en-US" dirty="0" smtClean="0"/>
              <a:t>模型或指南表明目标不能实现</a:t>
            </a:r>
            <a:endParaRPr lang="en-US" altLang="zh-CN" dirty="0" smtClean="0"/>
          </a:p>
          <a:p>
            <a:pPr lvl="1"/>
            <a:r>
              <a:rPr lang="zh-CN" altLang="en-US" dirty="0" smtClean="0"/>
              <a:t>检测到一些缺陷</a:t>
            </a:r>
            <a:endParaRPr lang="en-US" altLang="zh-CN" dirty="0" smtClean="0"/>
          </a:p>
          <a:p>
            <a:pPr lvl="1"/>
            <a:r>
              <a:rPr lang="zh-CN" altLang="en-US" dirty="0" smtClean="0"/>
              <a:t>在过程中识别到一个瓶颈</a:t>
            </a:r>
            <a:endParaRPr lang="en-US" altLang="zh-CN" dirty="0" smtClean="0"/>
          </a:p>
          <a:p>
            <a:pPr lvl="1"/>
            <a:r>
              <a:rPr lang="zh-CN" altLang="en-US" dirty="0" smtClean="0"/>
              <a:t>确定了为什么事情发展不按正常情况发展</a:t>
            </a:r>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38</a:t>
            </a:fld>
            <a:endParaRPr lang="zh-CN" altLang="en-US"/>
          </a:p>
        </p:txBody>
      </p:sp>
    </p:spTree>
    <p:extLst>
      <p:ext uri="{BB962C8B-B14F-4D97-AF65-F5344CB8AC3E}">
        <p14:creationId xmlns:p14="http://schemas.microsoft.com/office/powerpoint/2010/main" val="45935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分析问题以找出根本原因，形成改进措施</a:t>
            </a:r>
            <a:r>
              <a:rPr lang="en-US" altLang="zh-CN" dirty="0" smtClean="0"/>
              <a:t>-3</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用什么工具来</a:t>
            </a:r>
            <a:r>
              <a:rPr lang="zh-CN" altLang="en-US" dirty="0" smtClean="0"/>
              <a:t>选择问题：</a:t>
            </a:r>
            <a:endParaRPr lang="en-US" altLang="zh-CN" dirty="0" smtClean="0"/>
          </a:p>
          <a:p>
            <a:pPr lvl="1"/>
            <a:r>
              <a:rPr lang="zh-CN" altLang="en-US" sz="2400" dirty="0"/>
              <a:t>散点图</a:t>
            </a:r>
            <a:endParaRPr lang="en-US" altLang="zh-CN" sz="2400" dirty="0"/>
          </a:p>
          <a:p>
            <a:pPr lvl="1"/>
            <a:r>
              <a:rPr lang="zh-CN" altLang="en-US" sz="2400" dirty="0"/>
              <a:t>趋势图</a:t>
            </a:r>
            <a:endParaRPr lang="en-US" altLang="zh-CN" sz="2400" dirty="0"/>
          </a:p>
          <a:p>
            <a:pPr lvl="1"/>
            <a:r>
              <a:rPr lang="zh-CN" altLang="en-US" sz="2400" dirty="0"/>
              <a:t>鱼骨图</a:t>
            </a:r>
            <a:endParaRPr lang="en-US" altLang="zh-CN" sz="2400" dirty="0"/>
          </a:p>
          <a:p>
            <a:pPr lvl="1"/>
            <a:r>
              <a:rPr lang="zh-CN" altLang="en-US" sz="2400" dirty="0"/>
              <a:t>直方图</a:t>
            </a:r>
            <a:endParaRPr lang="en-US" altLang="zh-CN" sz="2400" dirty="0"/>
          </a:p>
          <a:p>
            <a:pPr lvl="1"/>
            <a:r>
              <a:rPr lang="zh-CN" altLang="en-US" sz="2400" dirty="0"/>
              <a:t>条形图</a:t>
            </a:r>
            <a:endParaRPr lang="en-US" altLang="zh-CN" sz="2400" dirty="0"/>
          </a:p>
          <a:p>
            <a:pPr lvl="1"/>
            <a:r>
              <a:rPr lang="zh-CN" altLang="en-US" sz="2400" dirty="0"/>
              <a:t>帕累托图</a:t>
            </a:r>
            <a:endParaRPr lang="en-US" altLang="zh-CN" sz="2400" dirty="0"/>
          </a:p>
          <a:p>
            <a:pPr lvl="1"/>
            <a:r>
              <a:rPr lang="zh-CN" altLang="en-US" sz="2400" dirty="0"/>
              <a:t>控制图</a:t>
            </a:r>
            <a:endParaRPr lang="en-US" altLang="zh-CN" sz="2400" dirty="0"/>
          </a:p>
          <a:p>
            <a:pPr lvl="1"/>
            <a:r>
              <a:rPr lang="zh-CN" altLang="en-US" sz="2400" dirty="0"/>
              <a:t>过程能力度分析</a:t>
            </a:r>
            <a:endParaRPr lang="en-US" altLang="zh-CN" sz="2400" dirty="0"/>
          </a:p>
          <a:p>
            <a:pPr lvl="1"/>
            <a:r>
              <a:rPr lang="zh-CN" altLang="en-US" sz="2400" dirty="0"/>
              <a:t>过程性能模型</a:t>
            </a:r>
            <a:endParaRPr lang="en-US" altLang="zh-CN" sz="2400" dirty="0"/>
          </a:p>
          <a:p>
            <a:pPr lvl="1"/>
            <a:r>
              <a:rPr lang="zh-CN" altLang="en-US" sz="2400" dirty="0"/>
              <a:t>过程性能基线</a:t>
            </a:r>
            <a:endParaRPr lang="en-US" altLang="zh-CN" sz="2400" dirty="0"/>
          </a:p>
          <a:p>
            <a:pPr lvl="1"/>
            <a:r>
              <a:rPr lang="en-US" altLang="zh-CN" sz="2400" dirty="0"/>
              <a:t>DAR</a:t>
            </a:r>
            <a:r>
              <a:rPr lang="zh-CN" altLang="en-US" sz="2400" dirty="0"/>
              <a:t>也可以帮助决定使用哪种工具。</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39</a:t>
            </a:fld>
            <a:endParaRPr lang="zh-CN" altLang="en-US"/>
          </a:p>
        </p:txBody>
      </p:sp>
    </p:spTree>
    <p:extLst>
      <p:ext uri="{BB962C8B-B14F-4D97-AF65-F5344CB8AC3E}">
        <p14:creationId xmlns:p14="http://schemas.microsoft.com/office/powerpoint/2010/main" val="126459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p:txBody>
          <a:bodyPr/>
          <a:lstStyle/>
          <a:p>
            <a:r>
              <a:rPr lang="en-US" altLang="zh-CN" dirty="0" smtClean="0"/>
              <a:t>CMMI </a:t>
            </a:r>
            <a:r>
              <a:rPr lang="zh-CN" altLang="en-US" dirty="0" smtClean="0"/>
              <a:t>模型</a:t>
            </a:r>
            <a:endParaRPr lang="zh-CN" altLang="en-US" dirty="0"/>
          </a:p>
        </p:txBody>
      </p:sp>
      <p:sp>
        <p:nvSpPr>
          <p:cNvPr id="5" name="竖排文字占位符 4"/>
          <p:cNvSpPr>
            <a:spLocks noGrp="1"/>
          </p:cNvSpPr>
          <p:nvPr>
            <p:ph type="body" orient="vert"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34692223"/>
              </p:ext>
            </p:extLst>
          </p:nvPr>
        </p:nvGraphicFramePr>
        <p:xfrm>
          <a:off x="786545" y="559202"/>
          <a:ext cx="7746267" cy="5331968"/>
        </p:xfrm>
        <a:graphic>
          <a:graphicData uri="http://schemas.openxmlformats.org/drawingml/2006/table">
            <a:tbl>
              <a:tblPr firstRow="1" bandRow="1">
                <a:tableStyleId>{85BE263C-DBD7-4A20-BB59-AAB30ACAA65A}</a:tableStyleId>
              </a:tblPr>
              <a:tblGrid>
                <a:gridCol w="1625586"/>
                <a:gridCol w="1800200"/>
                <a:gridCol w="4320481"/>
              </a:tblGrid>
              <a:tr h="370840">
                <a:tc>
                  <a:txBody>
                    <a:bodyPr/>
                    <a:lstStyle/>
                    <a:p>
                      <a:pPr algn="ctr"/>
                      <a:r>
                        <a:rPr lang="zh-CN" altLang="en-US" dirty="0" smtClean="0"/>
                        <a:t>级别</a:t>
                      </a:r>
                      <a:endParaRPr lang="zh-CN" altLang="en-US" dirty="0"/>
                    </a:p>
                  </a:txBody>
                  <a:tcPr>
                    <a:solidFill>
                      <a:schemeClr val="accent1">
                        <a:lumMod val="50000"/>
                      </a:schemeClr>
                    </a:solidFill>
                  </a:tcPr>
                </a:tc>
                <a:tc>
                  <a:txBody>
                    <a:bodyPr/>
                    <a:lstStyle/>
                    <a:p>
                      <a:pPr algn="ctr"/>
                      <a:r>
                        <a:rPr lang="zh-CN" altLang="en-US" dirty="0" smtClean="0"/>
                        <a:t>关注</a:t>
                      </a:r>
                      <a:endParaRPr lang="zh-CN" altLang="en-US" dirty="0"/>
                    </a:p>
                  </a:txBody>
                  <a:tcPr>
                    <a:solidFill>
                      <a:schemeClr val="accent1">
                        <a:lumMod val="50000"/>
                      </a:schemeClr>
                    </a:solidFill>
                  </a:tcPr>
                </a:tc>
                <a:tc>
                  <a:txBody>
                    <a:bodyPr/>
                    <a:lstStyle/>
                    <a:p>
                      <a:pPr algn="ctr"/>
                      <a:r>
                        <a:rPr lang="zh-CN" altLang="en-US" dirty="0" smtClean="0"/>
                        <a:t>过程域</a:t>
                      </a:r>
                      <a:endParaRPr lang="zh-CN" altLang="en-US" dirty="0"/>
                    </a:p>
                  </a:txBody>
                  <a:tcPr>
                    <a:solidFill>
                      <a:schemeClr val="accent1">
                        <a:lumMod val="5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5 </a:t>
                      </a:r>
                      <a:r>
                        <a:rPr lang="zh-CN" altLang="en-US" sz="1400" dirty="0" smtClean="0"/>
                        <a:t>优化级</a:t>
                      </a:r>
                      <a:endParaRPr lang="en-US" altLang="zh-CN" sz="1400" b="1" dirty="0" smtClean="0"/>
                    </a:p>
                  </a:txBody>
                  <a:tcPr/>
                </a:tc>
                <a:tc>
                  <a:txBody>
                    <a:bodyPr/>
                    <a:lstStyle/>
                    <a:p>
                      <a:pPr algn="ctr"/>
                      <a:r>
                        <a:rPr lang="zh-CN" altLang="en-US" sz="1400" dirty="0" smtClean="0"/>
                        <a:t>持续过程改进</a:t>
                      </a:r>
                      <a:endParaRPr lang="zh-CN" altLang="en-US" sz="1400" dirty="0"/>
                    </a:p>
                  </a:txBody>
                  <a:tcPr/>
                </a:tc>
                <a:tc>
                  <a:txBody>
                    <a:bodyPr/>
                    <a:lstStyle/>
                    <a:p>
                      <a:pPr defTabSz="790575" eaLnBrk="0" hangingPunct="0">
                        <a:lnSpc>
                          <a:spcPct val="90000"/>
                        </a:lnSpc>
                      </a:pPr>
                      <a:r>
                        <a:rPr lang="zh-CN" altLang="en-US" sz="1400" dirty="0" smtClean="0"/>
                        <a:t>组织效能管理（</a:t>
                      </a:r>
                      <a:r>
                        <a:rPr lang="en-US" altLang="zh-CN" sz="1400" dirty="0" smtClean="0"/>
                        <a:t>OPM</a:t>
                      </a:r>
                      <a:r>
                        <a:rPr lang="zh-CN" altLang="en-US" sz="1400" dirty="0" smtClean="0"/>
                        <a:t>）</a:t>
                      </a:r>
                      <a:endParaRPr lang="en-US" altLang="zh-CN" sz="1400" dirty="0" smtClean="0"/>
                    </a:p>
                    <a:p>
                      <a:pPr defTabSz="790575" eaLnBrk="0" hangingPunct="0">
                        <a:lnSpc>
                          <a:spcPct val="90000"/>
                        </a:lnSpc>
                      </a:pPr>
                      <a:r>
                        <a:rPr lang="zh-CN" altLang="en-US" sz="1400" dirty="0" smtClean="0"/>
                        <a:t>原因分析与解决方案（</a:t>
                      </a:r>
                      <a:r>
                        <a:rPr lang="en-US" altLang="zh-CN" sz="1400" dirty="0" smtClean="0"/>
                        <a:t>CAR</a:t>
                      </a:r>
                      <a:r>
                        <a:rPr lang="zh-CN" altLang="en-US" sz="1400" dirty="0" smtClean="0"/>
                        <a:t>）</a:t>
                      </a:r>
                      <a:endParaRPr lang="zh-CN" altLang="en-US" sz="1400" dirty="0"/>
                    </a:p>
                  </a:txBody>
                  <a:tcPr/>
                </a:tc>
              </a:tr>
              <a:tr h="370840">
                <a:tc>
                  <a:txBody>
                    <a:bodyPr/>
                    <a:lstStyle/>
                    <a:p>
                      <a:pPr algn="ctr"/>
                      <a:r>
                        <a:rPr lang="en-US" altLang="zh-CN" sz="1400" dirty="0" smtClean="0"/>
                        <a:t>4 </a:t>
                      </a:r>
                      <a:r>
                        <a:rPr lang="zh-CN" altLang="en-US" sz="1400" dirty="0" smtClean="0"/>
                        <a:t>量化管理级</a:t>
                      </a:r>
                      <a:endParaRPr lang="zh-CN" altLang="en-US" sz="1400" dirty="0"/>
                    </a:p>
                  </a:txBody>
                  <a:tcPr/>
                </a:tc>
                <a:tc>
                  <a:txBody>
                    <a:bodyPr/>
                    <a:lstStyle/>
                    <a:p>
                      <a:pPr algn="ctr"/>
                      <a:r>
                        <a:rPr lang="zh-CN" altLang="en-US" sz="1400" dirty="0" smtClean="0"/>
                        <a:t>定量管理</a:t>
                      </a:r>
                      <a:endParaRPr lang="zh-CN" altLang="en-US" sz="1400" dirty="0"/>
                    </a:p>
                  </a:txBody>
                  <a:tcPr/>
                </a:tc>
                <a:tc>
                  <a:txBody>
                    <a:bodyPr/>
                    <a:lstStyle/>
                    <a:p>
                      <a:pPr defTabSz="790575" eaLnBrk="0" hangingPunct="0">
                        <a:lnSpc>
                          <a:spcPct val="90000"/>
                        </a:lnSpc>
                      </a:pPr>
                      <a:r>
                        <a:rPr lang="zh-CN" altLang="en-US" sz="1400" dirty="0" smtClean="0"/>
                        <a:t>组织过程绩效（</a:t>
                      </a:r>
                      <a:r>
                        <a:rPr lang="en-US" altLang="zh-CN" sz="1400" dirty="0" smtClean="0"/>
                        <a:t>OPP</a:t>
                      </a:r>
                      <a:r>
                        <a:rPr lang="zh-CN" altLang="en-US" sz="1400" dirty="0" smtClean="0"/>
                        <a:t>）</a:t>
                      </a:r>
                      <a:endParaRPr lang="en-US" altLang="zh-CN" sz="1400" dirty="0" smtClean="0"/>
                    </a:p>
                    <a:p>
                      <a:pPr defTabSz="790575" eaLnBrk="0" hangingPunct="0">
                        <a:lnSpc>
                          <a:spcPct val="90000"/>
                        </a:lnSpc>
                      </a:pPr>
                      <a:r>
                        <a:rPr lang="zh-CN" altLang="en-US" sz="1400" dirty="0" smtClean="0"/>
                        <a:t>定量项目管理（</a:t>
                      </a:r>
                      <a:r>
                        <a:rPr lang="en-US" altLang="zh-CN" sz="1400" dirty="0" smtClean="0"/>
                        <a:t>QPM</a:t>
                      </a:r>
                      <a:r>
                        <a:rPr lang="zh-CN" altLang="en-US" sz="1400" dirty="0" smtClean="0"/>
                        <a:t>）</a:t>
                      </a:r>
                      <a:endParaRPr lang="zh-CN" altLang="en-US" sz="1400" dirty="0"/>
                    </a:p>
                  </a:txBody>
                  <a:tcPr/>
                </a:tc>
              </a:tr>
              <a:tr h="370840">
                <a:tc>
                  <a:txBody>
                    <a:bodyPr/>
                    <a:lstStyle/>
                    <a:p>
                      <a:pPr algn="ctr"/>
                      <a:r>
                        <a:rPr lang="en-US" altLang="zh-CN" sz="1400" dirty="0" smtClean="0"/>
                        <a:t>3 </a:t>
                      </a:r>
                      <a:r>
                        <a:rPr lang="zh-CN" altLang="en-US" sz="1400" dirty="0" smtClean="0"/>
                        <a:t>已定义级</a:t>
                      </a:r>
                      <a:endParaRPr lang="zh-CN" altLang="en-US" sz="1400" dirty="0"/>
                    </a:p>
                  </a:txBody>
                  <a:tcPr/>
                </a:tc>
                <a:tc>
                  <a:txBody>
                    <a:bodyPr/>
                    <a:lstStyle/>
                    <a:p>
                      <a:pPr algn="ctr"/>
                      <a:r>
                        <a:rPr lang="zh-CN" altLang="en-US" sz="1400" dirty="0" smtClean="0"/>
                        <a:t>过程标准化</a:t>
                      </a:r>
                      <a:endParaRPr lang="zh-CN" altLang="en-US" sz="1400" dirty="0"/>
                    </a:p>
                  </a:txBody>
                  <a:tcPr/>
                </a:tc>
                <a:tc>
                  <a:txBody>
                    <a:bodyPr/>
                    <a:lstStyle/>
                    <a:p>
                      <a:pPr defTabSz="790575" eaLnBrk="0" hangingPunct="0">
                        <a:lnSpc>
                          <a:spcPct val="90000"/>
                        </a:lnSpc>
                      </a:pPr>
                      <a:r>
                        <a:rPr lang="zh-CN" altLang="en-US" sz="1400" dirty="0" smtClean="0"/>
                        <a:t>需求开发（</a:t>
                      </a:r>
                      <a:r>
                        <a:rPr lang="en-US" altLang="zh-CN" sz="1400" dirty="0" smtClean="0"/>
                        <a:t>RD</a:t>
                      </a:r>
                      <a:r>
                        <a:rPr lang="zh-CN" altLang="en-US" sz="1400" dirty="0" smtClean="0"/>
                        <a:t>）</a:t>
                      </a:r>
                      <a:endParaRPr lang="en-US" altLang="zh-CN" sz="1400" dirty="0" smtClean="0"/>
                    </a:p>
                    <a:p>
                      <a:pPr defTabSz="790575" eaLnBrk="0" hangingPunct="0">
                        <a:lnSpc>
                          <a:spcPct val="90000"/>
                        </a:lnSpc>
                      </a:pPr>
                      <a:r>
                        <a:rPr lang="zh-CN" altLang="en-US" sz="1400" dirty="0" smtClean="0"/>
                        <a:t>技术方案（</a:t>
                      </a:r>
                      <a:r>
                        <a:rPr lang="en-US" altLang="zh-CN" sz="1400" dirty="0" smtClean="0"/>
                        <a:t>TS</a:t>
                      </a:r>
                      <a:r>
                        <a:rPr lang="zh-CN" altLang="en-US" sz="1400" dirty="0" smtClean="0"/>
                        <a:t>）</a:t>
                      </a:r>
                      <a:endParaRPr lang="en-US" altLang="zh-CN" sz="1400" dirty="0" smtClean="0"/>
                    </a:p>
                    <a:p>
                      <a:pPr defTabSz="790575" eaLnBrk="0" hangingPunct="0">
                        <a:lnSpc>
                          <a:spcPct val="90000"/>
                        </a:lnSpc>
                      </a:pPr>
                      <a:r>
                        <a:rPr lang="zh-CN" altLang="en-US" sz="1400" dirty="0" smtClean="0"/>
                        <a:t>产品集成（</a:t>
                      </a:r>
                      <a:r>
                        <a:rPr lang="en-US" altLang="zh-CN" sz="1400" dirty="0" smtClean="0"/>
                        <a:t>PI</a:t>
                      </a:r>
                      <a:r>
                        <a:rPr lang="zh-CN" altLang="en-US" sz="1400" dirty="0" smtClean="0"/>
                        <a:t>）</a:t>
                      </a:r>
                      <a:endParaRPr lang="en-US" altLang="zh-CN" sz="1400" dirty="0" smtClean="0"/>
                    </a:p>
                    <a:p>
                      <a:pPr defTabSz="790575" eaLnBrk="0" hangingPunct="0">
                        <a:lnSpc>
                          <a:spcPct val="90000"/>
                        </a:lnSpc>
                      </a:pPr>
                      <a:r>
                        <a:rPr lang="zh-CN" altLang="en-US" sz="1400" dirty="0" smtClean="0"/>
                        <a:t>验证（</a:t>
                      </a:r>
                      <a:r>
                        <a:rPr lang="en-US" altLang="zh-CN" sz="1400" dirty="0" smtClean="0"/>
                        <a:t>VER</a:t>
                      </a:r>
                      <a:r>
                        <a:rPr lang="zh-CN" altLang="en-US" sz="1400" dirty="0" smtClean="0"/>
                        <a:t>）</a:t>
                      </a:r>
                      <a:endParaRPr lang="en-US" altLang="zh-CN" sz="1400" dirty="0" smtClean="0"/>
                    </a:p>
                    <a:p>
                      <a:pPr defTabSz="790575" eaLnBrk="0" hangingPunct="0">
                        <a:lnSpc>
                          <a:spcPct val="90000"/>
                        </a:lnSpc>
                      </a:pPr>
                      <a:r>
                        <a:rPr lang="zh-CN" altLang="en-US" sz="1400" dirty="0" smtClean="0"/>
                        <a:t>确认（</a:t>
                      </a:r>
                      <a:r>
                        <a:rPr lang="en-US" altLang="zh-CN" sz="1400" dirty="0" smtClean="0"/>
                        <a:t>VAL</a:t>
                      </a:r>
                      <a:r>
                        <a:rPr lang="zh-CN" altLang="en-US" sz="1400" dirty="0" smtClean="0"/>
                        <a:t>）</a:t>
                      </a:r>
                      <a:endParaRPr lang="en-US" altLang="zh-CN" sz="1400" dirty="0" smtClean="0"/>
                    </a:p>
                    <a:p>
                      <a:pPr defTabSz="790575" eaLnBrk="0" hangingPunct="0">
                        <a:lnSpc>
                          <a:spcPct val="90000"/>
                        </a:lnSpc>
                      </a:pPr>
                      <a:r>
                        <a:rPr lang="zh-CN" altLang="en-US" sz="1400" dirty="0" smtClean="0"/>
                        <a:t>组织过程焦点（</a:t>
                      </a:r>
                      <a:r>
                        <a:rPr lang="en-US" altLang="zh-CN" sz="1400" dirty="0" smtClean="0"/>
                        <a:t>OPF </a:t>
                      </a:r>
                      <a:r>
                        <a:rPr lang="zh-CN" altLang="en-US" sz="1400" dirty="0" smtClean="0"/>
                        <a:t>）</a:t>
                      </a:r>
                      <a:endParaRPr lang="en-US" altLang="zh-CN" sz="1400" dirty="0" smtClean="0"/>
                    </a:p>
                    <a:p>
                      <a:pPr defTabSz="790575" eaLnBrk="0" hangingPunct="0">
                        <a:lnSpc>
                          <a:spcPct val="90000"/>
                        </a:lnSpc>
                      </a:pPr>
                      <a:r>
                        <a:rPr lang="zh-CN" altLang="en-US" sz="1400" dirty="0" smtClean="0"/>
                        <a:t>组织过程定义（</a:t>
                      </a:r>
                      <a:r>
                        <a:rPr lang="en-US" altLang="zh-CN" sz="1400" dirty="0" smtClean="0"/>
                        <a:t>OPD</a:t>
                      </a:r>
                      <a:r>
                        <a:rPr lang="zh-CN" altLang="en-US" sz="1400" dirty="0" smtClean="0"/>
                        <a:t>）</a:t>
                      </a:r>
                      <a:endParaRPr lang="en-US" altLang="zh-CN" sz="1400" dirty="0" smtClean="0"/>
                    </a:p>
                    <a:p>
                      <a:pPr defTabSz="790575" eaLnBrk="0" hangingPunct="0">
                        <a:lnSpc>
                          <a:spcPct val="90000"/>
                        </a:lnSpc>
                      </a:pPr>
                      <a:r>
                        <a:rPr lang="zh-CN" altLang="en-US" sz="1400" dirty="0" smtClean="0"/>
                        <a:t>组织培训（</a:t>
                      </a:r>
                      <a:r>
                        <a:rPr lang="en-US" altLang="zh-CN" sz="1400" dirty="0" smtClean="0"/>
                        <a:t>OT</a:t>
                      </a:r>
                      <a:r>
                        <a:rPr lang="zh-CN" altLang="en-US" sz="1400" dirty="0" smtClean="0"/>
                        <a:t>） </a:t>
                      </a:r>
                      <a:r>
                        <a:rPr lang="en-US" altLang="zh-CN" sz="1400" dirty="0" smtClean="0"/>
                        <a:t/>
                      </a:r>
                      <a:br>
                        <a:rPr lang="en-US" altLang="zh-CN" sz="1400" dirty="0" smtClean="0"/>
                      </a:br>
                      <a:r>
                        <a:rPr lang="zh-CN" altLang="en-US" sz="1400" dirty="0" smtClean="0"/>
                        <a:t>集成项目管理（</a:t>
                      </a:r>
                      <a:r>
                        <a:rPr lang="en-US" altLang="zh-CN" sz="1400" dirty="0" smtClean="0"/>
                        <a:t>IPM</a:t>
                      </a:r>
                      <a:r>
                        <a:rPr lang="zh-CN" altLang="en-US" sz="1400" dirty="0" smtClean="0"/>
                        <a:t>）</a:t>
                      </a:r>
                      <a:endParaRPr lang="en-US" altLang="zh-CN" sz="1400" dirty="0" smtClean="0"/>
                    </a:p>
                    <a:p>
                      <a:pPr defTabSz="790575" eaLnBrk="0" hangingPunct="0">
                        <a:lnSpc>
                          <a:spcPct val="90000"/>
                        </a:lnSpc>
                      </a:pPr>
                      <a:r>
                        <a:rPr lang="zh-CN" altLang="en-US" sz="1400" dirty="0" smtClean="0"/>
                        <a:t>风险管理（</a:t>
                      </a:r>
                      <a:r>
                        <a:rPr lang="en-US" altLang="zh-CN" sz="1400" dirty="0" smtClean="0"/>
                        <a:t>RSKM</a:t>
                      </a:r>
                      <a:r>
                        <a:rPr lang="zh-CN" altLang="en-US" sz="1400" dirty="0" smtClean="0"/>
                        <a:t>）</a:t>
                      </a:r>
                      <a:endParaRPr lang="en-US" altLang="zh-CN" sz="1400" dirty="0" smtClean="0"/>
                    </a:p>
                    <a:p>
                      <a:pPr defTabSz="790575" eaLnBrk="0" hangingPunct="0">
                        <a:lnSpc>
                          <a:spcPct val="90000"/>
                        </a:lnSpc>
                      </a:pPr>
                      <a:r>
                        <a:rPr lang="zh-CN" altLang="en-US" sz="1400" dirty="0" smtClean="0"/>
                        <a:t>决策分析与解决方案（</a:t>
                      </a:r>
                      <a:r>
                        <a:rPr lang="en-US" altLang="zh-CN" sz="1400" dirty="0" smtClean="0"/>
                        <a:t>DAR</a:t>
                      </a:r>
                      <a:r>
                        <a:rPr lang="zh-CN" altLang="en-US" sz="1400" dirty="0" smtClean="0"/>
                        <a:t>）</a:t>
                      </a:r>
                      <a:endParaRPr lang="zh-CN" altLang="en-US" sz="1400" dirty="0"/>
                    </a:p>
                  </a:txBody>
                  <a:tcPr/>
                </a:tc>
              </a:tr>
              <a:tr h="370840">
                <a:tc>
                  <a:txBody>
                    <a:bodyPr/>
                    <a:lstStyle/>
                    <a:p>
                      <a:pPr algn="ctr"/>
                      <a:r>
                        <a:rPr lang="en-US" altLang="zh-CN" sz="1400" dirty="0" smtClean="0"/>
                        <a:t>2 </a:t>
                      </a:r>
                      <a:r>
                        <a:rPr lang="zh-CN" altLang="en-US" sz="1400" dirty="0" smtClean="0"/>
                        <a:t>已管理级</a:t>
                      </a:r>
                      <a:endParaRPr lang="zh-CN" altLang="en-US" sz="1400" dirty="0"/>
                    </a:p>
                  </a:txBody>
                  <a:tcPr/>
                </a:tc>
                <a:tc>
                  <a:txBody>
                    <a:bodyPr/>
                    <a:lstStyle/>
                    <a:p>
                      <a:pPr algn="ctr"/>
                      <a:r>
                        <a:rPr lang="zh-CN" altLang="en-US" sz="1400" dirty="0" smtClean="0"/>
                        <a:t>基本项目管理</a:t>
                      </a:r>
                      <a:endParaRPr lang="zh-CN" altLang="en-US" sz="1400" dirty="0"/>
                    </a:p>
                  </a:txBody>
                  <a:tcPr/>
                </a:tc>
                <a:tc>
                  <a:txBody>
                    <a:bodyPr/>
                    <a:lstStyle/>
                    <a:p>
                      <a:pPr defTabSz="790575" eaLnBrk="0" hangingPunct="0">
                        <a:lnSpc>
                          <a:spcPct val="90000"/>
                        </a:lnSpc>
                      </a:pPr>
                      <a:r>
                        <a:rPr lang="zh-CN" altLang="en-US" sz="1400" dirty="0" smtClean="0"/>
                        <a:t>需求管理（</a:t>
                      </a:r>
                      <a:r>
                        <a:rPr lang="en-US" altLang="zh-CN" sz="1400" dirty="0" smtClean="0"/>
                        <a:t>REQM</a:t>
                      </a:r>
                      <a:r>
                        <a:rPr lang="zh-CN" altLang="en-US" sz="1400" dirty="0" smtClean="0"/>
                        <a:t>）</a:t>
                      </a:r>
                      <a:endParaRPr lang="en-US" altLang="zh-CN" sz="1400" dirty="0" smtClean="0"/>
                    </a:p>
                    <a:p>
                      <a:pPr defTabSz="790575" eaLnBrk="0" hangingPunct="0">
                        <a:lnSpc>
                          <a:spcPct val="90000"/>
                        </a:lnSpc>
                      </a:pPr>
                      <a:r>
                        <a:rPr lang="zh-CN" altLang="en-US" sz="1400" dirty="0" smtClean="0"/>
                        <a:t>项目规划（</a:t>
                      </a:r>
                      <a:r>
                        <a:rPr lang="en-US" altLang="zh-CN" sz="1400" dirty="0" smtClean="0"/>
                        <a:t>PP</a:t>
                      </a:r>
                      <a:r>
                        <a:rPr lang="zh-CN" altLang="en-US" sz="1400" dirty="0" smtClean="0"/>
                        <a:t>）</a:t>
                      </a:r>
                      <a:endParaRPr lang="en-US" altLang="zh-CN" sz="1400" dirty="0" smtClean="0"/>
                    </a:p>
                    <a:p>
                      <a:pPr defTabSz="790575" eaLnBrk="0" hangingPunct="0">
                        <a:lnSpc>
                          <a:spcPct val="90000"/>
                        </a:lnSpc>
                      </a:pPr>
                      <a:r>
                        <a:rPr lang="zh-CN" altLang="en-US" sz="1400" dirty="0" smtClean="0"/>
                        <a:t>项目监控（</a:t>
                      </a:r>
                      <a:r>
                        <a:rPr lang="en-US" altLang="zh-CN" sz="1400" dirty="0" smtClean="0"/>
                        <a:t>PMC</a:t>
                      </a:r>
                      <a:r>
                        <a:rPr lang="zh-CN" altLang="en-US" sz="1400" dirty="0" smtClean="0"/>
                        <a:t>）</a:t>
                      </a:r>
                      <a:endParaRPr lang="en-US" altLang="zh-CN" sz="1400" dirty="0" smtClean="0"/>
                    </a:p>
                    <a:p>
                      <a:pPr defTabSz="790575" eaLnBrk="0" hangingPunct="0">
                        <a:lnSpc>
                          <a:spcPct val="90000"/>
                        </a:lnSpc>
                      </a:pPr>
                      <a:r>
                        <a:rPr lang="zh-CN" altLang="en-US" sz="1400" i="1" dirty="0" smtClean="0"/>
                        <a:t>供应商协议管理（</a:t>
                      </a:r>
                      <a:r>
                        <a:rPr lang="en-US" altLang="zh-CN" sz="1400" i="1" dirty="0" smtClean="0"/>
                        <a:t>SAM</a:t>
                      </a:r>
                      <a:r>
                        <a:rPr lang="zh-CN" altLang="en-US" sz="1400" i="1" dirty="0" smtClean="0"/>
                        <a:t>）</a:t>
                      </a:r>
                      <a:endParaRPr lang="en-US" altLang="zh-CN" sz="1400" i="1" dirty="0" smtClean="0"/>
                    </a:p>
                    <a:p>
                      <a:pPr defTabSz="790575" eaLnBrk="0" hangingPunct="0">
                        <a:lnSpc>
                          <a:spcPct val="90000"/>
                        </a:lnSpc>
                      </a:pPr>
                      <a:r>
                        <a:rPr lang="zh-CN" altLang="en-US" sz="1400" dirty="0" smtClean="0"/>
                        <a:t>度量分析（</a:t>
                      </a:r>
                      <a:r>
                        <a:rPr lang="en-US" altLang="zh-CN" sz="1400" dirty="0" smtClean="0"/>
                        <a:t>MA</a:t>
                      </a:r>
                      <a:r>
                        <a:rPr lang="zh-CN" altLang="en-US" sz="1400" dirty="0" smtClean="0"/>
                        <a:t>）</a:t>
                      </a:r>
                      <a:endParaRPr lang="en-US" altLang="zh-CN" sz="1400" dirty="0" smtClean="0"/>
                    </a:p>
                    <a:p>
                      <a:pPr defTabSz="790575" eaLnBrk="0" hangingPunct="0">
                        <a:lnSpc>
                          <a:spcPct val="90000"/>
                        </a:lnSpc>
                      </a:pPr>
                      <a:r>
                        <a:rPr lang="zh-CN" altLang="en-US" sz="1400" dirty="0" smtClean="0"/>
                        <a:t>过程和产品质量保证（</a:t>
                      </a:r>
                      <a:r>
                        <a:rPr lang="en-US" altLang="zh-CN" sz="1400" dirty="0" smtClean="0"/>
                        <a:t>PPQA</a:t>
                      </a:r>
                      <a:r>
                        <a:rPr lang="zh-CN" altLang="en-US" sz="1400" dirty="0" smtClean="0"/>
                        <a:t>）</a:t>
                      </a:r>
                      <a:endParaRPr lang="en-US" altLang="zh-CN" sz="1400" dirty="0" smtClean="0"/>
                    </a:p>
                    <a:p>
                      <a:pPr defTabSz="790575" eaLnBrk="0" hangingPunct="0">
                        <a:lnSpc>
                          <a:spcPct val="90000"/>
                        </a:lnSpc>
                      </a:pPr>
                      <a:r>
                        <a:rPr lang="zh-CN" altLang="en-US" sz="1400" dirty="0" smtClean="0"/>
                        <a:t>配置管理（</a:t>
                      </a:r>
                      <a:r>
                        <a:rPr lang="en-US" altLang="zh-CN" sz="1400" dirty="0" smtClean="0"/>
                        <a:t>CM</a:t>
                      </a:r>
                      <a:r>
                        <a:rPr lang="zh-CN" altLang="en-US" sz="1400" dirty="0" smtClean="0"/>
                        <a:t>）</a:t>
                      </a:r>
                      <a:endParaRPr lang="zh-CN" altLang="en-US" sz="1400" dirty="0"/>
                    </a:p>
                  </a:txBody>
                  <a:tcPr/>
                </a:tc>
              </a:tr>
              <a:tr h="370840">
                <a:tc>
                  <a:txBody>
                    <a:bodyPr/>
                    <a:lstStyle/>
                    <a:p>
                      <a:pPr algn="ctr"/>
                      <a:r>
                        <a:rPr lang="en-US" altLang="zh-CN" sz="1400" dirty="0" smtClean="0"/>
                        <a:t>1 </a:t>
                      </a:r>
                      <a:r>
                        <a:rPr lang="zh-CN" altLang="en-US" sz="1400" dirty="0" smtClean="0"/>
                        <a:t>初始级</a:t>
                      </a:r>
                      <a:endParaRPr lang="zh-CN" altLang="en-US" sz="1400" dirty="0"/>
                    </a:p>
                  </a:txBody>
                  <a:tcPr/>
                </a:tc>
                <a:tc>
                  <a:txBody>
                    <a:bodyPr/>
                    <a:lstStyle/>
                    <a:p>
                      <a:pPr algn="ctr"/>
                      <a:endParaRPr lang="zh-CN" altLang="en-US" sz="1400" dirty="0"/>
                    </a:p>
                  </a:txBody>
                  <a:tcPr/>
                </a:tc>
                <a:tc>
                  <a:txBody>
                    <a:bodyPr/>
                    <a:lstStyle/>
                    <a:p>
                      <a:pPr defTabSz="790575" eaLnBrk="0" hangingPunct="0">
                        <a:lnSpc>
                          <a:spcPct val="90000"/>
                        </a:lnSpc>
                      </a:pPr>
                      <a:endParaRPr lang="zh-CN" altLang="en-US" sz="1400" dirty="0"/>
                    </a:p>
                  </a:txBody>
                  <a:tcPr/>
                </a:tc>
              </a:tr>
            </a:tbl>
          </a:graphicData>
        </a:graphic>
      </p:graphicFrame>
      <p:sp>
        <p:nvSpPr>
          <p:cNvPr id="3" name="灯片编号占位符 2"/>
          <p:cNvSpPr>
            <a:spLocks noGrp="1"/>
          </p:cNvSpPr>
          <p:nvPr>
            <p:ph type="sldNum" sz="quarter" idx="12"/>
          </p:nvPr>
        </p:nvSpPr>
        <p:spPr/>
        <p:txBody>
          <a:bodyPr/>
          <a:lstStyle/>
          <a:p>
            <a:fld id="{AAEAE4A8-A6E5-453E-B946-FB774B73F48C}" type="slidenum">
              <a:rPr lang="en-US" altLang="zh-CN" smtClean="0"/>
              <a:t>4</a:t>
            </a:fld>
            <a:endParaRPr lang="zh-CN" altLang="en-US"/>
          </a:p>
        </p:txBody>
      </p:sp>
    </p:spTree>
    <p:extLst>
      <p:ext uri="{BB962C8B-B14F-4D97-AF65-F5344CB8AC3E}">
        <p14:creationId xmlns:p14="http://schemas.microsoft.com/office/powerpoint/2010/main" val="18388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帕累</a:t>
            </a:r>
            <a:r>
              <a:rPr lang="zh-CN" altLang="en-US" dirty="0" smtClean="0"/>
              <a:t>托</a:t>
            </a:r>
            <a:r>
              <a:rPr lang="en-US" altLang="zh-CN" dirty="0" smtClean="0"/>
              <a:t>-</a:t>
            </a:r>
            <a:r>
              <a:rPr lang="zh-CN" altLang="en-US" dirty="0" smtClean="0"/>
              <a:t>示例</a:t>
            </a:r>
            <a:endParaRPr lang="zh-CN" altLang="en-US" dirty="0"/>
          </a:p>
        </p:txBody>
      </p:sp>
      <p:pic>
        <p:nvPicPr>
          <p:cNvPr id="4" name="内容占位符 3" descr="52.png"/>
          <p:cNvPicPr>
            <a:picLocks noGrp="1" noChangeAspect="1"/>
          </p:cNvPicPr>
          <p:nvPr>
            <p:ph idx="1"/>
          </p:nvPr>
        </p:nvPicPr>
        <p:blipFill>
          <a:blip r:embed="rId2" cstate="print"/>
          <a:stretch>
            <a:fillRect/>
          </a:stretch>
        </p:blipFill>
        <p:spPr>
          <a:xfrm>
            <a:off x="2277988" y="1844824"/>
            <a:ext cx="6513008" cy="4416453"/>
          </a:xfrm>
        </p:spPr>
      </p:pic>
      <p:sp>
        <p:nvSpPr>
          <p:cNvPr id="3" name="灯片编号占位符 2"/>
          <p:cNvSpPr>
            <a:spLocks noGrp="1"/>
          </p:cNvSpPr>
          <p:nvPr>
            <p:ph type="sldNum" sz="quarter" idx="12"/>
          </p:nvPr>
        </p:nvSpPr>
        <p:spPr/>
        <p:txBody>
          <a:bodyPr/>
          <a:lstStyle/>
          <a:p>
            <a:fld id="{AAEAE4A8-A6E5-453E-B946-FB774B73F48C}" type="slidenum">
              <a:rPr lang="en-US" altLang="zh-CN" smtClean="0"/>
              <a:t>40</a:t>
            </a:fld>
            <a:endParaRPr lang="zh-CN" altLang="en-US"/>
          </a:p>
        </p:txBody>
      </p:sp>
    </p:spTree>
    <p:extLst>
      <p:ext uri="{BB962C8B-B14F-4D97-AF65-F5344CB8AC3E}">
        <p14:creationId xmlns:p14="http://schemas.microsoft.com/office/powerpoint/2010/main" val="116720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分析问题以找出根本原因，形成改进措施</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a:t>确定根本原因的</a:t>
            </a:r>
            <a:r>
              <a:rPr lang="zh-CN" altLang="en-US" dirty="0" smtClean="0"/>
              <a:t>方法（前提是首先要对数据进行分类分组）：</a:t>
            </a:r>
            <a:endParaRPr lang="en-US" altLang="zh-CN" dirty="0"/>
          </a:p>
          <a:p>
            <a:pPr lvl="1"/>
            <a:r>
              <a:rPr lang="zh-CN" altLang="en-US" dirty="0"/>
              <a:t>因果分析图（例如鱼骨图或石川图）</a:t>
            </a:r>
            <a:endParaRPr lang="en-US" altLang="zh-CN" dirty="0"/>
          </a:p>
          <a:p>
            <a:pPr lvl="1"/>
            <a:r>
              <a:rPr lang="zh-CN" altLang="en-US" dirty="0"/>
              <a:t>检查表</a:t>
            </a:r>
            <a:endParaRPr lang="en-US" altLang="zh-CN" dirty="0"/>
          </a:p>
          <a:p>
            <a:pPr lvl="1"/>
            <a:r>
              <a:rPr lang="zh-CN" altLang="en-US" dirty="0"/>
              <a:t>柱形图</a:t>
            </a:r>
            <a:endParaRPr lang="en-US" altLang="zh-CN" dirty="0"/>
          </a:p>
          <a:p>
            <a:pPr lvl="1"/>
            <a:r>
              <a:rPr lang="zh-CN" altLang="en-US" dirty="0"/>
              <a:t>帕拉</a:t>
            </a:r>
            <a:r>
              <a:rPr lang="zh-CN" altLang="en-US" dirty="0" smtClean="0"/>
              <a:t>图</a:t>
            </a:r>
            <a:endParaRPr lang="en-US" altLang="zh-CN" dirty="0" smtClean="0"/>
          </a:p>
          <a:p>
            <a:pPr lvl="1"/>
            <a:r>
              <a:rPr lang="en-US" altLang="zh-CN" dirty="0" smtClean="0"/>
              <a:t>PPB&amp;PPM</a:t>
            </a:r>
            <a:endParaRPr lang="en-US" altLang="zh-CN" dirty="0"/>
          </a:p>
          <a:p>
            <a:pPr lvl="1"/>
            <a:r>
              <a:rPr lang="en-US" altLang="zh-CN" dirty="0"/>
              <a:t>5</a:t>
            </a:r>
            <a:r>
              <a:rPr lang="zh-CN" altLang="en-US" dirty="0"/>
              <a:t>个</a:t>
            </a:r>
            <a:r>
              <a:rPr lang="en-US" altLang="zh-CN" dirty="0"/>
              <a:t>Why</a:t>
            </a:r>
          </a:p>
          <a:p>
            <a:pPr lvl="1"/>
            <a:r>
              <a:rPr lang="zh-CN" altLang="en-US" dirty="0"/>
              <a:t>实验设计</a:t>
            </a:r>
            <a:endParaRPr lang="en-US" altLang="zh-CN" dirty="0"/>
          </a:p>
          <a:p>
            <a:pPr lvl="1"/>
            <a:r>
              <a:rPr lang="zh-CN" altLang="en-US" dirty="0"/>
              <a:t>控制图</a:t>
            </a:r>
            <a:endParaRPr lang="en-US" altLang="zh-CN" dirty="0"/>
          </a:p>
          <a:p>
            <a:pPr lvl="1"/>
            <a:r>
              <a:rPr lang="zh-CN" altLang="en-US" dirty="0"/>
              <a:t>分成子组</a:t>
            </a:r>
            <a:endParaRPr lang="en-US" altLang="zh-CN" dirty="0"/>
          </a:p>
          <a:p>
            <a:pPr lvl="1"/>
            <a:r>
              <a:rPr lang="zh-CN" altLang="en-US" dirty="0"/>
              <a:t>对过程性能基线和模型的分析也可以找到潜在结果的来源</a:t>
            </a:r>
            <a:endParaRPr lang="en-US" altLang="zh-CN" dirty="0"/>
          </a:p>
          <a:p>
            <a:endParaRPr lang="zh-CN" altLang="en-US" dirty="0"/>
          </a:p>
        </p:txBody>
      </p:sp>
      <p:pic>
        <p:nvPicPr>
          <p:cNvPr id="4" name="图片 3" descr="54.png"/>
          <p:cNvPicPr>
            <a:picLocks noChangeAspect="1"/>
          </p:cNvPicPr>
          <p:nvPr/>
        </p:nvPicPr>
        <p:blipFill>
          <a:blip r:embed="rId2" cstate="print"/>
          <a:stretch>
            <a:fillRect/>
          </a:stretch>
        </p:blipFill>
        <p:spPr>
          <a:xfrm>
            <a:off x="7030516" y="3062825"/>
            <a:ext cx="2940974" cy="1722950"/>
          </a:xfrm>
          <a:prstGeom prst="rect">
            <a:avLst/>
          </a:prstGeom>
        </p:spPr>
      </p:pic>
      <p:sp>
        <p:nvSpPr>
          <p:cNvPr id="5" name="灯片编号占位符 4"/>
          <p:cNvSpPr>
            <a:spLocks noGrp="1"/>
          </p:cNvSpPr>
          <p:nvPr>
            <p:ph type="sldNum" sz="quarter" idx="12"/>
          </p:nvPr>
        </p:nvSpPr>
        <p:spPr/>
        <p:txBody>
          <a:bodyPr/>
          <a:lstStyle/>
          <a:p>
            <a:fld id="{AAEAE4A8-A6E5-453E-B946-FB774B73F48C}" type="slidenum">
              <a:rPr lang="en-US" altLang="zh-CN" smtClean="0"/>
              <a:t>41</a:t>
            </a:fld>
            <a:endParaRPr lang="zh-CN" altLang="en-US"/>
          </a:p>
        </p:txBody>
      </p:sp>
    </p:spTree>
    <p:extLst>
      <p:ext uri="{BB962C8B-B14F-4D97-AF65-F5344CB8AC3E}">
        <p14:creationId xmlns:p14="http://schemas.microsoft.com/office/powerpoint/2010/main" val="21561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因果分析图</a:t>
            </a:r>
          </a:p>
        </p:txBody>
      </p:sp>
      <p:sp>
        <p:nvSpPr>
          <p:cNvPr id="3" name="内容占位符 2"/>
          <p:cNvSpPr>
            <a:spLocks noGrp="1"/>
          </p:cNvSpPr>
          <p:nvPr>
            <p:ph idx="1"/>
          </p:nvPr>
        </p:nvSpPr>
        <p:spPr/>
        <p:txBody>
          <a:bodyPr/>
          <a:lstStyle/>
          <a:p>
            <a:endParaRPr lang="zh-CN" altLang="en-US"/>
          </a:p>
        </p:txBody>
      </p:sp>
      <p:pic>
        <p:nvPicPr>
          <p:cNvPr id="7170" name="Picture 2" descr="http://s6.sinaimg.cn/middle/88a886a4xaa0cca9958c5&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956" y="1828800"/>
            <a:ext cx="6912768" cy="356909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8110636" y="5441828"/>
            <a:ext cx="1759264" cy="369332"/>
          </a:xfrm>
          <a:prstGeom prst="rect">
            <a:avLst/>
          </a:prstGeom>
          <a:noFill/>
        </p:spPr>
        <p:txBody>
          <a:bodyPr wrap="none" rtlCol="0">
            <a:spAutoFit/>
          </a:bodyPr>
          <a:lstStyle/>
          <a:p>
            <a:r>
              <a:rPr lang="zh-CN" altLang="en-US" dirty="0" smtClean="0">
                <a:solidFill>
                  <a:srgbClr val="FF0000"/>
                </a:solidFill>
              </a:rPr>
              <a:t>具体见</a:t>
            </a:r>
            <a:r>
              <a:rPr lang="en-US" altLang="zh-CN" dirty="0" smtClean="0">
                <a:solidFill>
                  <a:srgbClr val="FF0000"/>
                </a:solidFill>
              </a:rPr>
              <a:t>CAR</a:t>
            </a:r>
            <a:r>
              <a:rPr lang="zh-CN" altLang="en-US" dirty="0" smtClean="0">
                <a:solidFill>
                  <a:srgbClr val="FF0000"/>
                </a:solidFill>
              </a:rPr>
              <a:t>文档</a:t>
            </a:r>
            <a:endParaRPr lang="zh-CN" altLang="en-US" dirty="0">
              <a:solidFill>
                <a:srgbClr val="FF0000"/>
              </a:solidFill>
            </a:endParaRPr>
          </a:p>
        </p:txBody>
      </p:sp>
      <p:sp>
        <p:nvSpPr>
          <p:cNvPr id="5" name="灯片编号占位符 4"/>
          <p:cNvSpPr>
            <a:spLocks noGrp="1"/>
          </p:cNvSpPr>
          <p:nvPr>
            <p:ph type="sldNum" sz="quarter" idx="12"/>
          </p:nvPr>
        </p:nvSpPr>
        <p:spPr/>
        <p:txBody>
          <a:bodyPr/>
          <a:lstStyle/>
          <a:p>
            <a:fld id="{AAEAE4A8-A6E5-453E-B946-FB774B73F48C}" type="slidenum">
              <a:rPr lang="en-US" altLang="zh-CN" smtClean="0"/>
              <a:t>42</a:t>
            </a:fld>
            <a:endParaRPr lang="zh-CN" altLang="en-US"/>
          </a:p>
        </p:txBody>
      </p:sp>
    </p:spTree>
    <p:extLst>
      <p:ext uri="{BB962C8B-B14F-4D97-AF65-F5344CB8AC3E}">
        <p14:creationId xmlns:p14="http://schemas.microsoft.com/office/powerpoint/2010/main" val="25925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分析商业目标的实现情况，找出改进因素，分析原因，确定</a:t>
            </a:r>
            <a:r>
              <a:rPr lang="zh-CN" altLang="en-US" dirty="0" smtClean="0"/>
              <a:t>改进</a:t>
            </a:r>
            <a:r>
              <a:rPr lang="en-US" altLang="zh-CN" dirty="0" smtClean="0"/>
              <a:t>-1</a:t>
            </a:r>
            <a:endParaRPr lang="zh-CN" altLang="en-US" dirty="0"/>
          </a:p>
        </p:txBody>
      </p:sp>
      <p:sp>
        <p:nvSpPr>
          <p:cNvPr id="3" name="内容占位符 2"/>
          <p:cNvSpPr>
            <a:spLocks noGrp="1"/>
          </p:cNvSpPr>
          <p:nvPr>
            <p:ph idx="1"/>
          </p:nvPr>
        </p:nvSpPr>
        <p:spPr>
          <a:xfrm>
            <a:off x="1065212" y="1828800"/>
            <a:ext cx="9997752" cy="4768552"/>
          </a:xfrm>
        </p:spPr>
        <p:txBody>
          <a:bodyPr>
            <a:normAutofit/>
          </a:bodyPr>
          <a:lstStyle/>
          <a:p>
            <a:r>
              <a:rPr lang="zh-CN" altLang="en-US" dirty="0" smtClean="0"/>
              <a:t>使用适当的技术或方法分析以下目标的实现情况：</a:t>
            </a:r>
            <a:endParaRPr lang="en-US" altLang="zh-CN" dirty="0" smtClean="0"/>
          </a:p>
          <a:p>
            <a:pPr lvl="1"/>
            <a:r>
              <a:rPr lang="zh-CN" altLang="en-US" dirty="0"/>
              <a:t>提高成品质量（例如功能和质量属性）</a:t>
            </a:r>
            <a:endParaRPr lang="en-US" altLang="zh-CN" dirty="0"/>
          </a:p>
          <a:p>
            <a:pPr lvl="1"/>
            <a:r>
              <a:rPr lang="zh-CN" altLang="en-US" dirty="0"/>
              <a:t>提高生产率</a:t>
            </a:r>
            <a:endParaRPr lang="en-US" altLang="zh-CN" dirty="0"/>
          </a:p>
          <a:p>
            <a:pPr lvl="1"/>
            <a:r>
              <a:rPr lang="zh-CN" altLang="en-US" dirty="0"/>
              <a:t>提高过程效率和有效性</a:t>
            </a:r>
            <a:endParaRPr lang="en-US" altLang="zh-CN" dirty="0"/>
          </a:p>
          <a:p>
            <a:pPr lvl="1"/>
            <a:r>
              <a:rPr lang="zh-CN" altLang="en-US" dirty="0"/>
              <a:t>提高预算和进度的一致性</a:t>
            </a:r>
            <a:endParaRPr lang="en-US" altLang="zh-CN" dirty="0"/>
          </a:p>
          <a:p>
            <a:pPr lvl="1"/>
            <a:r>
              <a:rPr lang="zh-CN" altLang="en-US" dirty="0"/>
              <a:t>减小时间周期</a:t>
            </a:r>
            <a:endParaRPr lang="en-US" altLang="zh-CN" dirty="0"/>
          </a:p>
          <a:p>
            <a:pPr lvl="1"/>
            <a:r>
              <a:rPr lang="zh-CN" altLang="en-US" dirty="0"/>
              <a:t>提高客户和终端用户的满意度</a:t>
            </a:r>
            <a:endParaRPr lang="en-US" altLang="zh-CN" dirty="0"/>
          </a:p>
          <a:p>
            <a:pPr lvl="1"/>
            <a:r>
              <a:rPr lang="zh-CN" altLang="en-US" dirty="0"/>
              <a:t>减少研发或生产的变更时间</a:t>
            </a:r>
            <a:endParaRPr lang="en-US" altLang="zh-CN" dirty="0"/>
          </a:p>
          <a:p>
            <a:pPr lvl="1"/>
            <a:r>
              <a:rPr lang="zh-CN" altLang="en-US" dirty="0"/>
              <a:t>功能，增加新特点，或者适应的新技术</a:t>
            </a:r>
            <a:endParaRPr lang="en-US" altLang="zh-CN" dirty="0"/>
          </a:p>
          <a:p>
            <a:pPr lvl="1"/>
            <a:r>
              <a:rPr lang="zh-CN" altLang="en-US" dirty="0"/>
              <a:t>减少时间来适用新技术</a:t>
            </a:r>
            <a:endParaRPr lang="en-US" altLang="zh-CN" dirty="0"/>
          </a:p>
          <a:p>
            <a:pPr lvl="1"/>
            <a:r>
              <a:rPr lang="zh-CN" altLang="en-US" dirty="0"/>
              <a:t>提高一条涉及多种供应商供应链的性能</a:t>
            </a:r>
            <a:endParaRPr lang="en-US" altLang="zh-CN" dirty="0"/>
          </a:p>
          <a:p>
            <a:pPr lvl="1"/>
            <a:r>
              <a:rPr lang="zh-CN" altLang="en-US" dirty="0"/>
              <a:t>提高整个组织的资源</a:t>
            </a:r>
            <a:r>
              <a:rPr lang="zh-CN" altLang="en-US" dirty="0" smtClean="0"/>
              <a:t>利用率</a:t>
            </a:r>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43</a:t>
            </a:fld>
            <a:endParaRPr lang="zh-CN" altLang="en-US"/>
          </a:p>
        </p:txBody>
      </p:sp>
    </p:spTree>
    <p:extLst>
      <p:ext uri="{BB962C8B-B14F-4D97-AF65-F5344CB8AC3E}">
        <p14:creationId xmlns:p14="http://schemas.microsoft.com/office/powerpoint/2010/main" val="301774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维护质量和过程性能目标（</a:t>
            </a:r>
            <a:r>
              <a:rPr lang="en-US" altLang="zh-CN" dirty="0" smtClean="0"/>
              <a:t>QPPOs</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高层修改并且优先排序商业目标以后，质量和过程性能目标也需要更改或护。</a:t>
            </a:r>
            <a:endParaRPr lang="en-US" altLang="zh-CN" dirty="0" smtClean="0"/>
          </a:p>
          <a:p>
            <a:r>
              <a:rPr lang="zh-CN" altLang="en-US" dirty="0" smtClean="0"/>
              <a:t>作为</a:t>
            </a:r>
            <a:r>
              <a:rPr lang="zh-CN" altLang="en-US" dirty="0"/>
              <a:t>成熟度</a:t>
            </a:r>
            <a:r>
              <a:rPr lang="en-US" altLang="zh-CN" dirty="0" smtClean="0"/>
              <a:t>4</a:t>
            </a:r>
            <a:r>
              <a:rPr lang="zh-CN" altLang="en-US" dirty="0" smtClean="0"/>
              <a:t>级的内容，</a:t>
            </a:r>
            <a:r>
              <a:rPr lang="en-US" altLang="zh-CN" dirty="0" smtClean="0"/>
              <a:t>QPPOs</a:t>
            </a:r>
            <a:r>
              <a:rPr lang="zh-CN" altLang="en-US" dirty="0" smtClean="0"/>
              <a:t>同样</a:t>
            </a:r>
            <a:r>
              <a:rPr lang="zh-CN" altLang="en-US" dirty="0"/>
              <a:t>也是成熟度</a:t>
            </a:r>
            <a:r>
              <a:rPr lang="en-US" altLang="zh-CN" dirty="0" smtClean="0"/>
              <a:t>5</a:t>
            </a:r>
            <a:r>
              <a:rPr lang="zh-CN" altLang="en-US" dirty="0" smtClean="0"/>
              <a:t>级商业目标的重要内容。</a:t>
            </a:r>
            <a:endParaRPr lang="en-US" altLang="zh-CN" dirty="0" smtClean="0"/>
          </a:p>
          <a:p>
            <a:r>
              <a:rPr lang="zh-CN" altLang="en-US" dirty="0" smtClean="0"/>
              <a:t>通常，商业目标和质量与过程性能目标会因为增加新的目标而增加组织的精力。</a:t>
            </a:r>
            <a:endParaRPr lang="en-US" altLang="zh-CN" dirty="0" smtClean="0"/>
          </a:p>
          <a:p>
            <a:pPr lvl="1"/>
            <a:r>
              <a:rPr lang="zh-CN" altLang="en-US" dirty="0" smtClean="0"/>
              <a:t>使用</a:t>
            </a:r>
            <a:r>
              <a:rPr lang="en-US" altLang="zh-CN" dirty="0" smtClean="0"/>
              <a:t>PPB</a:t>
            </a:r>
            <a:r>
              <a:rPr lang="zh-CN" altLang="en-US" dirty="0" smtClean="0"/>
              <a:t>、</a:t>
            </a:r>
            <a:r>
              <a:rPr lang="en-US" altLang="zh-CN" dirty="0" smtClean="0"/>
              <a:t>PPM</a:t>
            </a:r>
            <a:r>
              <a:rPr lang="zh-CN" altLang="en-US" dirty="0" smtClean="0"/>
              <a:t>来分析目标，同时找出潜在的改进区域。</a:t>
            </a:r>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44</a:t>
            </a:fld>
            <a:endParaRPr lang="zh-CN" altLang="en-US"/>
          </a:p>
        </p:txBody>
      </p:sp>
    </p:spTree>
    <p:extLst>
      <p:ext uri="{BB962C8B-B14F-4D97-AF65-F5344CB8AC3E}">
        <p14:creationId xmlns:p14="http://schemas.microsoft.com/office/powerpoint/2010/main" val="16746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PPB</a:t>
            </a:r>
            <a:r>
              <a:rPr lang="zh-CN" altLang="en-US" dirty="0" smtClean="0"/>
              <a:t>与</a:t>
            </a:r>
            <a:r>
              <a:rPr lang="en-US" altLang="zh-CN" dirty="0" smtClean="0"/>
              <a:t>PPM</a:t>
            </a:r>
            <a:r>
              <a:rPr lang="zh-CN" altLang="en-US" dirty="0" smtClean="0"/>
              <a:t>来选择改进领域</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800" dirty="0"/>
              <a:t>假设组织的产品质量目标经常不满足：</a:t>
            </a:r>
            <a:endParaRPr lang="en-US" altLang="zh-CN" sz="2800" dirty="0"/>
          </a:p>
          <a:p>
            <a:pPr lvl="1"/>
            <a:r>
              <a:rPr lang="zh-CN" altLang="en-US" sz="2400" i="1" dirty="0"/>
              <a:t>例如：缺陷密度（</a:t>
            </a:r>
            <a:r>
              <a:rPr lang="en-US" altLang="zh-CN" sz="2400" i="1" dirty="0"/>
              <a:t>DD</a:t>
            </a:r>
            <a:r>
              <a:rPr lang="zh-CN" altLang="en-US" sz="2400" i="1" dirty="0"/>
              <a:t>）</a:t>
            </a:r>
            <a:r>
              <a:rPr lang="en-US" altLang="zh-CN" sz="2400" i="1" dirty="0"/>
              <a:t>&lt;0.4 </a:t>
            </a:r>
            <a:r>
              <a:rPr lang="zh-CN" altLang="en-US" sz="2400" i="1" dirty="0"/>
              <a:t>缺陷</a:t>
            </a:r>
            <a:r>
              <a:rPr lang="en-US" altLang="zh-CN" sz="2400" i="1" dirty="0"/>
              <a:t>/</a:t>
            </a:r>
            <a:r>
              <a:rPr lang="zh-CN" altLang="en-US" sz="2400" i="1" dirty="0"/>
              <a:t>规模</a:t>
            </a:r>
            <a:endParaRPr lang="en-US" altLang="zh-CN" sz="2400" i="1" dirty="0"/>
          </a:p>
          <a:p>
            <a:r>
              <a:rPr lang="zh-CN" altLang="en-US" sz="2800" dirty="0"/>
              <a:t>尽管在这种情况下我们可通过</a:t>
            </a:r>
            <a:r>
              <a:rPr lang="en-US" altLang="zh-CN" sz="2800" dirty="0"/>
              <a:t>CAR</a:t>
            </a:r>
            <a:r>
              <a:rPr lang="zh-CN" altLang="en-US" sz="2800" dirty="0"/>
              <a:t>来达到目的，但是我们可以使用不同的方法来</a:t>
            </a:r>
            <a:r>
              <a:rPr lang="zh-CN" altLang="en-US" sz="2800" dirty="0" smtClean="0"/>
              <a:t>进</a:t>
            </a:r>
            <a:r>
              <a:rPr lang="zh-CN" altLang="en-US" sz="2800" dirty="0"/>
              <a:t>行</a:t>
            </a:r>
            <a:r>
              <a:rPr lang="zh-CN" altLang="en-US" sz="2800" dirty="0" smtClean="0"/>
              <a:t>评估</a:t>
            </a:r>
            <a:r>
              <a:rPr lang="zh-CN" altLang="en-US" sz="2800" dirty="0"/>
              <a:t>过程（如：</a:t>
            </a:r>
            <a:r>
              <a:rPr lang="en-US" altLang="zh-CN" sz="2800" dirty="0"/>
              <a:t>DAR</a:t>
            </a:r>
            <a:r>
              <a:rPr lang="zh-CN" altLang="en-US" sz="2800" dirty="0"/>
              <a:t>）来确定哪些因素需要重点关注。</a:t>
            </a:r>
            <a:endParaRPr lang="en-US" altLang="zh-CN" sz="2800" dirty="0"/>
          </a:p>
          <a:p>
            <a:r>
              <a:rPr lang="zh-CN" altLang="en-US" sz="2800" dirty="0" smtClean="0"/>
              <a:t>第</a:t>
            </a:r>
            <a:r>
              <a:rPr lang="en-US" altLang="zh-CN" sz="2800" dirty="0" smtClean="0"/>
              <a:t>1</a:t>
            </a:r>
            <a:r>
              <a:rPr lang="zh-CN" altLang="en-US" sz="2800" dirty="0" smtClean="0"/>
              <a:t>步</a:t>
            </a:r>
            <a:endParaRPr lang="en-US" altLang="zh-CN" sz="2800" dirty="0"/>
          </a:p>
          <a:p>
            <a:r>
              <a:rPr lang="zh-CN" altLang="en-US" sz="2800" dirty="0"/>
              <a:t>建立影响</a:t>
            </a:r>
            <a:r>
              <a:rPr lang="en-US" altLang="zh-CN" sz="2800" dirty="0"/>
              <a:t>DD</a:t>
            </a:r>
            <a:r>
              <a:rPr lang="zh-CN" altLang="en-US" sz="2800" dirty="0"/>
              <a:t>因素的评估准则，可能包括：</a:t>
            </a:r>
            <a:endParaRPr lang="en-US" altLang="zh-CN" sz="2800" dirty="0"/>
          </a:p>
          <a:p>
            <a:pPr lvl="1"/>
            <a:r>
              <a:rPr lang="zh-CN" altLang="en-US" sz="2400" dirty="0"/>
              <a:t>有助于</a:t>
            </a:r>
            <a:r>
              <a:rPr lang="en-US" altLang="zh-CN" sz="2400" dirty="0"/>
              <a:t>DD</a:t>
            </a:r>
            <a:r>
              <a:rPr lang="zh-CN" altLang="en-US" sz="2400" dirty="0"/>
              <a:t>的</a:t>
            </a:r>
            <a:endParaRPr lang="en-US" altLang="zh-CN" sz="2400" dirty="0"/>
          </a:p>
          <a:p>
            <a:pPr lvl="1"/>
            <a:r>
              <a:rPr lang="zh-CN" altLang="en-US" sz="2400" dirty="0"/>
              <a:t>有创新式的潜在因素</a:t>
            </a:r>
            <a:endParaRPr lang="en-US" altLang="zh-CN" sz="2400" dirty="0"/>
          </a:p>
          <a:p>
            <a:pPr lvl="1"/>
            <a:r>
              <a:rPr lang="zh-CN" altLang="en-US" sz="2400" dirty="0"/>
              <a:t>变更某个因素（机遇）会产生潜在的成本和风险。</a:t>
            </a:r>
            <a:endParaRPr lang="en-US" altLang="zh-CN" sz="2400"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45</a:t>
            </a:fld>
            <a:endParaRPr lang="zh-CN" altLang="en-US"/>
          </a:p>
        </p:txBody>
      </p:sp>
    </p:spTree>
    <p:extLst>
      <p:ext uri="{BB962C8B-B14F-4D97-AF65-F5344CB8AC3E}">
        <p14:creationId xmlns:p14="http://schemas.microsoft.com/office/powerpoint/2010/main" val="365512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PPB</a:t>
            </a:r>
            <a:r>
              <a:rPr lang="zh-CN" altLang="en-US" dirty="0"/>
              <a:t>与</a:t>
            </a:r>
            <a:r>
              <a:rPr lang="en-US" altLang="zh-CN" dirty="0"/>
              <a:t>PPM</a:t>
            </a:r>
            <a:r>
              <a:rPr lang="zh-CN" altLang="en-US" dirty="0"/>
              <a:t>来选择改进</a:t>
            </a:r>
            <a:r>
              <a:rPr lang="zh-CN" altLang="en-US" dirty="0" smtClean="0"/>
              <a:t>领域</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400" dirty="0"/>
              <a:t>第</a:t>
            </a:r>
            <a:r>
              <a:rPr lang="en-US" altLang="zh-CN" sz="2400" dirty="0" smtClean="0"/>
              <a:t>2</a:t>
            </a:r>
            <a:r>
              <a:rPr lang="zh-CN" altLang="en-US" sz="2400" dirty="0" smtClean="0"/>
              <a:t>步</a:t>
            </a:r>
            <a:endParaRPr lang="en-US" altLang="zh-CN" sz="2400" dirty="0" smtClean="0"/>
          </a:p>
          <a:p>
            <a:r>
              <a:rPr lang="zh-CN" altLang="en-US" sz="2400" dirty="0" smtClean="0"/>
              <a:t>识别影响</a:t>
            </a:r>
            <a:r>
              <a:rPr lang="en-US" altLang="zh-CN" sz="2400" dirty="0" smtClean="0"/>
              <a:t>DD</a:t>
            </a:r>
            <a:r>
              <a:rPr lang="zh-CN" altLang="en-US" sz="2400" dirty="0" smtClean="0"/>
              <a:t>的因素</a:t>
            </a:r>
            <a:endParaRPr lang="en-US" altLang="zh-CN" sz="2400" dirty="0" smtClean="0"/>
          </a:p>
          <a:p>
            <a:r>
              <a:rPr lang="zh-CN" altLang="en-US" sz="2400" dirty="0" smtClean="0"/>
              <a:t>执行</a:t>
            </a:r>
            <a:r>
              <a:rPr lang="zh-CN" altLang="en-US" sz="2400" dirty="0" smtClean="0">
                <a:solidFill>
                  <a:srgbClr val="3376C7"/>
                </a:solidFill>
              </a:rPr>
              <a:t>回归分析</a:t>
            </a:r>
            <a:r>
              <a:rPr lang="zh-CN" altLang="en-US" sz="2400" dirty="0" smtClean="0"/>
              <a:t>来建立</a:t>
            </a:r>
            <a:r>
              <a:rPr lang="en-US" altLang="zh-CN" sz="2400" dirty="0" smtClean="0"/>
              <a:t>PPM</a:t>
            </a:r>
            <a:r>
              <a:rPr lang="zh-CN" altLang="en-US" sz="2400" dirty="0" smtClean="0"/>
              <a:t>，观查</a:t>
            </a:r>
            <a:r>
              <a:rPr lang="en-US" altLang="zh-CN" sz="2400" dirty="0" smtClean="0"/>
              <a:t>DD</a:t>
            </a:r>
            <a:r>
              <a:rPr lang="zh-CN" altLang="en-US" sz="2400" dirty="0" smtClean="0"/>
              <a:t>和因素之间的关系：</a:t>
            </a:r>
            <a:endParaRPr lang="en-US" altLang="zh-CN" sz="2400" dirty="0" smtClean="0"/>
          </a:p>
          <a:p>
            <a:pPr lvl="1"/>
            <a:r>
              <a:rPr lang="zh-CN" altLang="en-US" sz="2000" dirty="0" smtClean="0"/>
              <a:t>需求变化率（</a:t>
            </a:r>
            <a:r>
              <a:rPr lang="en-US" altLang="zh-CN" sz="2000" dirty="0" smtClean="0"/>
              <a:t>RV  </a:t>
            </a:r>
            <a:r>
              <a:rPr lang="zh-CN" altLang="en-US" sz="2000" dirty="0" smtClean="0"/>
              <a:t>）</a:t>
            </a:r>
            <a:endParaRPr lang="en-US" altLang="zh-CN" sz="2000" dirty="0" smtClean="0"/>
          </a:p>
          <a:p>
            <a:pPr lvl="1"/>
            <a:r>
              <a:rPr lang="zh-CN" altLang="en-US" sz="2000" dirty="0" smtClean="0"/>
              <a:t>设计复杂度（</a:t>
            </a:r>
            <a:r>
              <a:rPr lang="en-US" altLang="zh-CN" sz="2000" dirty="0" smtClean="0"/>
              <a:t>DC </a:t>
            </a:r>
            <a:r>
              <a:rPr lang="zh-CN" altLang="en-US" sz="2000" dirty="0" smtClean="0"/>
              <a:t>）</a:t>
            </a:r>
            <a:endParaRPr lang="en-US" altLang="zh-CN" sz="2000" dirty="0" smtClean="0"/>
          </a:p>
          <a:p>
            <a:pPr lvl="1"/>
            <a:r>
              <a:rPr lang="zh-CN" altLang="en-US" sz="2000" dirty="0" smtClean="0"/>
              <a:t>质量检查度（</a:t>
            </a:r>
            <a:r>
              <a:rPr lang="en-US" altLang="zh-CN" sz="2000" dirty="0" smtClean="0"/>
              <a:t>QC </a:t>
            </a:r>
            <a:r>
              <a:rPr lang="zh-CN" altLang="en-US" sz="2000" dirty="0" smtClean="0"/>
              <a:t>）</a:t>
            </a:r>
          </a:p>
          <a:p>
            <a:r>
              <a:rPr lang="zh-CN" altLang="en-US" sz="2400" dirty="0" smtClean="0"/>
              <a:t>可能已有这样的一个过程性能模型</a:t>
            </a:r>
            <a:endParaRPr lang="en-US" altLang="zh-CN" sz="2400" dirty="0" smtClean="0"/>
          </a:p>
          <a:p>
            <a:r>
              <a:rPr lang="zh-CN" altLang="en-US" sz="2400" dirty="0" smtClean="0"/>
              <a:t>依据需要重新进行回归分析，评估新增加的因素，如：员工流失率</a:t>
            </a:r>
            <a:endParaRPr lang="en-US" altLang="zh-CN" sz="2400" dirty="0" smtClean="0"/>
          </a:p>
        </p:txBody>
      </p:sp>
      <p:sp>
        <p:nvSpPr>
          <p:cNvPr id="4" name="灯片编号占位符 3"/>
          <p:cNvSpPr>
            <a:spLocks noGrp="1"/>
          </p:cNvSpPr>
          <p:nvPr>
            <p:ph type="sldNum" sz="quarter" idx="12"/>
          </p:nvPr>
        </p:nvSpPr>
        <p:spPr/>
        <p:txBody>
          <a:bodyPr/>
          <a:lstStyle/>
          <a:p>
            <a:fld id="{AAEAE4A8-A6E5-453E-B946-FB774B73F48C}" type="slidenum">
              <a:rPr lang="en-US" altLang="zh-CN" smtClean="0"/>
              <a:t>46</a:t>
            </a:fld>
            <a:endParaRPr lang="zh-CN" altLang="en-US"/>
          </a:p>
        </p:txBody>
      </p:sp>
    </p:spTree>
    <p:extLst>
      <p:ext uri="{BB962C8B-B14F-4D97-AF65-F5344CB8AC3E}">
        <p14:creationId xmlns:p14="http://schemas.microsoft.com/office/powerpoint/2010/main" val="426773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PPB</a:t>
            </a:r>
            <a:r>
              <a:rPr lang="zh-CN" altLang="en-US" dirty="0"/>
              <a:t>与</a:t>
            </a:r>
            <a:r>
              <a:rPr lang="en-US" altLang="zh-CN" dirty="0"/>
              <a:t>PPM</a:t>
            </a:r>
            <a:r>
              <a:rPr lang="zh-CN" altLang="en-US" dirty="0"/>
              <a:t>来选择改进领域</a:t>
            </a:r>
            <a:r>
              <a:rPr lang="en-US" altLang="zh-CN" dirty="0" smtClean="0"/>
              <a:t>-3</a:t>
            </a:r>
            <a:endParaRPr lang="zh-CN" altLang="en-US" dirty="0"/>
          </a:p>
        </p:txBody>
      </p:sp>
      <p:pic>
        <p:nvPicPr>
          <p:cNvPr id="4" name="图片 3" descr="73.png"/>
          <p:cNvPicPr>
            <a:picLocks noChangeAspect="1"/>
          </p:cNvPicPr>
          <p:nvPr/>
        </p:nvPicPr>
        <p:blipFill rotWithShape="1">
          <a:blip r:embed="rId2" cstate="print"/>
          <a:srcRect b="5719"/>
          <a:stretch/>
        </p:blipFill>
        <p:spPr>
          <a:xfrm>
            <a:off x="1873611" y="1568669"/>
            <a:ext cx="8380953" cy="4884668"/>
          </a:xfrm>
          <a:prstGeom prst="rect">
            <a:avLst/>
          </a:prstGeom>
        </p:spPr>
      </p:pic>
      <p:sp>
        <p:nvSpPr>
          <p:cNvPr id="3" name="灯片编号占位符 2"/>
          <p:cNvSpPr>
            <a:spLocks noGrp="1"/>
          </p:cNvSpPr>
          <p:nvPr>
            <p:ph type="sldNum" sz="quarter" idx="12"/>
          </p:nvPr>
        </p:nvSpPr>
        <p:spPr/>
        <p:txBody>
          <a:bodyPr/>
          <a:lstStyle/>
          <a:p>
            <a:fld id="{AAEAE4A8-A6E5-453E-B946-FB774B73F48C}" type="slidenum">
              <a:rPr lang="en-US" altLang="zh-CN" smtClean="0"/>
              <a:t>47</a:t>
            </a:fld>
            <a:endParaRPr lang="zh-CN" altLang="en-US"/>
          </a:p>
        </p:txBody>
      </p:sp>
    </p:spTree>
    <p:extLst>
      <p:ext uri="{BB962C8B-B14F-4D97-AF65-F5344CB8AC3E}">
        <p14:creationId xmlns:p14="http://schemas.microsoft.com/office/powerpoint/2010/main" val="283526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PPB</a:t>
            </a:r>
            <a:r>
              <a:rPr lang="zh-CN" altLang="en-US" dirty="0"/>
              <a:t>与</a:t>
            </a:r>
            <a:r>
              <a:rPr lang="en-US" altLang="zh-CN" dirty="0"/>
              <a:t>PPM</a:t>
            </a:r>
            <a:r>
              <a:rPr lang="zh-CN" altLang="en-US" dirty="0"/>
              <a:t>来选择改进领域</a:t>
            </a:r>
            <a:r>
              <a:rPr lang="en-US" altLang="zh-CN" dirty="0" smtClean="0"/>
              <a:t>-4</a:t>
            </a:r>
            <a:endParaRPr lang="zh-CN" altLang="en-US" dirty="0"/>
          </a:p>
        </p:txBody>
      </p:sp>
      <p:sp>
        <p:nvSpPr>
          <p:cNvPr id="3" name="内容占位符 2"/>
          <p:cNvSpPr>
            <a:spLocks noGrp="1"/>
          </p:cNvSpPr>
          <p:nvPr>
            <p:ph idx="1"/>
          </p:nvPr>
        </p:nvSpPr>
        <p:spPr>
          <a:xfrm>
            <a:off x="1065212" y="1828800"/>
            <a:ext cx="9997752" cy="4768552"/>
          </a:xfrm>
        </p:spPr>
        <p:txBody>
          <a:bodyPr>
            <a:noAutofit/>
          </a:bodyPr>
          <a:lstStyle/>
          <a:p>
            <a:r>
              <a:rPr lang="zh-CN" altLang="en-US" sz="2800" dirty="0" smtClean="0"/>
              <a:t>第</a:t>
            </a:r>
            <a:r>
              <a:rPr lang="en-US" altLang="zh-CN" sz="2800" dirty="0" smtClean="0"/>
              <a:t>3</a:t>
            </a:r>
            <a:r>
              <a:rPr lang="zh-CN" altLang="en-US" sz="2800" dirty="0" smtClean="0"/>
              <a:t>步</a:t>
            </a:r>
            <a:endParaRPr lang="en-US" altLang="zh-CN" sz="2800" dirty="0" smtClean="0"/>
          </a:p>
          <a:p>
            <a:r>
              <a:rPr lang="zh-CN" altLang="en-US" sz="2800" dirty="0" smtClean="0"/>
              <a:t>使用已建立标准评估因素</a:t>
            </a:r>
            <a:endParaRPr lang="en-US" altLang="zh-CN" sz="2800" dirty="0" smtClean="0"/>
          </a:p>
          <a:p>
            <a:r>
              <a:rPr lang="zh-CN" altLang="en-US" sz="2800" dirty="0" smtClean="0"/>
              <a:t>如何评估“对</a:t>
            </a:r>
            <a:r>
              <a:rPr lang="en-US" altLang="zh-CN" sz="2800" dirty="0" smtClean="0"/>
              <a:t>DD</a:t>
            </a:r>
            <a:r>
              <a:rPr lang="zh-CN" altLang="en-US" sz="2800" dirty="0" smtClean="0"/>
              <a:t>有贡献的因素”？有很多分析工具可以做到，如：水晶球（</a:t>
            </a:r>
            <a:r>
              <a:rPr lang="en-US" altLang="zh-CN" sz="2800" dirty="0" smtClean="0"/>
              <a:t>Crystal Ball</a:t>
            </a:r>
            <a:r>
              <a:rPr lang="zh-CN" altLang="en-US" sz="2800" dirty="0" smtClean="0"/>
              <a:t>）</a:t>
            </a:r>
            <a:r>
              <a:rPr lang="en-US" altLang="zh-CN" sz="2800" dirty="0" smtClean="0"/>
              <a:t>:</a:t>
            </a:r>
            <a:endParaRPr lang="en-US" altLang="zh-CN" sz="2800" dirty="0"/>
          </a:p>
          <a:p>
            <a:pPr lvl="1"/>
            <a:r>
              <a:rPr lang="zh-CN" altLang="en-US" sz="2400" dirty="0" smtClean="0"/>
              <a:t>旋风图</a:t>
            </a:r>
            <a:r>
              <a:rPr lang="en-US" altLang="zh-CN" sz="2400" dirty="0" smtClean="0"/>
              <a:t>-</a:t>
            </a:r>
            <a:r>
              <a:rPr lang="zh-CN" altLang="en-US" sz="2400" dirty="0" smtClean="0"/>
              <a:t>使用敏感分析可以筛选出相关因素。</a:t>
            </a:r>
            <a:endParaRPr lang="en-US" altLang="zh-CN" sz="2400" dirty="0" smtClean="0"/>
          </a:p>
          <a:p>
            <a:pPr lvl="1"/>
            <a:r>
              <a:rPr lang="zh-CN" altLang="en-US" sz="2400" dirty="0"/>
              <a:t>敏感分析 </a:t>
            </a:r>
            <a:r>
              <a:rPr lang="en-US" altLang="zh-CN" sz="2400" dirty="0"/>
              <a:t>– </a:t>
            </a:r>
            <a:r>
              <a:rPr lang="zh-CN" altLang="en-US" sz="2400" dirty="0"/>
              <a:t>用</a:t>
            </a:r>
            <a:r>
              <a:rPr lang="zh-CN" altLang="en-US" sz="2400" dirty="0" smtClean="0">
                <a:solidFill>
                  <a:srgbClr val="3376C7"/>
                </a:solidFill>
              </a:rPr>
              <a:t>蒙特卡罗</a:t>
            </a:r>
            <a:r>
              <a:rPr lang="zh-CN" altLang="en-US" sz="2400" dirty="0" smtClean="0"/>
              <a:t>（</a:t>
            </a:r>
            <a:r>
              <a:rPr lang="en-US" altLang="zh-CN" sz="2400" dirty="0" smtClean="0"/>
              <a:t>Monte Carlo</a:t>
            </a:r>
            <a:r>
              <a:rPr lang="zh-CN" altLang="en-US" sz="2400" dirty="0" smtClean="0"/>
              <a:t>）</a:t>
            </a:r>
            <a:r>
              <a:rPr lang="zh-CN" altLang="en-US" sz="2400" dirty="0"/>
              <a:t>模拟</a:t>
            </a:r>
            <a:r>
              <a:rPr lang="zh-CN" altLang="en-US" sz="2400" dirty="0" smtClean="0"/>
              <a:t>得到</a:t>
            </a:r>
            <a:r>
              <a:rPr lang="zh-CN" altLang="en-US" sz="2400" dirty="0"/>
              <a:t>结果和因素之间的关系。</a:t>
            </a:r>
            <a:endParaRPr lang="en-US" altLang="zh-CN" sz="2400" dirty="0"/>
          </a:p>
          <a:p>
            <a:pPr lvl="1"/>
            <a:r>
              <a:rPr lang="zh-CN" altLang="en-US" sz="2400" dirty="0"/>
              <a:t>敏感分析的结果以柱图表示，可以依据因素对</a:t>
            </a:r>
            <a:r>
              <a:rPr lang="en-US" altLang="zh-CN" sz="2400" dirty="0"/>
              <a:t>DD</a:t>
            </a:r>
            <a:r>
              <a:rPr lang="zh-CN" altLang="en-US" sz="2400" dirty="0"/>
              <a:t>的影响程度按序排列出来。</a:t>
            </a:r>
            <a:endParaRPr lang="en-US" altLang="zh-CN" sz="2400" dirty="0"/>
          </a:p>
          <a:p>
            <a:pPr lvl="1"/>
            <a:r>
              <a:rPr lang="zh-CN" altLang="en-US" sz="2400" dirty="0"/>
              <a:t>柱图的柱子的长短表明了此相关性是积极地还是消极</a:t>
            </a:r>
            <a:r>
              <a:rPr lang="zh-CN" altLang="en-US" sz="2400" dirty="0" smtClean="0"/>
              <a:t>的。</a:t>
            </a:r>
            <a:endParaRPr lang="en-US" altLang="zh-CN" sz="2400" dirty="0"/>
          </a:p>
          <a:p>
            <a:pPr lvl="1"/>
            <a:endParaRPr lang="en-US" altLang="zh-CN" sz="2400" dirty="0" smtClean="0"/>
          </a:p>
          <a:p>
            <a:endParaRPr lang="en-US" altLang="zh-CN" sz="2800" dirty="0" smtClean="0"/>
          </a:p>
        </p:txBody>
      </p:sp>
      <p:sp>
        <p:nvSpPr>
          <p:cNvPr id="4" name="灯片编号占位符 3"/>
          <p:cNvSpPr>
            <a:spLocks noGrp="1"/>
          </p:cNvSpPr>
          <p:nvPr>
            <p:ph type="sldNum" sz="quarter" idx="12"/>
          </p:nvPr>
        </p:nvSpPr>
        <p:spPr/>
        <p:txBody>
          <a:bodyPr/>
          <a:lstStyle/>
          <a:p>
            <a:fld id="{AAEAE4A8-A6E5-453E-B946-FB774B73F48C}" type="slidenum">
              <a:rPr lang="en-US" altLang="zh-CN" smtClean="0"/>
              <a:t>48</a:t>
            </a:fld>
            <a:endParaRPr lang="zh-CN" altLang="en-US"/>
          </a:p>
        </p:txBody>
      </p:sp>
    </p:spTree>
    <p:extLst>
      <p:ext uri="{BB962C8B-B14F-4D97-AF65-F5344CB8AC3E}">
        <p14:creationId xmlns:p14="http://schemas.microsoft.com/office/powerpoint/2010/main" val="147336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PPB</a:t>
            </a:r>
            <a:r>
              <a:rPr lang="zh-CN" altLang="en-US" dirty="0"/>
              <a:t>与</a:t>
            </a:r>
            <a:r>
              <a:rPr lang="en-US" altLang="zh-CN" dirty="0"/>
              <a:t>PPM</a:t>
            </a:r>
            <a:r>
              <a:rPr lang="zh-CN" altLang="en-US" dirty="0"/>
              <a:t>来选择改进领域</a:t>
            </a:r>
            <a:r>
              <a:rPr lang="en-US" altLang="zh-CN" dirty="0" smtClean="0"/>
              <a:t>-5</a:t>
            </a:r>
            <a:endParaRPr lang="zh-CN" altLang="en-US" dirty="0"/>
          </a:p>
        </p:txBody>
      </p:sp>
      <p:sp>
        <p:nvSpPr>
          <p:cNvPr id="3" name="内容占位符 2"/>
          <p:cNvSpPr>
            <a:spLocks noGrp="1"/>
          </p:cNvSpPr>
          <p:nvPr>
            <p:ph idx="1"/>
          </p:nvPr>
        </p:nvSpPr>
        <p:spPr/>
        <p:txBody>
          <a:bodyPr/>
          <a:lstStyle/>
          <a:p>
            <a:endParaRPr lang="en-US" altLang="zh-CN" dirty="0" smtClean="0"/>
          </a:p>
        </p:txBody>
      </p:sp>
      <p:pic>
        <p:nvPicPr>
          <p:cNvPr id="4" name="图片 3" descr="74.png"/>
          <p:cNvPicPr>
            <a:picLocks noChangeAspect="1"/>
          </p:cNvPicPr>
          <p:nvPr/>
        </p:nvPicPr>
        <p:blipFill>
          <a:blip r:embed="rId2" cstate="print"/>
          <a:stretch>
            <a:fillRect/>
          </a:stretch>
        </p:blipFill>
        <p:spPr>
          <a:xfrm>
            <a:off x="1884362" y="1976585"/>
            <a:ext cx="8325156" cy="3773192"/>
          </a:xfrm>
          <a:prstGeom prst="rect">
            <a:avLst/>
          </a:prstGeom>
        </p:spPr>
      </p:pic>
      <p:sp>
        <p:nvSpPr>
          <p:cNvPr id="5" name="灯片编号占位符 4"/>
          <p:cNvSpPr>
            <a:spLocks noGrp="1"/>
          </p:cNvSpPr>
          <p:nvPr>
            <p:ph type="sldNum" sz="quarter" idx="12"/>
          </p:nvPr>
        </p:nvSpPr>
        <p:spPr/>
        <p:txBody>
          <a:bodyPr/>
          <a:lstStyle/>
          <a:p>
            <a:fld id="{AAEAE4A8-A6E5-453E-B946-FB774B73F48C}" type="slidenum">
              <a:rPr lang="en-US" altLang="zh-CN" smtClean="0"/>
              <a:t>49</a:t>
            </a:fld>
            <a:endParaRPr lang="zh-CN" altLang="en-US"/>
          </a:p>
        </p:txBody>
      </p:sp>
    </p:spTree>
    <p:extLst>
      <p:ext uri="{BB962C8B-B14F-4D97-AF65-F5344CB8AC3E}">
        <p14:creationId xmlns:p14="http://schemas.microsoft.com/office/powerpoint/2010/main" val="80454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2" name="内容占位符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88" y="188640"/>
            <a:ext cx="10193773" cy="6480720"/>
          </a:xfrm>
        </p:spPr>
      </p:pic>
      <p:sp>
        <p:nvSpPr>
          <p:cNvPr id="3" name="灯片编号占位符 2"/>
          <p:cNvSpPr>
            <a:spLocks noGrp="1"/>
          </p:cNvSpPr>
          <p:nvPr>
            <p:ph type="sldNum" sz="quarter" idx="12"/>
          </p:nvPr>
        </p:nvSpPr>
        <p:spPr/>
        <p:txBody>
          <a:bodyPr/>
          <a:lstStyle/>
          <a:p>
            <a:fld id="{AAEAE4A8-A6E5-453E-B946-FB774B73F48C}" type="slidenum">
              <a:rPr lang="en-US" altLang="zh-CN" smtClean="0"/>
              <a:t>5</a:t>
            </a:fld>
            <a:endParaRPr lang="zh-CN" altLang="en-US"/>
          </a:p>
        </p:txBody>
      </p:sp>
    </p:spTree>
    <p:extLst>
      <p:ext uri="{BB962C8B-B14F-4D97-AF65-F5344CB8AC3E}">
        <p14:creationId xmlns:p14="http://schemas.microsoft.com/office/powerpoint/2010/main" val="182955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分析商业目标的实现情况，找出改进因素，分析原因，确定</a:t>
            </a:r>
            <a:r>
              <a:rPr lang="zh-CN" altLang="en-US" dirty="0" smtClean="0"/>
              <a:t>改进</a:t>
            </a:r>
            <a:r>
              <a:rPr lang="en-US" altLang="zh-CN" dirty="0" smtClean="0"/>
              <a:t>-2</a:t>
            </a:r>
            <a:endParaRPr lang="zh-CN" altLang="en-US" dirty="0"/>
          </a:p>
        </p:txBody>
      </p:sp>
      <p:sp>
        <p:nvSpPr>
          <p:cNvPr id="3" name="内容占位符 2"/>
          <p:cNvSpPr>
            <a:spLocks noGrp="1"/>
          </p:cNvSpPr>
          <p:nvPr>
            <p:ph idx="1"/>
          </p:nvPr>
        </p:nvSpPr>
        <p:spPr/>
        <p:txBody>
          <a:bodyPr>
            <a:noAutofit/>
          </a:bodyPr>
          <a:lstStyle/>
          <a:p>
            <a:r>
              <a:rPr lang="zh-CN" altLang="en-US" sz="2800" dirty="0"/>
              <a:t>增加式改进：</a:t>
            </a:r>
            <a:endParaRPr lang="en-US" altLang="zh-CN" sz="2800" dirty="0"/>
          </a:p>
          <a:p>
            <a:pPr lvl="1"/>
            <a:r>
              <a:rPr lang="zh-CN" altLang="en-US" sz="2400" dirty="0"/>
              <a:t>一般由从事此工作内容的人发起，也可以是此过程或者技术的用户发起</a:t>
            </a:r>
            <a:endParaRPr lang="en-US" altLang="zh-CN" sz="2400" dirty="0"/>
          </a:p>
          <a:p>
            <a:pPr lvl="1"/>
            <a:r>
              <a:rPr lang="zh-CN" altLang="en-US" sz="2400" dirty="0"/>
              <a:t>一般实施和部署起来比较简单与便宜，因此不需要对缺陷原因进行严格的确认或试点分析数据。</a:t>
            </a:r>
            <a:endParaRPr lang="en-US" altLang="zh-CN" sz="2400" dirty="0"/>
          </a:p>
          <a:p>
            <a:r>
              <a:rPr lang="zh-CN" altLang="en-US" sz="2800" dirty="0"/>
              <a:t>创新式改进：</a:t>
            </a:r>
            <a:endParaRPr lang="en-US" altLang="zh-CN" sz="2800" dirty="0"/>
          </a:p>
          <a:p>
            <a:pPr lvl="1"/>
            <a:r>
              <a:rPr lang="zh-CN" altLang="en-US" sz="2400" dirty="0"/>
              <a:t>通常由个别性能问题或因素引起的问题或改进机会。</a:t>
            </a:r>
            <a:endParaRPr lang="en-US" altLang="zh-CN" sz="2400" dirty="0"/>
          </a:p>
          <a:p>
            <a:pPr lvl="1"/>
            <a:r>
              <a:rPr lang="zh-CN" altLang="en-US" sz="2400" dirty="0"/>
              <a:t>是一种打破旧的思路，使用全新的方法来执行变更。如：新的生命周期模型、或新技术</a:t>
            </a:r>
            <a:endParaRPr lang="en-US" altLang="zh-CN" sz="2400" dirty="0"/>
          </a:p>
          <a:p>
            <a:pPr lvl="1"/>
            <a:r>
              <a:rPr lang="zh-CN" altLang="en-US" sz="2400" dirty="0"/>
              <a:t>也可能是使用现货或采用自动化工具来执行变更</a:t>
            </a:r>
            <a:r>
              <a:rPr lang="zh-CN" altLang="en-US" sz="2400" dirty="0" smtClean="0"/>
              <a:t>。</a:t>
            </a:r>
            <a:endParaRPr lang="en-US" altLang="zh-CN" sz="2400"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50</a:t>
            </a:fld>
            <a:endParaRPr lang="zh-CN" altLang="en-US"/>
          </a:p>
        </p:txBody>
      </p:sp>
    </p:spTree>
    <p:extLst>
      <p:ext uri="{BB962C8B-B14F-4D97-AF65-F5344CB8AC3E}">
        <p14:creationId xmlns:p14="http://schemas.microsoft.com/office/powerpoint/2010/main" val="248305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362" y="476673"/>
            <a:ext cx="8962578" cy="674687"/>
          </a:xfrm>
        </p:spPr>
        <p:txBody>
          <a:bodyPr/>
          <a:lstStyle/>
          <a:p>
            <a:r>
              <a:rPr lang="zh-CN" altLang="en-US" dirty="0" smtClean="0"/>
              <a:t>用</a:t>
            </a:r>
            <a:r>
              <a:rPr lang="en-US" altLang="zh-CN" dirty="0" smtClean="0"/>
              <a:t>PPB</a:t>
            </a:r>
            <a:r>
              <a:rPr lang="zh-CN" altLang="en-US" dirty="0" smtClean="0"/>
              <a:t>和</a:t>
            </a:r>
            <a:r>
              <a:rPr lang="en-US" altLang="zh-CN" dirty="0" smtClean="0"/>
              <a:t>PPM</a:t>
            </a:r>
            <a:r>
              <a:rPr lang="zh-CN" altLang="en-US" dirty="0" smtClean="0"/>
              <a:t>来评估候选的创新机会</a:t>
            </a:r>
            <a:endParaRPr lang="zh-CN" altLang="en-US" dirty="0"/>
          </a:p>
        </p:txBody>
      </p:sp>
      <p:sp>
        <p:nvSpPr>
          <p:cNvPr id="3" name="内容占位符 2"/>
          <p:cNvSpPr>
            <a:spLocks noGrp="1"/>
          </p:cNvSpPr>
          <p:nvPr>
            <p:ph idx="1"/>
          </p:nvPr>
        </p:nvSpPr>
        <p:spPr/>
        <p:txBody>
          <a:bodyPr/>
          <a:lstStyle/>
          <a:p>
            <a:r>
              <a:rPr lang="en-US" altLang="zh-CN" dirty="0" smtClean="0"/>
              <a:t>PPM</a:t>
            </a:r>
            <a:r>
              <a:rPr lang="zh-CN" altLang="en-US" dirty="0" smtClean="0"/>
              <a:t>在评估实现组织</a:t>
            </a:r>
            <a:r>
              <a:rPr lang="en-US" altLang="zh-CN" dirty="0" smtClean="0"/>
              <a:t>QPPO</a:t>
            </a:r>
            <a:r>
              <a:rPr lang="zh-CN" altLang="en-US" dirty="0" smtClean="0"/>
              <a:t>创新改进的影响上起着重要的角色。</a:t>
            </a:r>
            <a:endParaRPr lang="en-US" altLang="zh-CN" dirty="0" smtClean="0"/>
          </a:p>
          <a:p>
            <a:r>
              <a:rPr lang="zh-CN" altLang="en-US" dirty="0" smtClean="0"/>
              <a:t>用例子来说明过程性能模型所扮演的角色：</a:t>
            </a:r>
            <a:endParaRPr lang="en-US" altLang="zh-CN" dirty="0" smtClean="0"/>
          </a:p>
          <a:p>
            <a:r>
              <a:rPr lang="zh-CN" altLang="en-US" dirty="0" smtClean="0"/>
              <a:t>第一步：</a:t>
            </a:r>
            <a:endParaRPr lang="en-US" altLang="zh-CN" dirty="0" smtClean="0"/>
          </a:p>
          <a:p>
            <a:pPr lvl="1"/>
            <a:r>
              <a:rPr lang="zh-CN" altLang="en-US" dirty="0" smtClean="0"/>
              <a:t>估计部署详细设计子过程（预创新）的</a:t>
            </a:r>
            <a:r>
              <a:rPr lang="en-US" altLang="zh-CN" dirty="0" smtClean="0"/>
              <a:t>DD</a:t>
            </a:r>
            <a:r>
              <a:rPr lang="zh-CN" altLang="en-US" dirty="0" smtClean="0"/>
              <a:t>在</a:t>
            </a:r>
            <a:r>
              <a:rPr lang="en-US" altLang="zh-CN" dirty="0" smtClean="0"/>
              <a:t>90%</a:t>
            </a:r>
            <a:r>
              <a:rPr lang="zh-CN" altLang="en-US" dirty="0" smtClean="0"/>
              <a:t>的自信区间。</a:t>
            </a:r>
            <a:endParaRPr lang="en-US" altLang="zh-CN" dirty="0" smtClean="0"/>
          </a:p>
          <a:p>
            <a:pPr lvl="1"/>
            <a:r>
              <a:rPr lang="zh-CN" altLang="en-US" dirty="0" smtClean="0"/>
              <a:t>使用</a:t>
            </a:r>
            <a:r>
              <a:rPr lang="en-US" altLang="zh-CN" dirty="0" smtClean="0"/>
              <a:t>PPM</a:t>
            </a:r>
            <a:r>
              <a:rPr lang="zh-CN" altLang="en-US" dirty="0" smtClean="0"/>
              <a:t>进行蒙特卡罗模拟生成期望的</a:t>
            </a:r>
            <a:r>
              <a:rPr lang="en-US" altLang="zh-CN" dirty="0" smtClean="0"/>
              <a:t>DD</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AAEAE4A8-A6E5-453E-B946-FB774B73F48C}" type="slidenum">
              <a:rPr lang="en-US" altLang="zh-CN" smtClean="0"/>
              <a:t>51</a:t>
            </a:fld>
            <a:endParaRPr lang="zh-CN" altLang="en-US"/>
          </a:p>
        </p:txBody>
      </p:sp>
    </p:spTree>
    <p:extLst>
      <p:ext uri="{BB962C8B-B14F-4D97-AF65-F5344CB8AC3E}">
        <p14:creationId xmlns:p14="http://schemas.microsoft.com/office/powerpoint/2010/main" val="271977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362" y="476673"/>
            <a:ext cx="8674546" cy="674687"/>
          </a:xfrm>
        </p:spPr>
        <p:txBody>
          <a:bodyPr/>
          <a:lstStyle/>
          <a:p>
            <a:r>
              <a:rPr lang="zh-CN" altLang="en-US" dirty="0"/>
              <a:t>用</a:t>
            </a:r>
            <a:r>
              <a:rPr lang="en-US" altLang="zh-CN" dirty="0"/>
              <a:t>PPB</a:t>
            </a:r>
            <a:r>
              <a:rPr lang="zh-CN" altLang="en-US" dirty="0"/>
              <a:t>和</a:t>
            </a:r>
            <a:r>
              <a:rPr lang="en-US" altLang="zh-CN" dirty="0"/>
              <a:t>PPM</a:t>
            </a:r>
            <a:r>
              <a:rPr lang="zh-CN" altLang="en-US" dirty="0"/>
              <a:t>来评估候选的创新机会</a:t>
            </a:r>
          </a:p>
        </p:txBody>
      </p:sp>
      <p:pic>
        <p:nvPicPr>
          <p:cNvPr id="4" name="图片 3" descr="75.png"/>
          <p:cNvPicPr>
            <a:picLocks noChangeAspect="1"/>
          </p:cNvPicPr>
          <p:nvPr/>
        </p:nvPicPr>
        <p:blipFill>
          <a:blip r:embed="rId2" cstate="print"/>
          <a:stretch>
            <a:fillRect/>
          </a:stretch>
        </p:blipFill>
        <p:spPr>
          <a:xfrm>
            <a:off x="1522412" y="2348881"/>
            <a:ext cx="9144000" cy="1665767"/>
          </a:xfrm>
          <a:prstGeom prst="rect">
            <a:avLst/>
          </a:prstGeom>
        </p:spPr>
      </p:pic>
      <p:sp>
        <p:nvSpPr>
          <p:cNvPr id="5" name="内容占位符 4"/>
          <p:cNvSpPr>
            <a:spLocks noGrp="1"/>
          </p:cNvSpPr>
          <p:nvPr>
            <p:ph idx="1"/>
          </p:nvPr>
        </p:nvSpPr>
        <p:spPr/>
        <p:txBody>
          <a:bodyPr/>
          <a:lstStyle/>
          <a:p>
            <a:endParaRPr lang="zh-CN" altLang="en-US" dirty="0"/>
          </a:p>
        </p:txBody>
      </p:sp>
      <p:sp>
        <p:nvSpPr>
          <p:cNvPr id="3" name="灯片编号占位符 2"/>
          <p:cNvSpPr>
            <a:spLocks noGrp="1"/>
          </p:cNvSpPr>
          <p:nvPr>
            <p:ph type="sldNum" sz="quarter" idx="12"/>
          </p:nvPr>
        </p:nvSpPr>
        <p:spPr/>
        <p:txBody>
          <a:bodyPr/>
          <a:lstStyle/>
          <a:p>
            <a:fld id="{AAEAE4A8-A6E5-453E-B946-FB774B73F48C}" type="slidenum">
              <a:rPr lang="en-US" altLang="zh-CN" smtClean="0"/>
              <a:t>52</a:t>
            </a:fld>
            <a:endParaRPr lang="zh-CN" altLang="en-US"/>
          </a:p>
        </p:txBody>
      </p:sp>
    </p:spTree>
    <p:extLst>
      <p:ext uri="{BB962C8B-B14F-4D97-AF65-F5344CB8AC3E}">
        <p14:creationId xmlns:p14="http://schemas.microsoft.com/office/powerpoint/2010/main" val="57390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362" y="476673"/>
            <a:ext cx="8602538" cy="674687"/>
          </a:xfrm>
        </p:spPr>
        <p:txBody>
          <a:bodyPr/>
          <a:lstStyle/>
          <a:p>
            <a:r>
              <a:rPr lang="zh-CN" altLang="en-US" dirty="0"/>
              <a:t>用</a:t>
            </a:r>
            <a:r>
              <a:rPr lang="en-US" altLang="zh-CN" dirty="0"/>
              <a:t>PPB</a:t>
            </a:r>
            <a:r>
              <a:rPr lang="zh-CN" altLang="en-US" dirty="0"/>
              <a:t>和</a:t>
            </a:r>
            <a:r>
              <a:rPr lang="en-US" altLang="zh-CN" dirty="0"/>
              <a:t>PPM</a:t>
            </a:r>
            <a:r>
              <a:rPr lang="zh-CN" altLang="en-US" dirty="0"/>
              <a:t>来评估候选的创新机会</a:t>
            </a:r>
          </a:p>
        </p:txBody>
      </p:sp>
      <p:pic>
        <p:nvPicPr>
          <p:cNvPr id="5" name="内容占位符 4" descr="76.png"/>
          <p:cNvPicPr>
            <a:picLocks noGrp="1" noChangeAspect="1"/>
          </p:cNvPicPr>
          <p:nvPr>
            <p:ph idx="1"/>
          </p:nvPr>
        </p:nvPicPr>
        <p:blipFill>
          <a:blip r:embed="rId2" cstate="print"/>
          <a:stretch>
            <a:fillRect/>
          </a:stretch>
        </p:blipFill>
        <p:spPr>
          <a:xfrm>
            <a:off x="1910935" y="1412777"/>
            <a:ext cx="8258287" cy="4983163"/>
          </a:xfrm>
        </p:spPr>
      </p:pic>
      <p:sp>
        <p:nvSpPr>
          <p:cNvPr id="3" name="灯片编号占位符 2"/>
          <p:cNvSpPr>
            <a:spLocks noGrp="1"/>
          </p:cNvSpPr>
          <p:nvPr>
            <p:ph type="sldNum" sz="quarter" idx="12"/>
          </p:nvPr>
        </p:nvSpPr>
        <p:spPr/>
        <p:txBody>
          <a:bodyPr/>
          <a:lstStyle/>
          <a:p>
            <a:fld id="{AAEAE4A8-A6E5-453E-B946-FB774B73F48C}" type="slidenum">
              <a:rPr lang="en-US" altLang="zh-CN" smtClean="0"/>
              <a:t>53</a:t>
            </a:fld>
            <a:endParaRPr lang="zh-CN" altLang="en-US"/>
          </a:p>
        </p:txBody>
      </p:sp>
    </p:spTree>
    <p:extLst>
      <p:ext uri="{BB962C8B-B14F-4D97-AF65-F5344CB8AC3E}">
        <p14:creationId xmlns:p14="http://schemas.microsoft.com/office/powerpoint/2010/main" val="1857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362" y="476673"/>
            <a:ext cx="8602538" cy="674687"/>
          </a:xfrm>
        </p:spPr>
        <p:txBody>
          <a:bodyPr/>
          <a:lstStyle/>
          <a:p>
            <a:r>
              <a:rPr lang="zh-CN" altLang="en-US" dirty="0"/>
              <a:t>用</a:t>
            </a:r>
            <a:r>
              <a:rPr lang="en-US" altLang="zh-CN" dirty="0"/>
              <a:t>PPB</a:t>
            </a:r>
            <a:r>
              <a:rPr lang="zh-CN" altLang="en-US" dirty="0"/>
              <a:t>和</a:t>
            </a:r>
            <a:r>
              <a:rPr lang="en-US" altLang="zh-CN" dirty="0"/>
              <a:t>PPM</a:t>
            </a:r>
            <a:r>
              <a:rPr lang="zh-CN" altLang="en-US" dirty="0"/>
              <a:t>来评估候选的创新机会</a:t>
            </a:r>
          </a:p>
        </p:txBody>
      </p:sp>
      <p:sp>
        <p:nvSpPr>
          <p:cNvPr id="4" name="内容占位符 3"/>
          <p:cNvSpPr>
            <a:spLocks noGrp="1"/>
          </p:cNvSpPr>
          <p:nvPr>
            <p:ph idx="1"/>
          </p:nvPr>
        </p:nvSpPr>
        <p:spPr/>
        <p:txBody>
          <a:bodyPr/>
          <a:lstStyle/>
          <a:p>
            <a:r>
              <a:rPr lang="zh-CN" altLang="en-US" dirty="0" smtClean="0"/>
              <a:t>第</a:t>
            </a:r>
            <a:r>
              <a:rPr lang="en-US" altLang="zh-CN" dirty="0" smtClean="0"/>
              <a:t>2</a:t>
            </a:r>
            <a:r>
              <a:rPr lang="zh-CN" altLang="en-US" dirty="0" smtClean="0"/>
              <a:t>步</a:t>
            </a:r>
            <a:endParaRPr lang="en-US" altLang="zh-CN" dirty="0" smtClean="0"/>
          </a:p>
          <a:p>
            <a:pPr lvl="1"/>
            <a:r>
              <a:rPr lang="zh-CN" altLang="en-US" dirty="0" smtClean="0"/>
              <a:t>估计一个新设计的详细设计子过程（建议创新）的</a:t>
            </a:r>
            <a:r>
              <a:rPr lang="en-US" altLang="zh-CN" dirty="0" smtClean="0"/>
              <a:t>DD</a:t>
            </a:r>
            <a:r>
              <a:rPr lang="zh-CN" altLang="en-US" dirty="0" smtClean="0"/>
              <a:t>有</a:t>
            </a:r>
            <a:r>
              <a:rPr lang="en-US" altLang="zh-CN" dirty="0" smtClean="0"/>
              <a:t>90%</a:t>
            </a:r>
            <a:r>
              <a:rPr lang="zh-CN" altLang="en-US" dirty="0" smtClean="0"/>
              <a:t>置信区间中。</a:t>
            </a:r>
            <a:endParaRPr lang="en-US" altLang="zh-CN" dirty="0" smtClean="0"/>
          </a:p>
          <a:p>
            <a:r>
              <a:rPr lang="zh-CN" altLang="en-US" dirty="0"/>
              <a:t>第</a:t>
            </a:r>
            <a:r>
              <a:rPr lang="en-US" altLang="zh-CN" dirty="0"/>
              <a:t>3</a:t>
            </a:r>
            <a:r>
              <a:rPr lang="zh-CN" altLang="en-US" dirty="0"/>
              <a:t>步</a:t>
            </a:r>
            <a:endParaRPr lang="en-US" altLang="zh-CN" dirty="0"/>
          </a:p>
          <a:p>
            <a:pPr lvl="1"/>
            <a:r>
              <a:rPr lang="zh-CN" altLang="en-US" dirty="0"/>
              <a:t>如果有潜在的其他的候选创新，那就重复估计改进区域（在</a:t>
            </a:r>
            <a:r>
              <a:rPr lang="en-US" altLang="zh-CN" dirty="0"/>
              <a:t>SP 1.3</a:t>
            </a:r>
            <a:r>
              <a:rPr lang="zh-CN" altLang="en-US" dirty="0"/>
              <a:t>中已识别的潜在改进区域</a:t>
            </a:r>
            <a:r>
              <a:rPr lang="zh-CN" altLang="en-US" dirty="0" smtClean="0"/>
              <a:t>）。</a:t>
            </a:r>
            <a:endParaRPr lang="en-US" altLang="zh-CN" dirty="0"/>
          </a:p>
          <a:p>
            <a:r>
              <a:rPr lang="zh-CN" altLang="en-US" dirty="0"/>
              <a:t>第</a:t>
            </a:r>
            <a:r>
              <a:rPr lang="en-US" altLang="zh-CN" dirty="0"/>
              <a:t>4</a:t>
            </a:r>
            <a:r>
              <a:rPr lang="zh-CN" altLang="en-US" dirty="0"/>
              <a:t>步</a:t>
            </a:r>
            <a:endParaRPr lang="en-US" altLang="zh-CN" dirty="0"/>
          </a:p>
          <a:p>
            <a:pPr lvl="1"/>
            <a:r>
              <a:rPr lang="zh-CN" altLang="en-US" dirty="0"/>
              <a:t>选择需要创新进行未来</a:t>
            </a:r>
            <a:r>
              <a:rPr lang="zh-CN" altLang="en-US" dirty="0" smtClean="0"/>
              <a:t>试点。</a:t>
            </a:r>
            <a:endParaRPr lang="en-US" altLang="zh-CN" dirty="0"/>
          </a:p>
          <a:p>
            <a:endParaRPr lang="en-US" altLang="zh-CN" dirty="0" smtClean="0"/>
          </a:p>
          <a:p>
            <a:endParaRPr lang="en-US" altLang="zh-CN" dirty="0" smtClean="0"/>
          </a:p>
        </p:txBody>
      </p:sp>
      <p:sp>
        <p:nvSpPr>
          <p:cNvPr id="3" name="灯片编号占位符 2"/>
          <p:cNvSpPr>
            <a:spLocks noGrp="1"/>
          </p:cNvSpPr>
          <p:nvPr>
            <p:ph type="sldNum" sz="quarter" idx="12"/>
          </p:nvPr>
        </p:nvSpPr>
        <p:spPr/>
        <p:txBody>
          <a:bodyPr/>
          <a:lstStyle/>
          <a:p>
            <a:fld id="{AAEAE4A8-A6E5-453E-B946-FB774B73F48C}" type="slidenum">
              <a:rPr lang="en-US" altLang="zh-CN" smtClean="0"/>
              <a:t>54</a:t>
            </a:fld>
            <a:endParaRPr lang="zh-CN" altLang="en-US"/>
          </a:p>
        </p:txBody>
      </p:sp>
    </p:spTree>
    <p:extLst>
      <p:ext uri="{BB962C8B-B14F-4D97-AF65-F5344CB8AC3E}">
        <p14:creationId xmlns:p14="http://schemas.microsoft.com/office/powerpoint/2010/main" val="10509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362" y="476673"/>
            <a:ext cx="8674546" cy="674687"/>
          </a:xfrm>
        </p:spPr>
        <p:txBody>
          <a:bodyPr/>
          <a:lstStyle/>
          <a:p>
            <a:r>
              <a:rPr lang="zh-CN" altLang="en-US" dirty="0"/>
              <a:t>用</a:t>
            </a:r>
            <a:r>
              <a:rPr lang="en-US" altLang="zh-CN" dirty="0"/>
              <a:t>PPB</a:t>
            </a:r>
            <a:r>
              <a:rPr lang="zh-CN" altLang="en-US" dirty="0"/>
              <a:t>和</a:t>
            </a:r>
            <a:r>
              <a:rPr lang="en-US" altLang="zh-CN" dirty="0"/>
              <a:t>PPM</a:t>
            </a:r>
            <a:r>
              <a:rPr lang="zh-CN" altLang="en-US" dirty="0"/>
              <a:t>来评估候选的创新机会</a:t>
            </a:r>
          </a:p>
        </p:txBody>
      </p:sp>
      <p:sp>
        <p:nvSpPr>
          <p:cNvPr id="4" name="内容占位符 3"/>
          <p:cNvSpPr>
            <a:spLocks noGrp="1"/>
          </p:cNvSpPr>
          <p:nvPr>
            <p:ph idx="1"/>
          </p:nvPr>
        </p:nvSpPr>
        <p:spPr/>
        <p:txBody>
          <a:bodyPr/>
          <a:lstStyle/>
          <a:p>
            <a:r>
              <a:rPr lang="zh-CN" altLang="en-US" dirty="0" smtClean="0"/>
              <a:t>为</a:t>
            </a:r>
            <a:r>
              <a:rPr lang="en-US" altLang="zh-CN" dirty="0" smtClean="0"/>
              <a:t>PPM</a:t>
            </a:r>
            <a:r>
              <a:rPr lang="zh-CN" altLang="en-US" dirty="0" smtClean="0"/>
              <a:t>的每个因子输入范围、最可能的值</a:t>
            </a:r>
            <a:endParaRPr lang="en-US" altLang="zh-CN" dirty="0" smtClean="0"/>
          </a:p>
          <a:p>
            <a:r>
              <a:rPr lang="zh-CN" altLang="en-US" dirty="0" smtClean="0"/>
              <a:t>（</a:t>
            </a:r>
            <a:r>
              <a:rPr lang="en-US" altLang="zh-CN" dirty="0" smtClean="0"/>
              <a:t>PPB</a:t>
            </a:r>
            <a:r>
              <a:rPr lang="zh-CN" altLang="en-US" dirty="0" smtClean="0"/>
              <a:t>的</a:t>
            </a:r>
            <a:r>
              <a:rPr lang="en-US" altLang="zh-CN" dirty="0" smtClean="0"/>
              <a:t>RV</a:t>
            </a:r>
            <a:r>
              <a:rPr lang="zh-CN" altLang="en-US" dirty="0" smtClean="0"/>
              <a:t>、</a:t>
            </a:r>
            <a:r>
              <a:rPr lang="en-US" altLang="zh-CN" dirty="0" smtClean="0"/>
              <a:t>QC</a:t>
            </a:r>
            <a:r>
              <a:rPr lang="zh-CN" altLang="en-US" dirty="0"/>
              <a:t>和</a:t>
            </a:r>
            <a:r>
              <a:rPr lang="en-US" altLang="zh-CN" dirty="0" smtClean="0"/>
              <a:t>DC</a:t>
            </a:r>
            <a:r>
              <a:rPr lang="zh-CN" altLang="en-US" dirty="0" smtClean="0"/>
              <a:t>）</a:t>
            </a:r>
            <a:endParaRPr lang="en-US" altLang="zh-CN" dirty="0" smtClean="0"/>
          </a:p>
          <a:p>
            <a:endParaRPr lang="en-US" altLang="zh-CN" dirty="0" smtClean="0"/>
          </a:p>
        </p:txBody>
      </p:sp>
      <p:pic>
        <p:nvPicPr>
          <p:cNvPr id="5" name="图片 4" descr="77.png"/>
          <p:cNvPicPr>
            <a:picLocks noChangeAspect="1"/>
          </p:cNvPicPr>
          <p:nvPr/>
        </p:nvPicPr>
        <p:blipFill>
          <a:blip r:embed="rId2" cstate="print"/>
          <a:stretch>
            <a:fillRect/>
          </a:stretch>
        </p:blipFill>
        <p:spPr>
          <a:xfrm>
            <a:off x="1522412" y="2780928"/>
            <a:ext cx="9144000" cy="3336324"/>
          </a:xfrm>
          <a:prstGeom prst="rect">
            <a:avLst/>
          </a:prstGeom>
        </p:spPr>
      </p:pic>
      <p:sp>
        <p:nvSpPr>
          <p:cNvPr id="3" name="灯片编号占位符 2"/>
          <p:cNvSpPr>
            <a:spLocks noGrp="1"/>
          </p:cNvSpPr>
          <p:nvPr>
            <p:ph type="sldNum" sz="quarter" idx="12"/>
          </p:nvPr>
        </p:nvSpPr>
        <p:spPr/>
        <p:txBody>
          <a:bodyPr/>
          <a:lstStyle/>
          <a:p>
            <a:fld id="{AAEAE4A8-A6E5-453E-B946-FB774B73F48C}" type="slidenum">
              <a:rPr lang="en-US" altLang="zh-CN" smtClean="0"/>
              <a:t>55</a:t>
            </a:fld>
            <a:endParaRPr lang="zh-CN" altLang="en-US"/>
          </a:p>
        </p:txBody>
      </p:sp>
    </p:spTree>
    <p:extLst>
      <p:ext uri="{BB962C8B-B14F-4D97-AF65-F5344CB8AC3E}">
        <p14:creationId xmlns:p14="http://schemas.microsoft.com/office/powerpoint/2010/main" val="88796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362" y="476673"/>
            <a:ext cx="8602538" cy="674687"/>
          </a:xfrm>
        </p:spPr>
        <p:txBody>
          <a:bodyPr/>
          <a:lstStyle/>
          <a:p>
            <a:r>
              <a:rPr lang="zh-CN" altLang="en-US" dirty="0"/>
              <a:t>用</a:t>
            </a:r>
            <a:r>
              <a:rPr lang="en-US" altLang="zh-CN" dirty="0"/>
              <a:t>PPB</a:t>
            </a:r>
            <a:r>
              <a:rPr lang="zh-CN" altLang="en-US" dirty="0"/>
              <a:t>和</a:t>
            </a:r>
            <a:r>
              <a:rPr lang="en-US" altLang="zh-CN" dirty="0"/>
              <a:t>PPM</a:t>
            </a:r>
            <a:r>
              <a:rPr lang="zh-CN" altLang="en-US" dirty="0"/>
              <a:t>来评估候选的创新机会</a:t>
            </a:r>
          </a:p>
        </p:txBody>
      </p:sp>
      <p:pic>
        <p:nvPicPr>
          <p:cNvPr id="6" name="内容占位符 5" descr="78.png"/>
          <p:cNvPicPr>
            <a:picLocks noGrp="1" noChangeAspect="1"/>
          </p:cNvPicPr>
          <p:nvPr>
            <p:ph idx="1"/>
          </p:nvPr>
        </p:nvPicPr>
        <p:blipFill>
          <a:blip r:embed="rId2" cstate="print"/>
          <a:stretch>
            <a:fillRect/>
          </a:stretch>
        </p:blipFill>
        <p:spPr>
          <a:xfrm>
            <a:off x="2061965" y="1412777"/>
            <a:ext cx="8022479" cy="4983163"/>
          </a:xfrm>
        </p:spPr>
      </p:pic>
      <p:sp>
        <p:nvSpPr>
          <p:cNvPr id="3" name="灯片编号占位符 2"/>
          <p:cNvSpPr>
            <a:spLocks noGrp="1"/>
          </p:cNvSpPr>
          <p:nvPr>
            <p:ph type="sldNum" sz="quarter" idx="12"/>
          </p:nvPr>
        </p:nvSpPr>
        <p:spPr/>
        <p:txBody>
          <a:bodyPr/>
          <a:lstStyle/>
          <a:p>
            <a:fld id="{AAEAE4A8-A6E5-453E-B946-FB774B73F48C}" type="slidenum">
              <a:rPr lang="en-US" altLang="zh-CN" smtClean="0"/>
              <a:t>56</a:t>
            </a:fld>
            <a:endParaRPr lang="zh-CN" altLang="en-US"/>
          </a:p>
        </p:txBody>
      </p:sp>
    </p:spTree>
    <p:extLst>
      <p:ext uri="{BB962C8B-B14F-4D97-AF65-F5344CB8AC3E}">
        <p14:creationId xmlns:p14="http://schemas.microsoft.com/office/powerpoint/2010/main" val="78081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分析商业目标的实现情况，找出改进因素，分析原因，确定</a:t>
            </a:r>
            <a:r>
              <a:rPr lang="zh-CN" altLang="en-US" dirty="0" smtClean="0"/>
              <a:t>改进</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使用方法来确认创新机会是否有效，方法包括：</a:t>
            </a:r>
            <a:endParaRPr lang="en-US" altLang="zh-CN" dirty="0" smtClean="0"/>
          </a:p>
          <a:p>
            <a:pPr lvl="1"/>
            <a:r>
              <a:rPr lang="zh-CN" altLang="en-US" dirty="0"/>
              <a:t>与干系人讨论，或许在正式评审的场合 </a:t>
            </a:r>
          </a:p>
          <a:p>
            <a:pPr lvl="1"/>
            <a:r>
              <a:rPr lang="zh-CN" altLang="en-US" dirty="0"/>
              <a:t>原型展示 </a:t>
            </a:r>
          </a:p>
          <a:p>
            <a:pPr lvl="1"/>
            <a:r>
              <a:rPr lang="zh-CN" altLang="en-US" dirty="0">
                <a:solidFill>
                  <a:srgbClr val="FF0000"/>
                </a:solidFill>
              </a:rPr>
              <a:t>所建议改进的试点 </a:t>
            </a:r>
          </a:p>
          <a:p>
            <a:pPr lvl="1"/>
            <a:r>
              <a:rPr lang="zh-CN" altLang="en-US" dirty="0"/>
              <a:t>建模与模拟 </a:t>
            </a:r>
          </a:p>
          <a:p>
            <a:r>
              <a:rPr lang="zh-CN" altLang="en-US" dirty="0" smtClean="0"/>
              <a:t>使用假设检验来检查结果。</a:t>
            </a:r>
            <a:endParaRPr lang="en-US" altLang="zh-CN" dirty="0" smtClean="0"/>
          </a:p>
          <a:p>
            <a:r>
              <a:rPr lang="zh-CN" altLang="en-US" dirty="0" smtClean="0"/>
              <a:t>选择需要部署的改进，并划分其优先级。</a:t>
            </a:r>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57</a:t>
            </a:fld>
            <a:endParaRPr lang="zh-CN" altLang="en-US"/>
          </a:p>
        </p:txBody>
      </p:sp>
    </p:spTree>
    <p:extLst>
      <p:ext uri="{BB962C8B-B14F-4D97-AF65-F5344CB8AC3E}">
        <p14:creationId xmlns:p14="http://schemas.microsoft.com/office/powerpoint/2010/main" val="221576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分析商业目标的实现情况，找出改进因素，分析原因，确定</a:t>
            </a:r>
            <a:r>
              <a:rPr lang="zh-CN" altLang="en-US" dirty="0" smtClean="0"/>
              <a:t>改进</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规划需部署的改进：</a:t>
            </a:r>
            <a:endParaRPr lang="en-US" altLang="zh-CN" dirty="0" smtClean="0"/>
          </a:p>
          <a:p>
            <a:pPr lvl="1"/>
            <a:r>
              <a:rPr lang="zh-CN" altLang="en-US" sz="2000" dirty="0" smtClean="0"/>
              <a:t>确定</a:t>
            </a:r>
            <a:r>
              <a:rPr lang="zh-CN" altLang="en-US" sz="2000" dirty="0"/>
              <a:t>每个改进应该如何为部署进行调整。</a:t>
            </a:r>
            <a:endParaRPr lang="en-US" altLang="zh-CN" sz="2000" dirty="0"/>
          </a:p>
          <a:p>
            <a:pPr lvl="1"/>
            <a:r>
              <a:rPr lang="zh-CN" altLang="en-US" sz="2000" dirty="0" smtClean="0"/>
              <a:t>识别</a:t>
            </a:r>
            <a:r>
              <a:rPr lang="zh-CN" altLang="en-US" sz="2000" dirty="0"/>
              <a:t>策略，以应对在部署改进提议中定义的每个改进时可能遇到的障碍。 </a:t>
            </a:r>
          </a:p>
          <a:p>
            <a:pPr lvl="1"/>
            <a:r>
              <a:rPr lang="zh-CN" altLang="en-US" sz="2000" dirty="0" smtClean="0"/>
              <a:t>识别</a:t>
            </a:r>
            <a:r>
              <a:rPr lang="zh-CN" altLang="en-US" sz="2000" dirty="0"/>
              <a:t>改进将要部署的目标项目群体。</a:t>
            </a:r>
            <a:endParaRPr lang="en-US" altLang="zh-CN" sz="2000" dirty="0"/>
          </a:p>
          <a:p>
            <a:pPr lvl="1"/>
            <a:r>
              <a:rPr lang="zh-CN" altLang="en-US" sz="2000" dirty="0" smtClean="0"/>
              <a:t>建立</a:t>
            </a:r>
            <a:r>
              <a:rPr lang="zh-CN" altLang="en-US" sz="2000" dirty="0"/>
              <a:t>度量项与目标以确定每个改进对组织的质量与过程性能目标的价值。 </a:t>
            </a:r>
            <a:endParaRPr lang="en-US" altLang="zh-CN" sz="2000" dirty="0"/>
          </a:p>
          <a:p>
            <a:pPr lvl="1"/>
            <a:r>
              <a:rPr lang="zh-CN" altLang="en-US" sz="2000" dirty="0" smtClean="0"/>
              <a:t>将</a:t>
            </a:r>
            <a:r>
              <a:rPr lang="zh-CN" altLang="en-US" sz="2000" dirty="0"/>
              <a:t>部署所选改进的计划文档化。 </a:t>
            </a:r>
            <a:endParaRPr lang="en-US" altLang="zh-CN" sz="2000" dirty="0"/>
          </a:p>
          <a:p>
            <a:pPr lvl="1"/>
            <a:r>
              <a:rPr lang="zh-CN" altLang="en-US" sz="2000" dirty="0" smtClean="0"/>
              <a:t>与</a:t>
            </a:r>
            <a:r>
              <a:rPr lang="zh-CN" altLang="en-US" sz="2000" dirty="0"/>
              <a:t>相关干系人评审部署所选改进的计划并就其达成一致。 </a:t>
            </a:r>
            <a:endParaRPr lang="en-US" altLang="zh-CN" sz="2000" dirty="0"/>
          </a:p>
          <a:p>
            <a:pPr lvl="1"/>
            <a:r>
              <a:rPr lang="zh-CN" altLang="en-US" sz="2000" dirty="0" smtClean="0"/>
              <a:t>必要</a:t>
            </a:r>
            <a:r>
              <a:rPr lang="zh-CN" altLang="en-US" sz="2000" dirty="0"/>
              <a:t>时，对部署所选改进的计划进行修订。</a:t>
            </a:r>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58</a:t>
            </a:fld>
            <a:endParaRPr lang="zh-CN" altLang="en-US"/>
          </a:p>
        </p:txBody>
      </p:sp>
    </p:spTree>
    <p:extLst>
      <p:ext uri="{BB962C8B-B14F-4D97-AF65-F5344CB8AC3E}">
        <p14:creationId xmlns:p14="http://schemas.microsoft.com/office/powerpoint/2010/main" val="312503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分析商业目标的实现情况，找出改进因素，分析原因，确定</a:t>
            </a:r>
            <a:r>
              <a:rPr lang="zh-CN" altLang="en-US" dirty="0" smtClean="0"/>
              <a:t>改进</a:t>
            </a:r>
            <a:r>
              <a:rPr lang="en-US" altLang="zh-CN" dirty="0" smtClean="0"/>
              <a:t>-5</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管理监督所</a:t>
            </a:r>
            <a:r>
              <a:rPr lang="zh-CN" altLang="en-US" sz="2800" dirty="0"/>
              <a:t>选改进的</a:t>
            </a:r>
            <a:r>
              <a:rPr lang="zh-CN" altLang="en-US" sz="2800" dirty="0" smtClean="0"/>
              <a:t>部署</a:t>
            </a:r>
            <a:r>
              <a:rPr lang="zh-CN" altLang="en-US" sz="2800" dirty="0"/>
              <a:t>：</a:t>
            </a:r>
            <a:endParaRPr lang="en-US" altLang="zh-CN" sz="2800" dirty="0"/>
          </a:p>
          <a:p>
            <a:pPr lvl="1"/>
            <a:r>
              <a:rPr lang="zh-CN" altLang="en-US" sz="2400" dirty="0" smtClean="0"/>
              <a:t>使用</a:t>
            </a:r>
            <a:r>
              <a:rPr lang="zh-CN" altLang="en-US" sz="2400" dirty="0"/>
              <a:t>部署计划监督对改进的部署。 </a:t>
            </a:r>
          </a:p>
          <a:p>
            <a:pPr lvl="1"/>
            <a:r>
              <a:rPr lang="zh-CN" altLang="en-US" sz="2400" dirty="0" smtClean="0"/>
              <a:t>协调</a:t>
            </a:r>
            <a:r>
              <a:rPr lang="zh-CN" altLang="en-US" sz="2400" dirty="0"/>
              <a:t>整个组织的改进部署。 </a:t>
            </a:r>
            <a:endParaRPr lang="en-US" altLang="zh-CN" sz="2400" dirty="0"/>
          </a:p>
          <a:p>
            <a:pPr lvl="1"/>
            <a:r>
              <a:rPr lang="zh-CN" altLang="en-US" sz="2400" dirty="0" smtClean="0"/>
              <a:t>以</a:t>
            </a:r>
            <a:r>
              <a:rPr lang="zh-CN" altLang="en-US" sz="2400" dirty="0"/>
              <a:t>受控的并且规范化的方式部署改进。 </a:t>
            </a:r>
            <a:endParaRPr lang="en-US" altLang="zh-CN" sz="2400" dirty="0"/>
          </a:p>
          <a:p>
            <a:pPr lvl="1"/>
            <a:r>
              <a:rPr lang="zh-CN" altLang="en-US" sz="2400" dirty="0" smtClean="0"/>
              <a:t>对</a:t>
            </a:r>
            <a:r>
              <a:rPr lang="zh-CN" altLang="en-US" sz="2400" dirty="0"/>
              <a:t>改进在项目已定义的过程中的部署适当进行协调。 </a:t>
            </a:r>
            <a:endParaRPr lang="en-US" altLang="zh-CN" sz="2400" dirty="0"/>
          </a:p>
          <a:p>
            <a:pPr lvl="1"/>
            <a:r>
              <a:rPr lang="zh-CN" altLang="en-US" sz="2400" dirty="0" smtClean="0"/>
              <a:t>适当</a:t>
            </a:r>
            <a:r>
              <a:rPr lang="zh-CN" altLang="en-US" sz="2400" dirty="0"/>
              <a:t>提供咨询以支持对改进的部署。 </a:t>
            </a:r>
          </a:p>
          <a:p>
            <a:pPr lvl="1"/>
            <a:r>
              <a:rPr lang="zh-CN" altLang="en-US" sz="2400" dirty="0" smtClean="0"/>
              <a:t>提供</a:t>
            </a:r>
            <a:r>
              <a:rPr lang="zh-CN" altLang="en-US" sz="2400" dirty="0"/>
              <a:t>更新了的培训材料或者开发沟通包以反映对组织级过程资产的改进。</a:t>
            </a:r>
            <a:endParaRPr lang="en-US" altLang="zh-CN" sz="2400" dirty="0"/>
          </a:p>
          <a:p>
            <a:pPr lvl="1"/>
            <a:r>
              <a:rPr lang="zh-CN" altLang="en-US" sz="2400" dirty="0" smtClean="0"/>
              <a:t>确保</a:t>
            </a:r>
            <a:r>
              <a:rPr lang="zh-CN" altLang="en-US" sz="2400" dirty="0"/>
              <a:t>按照部署计划完成对所有改进的部署。 </a:t>
            </a:r>
          </a:p>
          <a:p>
            <a:pPr lvl="1"/>
            <a:r>
              <a:rPr lang="zh-CN" altLang="en-US" sz="2400" dirty="0" smtClean="0"/>
              <a:t>将</a:t>
            </a:r>
            <a:r>
              <a:rPr lang="zh-CN" altLang="en-US" sz="2400" dirty="0"/>
              <a:t>改进部署的结果文档化并对其进行评审。  </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59</a:t>
            </a:fld>
            <a:endParaRPr lang="zh-CN" altLang="en-US"/>
          </a:p>
        </p:txBody>
      </p:sp>
    </p:spTree>
    <p:extLst>
      <p:ext uri="{BB962C8B-B14F-4D97-AF65-F5344CB8AC3E}">
        <p14:creationId xmlns:p14="http://schemas.microsoft.com/office/powerpoint/2010/main" val="265032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过程改进语境图</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ounded Rectangle 36"/>
          <p:cNvSpPr>
            <a:spLocks noChangeArrowheads="1"/>
          </p:cNvSpPr>
          <p:nvPr/>
        </p:nvSpPr>
        <p:spPr bwMode="auto">
          <a:xfrm>
            <a:off x="1065212" y="4472032"/>
            <a:ext cx="9997752" cy="1885950"/>
          </a:xfrm>
          <a:prstGeom prst="roundRect">
            <a:avLst>
              <a:gd name="adj" fmla="val 6824"/>
            </a:avLst>
          </a:prstGeom>
          <a:solidFill>
            <a:srgbClr val="FFD889"/>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lIns="0" tIns="0" rIns="0" bIns="0"/>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Char char="•"/>
            </a:pPr>
            <a:endParaRPr lang="en-US" altLang="zh-CN"/>
          </a:p>
        </p:txBody>
      </p:sp>
      <p:sp>
        <p:nvSpPr>
          <p:cNvPr id="5" name="Rounded Rectangle 35"/>
          <p:cNvSpPr>
            <a:spLocks noChangeArrowheads="1"/>
          </p:cNvSpPr>
          <p:nvPr/>
        </p:nvSpPr>
        <p:spPr bwMode="auto">
          <a:xfrm>
            <a:off x="1065212" y="1812970"/>
            <a:ext cx="9997752" cy="2449512"/>
          </a:xfrm>
          <a:prstGeom prst="roundRect">
            <a:avLst>
              <a:gd name="adj" fmla="val 6824"/>
            </a:avLst>
          </a:prstGeom>
          <a:solidFill>
            <a:srgbClr val="DDDDDD"/>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lIns="0" tIns="0" rIns="0" bIns="0"/>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Char char="•"/>
            </a:pPr>
            <a:endParaRPr lang="en-US" altLang="zh-CN"/>
          </a:p>
        </p:txBody>
      </p:sp>
      <p:sp>
        <p:nvSpPr>
          <p:cNvPr id="6" name="Rounded Rectangle 19"/>
          <p:cNvSpPr>
            <a:spLocks noChangeArrowheads="1"/>
          </p:cNvSpPr>
          <p:nvPr/>
        </p:nvSpPr>
        <p:spPr bwMode="auto">
          <a:xfrm>
            <a:off x="8454690" y="2349094"/>
            <a:ext cx="1390650" cy="762000"/>
          </a:xfrm>
          <a:prstGeom prst="roundRect">
            <a:avLst>
              <a:gd name="adj" fmla="val 16667"/>
            </a:avLst>
          </a:prstGeom>
          <a:solidFill>
            <a:srgbClr val="FFFFFF"/>
          </a:solidFill>
          <a:ln w="28575" algn="ctr">
            <a:solidFill>
              <a:srgbClr val="006699"/>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latin typeface="Arial Narrow" panose="020B0606020202030204" pitchFamily="34" charset="0"/>
                <a:ea typeface="宋体" panose="02010600030101010101" pitchFamily="2" charset="-122"/>
              </a:rPr>
              <a:t>组织</a:t>
            </a:r>
            <a:r>
              <a:rPr lang="zh-CN" altLang="en-US" sz="1600" b="0" dirty="0">
                <a:latin typeface="Arial Narrow" panose="020B0606020202030204" pitchFamily="34" charset="0"/>
                <a:ea typeface="宋体" panose="02010600030101010101" pitchFamily="2" charset="-122"/>
              </a:rPr>
              <a:t>度量库</a:t>
            </a:r>
          </a:p>
        </p:txBody>
      </p:sp>
      <p:sp>
        <p:nvSpPr>
          <p:cNvPr id="7" name="Rounded Rectangle 19"/>
          <p:cNvSpPr>
            <a:spLocks noChangeArrowheads="1"/>
          </p:cNvSpPr>
          <p:nvPr/>
        </p:nvSpPr>
        <p:spPr bwMode="auto">
          <a:xfrm>
            <a:off x="2180356" y="3384595"/>
            <a:ext cx="1514475" cy="792162"/>
          </a:xfrm>
          <a:prstGeom prst="roundRect">
            <a:avLst>
              <a:gd name="adj" fmla="val 16667"/>
            </a:avLst>
          </a:prstGeom>
          <a:solidFill>
            <a:srgbClr val="FFFFFF"/>
          </a:solidFill>
          <a:ln w="28575" algn="ctr">
            <a:solidFill>
              <a:srgbClr val="006699"/>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latin typeface="Arial Narrow" panose="020B0606020202030204" pitchFamily="34" charset="0"/>
                <a:ea typeface="宋体" panose="02010600030101010101" pitchFamily="2" charset="-122"/>
              </a:rPr>
              <a:t>组织</a:t>
            </a:r>
            <a:r>
              <a:rPr lang="zh-CN" altLang="en-US" sz="1600" b="0" dirty="0">
                <a:latin typeface="Arial Narrow" panose="020B0606020202030204" pitchFamily="34" charset="0"/>
                <a:ea typeface="宋体" panose="02010600030101010101" pitchFamily="2" charset="-122"/>
              </a:rPr>
              <a:t>标准过程</a:t>
            </a:r>
          </a:p>
        </p:txBody>
      </p:sp>
      <p:sp>
        <p:nvSpPr>
          <p:cNvPr id="8" name="Rounded Rectangle 19"/>
          <p:cNvSpPr>
            <a:spLocks noChangeArrowheads="1"/>
          </p:cNvSpPr>
          <p:nvPr/>
        </p:nvSpPr>
        <p:spPr bwMode="auto">
          <a:xfrm>
            <a:off x="2180356" y="2393995"/>
            <a:ext cx="1371600" cy="647700"/>
          </a:xfrm>
          <a:prstGeom prst="roundRect">
            <a:avLst>
              <a:gd name="adj" fmla="val 16667"/>
            </a:avLst>
          </a:prstGeom>
          <a:solidFill>
            <a:srgbClr val="FFFFFF"/>
          </a:solidFill>
          <a:ln w="28575" algn="ctr">
            <a:solidFill>
              <a:srgbClr val="006699"/>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latin typeface="Arial Narrow" panose="020B0606020202030204" pitchFamily="34" charset="0"/>
                <a:ea typeface="宋体" panose="02010600030101010101" pitchFamily="2" charset="-122"/>
              </a:rPr>
              <a:t>培训</a:t>
            </a:r>
            <a:r>
              <a:rPr lang="zh-CN" altLang="en-US" sz="1600" b="0" dirty="0">
                <a:latin typeface="Arial Narrow" panose="020B0606020202030204" pitchFamily="34" charset="0"/>
                <a:ea typeface="宋体" panose="02010600030101010101" pitchFamily="2" charset="-122"/>
              </a:rPr>
              <a:t>人员</a:t>
            </a:r>
          </a:p>
        </p:txBody>
      </p:sp>
      <p:sp>
        <p:nvSpPr>
          <p:cNvPr id="9" name="Rounded Rectangle 19"/>
          <p:cNvSpPr>
            <a:spLocks noChangeArrowheads="1"/>
          </p:cNvSpPr>
          <p:nvPr/>
        </p:nvSpPr>
        <p:spPr bwMode="auto">
          <a:xfrm>
            <a:off x="4047256" y="3386182"/>
            <a:ext cx="1371600" cy="647700"/>
          </a:xfrm>
          <a:prstGeom prst="roundRect">
            <a:avLst>
              <a:gd name="adj" fmla="val 16667"/>
            </a:avLst>
          </a:prstGeom>
          <a:solidFill>
            <a:srgbClr val="FFFFFF"/>
          </a:solidFill>
          <a:ln w="28575" algn="ctr">
            <a:solidFill>
              <a:srgbClr val="006699"/>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latin typeface="Arial Narrow" panose="020B0606020202030204" pitchFamily="34" charset="0"/>
                <a:ea typeface="宋体" panose="02010600030101010101" pitchFamily="2" charset="-122"/>
              </a:rPr>
              <a:t>裁剪</a:t>
            </a:r>
            <a:r>
              <a:rPr lang="zh-CN" altLang="en-US" sz="1600" b="0" dirty="0">
                <a:latin typeface="Arial Narrow" panose="020B0606020202030204" pitchFamily="34" charset="0"/>
                <a:ea typeface="宋体" panose="02010600030101010101" pitchFamily="2" charset="-122"/>
              </a:rPr>
              <a:t>指南</a:t>
            </a:r>
          </a:p>
        </p:txBody>
      </p:sp>
      <p:sp>
        <p:nvSpPr>
          <p:cNvPr id="10" name="Rounded Rectangle 19"/>
          <p:cNvSpPr>
            <a:spLocks noChangeArrowheads="1"/>
          </p:cNvSpPr>
          <p:nvPr/>
        </p:nvSpPr>
        <p:spPr bwMode="auto">
          <a:xfrm>
            <a:off x="7059723" y="3371895"/>
            <a:ext cx="1362075" cy="714375"/>
          </a:xfrm>
          <a:prstGeom prst="roundRect">
            <a:avLst>
              <a:gd name="adj" fmla="val 16667"/>
            </a:avLst>
          </a:prstGeom>
          <a:solidFill>
            <a:srgbClr val="FFFFFF"/>
          </a:solidFill>
          <a:ln w="28575" algn="ctr">
            <a:solidFill>
              <a:srgbClr val="006699"/>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latin typeface="Arial Narrow" panose="020B0606020202030204" pitchFamily="34" charset="0"/>
                <a:ea typeface="宋体" panose="02010600030101010101" pitchFamily="2" charset="-122"/>
              </a:rPr>
              <a:t>组织</a:t>
            </a:r>
            <a:r>
              <a:rPr lang="zh-CN" altLang="en-US" sz="1600" b="0" dirty="0">
                <a:latin typeface="Arial Narrow" panose="020B0606020202030204" pitchFamily="34" charset="0"/>
                <a:ea typeface="宋体" panose="02010600030101010101" pitchFamily="2" charset="-122"/>
              </a:rPr>
              <a:t>资产库</a:t>
            </a:r>
          </a:p>
        </p:txBody>
      </p:sp>
      <p:sp>
        <p:nvSpPr>
          <p:cNvPr id="11" name="TextBox 10"/>
          <p:cNvSpPr txBox="1">
            <a:spLocks noChangeArrowheads="1"/>
          </p:cNvSpPr>
          <p:nvPr/>
        </p:nvSpPr>
        <p:spPr bwMode="auto">
          <a:xfrm>
            <a:off x="1313044" y="1830586"/>
            <a:ext cx="103105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MS PGothic" panose="020B0600070205080204" pitchFamily="34" charset="-128"/>
              </a:defRPr>
            </a:lvl1pPr>
            <a:lvl2pPr marL="742950" indent="-285750" eaLnBrk="0" hangingPunct="0">
              <a:defRPr sz="2000" b="1">
                <a:solidFill>
                  <a:schemeClr val="tx1"/>
                </a:solidFill>
                <a:latin typeface="Arial" panose="020B0604020202020204" pitchFamily="34" charset="0"/>
                <a:ea typeface="MS PGothic" panose="020B0600070205080204" pitchFamily="34" charset="-128"/>
              </a:defRPr>
            </a:lvl2pPr>
            <a:lvl3pPr marL="1143000" indent="-228600" eaLnBrk="0" hangingPunct="0">
              <a:defRPr sz="2000" b="1">
                <a:solidFill>
                  <a:schemeClr val="tx1"/>
                </a:solidFill>
                <a:latin typeface="Arial" panose="020B0604020202020204" pitchFamily="34" charset="0"/>
                <a:ea typeface="MS PGothic" panose="020B0600070205080204" pitchFamily="34" charset="-128"/>
              </a:defRPr>
            </a:lvl3pPr>
            <a:lvl4pPr marL="1600200" indent="-228600" eaLnBrk="0" hangingPunct="0">
              <a:defRPr sz="2000" b="1">
                <a:solidFill>
                  <a:schemeClr val="tx1"/>
                </a:solidFill>
                <a:latin typeface="Arial" panose="020B0604020202020204" pitchFamily="34" charset="0"/>
                <a:ea typeface="MS PGothic" panose="020B0600070205080204" pitchFamily="34" charset="-128"/>
              </a:defRPr>
            </a:lvl4pPr>
            <a:lvl5pPr marL="2057400" indent="-228600" eaLnBrk="0" hangingPunct="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zh-CN" altLang="en-US" sz="2200" dirty="0" smtClean="0">
                <a:solidFill>
                  <a:srgbClr val="000000"/>
                </a:solidFill>
                <a:latin typeface="+mn-ea"/>
                <a:ea typeface="+mn-ea"/>
              </a:rPr>
              <a:t>组织级</a:t>
            </a:r>
            <a:endParaRPr lang="en-US" altLang="zh-CN" sz="2200" dirty="0">
              <a:solidFill>
                <a:srgbClr val="000000"/>
              </a:solidFill>
              <a:latin typeface="+mn-ea"/>
              <a:ea typeface="+mn-ea"/>
            </a:endParaRPr>
          </a:p>
        </p:txBody>
      </p:sp>
      <p:cxnSp>
        <p:nvCxnSpPr>
          <p:cNvPr id="12" name="Straight Arrow Connector 18"/>
          <p:cNvCxnSpPr>
            <a:cxnSpLocks noChangeShapeType="1"/>
            <a:stCxn id="8" idx="3"/>
            <a:endCxn id="20" idx="1"/>
          </p:cNvCxnSpPr>
          <p:nvPr/>
        </p:nvCxnSpPr>
        <p:spPr bwMode="auto">
          <a:xfrm>
            <a:off x="3551956" y="2717845"/>
            <a:ext cx="1462336" cy="0"/>
          </a:xfrm>
          <a:prstGeom prst="straightConnector1">
            <a:avLst/>
          </a:prstGeom>
          <a:noFill/>
          <a:ln w="38100" algn="ctr">
            <a:solidFill>
              <a:srgbClr val="006699"/>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3" name="Straight Arrow Connector 31"/>
          <p:cNvCxnSpPr>
            <a:cxnSpLocks noChangeShapeType="1"/>
            <a:stCxn id="18" idx="0"/>
            <a:endCxn id="9" idx="2"/>
          </p:cNvCxnSpPr>
          <p:nvPr/>
        </p:nvCxnSpPr>
        <p:spPr bwMode="auto">
          <a:xfrm flipV="1">
            <a:off x="3348126" y="4033882"/>
            <a:ext cx="1384930" cy="822761"/>
          </a:xfrm>
          <a:prstGeom prst="straightConnector1">
            <a:avLst/>
          </a:prstGeom>
          <a:noFill/>
          <a:ln w="38100" algn="ctr">
            <a:solidFill>
              <a:srgbClr val="006699"/>
            </a:solidFill>
            <a:round/>
            <a:headEnd type="triangle" w="med" len="med"/>
            <a:tailEnd/>
          </a:ln>
          <a:extLst>
            <a:ext uri="{909E8E84-426E-40DD-AFC4-6F175D3DCCD1}">
              <a14:hiddenFill xmlns:a14="http://schemas.microsoft.com/office/drawing/2010/main">
                <a:noFill/>
              </a14:hiddenFill>
            </a:ext>
          </a:extLst>
        </p:spPr>
      </p:cxnSp>
      <p:sp>
        <p:nvSpPr>
          <p:cNvPr id="14" name="TextBox 34"/>
          <p:cNvSpPr txBox="1">
            <a:spLocks noChangeArrowheads="1"/>
          </p:cNvSpPr>
          <p:nvPr/>
        </p:nvSpPr>
        <p:spPr bwMode="auto">
          <a:xfrm>
            <a:off x="1306657" y="4472032"/>
            <a:ext cx="7505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MS PGothic" panose="020B0600070205080204" pitchFamily="34" charset="-128"/>
              </a:defRPr>
            </a:lvl1pPr>
            <a:lvl2pPr marL="742950" indent="-285750" eaLnBrk="0" hangingPunct="0">
              <a:defRPr sz="2000" b="1">
                <a:solidFill>
                  <a:schemeClr val="tx1"/>
                </a:solidFill>
                <a:latin typeface="Arial" panose="020B0604020202020204" pitchFamily="34" charset="0"/>
                <a:ea typeface="MS PGothic" panose="020B0600070205080204" pitchFamily="34" charset="-128"/>
              </a:defRPr>
            </a:lvl2pPr>
            <a:lvl3pPr marL="1143000" indent="-228600" eaLnBrk="0" hangingPunct="0">
              <a:defRPr sz="2000" b="1">
                <a:solidFill>
                  <a:schemeClr val="tx1"/>
                </a:solidFill>
                <a:latin typeface="Arial" panose="020B0604020202020204" pitchFamily="34" charset="0"/>
                <a:ea typeface="MS PGothic" panose="020B0600070205080204" pitchFamily="34" charset="-128"/>
              </a:defRPr>
            </a:lvl3pPr>
            <a:lvl4pPr marL="1600200" indent="-228600" eaLnBrk="0" hangingPunct="0">
              <a:defRPr sz="2000" b="1">
                <a:solidFill>
                  <a:schemeClr val="tx1"/>
                </a:solidFill>
                <a:latin typeface="Arial" panose="020B0604020202020204" pitchFamily="34" charset="0"/>
                <a:ea typeface="MS PGothic" panose="020B0600070205080204" pitchFamily="34" charset="-128"/>
              </a:defRPr>
            </a:lvl4pPr>
            <a:lvl5pPr marL="2057400" indent="-228600" eaLnBrk="0" hangingPunct="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zh-CN" altLang="en-US" sz="2200" dirty="0" smtClean="0">
                <a:solidFill>
                  <a:srgbClr val="000000"/>
                </a:solidFill>
                <a:latin typeface="+mn-ea"/>
                <a:ea typeface="+mn-ea"/>
              </a:rPr>
              <a:t>项目</a:t>
            </a:r>
            <a:endParaRPr lang="en-US" altLang="zh-CN" sz="2200" dirty="0">
              <a:solidFill>
                <a:srgbClr val="000000"/>
              </a:solidFill>
              <a:latin typeface="+mn-ea"/>
              <a:ea typeface="+mn-ea"/>
            </a:endParaRPr>
          </a:p>
        </p:txBody>
      </p:sp>
      <p:cxnSp>
        <p:nvCxnSpPr>
          <p:cNvPr id="15" name="Straight Arrow Connector 41"/>
          <p:cNvCxnSpPr>
            <a:cxnSpLocks noChangeShapeType="1"/>
            <a:stCxn id="10" idx="2"/>
          </p:cNvCxnSpPr>
          <p:nvPr/>
        </p:nvCxnSpPr>
        <p:spPr bwMode="auto">
          <a:xfrm rot="16200000" flipH="1">
            <a:off x="7516923" y="4324396"/>
            <a:ext cx="447675" cy="0"/>
          </a:xfrm>
          <a:prstGeom prst="straightConnector1">
            <a:avLst/>
          </a:prstGeom>
          <a:noFill/>
          <a:ln w="38100" algn="ctr">
            <a:solidFill>
              <a:srgbClr val="006699"/>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 name="Straight Arrow Connector 44"/>
          <p:cNvCxnSpPr>
            <a:cxnSpLocks noChangeShapeType="1"/>
            <a:stCxn id="6" idx="2"/>
          </p:cNvCxnSpPr>
          <p:nvPr/>
        </p:nvCxnSpPr>
        <p:spPr bwMode="auto">
          <a:xfrm rot="16200000" flipH="1">
            <a:off x="8439609" y="3835788"/>
            <a:ext cx="1430337" cy="9525"/>
          </a:xfrm>
          <a:prstGeom prst="straightConnector1">
            <a:avLst/>
          </a:prstGeom>
          <a:noFill/>
          <a:ln w="38100" algn="ctr">
            <a:solidFill>
              <a:srgbClr val="006699"/>
            </a:solidFill>
            <a:round/>
            <a:headEnd type="triangle" w="med" len="med"/>
            <a:tailEnd type="triangle" w="med" len="med"/>
          </a:ln>
          <a:extLst>
            <a:ext uri="{909E8E84-426E-40DD-AFC4-6F175D3DCCD1}">
              <a14:hiddenFill xmlns:a14="http://schemas.microsoft.com/office/drawing/2010/main">
                <a:noFill/>
              </a14:hiddenFill>
            </a:ext>
          </a:extLst>
        </p:spPr>
      </p:cxnSp>
      <p:sp>
        <p:nvSpPr>
          <p:cNvPr id="17" name="Rounded Rectangle 19"/>
          <p:cNvSpPr>
            <a:spLocks noChangeArrowheads="1"/>
          </p:cNvSpPr>
          <p:nvPr/>
        </p:nvSpPr>
        <p:spPr bwMode="auto">
          <a:xfrm>
            <a:off x="2566020" y="4913793"/>
            <a:ext cx="1519238" cy="800100"/>
          </a:xfrm>
          <a:prstGeom prst="roundRect">
            <a:avLst>
              <a:gd name="adj" fmla="val 16667"/>
            </a:avLst>
          </a:prstGeom>
          <a:solidFill>
            <a:srgbClr val="FFFFFF"/>
          </a:solidFill>
          <a:ln w="28575" algn="ctr">
            <a:solidFill>
              <a:srgbClr val="006699"/>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latin typeface="Arial Narrow" panose="020B0606020202030204" pitchFamily="34" charset="0"/>
                <a:ea typeface="宋体" panose="02010600030101010101" pitchFamily="2" charset="-122"/>
              </a:rPr>
              <a:t>项目</a:t>
            </a:r>
            <a:r>
              <a:rPr lang="zh-CN" altLang="en-US" sz="1600" b="0" dirty="0">
                <a:latin typeface="Arial Narrow" panose="020B0606020202030204" pitchFamily="34" charset="0"/>
                <a:ea typeface="宋体" panose="02010600030101010101" pitchFamily="2" charset="-122"/>
              </a:rPr>
              <a:t>已定义过程</a:t>
            </a:r>
          </a:p>
        </p:txBody>
      </p:sp>
      <p:sp>
        <p:nvSpPr>
          <p:cNvPr id="18" name="Rounded Rectangle 19"/>
          <p:cNvSpPr>
            <a:spLocks noChangeArrowheads="1"/>
          </p:cNvSpPr>
          <p:nvPr/>
        </p:nvSpPr>
        <p:spPr bwMode="auto">
          <a:xfrm>
            <a:off x="2471826" y="4856643"/>
            <a:ext cx="1752600" cy="1247775"/>
          </a:xfrm>
          <a:prstGeom prst="roundRect">
            <a:avLst>
              <a:gd name="adj" fmla="val 16667"/>
            </a:avLst>
          </a:prstGeom>
          <a:noFill/>
          <a:ln w="28575" algn="ctr">
            <a:solidFill>
              <a:srgbClr val="0066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spcBef>
                <a:spcPct val="50000"/>
              </a:spcBef>
            </a:pPr>
            <a:endParaRPr lang="en-US" altLang="zh-CN" sz="1600">
              <a:latin typeface="Arial Narrow" panose="020B0606020202030204" pitchFamily="34" charset="0"/>
            </a:endParaRPr>
          </a:p>
        </p:txBody>
      </p:sp>
      <p:sp>
        <p:nvSpPr>
          <p:cNvPr id="19" name="TextBox 63"/>
          <p:cNvSpPr txBox="1">
            <a:spLocks noChangeArrowheads="1"/>
          </p:cNvSpPr>
          <p:nvPr/>
        </p:nvSpPr>
        <p:spPr bwMode="auto">
          <a:xfrm>
            <a:off x="2941099" y="5713893"/>
            <a:ext cx="7537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MS PGothic" panose="020B0600070205080204" pitchFamily="34" charset="-128"/>
              </a:defRPr>
            </a:lvl1pPr>
            <a:lvl2pPr marL="742950" indent="-285750" eaLnBrk="0" hangingPunct="0">
              <a:defRPr sz="2000" b="1">
                <a:solidFill>
                  <a:schemeClr val="tx1"/>
                </a:solidFill>
                <a:latin typeface="Arial" panose="020B0604020202020204" pitchFamily="34" charset="0"/>
                <a:ea typeface="MS PGothic" panose="020B0600070205080204" pitchFamily="34" charset="-128"/>
              </a:defRPr>
            </a:lvl2pPr>
            <a:lvl3pPr marL="1143000" indent="-228600" eaLnBrk="0" hangingPunct="0">
              <a:defRPr sz="2000" b="1">
                <a:solidFill>
                  <a:schemeClr val="tx1"/>
                </a:solidFill>
                <a:latin typeface="Arial" panose="020B0604020202020204" pitchFamily="34" charset="0"/>
                <a:ea typeface="MS PGothic" panose="020B0600070205080204" pitchFamily="34" charset="-128"/>
              </a:defRPr>
            </a:lvl3pPr>
            <a:lvl4pPr marL="1600200" indent="-228600" eaLnBrk="0" hangingPunct="0">
              <a:defRPr sz="2000" b="1">
                <a:solidFill>
                  <a:schemeClr val="tx1"/>
                </a:solidFill>
                <a:latin typeface="Arial" panose="020B0604020202020204" pitchFamily="34" charset="0"/>
                <a:ea typeface="MS PGothic" panose="020B0600070205080204" pitchFamily="34" charset="-128"/>
              </a:defRPr>
            </a:lvl4pPr>
            <a:lvl5pPr marL="2057400" indent="-228600" eaLnBrk="0" hangingPunct="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zh-CN" altLang="en-US" sz="1800" dirty="0" smtClean="0">
                <a:latin typeface="Arial Narrow" panose="020B0606020202030204" pitchFamily="34" charset="0"/>
              </a:rPr>
              <a:t>项目</a:t>
            </a:r>
            <a:r>
              <a:rPr lang="en-US" altLang="zh-CN" sz="1800" dirty="0" smtClean="0">
                <a:latin typeface="Arial Narrow" panose="020B0606020202030204" pitchFamily="34" charset="0"/>
              </a:rPr>
              <a:t>1</a:t>
            </a:r>
            <a:endParaRPr lang="en-US" altLang="zh-CN" sz="1800" dirty="0">
              <a:latin typeface="Arial Narrow" panose="020B0606020202030204" pitchFamily="34" charset="0"/>
            </a:endParaRPr>
          </a:p>
        </p:txBody>
      </p:sp>
      <p:sp>
        <p:nvSpPr>
          <p:cNvPr id="20" name="Rounded Rectangle 19"/>
          <p:cNvSpPr>
            <a:spLocks noChangeArrowheads="1"/>
          </p:cNvSpPr>
          <p:nvPr/>
        </p:nvSpPr>
        <p:spPr bwMode="auto">
          <a:xfrm>
            <a:off x="5014292" y="2393995"/>
            <a:ext cx="1371600" cy="647700"/>
          </a:xfrm>
          <a:prstGeom prst="roundRect">
            <a:avLst>
              <a:gd name="adj" fmla="val 16667"/>
            </a:avLst>
          </a:prstGeom>
          <a:solidFill>
            <a:srgbClr val="00B0F0"/>
          </a:solidFill>
          <a:ln w="28575" algn="ctr">
            <a:solidFill>
              <a:schemeClr val="tx2"/>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solidFill>
                  <a:schemeClr val="tx2"/>
                </a:solidFill>
                <a:latin typeface="Arial Narrow" panose="020B0606020202030204" pitchFamily="34" charset="0"/>
                <a:ea typeface="宋体" panose="02010600030101010101" pitchFamily="2" charset="-122"/>
              </a:rPr>
              <a:t>过程</a:t>
            </a:r>
            <a:r>
              <a:rPr lang="zh-CN" altLang="en-US" sz="1600" b="0" dirty="0">
                <a:solidFill>
                  <a:schemeClr val="tx2"/>
                </a:solidFill>
                <a:latin typeface="Arial Narrow" panose="020B0606020202030204" pitchFamily="34" charset="0"/>
                <a:ea typeface="宋体" panose="02010600030101010101" pitchFamily="2" charset="-122"/>
              </a:rPr>
              <a:t>改进</a:t>
            </a:r>
          </a:p>
        </p:txBody>
      </p:sp>
      <p:cxnSp>
        <p:nvCxnSpPr>
          <p:cNvPr id="21" name="Straight Arrow Connector 74"/>
          <p:cNvCxnSpPr>
            <a:cxnSpLocks noChangeShapeType="1"/>
          </p:cNvCxnSpPr>
          <p:nvPr/>
        </p:nvCxnSpPr>
        <p:spPr bwMode="auto">
          <a:xfrm flipH="1" flipV="1">
            <a:off x="6385892" y="2978270"/>
            <a:ext cx="1165674" cy="393626"/>
          </a:xfrm>
          <a:prstGeom prst="straightConnector1">
            <a:avLst/>
          </a:prstGeom>
          <a:noFill/>
          <a:ln w="38100" algn="ctr">
            <a:solidFill>
              <a:srgbClr val="006699"/>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 name="Straight Arrow Connector 74"/>
          <p:cNvCxnSpPr>
            <a:cxnSpLocks noChangeShapeType="1"/>
            <a:stCxn id="6" idx="1"/>
            <a:endCxn id="20" idx="3"/>
          </p:cNvCxnSpPr>
          <p:nvPr/>
        </p:nvCxnSpPr>
        <p:spPr bwMode="auto">
          <a:xfrm flipH="1" flipV="1">
            <a:off x="6385892" y="2717845"/>
            <a:ext cx="2068798" cy="12249"/>
          </a:xfrm>
          <a:prstGeom prst="straightConnector1">
            <a:avLst/>
          </a:prstGeom>
          <a:noFill/>
          <a:ln w="38100" algn="ctr">
            <a:solidFill>
              <a:srgbClr val="006699"/>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3" name="Straight Arrow Connector 18"/>
          <p:cNvCxnSpPr>
            <a:cxnSpLocks noChangeShapeType="1"/>
            <a:stCxn id="7" idx="0"/>
          </p:cNvCxnSpPr>
          <p:nvPr/>
        </p:nvCxnSpPr>
        <p:spPr bwMode="auto">
          <a:xfrm rot="5400000" flipH="1" flipV="1">
            <a:off x="3762301" y="2147138"/>
            <a:ext cx="398462" cy="2047875"/>
          </a:xfrm>
          <a:prstGeom prst="straightConnector1">
            <a:avLst/>
          </a:prstGeom>
          <a:noFill/>
          <a:ln w="38100" algn="ctr">
            <a:solidFill>
              <a:srgbClr val="006699"/>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 name="Straight Arrow Connector 31"/>
          <p:cNvCxnSpPr>
            <a:cxnSpLocks noChangeShapeType="1"/>
            <a:stCxn id="9" idx="1"/>
            <a:endCxn id="7" idx="3"/>
          </p:cNvCxnSpPr>
          <p:nvPr/>
        </p:nvCxnSpPr>
        <p:spPr bwMode="auto">
          <a:xfrm flipH="1">
            <a:off x="3709119" y="3710032"/>
            <a:ext cx="323850" cy="71438"/>
          </a:xfrm>
          <a:prstGeom prst="straightConnector1">
            <a:avLst/>
          </a:prstGeom>
          <a:noFill/>
          <a:ln w="38100" algn="ctr">
            <a:solidFill>
              <a:srgbClr val="006699"/>
            </a:solidFill>
            <a:round/>
            <a:headEnd type="triangle" w="med" len="med"/>
            <a:tailEnd/>
          </a:ln>
          <a:extLst>
            <a:ext uri="{909E8E84-426E-40DD-AFC4-6F175D3DCCD1}">
              <a14:hiddenFill xmlns:a14="http://schemas.microsoft.com/office/drawing/2010/main">
                <a:noFill/>
              </a14:hiddenFill>
            </a:ext>
          </a:extLst>
        </p:spPr>
      </p:cxnSp>
      <p:cxnSp>
        <p:nvCxnSpPr>
          <p:cNvPr id="25" name="Straight Arrow Connector 18"/>
          <p:cNvCxnSpPr>
            <a:cxnSpLocks noChangeShapeType="1"/>
            <a:stCxn id="9" idx="0"/>
          </p:cNvCxnSpPr>
          <p:nvPr/>
        </p:nvCxnSpPr>
        <p:spPr bwMode="auto">
          <a:xfrm rot="5400000" flipH="1" flipV="1">
            <a:off x="4918794" y="2876594"/>
            <a:ext cx="323850" cy="695325"/>
          </a:xfrm>
          <a:prstGeom prst="straightConnector1">
            <a:avLst/>
          </a:prstGeom>
          <a:noFill/>
          <a:ln w="38100" algn="ctr">
            <a:solidFill>
              <a:srgbClr val="006699"/>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6" name="Straight Arrow Connector 18"/>
          <p:cNvCxnSpPr>
            <a:cxnSpLocks noChangeShapeType="1"/>
            <a:endCxn id="20" idx="2"/>
          </p:cNvCxnSpPr>
          <p:nvPr/>
        </p:nvCxnSpPr>
        <p:spPr bwMode="auto">
          <a:xfrm flipH="1" flipV="1">
            <a:off x="5700092" y="3041695"/>
            <a:ext cx="1274601" cy="1430337"/>
          </a:xfrm>
          <a:prstGeom prst="straightConnector1">
            <a:avLst/>
          </a:prstGeom>
          <a:noFill/>
          <a:ln w="38100" algn="ctr">
            <a:solidFill>
              <a:srgbClr val="006699"/>
            </a:solidFill>
            <a:round/>
            <a:headEnd type="triangle" w="med" len="med"/>
            <a:tailEnd/>
          </a:ln>
          <a:extLst>
            <a:ext uri="{909E8E84-426E-40DD-AFC4-6F175D3DCCD1}">
              <a14:hiddenFill xmlns:a14="http://schemas.microsoft.com/office/drawing/2010/main">
                <a:noFill/>
              </a14:hiddenFill>
            </a:ext>
          </a:extLst>
        </p:spPr>
      </p:cxnSp>
      <p:sp>
        <p:nvSpPr>
          <p:cNvPr id="31" name="Rounded Rectangle 19"/>
          <p:cNvSpPr>
            <a:spLocks noChangeArrowheads="1"/>
          </p:cNvSpPr>
          <p:nvPr/>
        </p:nvSpPr>
        <p:spPr bwMode="auto">
          <a:xfrm>
            <a:off x="4939856" y="4892600"/>
            <a:ext cx="1519238" cy="800100"/>
          </a:xfrm>
          <a:prstGeom prst="roundRect">
            <a:avLst>
              <a:gd name="adj" fmla="val 16667"/>
            </a:avLst>
          </a:prstGeom>
          <a:solidFill>
            <a:srgbClr val="FFFFFF"/>
          </a:solidFill>
          <a:ln w="28575" algn="ctr">
            <a:solidFill>
              <a:srgbClr val="006699"/>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latin typeface="Arial Narrow" panose="020B0606020202030204" pitchFamily="34" charset="0"/>
                <a:ea typeface="宋体" panose="02010600030101010101" pitchFamily="2" charset="-122"/>
              </a:rPr>
              <a:t>项目</a:t>
            </a:r>
            <a:r>
              <a:rPr lang="zh-CN" altLang="en-US" sz="1600" b="0" dirty="0">
                <a:latin typeface="Arial Narrow" panose="020B0606020202030204" pitchFamily="34" charset="0"/>
                <a:ea typeface="宋体" panose="02010600030101010101" pitchFamily="2" charset="-122"/>
              </a:rPr>
              <a:t>已定义过程</a:t>
            </a:r>
          </a:p>
        </p:txBody>
      </p:sp>
      <p:sp>
        <p:nvSpPr>
          <p:cNvPr id="32" name="Rounded Rectangle 19"/>
          <p:cNvSpPr>
            <a:spLocks noChangeArrowheads="1"/>
          </p:cNvSpPr>
          <p:nvPr/>
        </p:nvSpPr>
        <p:spPr bwMode="auto">
          <a:xfrm>
            <a:off x="4845868" y="4824778"/>
            <a:ext cx="1752600" cy="1247775"/>
          </a:xfrm>
          <a:prstGeom prst="roundRect">
            <a:avLst>
              <a:gd name="adj" fmla="val 16667"/>
            </a:avLst>
          </a:prstGeom>
          <a:noFill/>
          <a:ln w="28575" algn="ctr">
            <a:solidFill>
              <a:srgbClr val="0066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spcBef>
                <a:spcPct val="50000"/>
              </a:spcBef>
            </a:pPr>
            <a:endParaRPr lang="en-US" altLang="zh-CN" sz="1600">
              <a:latin typeface="Arial Narrow" panose="020B0606020202030204" pitchFamily="34" charset="0"/>
            </a:endParaRPr>
          </a:p>
        </p:txBody>
      </p:sp>
      <p:sp>
        <p:nvSpPr>
          <p:cNvPr id="33" name="TextBox 63"/>
          <p:cNvSpPr txBox="1">
            <a:spLocks noChangeArrowheads="1"/>
          </p:cNvSpPr>
          <p:nvPr/>
        </p:nvSpPr>
        <p:spPr bwMode="auto">
          <a:xfrm>
            <a:off x="5228154" y="5692700"/>
            <a:ext cx="7537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MS PGothic" panose="020B0600070205080204" pitchFamily="34" charset="-128"/>
              </a:defRPr>
            </a:lvl1pPr>
            <a:lvl2pPr marL="742950" indent="-285750" eaLnBrk="0" hangingPunct="0">
              <a:defRPr sz="2000" b="1">
                <a:solidFill>
                  <a:schemeClr val="tx1"/>
                </a:solidFill>
                <a:latin typeface="Arial" panose="020B0604020202020204" pitchFamily="34" charset="0"/>
                <a:ea typeface="MS PGothic" panose="020B0600070205080204" pitchFamily="34" charset="-128"/>
              </a:defRPr>
            </a:lvl2pPr>
            <a:lvl3pPr marL="1143000" indent="-228600" eaLnBrk="0" hangingPunct="0">
              <a:defRPr sz="2000" b="1">
                <a:solidFill>
                  <a:schemeClr val="tx1"/>
                </a:solidFill>
                <a:latin typeface="Arial" panose="020B0604020202020204" pitchFamily="34" charset="0"/>
                <a:ea typeface="MS PGothic" panose="020B0600070205080204" pitchFamily="34" charset="-128"/>
              </a:defRPr>
            </a:lvl3pPr>
            <a:lvl4pPr marL="1600200" indent="-228600" eaLnBrk="0" hangingPunct="0">
              <a:defRPr sz="2000" b="1">
                <a:solidFill>
                  <a:schemeClr val="tx1"/>
                </a:solidFill>
                <a:latin typeface="Arial" panose="020B0604020202020204" pitchFamily="34" charset="0"/>
                <a:ea typeface="MS PGothic" panose="020B0600070205080204" pitchFamily="34" charset="-128"/>
              </a:defRPr>
            </a:lvl4pPr>
            <a:lvl5pPr marL="2057400" indent="-228600" eaLnBrk="0" hangingPunct="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zh-CN" altLang="en-US" sz="1800" dirty="0" smtClean="0">
                <a:latin typeface="Arial Narrow" panose="020B0606020202030204" pitchFamily="34" charset="0"/>
              </a:rPr>
              <a:t>项目</a:t>
            </a:r>
            <a:r>
              <a:rPr lang="en-US" altLang="zh-CN" sz="1800" dirty="0" smtClean="0">
                <a:latin typeface="Arial Narrow" panose="020B0606020202030204" pitchFamily="34" charset="0"/>
              </a:rPr>
              <a:t>2</a:t>
            </a:r>
            <a:endParaRPr lang="en-US" altLang="zh-CN" sz="1800" dirty="0">
              <a:latin typeface="Arial Narrow" panose="020B0606020202030204" pitchFamily="34" charset="0"/>
            </a:endParaRPr>
          </a:p>
        </p:txBody>
      </p:sp>
      <p:cxnSp>
        <p:nvCxnSpPr>
          <p:cNvPr id="34" name="Straight Arrow Connector 31"/>
          <p:cNvCxnSpPr>
            <a:cxnSpLocks noChangeShapeType="1"/>
            <a:endCxn id="9" idx="2"/>
          </p:cNvCxnSpPr>
          <p:nvPr/>
        </p:nvCxnSpPr>
        <p:spPr bwMode="auto">
          <a:xfrm flipH="1" flipV="1">
            <a:off x="4733056" y="4033882"/>
            <a:ext cx="505698" cy="795819"/>
          </a:xfrm>
          <a:prstGeom prst="straightConnector1">
            <a:avLst/>
          </a:prstGeom>
          <a:noFill/>
          <a:ln w="38100" algn="ctr">
            <a:solidFill>
              <a:srgbClr val="006699"/>
            </a:solidFill>
            <a:round/>
            <a:headEnd type="triangle" w="med" len="med"/>
            <a:tailEnd/>
          </a:ln>
          <a:extLst>
            <a:ext uri="{909E8E84-426E-40DD-AFC4-6F175D3DCCD1}">
              <a14:hiddenFill xmlns:a14="http://schemas.microsoft.com/office/drawing/2010/main">
                <a:noFill/>
              </a14:hiddenFill>
            </a:ext>
          </a:extLst>
        </p:spPr>
      </p:cxnSp>
      <p:sp>
        <p:nvSpPr>
          <p:cNvPr id="36" name="Rounded Rectangle 19"/>
          <p:cNvSpPr>
            <a:spLocks noChangeArrowheads="1"/>
          </p:cNvSpPr>
          <p:nvPr/>
        </p:nvSpPr>
        <p:spPr bwMode="auto">
          <a:xfrm>
            <a:off x="7318548" y="4854302"/>
            <a:ext cx="1519238" cy="800100"/>
          </a:xfrm>
          <a:prstGeom prst="roundRect">
            <a:avLst>
              <a:gd name="adj" fmla="val 16667"/>
            </a:avLst>
          </a:prstGeom>
          <a:solidFill>
            <a:srgbClr val="FFFFFF"/>
          </a:solidFill>
          <a:ln w="28575" algn="ctr">
            <a:solidFill>
              <a:srgbClr val="006699"/>
            </a:solidFill>
            <a:round/>
            <a:headEnd type="none" w="sm" len="sm"/>
            <a:tailEnd type="none" w="sm" len="sm"/>
          </a:ln>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pPr>
            <a:r>
              <a:rPr lang="zh-CN" altLang="en-US" sz="1600" b="0" dirty="0" smtClean="0">
                <a:latin typeface="Arial Narrow" panose="020B0606020202030204" pitchFamily="34" charset="0"/>
                <a:ea typeface="宋体" panose="02010600030101010101" pitchFamily="2" charset="-122"/>
              </a:rPr>
              <a:t>项目</a:t>
            </a:r>
            <a:r>
              <a:rPr lang="zh-CN" altLang="en-US" sz="1600" b="0" dirty="0">
                <a:latin typeface="Arial Narrow" panose="020B0606020202030204" pitchFamily="34" charset="0"/>
                <a:ea typeface="宋体" panose="02010600030101010101" pitchFamily="2" charset="-122"/>
              </a:rPr>
              <a:t>已定义过程</a:t>
            </a:r>
          </a:p>
        </p:txBody>
      </p:sp>
      <p:sp>
        <p:nvSpPr>
          <p:cNvPr id="37" name="Rounded Rectangle 19"/>
          <p:cNvSpPr>
            <a:spLocks noChangeArrowheads="1"/>
          </p:cNvSpPr>
          <p:nvPr/>
        </p:nvSpPr>
        <p:spPr bwMode="auto">
          <a:xfrm>
            <a:off x="7222132" y="4797152"/>
            <a:ext cx="1752600" cy="1247775"/>
          </a:xfrm>
          <a:prstGeom prst="roundRect">
            <a:avLst>
              <a:gd name="adj" fmla="val 16667"/>
            </a:avLst>
          </a:prstGeom>
          <a:noFill/>
          <a:ln w="28575" algn="ctr">
            <a:solidFill>
              <a:srgbClr val="0066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36576" rIns="0" bIns="0" anchor="ctr" anchorCtr="1"/>
          <a:lstStyle>
            <a:lvl1pPr defTabSz="1027113" eaLnBrk="0" hangingPunct="0">
              <a:defRPr sz="2000" b="1">
                <a:solidFill>
                  <a:schemeClr val="tx1"/>
                </a:solidFill>
                <a:latin typeface="Arial" panose="020B0604020202020204" pitchFamily="34" charset="0"/>
                <a:ea typeface="MS PGothic" panose="020B0600070205080204" pitchFamily="34" charset="-128"/>
              </a:defRPr>
            </a:lvl1pPr>
            <a:lvl2pPr marL="742950" indent="-285750" defTabSz="1027113" eaLnBrk="0" hangingPunct="0">
              <a:defRPr sz="2000" b="1">
                <a:solidFill>
                  <a:schemeClr val="tx1"/>
                </a:solidFill>
                <a:latin typeface="Arial" panose="020B0604020202020204" pitchFamily="34" charset="0"/>
                <a:ea typeface="MS PGothic" panose="020B0600070205080204" pitchFamily="34" charset="-128"/>
              </a:defRPr>
            </a:lvl2pPr>
            <a:lvl3pPr marL="1143000" indent="-228600" defTabSz="1027113" eaLnBrk="0" hangingPunct="0">
              <a:defRPr sz="2000" b="1">
                <a:solidFill>
                  <a:schemeClr val="tx1"/>
                </a:solidFill>
                <a:latin typeface="Arial" panose="020B0604020202020204" pitchFamily="34" charset="0"/>
                <a:ea typeface="MS PGothic" panose="020B0600070205080204" pitchFamily="34" charset="-128"/>
              </a:defRPr>
            </a:lvl3pPr>
            <a:lvl4pPr marL="1600200" indent="-228600" defTabSz="1027113" eaLnBrk="0" hangingPunct="0">
              <a:defRPr sz="2000" b="1">
                <a:solidFill>
                  <a:schemeClr val="tx1"/>
                </a:solidFill>
                <a:latin typeface="Arial" panose="020B0604020202020204" pitchFamily="34" charset="0"/>
                <a:ea typeface="MS PGothic" panose="020B0600070205080204" pitchFamily="34" charset="-128"/>
              </a:defRPr>
            </a:lvl4pPr>
            <a:lvl5pPr marL="2057400" indent="-228600" defTabSz="1027113" eaLnBrk="0" hangingPunct="0">
              <a:defRPr sz="2000" b="1">
                <a:solidFill>
                  <a:schemeClr val="tx1"/>
                </a:solidFill>
                <a:latin typeface="Arial" panose="020B0604020202020204" pitchFamily="34" charset="0"/>
                <a:ea typeface="MS PGothic" panose="020B0600070205080204" pitchFamily="34" charset="-128"/>
              </a:defRPr>
            </a:lvl5pPr>
            <a:lvl6pPr marL="25146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defTabSz="1027113"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lnSpc>
                <a:spcPts val="1500"/>
              </a:lnSpc>
              <a:spcBef>
                <a:spcPct val="50000"/>
              </a:spcBef>
            </a:pPr>
            <a:endParaRPr lang="en-US" altLang="zh-CN" sz="1600">
              <a:latin typeface="Arial Narrow" panose="020B0606020202030204" pitchFamily="34" charset="0"/>
            </a:endParaRPr>
          </a:p>
        </p:txBody>
      </p:sp>
      <p:sp>
        <p:nvSpPr>
          <p:cNvPr id="38" name="TextBox 63"/>
          <p:cNvSpPr txBox="1">
            <a:spLocks noChangeArrowheads="1"/>
          </p:cNvSpPr>
          <p:nvPr/>
        </p:nvSpPr>
        <p:spPr bwMode="auto">
          <a:xfrm>
            <a:off x="7691405" y="5654402"/>
            <a:ext cx="7537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MS PGothic" panose="020B0600070205080204" pitchFamily="34" charset="-128"/>
              </a:defRPr>
            </a:lvl1pPr>
            <a:lvl2pPr marL="742950" indent="-285750" eaLnBrk="0" hangingPunct="0">
              <a:defRPr sz="2000" b="1">
                <a:solidFill>
                  <a:schemeClr val="tx1"/>
                </a:solidFill>
                <a:latin typeface="Arial" panose="020B0604020202020204" pitchFamily="34" charset="0"/>
                <a:ea typeface="MS PGothic" panose="020B0600070205080204" pitchFamily="34" charset="-128"/>
              </a:defRPr>
            </a:lvl2pPr>
            <a:lvl3pPr marL="1143000" indent="-228600" eaLnBrk="0" hangingPunct="0">
              <a:defRPr sz="2000" b="1">
                <a:solidFill>
                  <a:schemeClr val="tx1"/>
                </a:solidFill>
                <a:latin typeface="Arial" panose="020B0604020202020204" pitchFamily="34" charset="0"/>
                <a:ea typeface="MS PGothic" panose="020B0600070205080204" pitchFamily="34" charset="-128"/>
              </a:defRPr>
            </a:lvl3pPr>
            <a:lvl4pPr marL="1600200" indent="-228600" eaLnBrk="0" hangingPunct="0">
              <a:defRPr sz="2000" b="1">
                <a:solidFill>
                  <a:schemeClr val="tx1"/>
                </a:solidFill>
                <a:latin typeface="Arial" panose="020B0604020202020204" pitchFamily="34" charset="0"/>
                <a:ea typeface="MS PGothic" panose="020B0600070205080204" pitchFamily="34" charset="-128"/>
              </a:defRPr>
            </a:lvl4pPr>
            <a:lvl5pPr marL="2057400" indent="-228600" eaLnBrk="0" hangingPunct="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zh-CN" altLang="en-US" sz="1800" dirty="0" smtClean="0">
                <a:latin typeface="Arial Narrow" panose="020B0606020202030204" pitchFamily="34" charset="0"/>
              </a:rPr>
              <a:t>项目</a:t>
            </a:r>
            <a:r>
              <a:rPr lang="en-US" altLang="zh-CN" sz="1800" dirty="0" smtClean="0">
                <a:latin typeface="Arial Narrow" panose="020B0606020202030204" pitchFamily="34" charset="0"/>
              </a:rPr>
              <a:t>3</a:t>
            </a:r>
            <a:endParaRPr lang="en-US" altLang="zh-CN" sz="1800" dirty="0">
              <a:latin typeface="Arial Narrow" panose="020B0606020202030204" pitchFamily="34" charset="0"/>
            </a:endParaRPr>
          </a:p>
        </p:txBody>
      </p:sp>
      <p:cxnSp>
        <p:nvCxnSpPr>
          <p:cNvPr id="39" name="Straight Arrow Connector 31"/>
          <p:cNvCxnSpPr>
            <a:cxnSpLocks noChangeShapeType="1"/>
          </p:cNvCxnSpPr>
          <p:nvPr/>
        </p:nvCxnSpPr>
        <p:spPr bwMode="auto">
          <a:xfrm flipH="1" flipV="1">
            <a:off x="4765083" y="4033664"/>
            <a:ext cx="2847973" cy="749464"/>
          </a:xfrm>
          <a:prstGeom prst="straightConnector1">
            <a:avLst/>
          </a:prstGeom>
          <a:noFill/>
          <a:ln w="38100" algn="ctr">
            <a:solidFill>
              <a:srgbClr val="006699"/>
            </a:solidFill>
            <a:round/>
            <a:headEnd type="triangle" w="med" len="med"/>
            <a:tailEnd/>
          </a:ln>
          <a:extLst>
            <a:ext uri="{909E8E84-426E-40DD-AFC4-6F175D3DCCD1}">
              <a14:hiddenFill xmlns:a14="http://schemas.microsoft.com/office/drawing/2010/main">
                <a:noFill/>
              </a14:hiddenFill>
            </a:ext>
          </a:extLst>
        </p:spPr>
      </p:cxnSp>
      <p:sp>
        <p:nvSpPr>
          <p:cNvPr id="27" name="灯片编号占位符 26"/>
          <p:cNvSpPr>
            <a:spLocks noGrp="1"/>
          </p:cNvSpPr>
          <p:nvPr>
            <p:ph type="sldNum" sz="quarter" idx="12"/>
          </p:nvPr>
        </p:nvSpPr>
        <p:spPr/>
        <p:txBody>
          <a:bodyPr/>
          <a:lstStyle/>
          <a:p>
            <a:fld id="{AAEAE4A8-A6E5-453E-B946-FB774B73F48C}" type="slidenum">
              <a:rPr lang="en-US" altLang="zh-CN" smtClean="0"/>
              <a:t>6</a:t>
            </a:fld>
            <a:endParaRPr lang="zh-CN" altLang="en-US"/>
          </a:p>
        </p:txBody>
      </p:sp>
    </p:spTree>
    <p:extLst>
      <p:ext uri="{BB962C8B-B14F-4D97-AF65-F5344CB8AC3E}">
        <p14:creationId xmlns:p14="http://schemas.microsoft.com/office/powerpoint/2010/main" val="264242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分析商业目标的实现情况，找出改进因素，分析原因，确定</a:t>
            </a:r>
            <a:r>
              <a:rPr lang="zh-CN" altLang="en-US" dirty="0" smtClean="0"/>
              <a:t>改进</a:t>
            </a:r>
            <a:r>
              <a:rPr lang="en-US" altLang="zh-CN" dirty="0" smtClean="0"/>
              <a:t>-6</a:t>
            </a:r>
            <a:endParaRPr lang="zh-CN" altLang="en-US" dirty="0"/>
          </a:p>
        </p:txBody>
      </p:sp>
      <p:sp>
        <p:nvSpPr>
          <p:cNvPr id="3" name="内容占位符 2"/>
          <p:cNvSpPr>
            <a:spLocks noGrp="1"/>
          </p:cNvSpPr>
          <p:nvPr>
            <p:ph idx="1"/>
          </p:nvPr>
        </p:nvSpPr>
        <p:spPr/>
        <p:txBody>
          <a:bodyPr/>
          <a:lstStyle/>
          <a:p>
            <a:r>
              <a:rPr lang="zh-CN" altLang="en-US" dirty="0" smtClean="0"/>
              <a:t>如何评价改进的效果？</a:t>
            </a:r>
            <a:endParaRPr lang="zh-CN" altLang="en-US" dirty="0"/>
          </a:p>
        </p:txBody>
      </p:sp>
      <p:pic>
        <p:nvPicPr>
          <p:cNvPr id="4" name="图片 3" descr="83.png"/>
          <p:cNvPicPr>
            <a:picLocks noChangeAspect="1"/>
          </p:cNvPicPr>
          <p:nvPr/>
        </p:nvPicPr>
        <p:blipFill>
          <a:blip r:embed="rId2" cstate="print"/>
          <a:stretch>
            <a:fillRect/>
          </a:stretch>
        </p:blipFill>
        <p:spPr>
          <a:xfrm>
            <a:off x="4942284" y="2276681"/>
            <a:ext cx="4930057" cy="3295238"/>
          </a:xfrm>
          <a:prstGeom prst="rect">
            <a:avLst/>
          </a:prstGeom>
        </p:spPr>
      </p:pic>
      <p:sp>
        <p:nvSpPr>
          <p:cNvPr id="5" name="灯片编号占位符 4"/>
          <p:cNvSpPr>
            <a:spLocks noGrp="1"/>
          </p:cNvSpPr>
          <p:nvPr>
            <p:ph type="sldNum" sz="quarter" idx="12"/>
          </p:nvPr>
        </p:nvSpPr>
        <p:spPr/>
        <p:txBody>
          <a:bodyPr/>
          <a:lstStyle/>
          <a:p>
            <a:fld id="{AAEAE4A8-A6E5-453E-B946-FB774B73F48C}" type="slidenum">
              <a:rPr lang="en-US" altLang="zh-CN" smtClean="0"/>
              <a:t>60</a:t>
            </a:fld>
            <a:endParaRPr lang="zh-CN" altLang="en-US"/>
          </a:p>
        </p:txBody>
      </p:sp>
    </p:spTree>
    <p:extLst>
      <p:ext uri="{BB962C8B-B14F-4D97-AF65-F5344CB8AC3E}">
        <p14:creationId xmlns:p14="http://schemas.microsoft.com/office/powerpoint/2010/main" val="406706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分析商业目标的实现情况，找出改进因素，分析原因，确定</a:t>
            </a:r>
            <a:r>
              <a:rPr lang="zh-CN" altLang="en-US" dirty="0" smtClean="0"/>
              <a:t>改进</a:t>
            </a:r>
            <a:r>
              <a:rPr lang="en-US" altLang="zh-CN" dirty="0" smtClean="0"/>
              <a:t>-7</a:t>
            </a:r>
            <a:endParaRPr lang="zh-CN" altLang="en-US" dirty="0"/>
          </a:p>
        </p:txBody>
      </p:sp>
      <p:sp>
        <p:nvSpPr>
          <p:cNvPr id="3" name="内容占位符 2"/>
          <p:cNvSpPr>
            <a:spLocks noGrp="1"/>
          </p:cNvSpPr>
          <p:nvPr>
            <p:ph idx="1"/>
          </p:nvPr>
        </p:nvSpPr>
        <p:spPr/>
        <p:txBody>
          <a:bodyPr/>
          <a:lstStyle/>
          <a:p>
            <a:r>
              <a:rPr lang="zh-CN" altLang="en-US" dirty="0"/>
              <a:t>更新组织的过程性能</a:t>
            </a:r>
            <a:r>
              <a:rPr lang="zh-CN" altLang="en-US" dirty="0" smtClean="0"/>
              <a:t>模型</a:t>
            </a:r>
            <a:endParaRPr lang="en-US" altLang="zh-CN" dirty="0" smtClean="0"/>
          </a:p>
          <a:p>
            <a:r>
              <a:rPr lang="zh-CN" altLang="en-US" dirty="0" smtClean="0"/>
              <a:t>在组织中部署过程性能模型</a:t>
            </a:r>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61</a:t>
            </a:fld>
            <a:endParaRPr lang="zh-CN" altLang="en-US"/>
          </a:p>
        </p:txBody>
      </p:sp>
    </p:spTree>
    <p:extLst>
      <p:ext uri="{BB962C8B-B14F-4D97-AF65-F5344CB8AC3E}">
        <p14:creationId xmlns:p14="http://schemas.microsoft.com/office/powerpoint/2010/main" val="244308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594" y="2277270"/>
            <a:ext cx="4714875" cy="3171825"/>
          </a:xfrm>
          <a:prstGeom prst="rect">
            <a:avLst/>
          </a:prstGeom>
          <a:ln>
            <a:noFill/>
          </a:ln>
          <a:effectLst>
            <a:softEdge rad="112500"/>
          </a:effectLst>
        </p:spPr>
      </p:pic>
      <p:sp>
        <p:nvSpPr>
          <p:cNvPr id="3" name="灯片编号占位符 2"/>
          <p:cNvSpPr>
            <a:spLocks noGrp="1"/>
          </p:cNvSpPr>
          <p:nvPr>
            <p:ph type="sldNum" sz="quarter" idx="12"/>
          </p:nvPr>
        </p:nvSpPr>
        <p:spPr/>
        <p:txBody>
          <a:bodyPr/>
          <a:lstStyle/>
          <a:p>
            <a:fld id="{AAEAE4A8-A6E5-453E-B946-FB774B73F48C}" type="slidenum">
              <a:rPr lang="en-US" altLang="zh-CN" smtClean="0"/>
              <a:t>62</a:t>
            </a:fld>
            <a:endParaRPr lang="zh-CN" altLang="en-US"/>
          </a:p>
        </p:txBody>
      </p:sp>
    </p:spTree>
    <p:extLst>
      <p:ext uri="{BB962C8B-B14F-4D97-AF65-F5344CB8AC3E}">
        <p14:creationId xmlns:p14="http://schemas.microsoft.com/office/powerpoint/2010/main" val="342426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量分统计分析与预测</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546584584"/>
              </p:ext>
            </p:extLst>
          </p:nvPr>
        </p:nvGraphicFramePr>
        <p:xfrm>
          <a:off x="1065212" y="1844824"/>
          <a:ext cx="8629599" cy="4264497"/>
        </p:xfrm>
        <a:graphic>
          <a:graphicData uri="http://schemas.openxmlformats.org/drawingml/2006/table">
            <a:tbl>
              <a:tblPr>
                <a:tableStyleId>{5DA37D80-6434-44D0-A028-1B22A696006F}</a:tableStyleId>
              </a:tblPr>
              <a:tblGrid>
                <a:gridCol w="5753067"/>
                <a:gridCol w="2876532"/>
              </a:tblGrid>
              <a:tr h="492192">
                <a:tc>
                  <a:txBody>
                    <a:bodyPr/>
                    <a:lstStyle/>
                    <a:p>
                      <a:pPr algn="ctr" fontAlgn="ctr"/>
                      <a:r>
                        <a:rPr lang="zh-CN" altLang="en-US" sz="1800" b="1" i="0" u="none" strike="noStrike" dirty="0" smtClean="0">
                          <a:solidFill>
                            <a:schemeClr val="bg1"/>
                          </a:solidFill>
                          <a:effectLst/>
                          <a:latin typeface="宋体" panose="02010600030101010101" pitchFamily="2" charset="-122"/>
                          <a:ea typeface="宋体" panose="02010600030101010101" pitchFamily="2" charset="-122"/>
                        </a:rPr>
                        <a:t>使用以下输出元素</a:t>
                      </a:r>
                      <a:endParaRPr lang="en-US" sz="1800" b="1" i="0" u="none" strike="noStrike" dirty="0">
                        <a:solidFill>
                          <a:schemeClr val="bg1"/>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fontAlgn="ctr"/>
                      <a:r>
                        <a:rPr lang="zh-CN" altLang="en-US" sz="1800" b="1" i="0" u="none" strike="noStrike" dirty="0" smtClean="0">
                          <a:solidFill>
                            <a:schemeClr val="bg1"/>
                          </a:solidFill>
                          <a:effectLst/>
                          <a:latin typeface="宋体" panose="02010600030101010101" pitchFamily="2" charset="-122"/>
                          <a:ea typeface="宋体" panose="02010600030101010101" pitchFamily="2" charset="-122"/>
                        </a:rPr>
                        <a:t>预测结果</a:t>
                      </a:r>
                      <a:endParaRPr lang="en-US" sz="1800" b="1" i="0" u="none" strike="noStrike" dirty="0">
                        <a:solidFill>
                          <a:schemeClr val="bg1"/>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r h="473717">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开展的评审类型、设计方法类型、选择的语言、测试类型</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交付缺陷密度</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7670">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业务经验（高、中、低）、系统架构、特性、团队、生命周期模型</a:t>
                      </a:r>
                      <a:r>
                        <a:rPr lang="zh-CN" altLang="en-US" sz="1400" b="0" i="0" u="none" strike="noStrike" baseline="0" dirty="0" smtClean="0">
                          <a:solidFill>
                            <a:srgbClr val="000000"/>
                          </a:solidFill>
                          <a:effectLst/>
                          <a:latin typeface="宋体" panose="02010600030101010101" pitchFamily="2" charset="-122"/>
                          <a:ea typeface="宋体" panose="02010600030101010101" pitchFamily="2" charset="-122"/>
                        </a:rPr>
                        <a:t>、主要的沟通方式</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生产效率</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1624">
                <a:tc>
                  <a:txBody>
                    <a:bodyPr/>
                    <a:lstStyle/>
                    <a:p>
                      <a:pPr algn="l" fontAlgn="ctr"/>
                      <a:r>
                        <a:rPr lang="zh-CN" altLang="en-US" sz="1400" u="none" strike="noStrike" dirty="0" smtClean="0">
                          <a:effectLst/>
                        </a:rPr>
                        <a:t>估计方法、估计者、项目类型、员工流失率（高、中、低）、复杂度（高、中、低）、客户、产品等</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成本和进度偏差</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1624">
                <a:tc>
                  <a:txBody>
                    <a:bodyPr/>
                    <a:lstStyle/>
                    <a:p>
                      <a:pPr algn="l" fontAlgn="ctr"/>
                      <a:r>
                        <a:rPr lang="zh-CN" altLang="en-US" sz="1400" u="none" strike="noStrike" dirty="0" smtClean="0">
                          <a:effectLst/>
                        </a:rPr>
                        <a:t>团队、产品、平台的成熟度（高、中、低）、过程能力成熟度、组织的决策级别、发布等</a:t>
                      </a:r>
                      <a:r>
                        <a:rPr lang="en-US" sz="1400" u="none" strike="noStrike" dirty="0">
                          <a:effectLst/>
                        </a:rPr>
                        <a:t/>
                      </a:r>
                      <a:br>
                        <a:rPr lang="en-US" sz="1400" u="none" strike="noStrike" dirty="0">
                          <a:effectLst/>
                        </a:rPr>
                      </a:b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项目周期时间或上市时间</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7670">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演进的需求、是否使用原型、导出需求的方法、是否使用</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beta</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测试、是否及时、客户关系（好、一般、差）</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客户满意度（</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6057" marR="6057" marT="60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灯片编号占位符 1"/>
          <p:cNvSpPr>
            <a:spLocks noGrp="1"/>
          </p:cNvSpPr>
          <p:nvPr>
            <p:ph type="sldNum" sz="quarter" idx="12"/>
          </p:nvPr>
        </p:nvSpPr>
        <p:spPr/>
        <p:txBody>
          <a:bodyPr/>
          <a:lstStyle/>
          <a:p>
            <a:fld id="{AAEAE4A8-A6E5-453E-B946-FB774B73F48C}" type="slidenum">
              <a:rPr lang="en-US" altLang="zh-CN" smtClean="0"/>
              <a:t>7</a:t>
            </a:fld>
            <a:endParaRPr lang="zh-CN" altLang="en-US"/>
          </a:p>
        </p:txBody>
      </p:sp>
    </p:spTree>
    <p:extLst>
      <p:ext uri="{BB962C8B-B14F-4D97-AF65-F5344CB8AC3E}">
        <p14:creationId xmlns:p14="http://schemas.microsoft.com/office/powerpoint/2010/main" val="42082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高成熟度级别过程改进的思路</a:t>
            </a:r>
            <a:endParaRPr lang="zh-CN" altLang="en-US" dirty="0"/>
          </a:p>
        </p:txBody>
      </p:sp>
      <p:sp>
        <p:nvSpPr>
          <p:cNvPr id="3" name="内容占位符 2"/>
          <p:cNvSpPr>
            <a:spLocks noGrp="1"/>
          </p:cNvSpPr>
          <p:nvPr>
            <p:ph idx="1"/>
          </p:nvPr>
        </p:nvSpPr>
        <p:spPr>
          <a:xfrm>
            <a:off x="1065212" y="1828800"/>
            <a:ext cx="9997752" cy="4696544"/>
          </a:xfrm>
        </p:spPr>
        <p:txBody>
          <a:bodyPr>
            <a:normAutofit lnSpcReduction="10000"/>
          </a:bodyPr>
          <a:lstStyle/>
          <a:p>
            <a:r>
              <a:rPr lang="zh-CN" altLang="en-US" dirty="0" smtClean="0"/>
              <a:t>确定过程改进的范围、目标</a:t>
            </a:r>
            <a:endParaRPr lang="en-US" altLang="zh-CN" dirty="0" smtClean="0"/>
          </a:p>
          <a:p>
            <a:r>
              <a:rPr lang="zh-CN" altLang="en-US" dirty="0" smtClean="0"/>
              <a:t>分析现状，找出不足</a:t>
            </a:r>
            <a:endParaRPr lang="en-US" altLang="zh-CN" dirty="0" smtClean="0"/>
          </a:p>
          <a:p>
            <a:r>
              <a:rPr lang="zh-CN" altLang="en-US" dirty="0" smtClean="0"/>
              <a:t>分析和分解商业目标，建立组织</a:t>
            </a:r>
            <a:r>
              <a:rPr lang="en-US" altLang="zh-CN" dirty="0" smtClean="0"/>
              <a:t>QPPO</a:t>
            </a:r>
          </a:p>
          <a:p>
            <a:r>
              <a:rPr lang="zh-CN" altLang="en-US" dirty="0" smtClean="0"/>
              <a:t>分析过程</a:t>
            </a:r>
            <a:r>
              <a:rPr lang="en-US" altLang="zh-CN" dirty="0" smtClean="0"/>
              <a:t>&amp;</a:t>
            </a:r>
            <a:r>
              <a:rPr lang="zh-CN" altLang="en-US" dirty="0" smtClean="0"/>
              <a:t>子过程以关联商业目标，建立和优化过程</a:t>
            </a:r>
            <a:r>
              <a:rPr lang="en-US" altLang="zh-CN" dirty="0" smtClean="0"/>
              <a:t>&amp;</a:t>
            </a:r>
            <a:r>
              <a:rPr lang="zh-CN" altLang="en-US" dirty="0" smtClean="0"/>
              <a:t>子过程</a:t>
            </a:r>
            <a:endParaRPr lang="en-US" altLang="zh-CN" dirty="0" smtClean="0"/>
          </a:p>
          <a:p>
            <a:r>
              <a:rPr lang="zh-CN" altLang="en-US" dirty="0" smtClean="0"/>
              <a:t>确定度量及度量分析技术，建立项目</a:t>
            </a:r>
            <a:r>
              <a:rPr lang="en-US" altLang="zh-CN" dirty="0" smtClean="0"/>
              <a:t>QPPO</a:t>
            </a:r>
            <a:r>
              <a:rPr lang="zh-CN" altLang="en-US" dirty="0" smtClean="0"/>
              <a:t>并执行过程</a:t>
            </a:r>
            <a:r>
              <a:rPr lang="en-US" altLang="zh-CN" dirty="0" smtClean="0"/>
              <a:t>&amp;</a:t>
            </a:r>
            <a:r>
              <a:rPr lang="zh-CN" altLang="en-US" dirty="0" smtClean="0"/>
              <a:t>子过程</a:t>
            </a:r>
            <a:endParaRPr lang="en-US" altLang="zh-CN" dirty="0" smtClean="0"/>
          </a:p>
          <a:p>
            <a:r>
              <a:rPr lang="zh-CN" altLang="en-US" dirty="0" smtClean="0"/>
              <a:t>收集、统计和分析数据，建立过程性能基线</a:t>
            </a:r>
            <a:r>
              <a:rPr lang="en-US" altLang="zh-CN" dirty="0" smtClean="0"/>
              <a:t>&amp;</a:t>
            </a:r>
            <a:r>
              <a:rPr lang="zh-CN" altLang="en-US" dirty="0" smtClean="0"/>
              <a:t>模型</a:t>
            </a:r>
            <a:endParaRPr lang="en-US" altLang="zh-CN" dirty="0" smtClean="0"/>
          </a:p>
          <a:p>
            <a:r>
              <a:rPr lang="zh-CN" altLang="en-US" dirty="0"/>
              <a:t>量化管理项目</a:t>
            </a:r>
            <a:endParaRPr lang="en-US" altLang="zh-CN" dirty="0" smtClean="0"/>
          </a:p>
          <a:p>
            <a:r>
              <a:rPr lang="zh-CN" altLang="en-US" dirty="0" smtClean="0"/>
              <a:t>分析问题以找出根本原因，形成改进措施</a:t>
            </a:r>
            <a:endParaRPr lang="en-US" altLang="zh-CN" dirty="0" smtClean="0"/>
          </a:p>
          <a:p>
            <a:r>
              <a:rPr lang="zh-CN" altLang="en-US" dirty="0" smtClean="0"/>
              <a:t>分析商业目标的实现情况，找出改进因素，分析原因，确定改进</a:t>
            </a:r>
            <a:endParaRPr lang="en-US" altLang="zh-CN" dirty="0" smtClean="0"/>
          </a:p>
          <a:p>
            <a:r>
              <a:rPr lang="zh-CN" altLang="en-US" dirty="0" smtClean="0"/>
              <a:t>对新方法、新工具进行试运行并加以优化，最后全面推广</a:t>
            </a:r>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8</a:t>
            </a:fld>
            <a:endParaRPr lang="zh-CN" altLang="en-US"/>
          </a:p>
        </p:txBody>
      </p:sp>
    </p:spTree>
    <p:extLst>
      <p:ext uri="{BB962C8B-B14F-4D97-AF65-F5344CB8AC3E}">
        <p14:creationId xmlns:p14="http://schemas.microsoft.com/office/powerpoint/2010/main" val="228146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确定过程改进的范围、</a:t>
            </a:r>
            <a:r>
              <a:rPr lang="zh-CN" altLang="en-US" dirty="0" smtClean="0"/>
              <a:t>目标</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分析以下内容来确定范围和目标：</a:t>
            </a:r>
            <a:endParaRPr lang="en-US" altLang="zh-CN" dirty="0" smtClean="0"/>
          </a:p>
          <a:p>
            <a:pPr lvl="1"/>
            <a:r>
              <a:rPr lang="zh-CN" altLang="en-US" dirty="0" smtClean="0"/>
              <a:t>公司的业务发展方向</a:t>
            </a:r>
            <a:endParaRPr lang="en-US" altLang="zh-CN" dirty="0" smtClean="0"/>
          </a:p>
          <a:p>
            <a:pPr lvl="1"/>
            <a:r>
              <a:rPr lang="zh-CN" altLang="en-US" dirty="0" smtClean="0"/>
              <a:t>近几年的业绩</a:t>
            </a:r>
            <a:endParaRPr lang="en-US" altLang="zh-CN" dirty="0" smtClean="0"/>
          </a:p>
          <a:p>
            <a:pPr lvl="1"/>
            <a:r>
              <a:rPr lang="zh-CN" altLang="en-US" dirty="0" smtClean="0"/>
              <a:t>未来几年的重要目标</a:t>
            </a:r>
            <a:endParaRPr lang="en-US" altLang="zh-CN" dirty="0" smtClean="0"/>
          </a:p>
          <a:p>
            <a:pPr lvl="1"/>
            <a:r>
              <a:rPr lang="zh-CN" altLang="en-US" dirty="0" smtClean="0"/>
              <a:t>历史项目的数据</a:t>
            </a:r>
            <a:endParaRPr lang="en-US" altLang="zh-CN" dirty="0" smtClean="0"/>
          </a:p>
          <a:p>
            <a:pPr lvl="1"/>
            <a:r>
              <a:rPr lang="zh-CN" altLang="en-US" dirty="0" smtClean="0"/>
              <a:t>积累下来的问题</a:t>
            </a:r>
            <a:endParaRPr lang="en-US" altLang="zh-CN" dirty="0" smtClean="0"/>
          </a:p>
          <a:p>
            <a:pPr lvl="1"/>
            <a:r>
              <a:rPr lang="zh-CN" altLang="en-US" dirty="0" smtClean="0"/>
              <a:t>团队</a:t>
            </a:r>
            <a:endParaRPr lang="en-US" altLang="zh-CN" dirty="0" smtClean="0"/>
          </a:p>
          <a:p>
            <a:pPr lvl="1"/>
            <a:r>
              <a:rPr lang="zh-CN" altLang="en-US" dirty="0" smtClean="0"/>
              <a:t>人员流失</a:t>
            </a:r>
            <a:endParaRPr lang="en-US" altLang="zh-CN" dirty="0" smtClean="0"/>
          </a:p>
          <a:p>
            <a:pPr lvl="1"/>
            <a:r>
              <a:rPr lang="zh-CN" altLang="en-US" dirty="0" smtClean="0"/>
              <a:t>客户评价等</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AAEAE4A8-A6E5-453E-B946-FB774B73F48C}" type="slidenum">
              <a:rPr lang="en-US" altLang="zh-CN" smtClean="0"/>
              <a:t>9</a:t>
            </a:fld>
            <a:endParaRPr lang="zh-CN" altLang="en-US"/>
          </a:p>
        </p:txBody>
      </p:sp>
    </p:spTree>
    <p:extLst>
      <p:ext uri="{BB962C8B-B14F-4D97-AF65-F5344CB8AC3E}">
        <p14:creationId xmlns:p14="http://schemas.microsoft.com/office/powerpoint/2010/main" val="133468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D182A0E-7F17-4A86-A7C5-8846F54E43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企业对比演示文稿（宽屏）</Template>
  <TotalTime>0</TotalTime>
  <Words>5752</Words>
  <Application>Microsoft Office PowerPoint</Application>
  <PresentationFormat>自定义</PresentationFormat>
  <Paragraphs>1505</Paragraphs>
  <Slides>62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62</vt:i4>
      </vt:variant>
    </vt:vector>
  </HeadingPairs>
  <TitlesOfParts>
    <vt:vector size="72" baseType="lpstr">
      <vt:lpstr>MS PGothic</vt:lpstr>
      <vt:lpstr>宋体</vt:lpstr>
      <vt:lpstr>微软雅黑</vt:lpstr>
      <vt:lpstr>微软雅黑</vt:lpstr>
      <vt:lpstr>Arial</vt:lpstr>
      <vt:lpstr>Arial Narrow</vt:lpstr>
      <vt:lpstr>Calibri</vt:lpstr>
      <vt:lpstr>Franklin Gothic Medium</vt:lpstr>
      <vt:lpstr>Times New Roman</vt:lpstr>
      <vt:lpstr>Business Contrast 16x9</vt:lpstr>
      <vt:lpstr>过程改进知识培训</vt:lpstr>
      <vt:lpstr>评估背景</vt:lpstr>
      <vt:lpstr>评估介绍</vt:lpstr>
      <vt:lpstr>CMMI 模型</vt:lpstr>
      <vt:lpstr>PowerPoint 演示文稿</vt:lpstr>
      <vt:lpstr>过程改进语境图</vt:lpstr>
      <vt:lpstr>量分统计分析与预测</vt:lpstr>
      <vt:lpstr>高成熟度级别过程改进的思路</vt:lpstr>
      <vt:lpstr>确定过程改进的范围、目标-1</vt:lpstr>
      <vt:lpstr>确定过程改进的范围、目标-2</vt:lpstr>
      <vt:lpstr>分析现状，找出不足</vt:lpstr>
      <vt:lpstr>分析和分解商业目标，建立组织QPPO-1</vt:lpstr>
      <vt:lpstr>分析和分解商业目标，建立组织QPPO-2</vt:lpstr>
      <vt:lpstr>分析和分解商业目标，建立组织QPPO-3</vt:lpstr>
      <vt:lpstr>分析过程&amp;子过程以关联商业目标，建立和优化过程&amp;子过程</vt:lpstr>
      <vt:lpstr>确定度量及度量分析技术，建立项目QPPO并执行过程&amp;子过程</vt:lpstr>
      <vt:lpstr>收集、统计和分析数据，建立过程性能基线-1-质量</vt:lpstr>
      <vt:lpstr>收集、统计和分析数据，建立过程性能基线-2-生产率</vt:lpstr>
      <vt:lpstr>收集、统计和分析数据，建立过程性能基线-2-工时</vt:lpstr>
      <vt:lpstr>使用图形表示过程性能基线</vt:lpstr>
      <vt:lpstr>为什么执行基线的假设检验</vt:lpstr>
      <vt:lpstr>p值总结</vt:lpstr>
      <vt:lpstr>理论</vt:lpstr>
      <vt:lpstr>收集、统计和分析数据，建立过程性能模型-1</vt:lpstr>
      <vt:lpstr>收集、统计和分析数据，建立过程性能模型-2</vt:lpstr>
      <vt:lpstr>收集、统计和分析数据，建立过程性能模型-3</vt:lpstr>
      <vt:lpstr>量化管理项目-1</vt:lpstr>
      <vt:lpstr>量化管理项目-2</vt:lpstr>
      <vt:lpstr>量化管理项目-3</vt:lpstr>
      <vt:lpstr>讨论：哪个子过程更好？</vt:lpstr>
      <vt:lpstr>量化管理项目-4</vt:lpstr>
      <vt:lpstr>量化管理项目-5</vt:lpstr>
      <vt:lpstr>量化管理项目-6</vt:lpstr>
      <vt:lpstr>过程的风险</vt:lpstr>
      <vt:lpstr>解决过程能力度的不足</vt:lpstr>
      <vt:lpstr>子过程的可视化改进控制图</vt:lpstr>
      <vt:lpstr>分析问题以找出根本原因，形成改进措施-1</vt:lpstr>
      <vt:lpstr>分析问题以找出根本原因，形成改进措施-2</vt:lpstr>
      <vt:lpstr>分析问题以找出根本原因，形成改进措施-3</vt:lpstr>
      <vt:lpstr>帕累托-示例</vt:lpstr>
      <vt:lpstr>分析问题以找出根本原因，形成改进措施-4</vt:lpstr>
      <vt:lpstr>因果分析图</vt:lpstr>
      <vt:lpstr>分析商业目标的实现情况，找出改进因素，分析原因，确定改进-1</vt:lpstr>
      <vt:lpstr>维护质量和过程性能目标（QPPOs）</vt:lpstr>
      <vt:lpstr>用PPB与PPM来选择改进领域-1</vt:lpstr>
      <vt:lpstr>用PPB与PPM来选择改进领域-2</vt:lpstr>
      <vt:lpstr>用PPB与PPM来选择改进领域-3</vt:lpstr>
      <vt:lpstr>用PPB与PPM来选择改进领域-4</vt:lpstr>
      <vt:lpstr>用PPB与PPM来选择改进领域-5</vt:lpstr>
      <vt:lpstr>分析商业目标的实现情况，找出改进因素，分析原因，确定改进-2</vt:lpstr>
      <vt:lpstr>用PPB和PPM来评估候选的创新机会</vt:lpstr>
      <vt:lpstr>用PPB和PPM来评估候选的创新机会</vt:lpstr>
      <vt:lpstr>用PPB和PPM来评估候选的创新机会</vt:lpstr>
      <vt:lpstr>用PPB和PPM来评估候选的创新机会</vt:lpstr>
      <vt:lpstr>用PPB和PPM来评估候选的创新机会</vt:lpstr>
      <vt:lpstr>用PPB和PPM来评估候选的创新机会</vt:lpstr>
      <vt:lpstr>分析商业目标的实现情况，找出改进因素，分析原因，确定改进-3</vt:lpstr>
      <vt:lpstr>分析商业目标的实现情况，找出改进因素，分析原因，确定改进-4</vt:lpstr>
      <vt:lpstr>分析商业目标的实现情况，找出改进因素，分析原因，确定改进-5</vt:lpstr>
      <vt:lpstr>分析商业目标的实现情况，找出改进因素，分析原因，确定改进-6</vt:lpstr>
      <vt:lpstr>分析商业目标的实现情况，找出改进因素，分析原因，确定改进-7</vt:lpstr>
      <vt:lpstr>提问</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2015-06-24T01:49:32Z</dcterms:created>
  <dcterms:modified xsi:type="dcterms:W3CDTF">2015-07-07T05:45:32Z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