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59131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83495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47590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385116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232061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09183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24461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27744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95671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74587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9A7AE-33D8-4B97-8124-74A2CF3F7E49}"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13841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9A7AE-33D8-4B97-8124-74A2CF3F7E49}"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15238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9A7AE-33D8-4B97-8124-74A2CF3F7E49}"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1588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9A7AE-33D8-4B97-8124-74A2CF3F7E49}"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2806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9A7AE-33D8-4B97-8124-74A2CF3F7E49}"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73612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4496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5785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B9A7AE-33D8-4B97-8124-74A2CF3F7E49}" type="datetimeFigureOut">
              <a:rPr lang="en-US" smtClean="0"/>
              <a:t>11/26/2019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F98661-6BBF-4B43-9D13-34DA0088033E}" type="slidenum">
              <a:rPr lang="en-US" smtClean="0"/>
              <a:t>‹#›</a:t>
            </a:fld>
            <a:endParaRPr lang="en-US"/>
          </a:p>
        </p:txBody>
      </p:sp>
    </p:spTree>
    <p:extLst>
      <p:ext uri="{BB962C8B-B14F-4D97-AF65-F5344CB8AC3E}">
        <p14:creationId xmlns:p14="http://schemas.microsoft.com/office/powerpoint/2010/main" val="30156956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blogs/mt/run-compliance-enforcement-and-view-compliant-and-non-compliant-instances-using-aws-systems-manager-and-powershell-dsc/"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mattbobke.com/" TargetMode="Externa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hyperlink" Target="https://docs.aws.amazon.com/powershell/latest/userguide/pstools-welcom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powershell/scripting/dsc/overview/overview?view=powershell-5.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systems-manager/latest/userguide/feature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E6EB-A8A7-493F-B2A6-C76A4C7593FC}"/>
              </a:ext>
            </a:extLst>
          </p:cNvPr>
          <p:cNvSpPr>
            <a:spLocks noGrp="1"/>
          </p:cNvSpPr>
          <p:nvPr>
            <p:ph type="ctrTitle"/>
          </p:nvPr>
        </p:nvSpPr>
        <p:spPr>
          <a:xfrm>
            <a:off x="1370693" y="1769540"/>
            <a:ext cx="9440034" cy="1828801"/>
          </a:xfrm>
        </p:spPr>
        <p:txBody>
          <a:bodyPr>
            <a:normAutofit/>
          </a:bodyPr>
          <a:lstStyle/>
          <a:p>
            <a:r>
              <a:rPr lang="en-US" sz="4400" b="1"/>
              <a:t>Intro to </a:t>
            </a:r>
            <a:r>
              <a:rPr lang="en-US" sz="4400" b="1" err="1"/>
              <a:t>AWSPowerShell</a:t>
            </a:r>
            <a:r>
              <a:rPr lang="en-US" sz="4400" b="1"/>
              <a:t> </a:t>
            </a:r>
            <a:br>
              <a:rPr lang="en-US" sz="4400" b="1"/>
            </a:br>
            <a:r>
              <a:rPr lang="en-US" sz="4400" b="1"/>
              <a:t>and AWS-</a:t>
            </a:r>
            <a:r>
              <a:rPr lang="en-US" sz="4400" b="1" err="1"/>
              <a:t>ApplyDSCMofs</a:t>
            </a:r>
            <a:endParaRPr lang="en-US" sz="4400"/>
          </a:p>
        </p:txBody>
      </p:sp>
      <p:sp>
        <p:nvSpPr>
          <p:cNvPr id="3" name="Subtitle 2">
            <a:extLst>
              <a:ext uri="{FF2B5EF4-FFF2-40B4-BE49-F238E27FC236}">
                <a16:creationId xmlns:a16="http://schemas.microsoft.com/office/drawing/2014/main" id="{BFD8CDD4-4740-4DE7-9904-F5EAC429EB7B}"/>
              </a:ext>
            </a:extLst>
          </p:cNvPr>
          <p:cNvSpPr>
            <a:spLocks noGrp="1"/>
          </p:cNvSpPr>
          <p:nvPr>
            <p:ph type="subTitle" idx="1"/>
          </p:nvPr>
        </p:nvSpPr>
        <p:spPr/>
        <p:txBody>
          <a:bodyPr>
            <a:normAutofit/>
          </a:bodyPr>
          <a:lstStyle/>
          <a:p>
            <a:r>
              <a:rPr lang="en-US" sz="2800"/>
              <a:t>Matt Bobke – SoCal PowerShell User Group</a:t>
            </a:r>
          </a:p>
        </p:txBody>
      </p:sp>
    </p:spTree>
    <p:extLst>
      <p:ext uri="{BB962C8B-B14F-4D97-AF65-F5344CB8AC3E}">
        <p14:creationId xmlns:p14="http://schemas.microsoft.com/office/powerpoint/2010/main" val="408798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4026B0D-34F8-4BC4-B1D9-F1EF87380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11" y="243239"/>
            <a:ext cx="10580777" cy="5600372"/>
          </a:xfrm>
          <a:prstGeom prst="rect">
            <a:avLst/>
          </a:prstGeom>
        </p:spPr>
      </p:pic>
      <p:sp>
        <p:nvSpPr>
          <p:cNvPr id="6" name="TextBox 5">
            <a:extLst>
              <a:ext uri="{FF2B5EF4-FFF2-40B4-BE49-F238E27FC236}">
                <a16:creationId xmlns:a16="http://schemas.microsoft.com/office/drawing/2014/main" id="{FA0248C9-A85B-4ACE-882C-8530235324B6}"/>
              </a:ext>
            </a:extLst>
          </p:cNvPr>
          <p:cNvSpPr txBox="1"/>
          <p:nvPr/>
        </p:nvSpPr>
        <p:spPr>
          <a:xfrm>
            <a:off x="1447424" y="5968430"/>
            <a:ext cx="9297150" cy="646331"/>
          </a:xfrm>
          <a:prstGeom prst="rect">
            <a:avLst/>
          </a:prstGeom>
          <a:noFill/>
        </p:spPr>
        <p:txBody>
          <a:bodyPr wrap="square" rtlCol="0">
            <a:spAutoFit/>
          </a:bodyPr>
          <a:lstStyle/>
          <a:p>
            <a:r>
              <a:rPr lang="en-US">
                <a:hlinkClick r:id="rId3"/>
              </a:rPr>
              <a:t>https://aws.amazon.com/blogs/mt/run-compliance-enforcement-and-view-compliant-and-non-compliant-instances-using-aws-systems-manager-and-powershell-dsc/</a:t>
            </a:r>
            <a:endParaRPr lang="en-US"/>
          </a:p>
        </p:txBody>
      </p:sp>
    </p:spTree>
    <p:extLst>
      <p:ext uri="{BB962C8B-B14F-4D97-AF65-F5344CB8AC3E}">
        <p14:creationId xmlns:p14="http://schemas.microsoft.com/office/powerpoint/2010/main" val="916039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7BFA-FC2E-44D3-8559-460C52E0F075}"/>
              </a:ext>
            </a:extLst>
          </p:cNvPr>
          <p:cNvSpPr>
            <a:spLocks noGrp="1"/>
          </p:cNvSpPr>
          <p:nvPr>
            <p:ph type="title"/>
          </p:nvPr>
        </p:nvSpPr>
        <p:spPr/>
        <p:txBody>
          <a:bodyPr/>
          <a:lstStyle/>
          <a:p>
            <a:r>
              <a:rPr lang="en-US"/>
              <a:t>Pros and “Cons” of AWS-</a:t>
            </a:r>
            <a:r>
              <a:rPr lang="en-US" err="1"/>
              <a:t>ApplyDSCMofs</a:t>
            </a:r>
            <a:endParaRPr lang="en-US"/>
          </a:p>
        </p:txBody>
      </p:sp>
      <p:sp>
        <p:nvSpPr>
          <p:cNvPr id="3" name="Content Placeholder 2">
            <a:extLst>
              <a:ext uri="{FF2B5EF4-FFF2-40B4-BE49-F238E27FC236}">
                <a16:creationId xmlns:a16="http://schemas.microsoft.com/office/drawing/2014/main" id="{92804979-A8CE-4939-9DDF-286E775E9727}"/>
              </a:ext>
            </a:extLst>
          </p:cNvPr>
          <p:cNvSpPr>
            <a:spLocks noGrp="1"/>
          </p:cNvSpPr>
          <p:nvPr>
            <p:ph idx="1"/>
          </p:nvPr>
        </p:nvSpPr>
        <p:spPr>
          <a:xfrm>
            <a:off x="913795" y="1732449"/>
            <a:ext cx="10353762" cy="4722404"/>
          </a:xfrm>
        </p:spPr>
        <p:txBody>
          <a:bodyPr>
            <a:normAutofit lnSpcReduction="10000"/>
          </a:bodyPr>
          <a:lstStyle/>
          <a:p>
            <a:r>
              <a:rPr lang="en-US"/>
              <a:t>Pros</a:t>
            </a:r>
          </a:p>
          <a:p>
            <a:pPr lvl="1"/>
            <a:r>
              <a:rPr lang="en-US"/>
              <a:t>Generalized MOFs – no hostname specification needed</a:t>
            </a:r>
          </a:p>
          <a:p>
            <a:pPr lvl="1"/>
            <a:r>
              <a:rPr lang="en-US"/>
              <a:t>Automated installation of required DSC resource modules on managed machines</a:t>
            </a:r>
          </a:p>
          <a:p>
            <a:pPr lvl="1"/>
            <a:r>
              <a:rPr lang="en-US"/>
              <a:t>Multiple MOFs can be applied at once – better modularity of configurations</a:t>
            </a:r>
          </a:p>
          <a:p>
            <a:pPr lvl="1"/>
            <a:r>
              <a:rPr lang="en-US"/>
              <a:t>Easily accessible JSON configuration results are written to S3 and can be used as input for metrics and alerting</a:t>
            </a:r>
          </a:p>
          <a:p>
            <a:pPr lvl="1"/>
            <a:r>
              <a:rPr lang="en-US"/>
              <a:t>Secrets (passwords, API keys, stuff that you shouldn’t be putting in DSC configurations anyway) can be stored securely in Parameter Store or Secrets Manager and retrieved at runtime by the Systems Manager Agent without needing to use certificates</a:t>
            </a:r>
          </a:p>
          <a:p>
            <a:pPr lvl="1"/>
            <a:r>
              <a:rPr lang="en-US"/>
              <a:t>No need to set up a Pull Server or write any push-mode tooling</a:t>
            </a:r>
          </a:p>
          <a:p>
            <a:r>
              <a:rPr lang="en-US"/>
              <a:t>Cons</a:t>
            </a:r>
          </a:p>
          <a:p>
            <a:pPr lvl="1"/>
            <a:r>
              <a:rPr lang="en-US"/>
              <a:t>Bringing on-prem or non-Amazon VMs into Systems Manager requires installing the agent via PowerShell/Bash code that Amazon provides</a:t>
            </a:r>
          </a:p>
        </p:txBody>
      </p:sp>
    </p:spTree>
    <p:extLst>
      <p:ext uri="{BB962C8B-B14F-4D97-AF65-F5344CB8AC3E}">
        <p14:creationId xmlns:p14="http://schemas.microsoft.com/office/powerpoint/2010/main" val="62114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D910-A2DD-46DF-BAEC-FD53F70BAC7F}"/>
              </a:ext>
            </a:extLst>
          </p:cNvPr>
          <p:cNvSpPr>
            <a:spLocks noGrp="1"/>
          </p:cNvSpPr>
          <p:nvPr>
            <p:ph type="title"/>
          </p:nvPr>
        </p:nvSpPr>
        <p:spPr>
          <a:xfrm>
            <a:off x="5146160" y="609599"/>
            <a:ext cx="5978072" cy="1104901"/>
          </a:xfrm>
        </p:spPr>
        <p:txBody>
          <a:bodyPr>
            <a:normAutofit/>
          </a:bodyPr>
          <a:lstStyle/>
          <a:p>
            <a:r>
              <a:rPr lang="en-US"/>
              <a:t>About Me</a:t>
            </a:r>
          </a:p>
        </p:txBody>
      </p:sp>
      <p:pic>
        <p:nvPicPr>
          <p:cNvPr id="19" name="Picture 16">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descr="A group of people posing for the camera&#10;&#10;Description automatically generated">
            <a:extLst>
              <a:ext uri="{FF2B5EF4-FFF2-40B4-BE49-F238E27FC236}">
                <a16:creationId xmlns:a16="http://schemas.microsoft.com/office/drawing/2014/main" id="{DE677465-A00D-43D8-B28D-C7D9EFDA32CB}"/>
              </a:ext>
            </a:extLst>
          </p:cNvPr>
          <p:cNvPicPr>
            <a:picLocks noChangeAspect="1"/>
          </p:cNvPicPr>
          <p:nvPr/>
        </p:nvPicPr>
        <p:blipFill rotWithShape="1">
          <a:blip r:embed="rId4">
            <a:extLst>
              <a:ext uri="{28A0092B-C50C-407E-A947-70E740481C1C}">
                <a14:useLocalDpi xmlns:a14="http://schemas.microsoft.com/office/drawing/2010/main" val="0"/>
              </a:ext>
            </a:extLst>
          </a:blip>
          <a:srcRect t="17547" r="1" b="13448"/>
          <a:stretch/>
        </p:blipFill>
        <p:spPr>
          <a:xfrm>
            <a:off x="-10649" y="10"/>
            <a:ext cx="4571649" cy="4206230"/>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B1497E8B-3F7E-48AD-B7C1-1A97BAC423B2}"/>
              </a:ext>
            </a:extLst>
          </p:cNvPr>
          <p:cNvPicPr>
            <a:picLocks noChangeAspect="1"/>
          </p:cNvPicPr>
          <p:nvPr/>
        </p:nvPicPr>
        <p:blipFill rotWithShape="1">
          <a:blip r:embed="rId5">
            <a:extLst>
              <a:ext uri="{28A0092B-C50C-407E-A947-70E740481C1C}">
                <a14:useLocalDpi xmlns:a14="http://schemas.microsoft.com/office/drawing/2010/main" val="0"/>
              </a:ext>
            </a:extLst>
          </a:blip>
          <a:srcRect r="-1" b="5198"/>
          <a:stretch/>
        </p:blipFill>
        <p:spPr>
          <a:xfrm>
            <a:off x="-10649" y="4322618"/>
            <a:ext cx="4571649" cy="2535382"/>
          </a:xfrm>
          <a:prstGeom prst="rect">
            <a:avLst/>
          </a:prstGeom>
        </p:spPr>
      </p:pic>
      <p:sp>
        <p:nvSpPr>
          <p:cNvPr id="3" name="Content Placeholder 2">
            <a:extLst>
              <a:ext uri="{FF2B5EF4-FFF2-40B4-BE49-F238E27FC236}">
                <a16:creationId xmlns:a16="http://schemas.microsoft.com/office/drawing/2014/main" id="{C2AA66D3-4A8A-444E-A7FC-06AFC052F35C}"/>
              </a:ext>
            </a:extLst>
          </p:cNvPr>
          <p:cNvSpPr>
            <a:spLocks noGrp="1"/>
          </p:cNvSpPr>
          <p:nvPr>
            <p:ph idx="1"/>
          </p:nvPr>
        </p:nvSpPr>
        <p:spPr>
          <a:xfrm>
            <a:off x="5146160" y="1828801"/>
            <a:ext cx="5978072" cy="3866048"/>
          </a:xfrm>
        </p:spPr>
        <p:txBody>
          <a:bodyPr anchor="ctr">
            <a:normAutofit/>
          </a:bodyPr>
          <a:lstStyle/>
          <a:p>
            <a:pPr>
              <a:buClr>
                <a:srgbClr val="7F40ED"/>
              </a:buClr>
            </a:pPr>
            <a:r>
              <a:rPr lang="en-US"/>
              <a:t>Operations Administrator @ Blizzard Entertainment</a:t>
            </a:r>
          </a:p>
          <a:p>
            <a:pPr>
              <a:buClr>
                <a:srgbClr val="7F40ED"/>
              </a:buClr>
            </a:pPr>
            <a:r>
              <a:rPr lang="en-US"/>
              <a:t>Started with PowerShell in mid 2017</a:t>
            </a:r>
          </a:p>
          <a:p>
            <a:pPr>
              <a:buClr>
                <a:srgbClr val="7F40ED"/>
              </a:buClr>
            </a:pPr>
            <a:r>
              <a:rPr lang="en-US">
                <a:hlinkClick r:id="rId6"/>
              </a:rPr>
              <a:t>https://mattbobke.com</a:t>
            </a:r>
            <a:endParaRPr lang="en-US"/>
          </a:p>
          <a:p>
            <a:pPr marL="36900" indent="0">
              <a:buClr>
                <a:srgbClr val="7F40ED"/>
              </a:buClr>
              <a:buNone/>
            </a:pPr>
            <a:endParaRPr lang="en-US"/>
          </a:p>
        </p:txBody>
      </p:sp>
    </p:spTree>
    <p:extLst>
      <p:ext uri="{BB962C8B-B14F-4D97-AF65-F5344CB8AC3E}">
        <p14:creationId xmlns:p14="http://schemas.microsoft.com/office/powerpoint/2010/main" val="70587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2C6F-582D-470E-9C76-E3BE501C2BF1}"/>
              </a:ext>
            </a:extLst>
          </p:cNvPr>
          <p:cNvSpPr>
            <a:spLocks noGrp="1"/>
          </p:cNvSpPr>
          <p:nvPr>
            <p:ph type="title"/>
          </p:nvPr>
        </p:nvSpPr>
        <p:spPr/>
        <p:txBody>
          <a:bodyPr/>
          <a:lstStyle/>
          <a:p>
            <a:r>
              <a:rPr lang="en-US" err="1"/>
              <a:t>AWSPowerShell</a:t>
            </a:r>
            <a:endParaRPr lang="en-US"/>
          </a:p>
        </p:txBody>
      </p:sp>
      <p:sp>
        <p:nvSpPr>
          <p:cNvPr id="3" name="Content Placeholder 2">
            <a:extLst>
              <a:ext uri="{FF2B5EF4-FFF2-40B4-BE49-F238E27FC236}">
                <a16:creationId xmlns:a16="http://schemas.microsoft.com/office/drawing/2014/main" id="{EFD952E0-3855-47AA-B857-06CDE707A9B0}"/>
              </a:ext>
            </a:extLst>
          </p:cNvPr>
          <p:cNvSpPr>
            <a:spLocks noGrp="1"/>
          </p:cNvSpPr>
          <p:nvPr>
            <p:ph idx="1"/>
          </p:nvPr>
        </p:nvSpPr>
        <p:spPr/>
        <p:txBody>
          <a:bodyPr>
            <a:normAutofit/>
          </a:bodyPr>
          <a:lstStyle/>
          <a:p>
            <a:r>
              <a:rPr lang="en-US"/>
              <a:t>From AWS:</a:t>
            </a:r>
          </a:p>
          <a:p>
            <a:pPr lvl="1"/>
            <a:r>
              <a:rPr lang="en-US"/>
              <a:t>“The AWS Tools for PowerShell let developers and administrators manage their AWS services and resources in the PowerShell scripting environment.”</a:t>
            </a:r>
          </a:p>
          <a:p>
            <a:r>
              <a:rPr lang="en-US"/>
              <a:t>As of November 2019, there are 3 package options:</a:t>
            </a:r>
          </a:p>
          <a:p>
            <a:pPr lvl="1"/>
            <a:r>
              <a:rPr lang="en-US" b="1" err="1"/>
              <a:t>AWSPowerShell</a:t>
            </a:r>
            <a:r>
              <a:rPr lang="en-US"/>
              <a:t> – legacy Windows-only monolithic module</a:t>
            </a:r>
          </a:p>
          <a:p>
            <a:pPr lvl="1"/>
            <a:r>
              <a:rPr lang="en-US" b="1" err="1"/>
              <a:t>AWSPowerShell.NetCore</a:t>
            </a:r>
            <a:r>
              <a:rPr lang="en-US" b="1"/>
              <a:t> </a:t>
            </a:r>
            <a:r>
              <a:rPr lang="en-US"/>
              <a:t>– legacy cross-platform monolithic module (requires .NET Framework 4.7.2 on Windows)</a:t>
            </a:r>
          </a:p>
          <a:p>
            <a:pPr lvl="1"/>
            <a:r>
              <a:rPr lang="en-US" b="1" err="1"/>
              <a:t>AWS.Tools</a:t>
            </a:r>
            <a:r>
              <a:rPr lang="en-US" b="1"/>
              <a:t> </a:t>
            </a:r>
            <a:r>
              <a:rPr lang="en-US"/>
              <a:t>– “modularized module” where each AWS service has an associated smaller sub-module (requires .NET Framework 4.7.2 on Windows)</a:t>
            </a:r>
          </a:p>
          <a:p>
            <a:r>
              <a:rPr lang="en-US">
                <a:hlinkClick r:id="rId2"/>
              </a:rPr>
              <a:t>https://docs.aws.amazon.com/powershell/latest/userguide/pstools-welcome.html</a:t>
            </a:r>
            <a:endParaRPr lang="en-US"/>
          </a:p>
        </p:txBody>
      </p:sp>
    </p:spTree>
    <p:extLst>
      <p:ext uri="{BB962C8B-B14F-4D97-AF65-F5344CB8AC3E}">
        <p14:creationId xmlns:p14="http://schemas.microsoft.com/office/powerpoint/2010/main" val="178190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461-37A6-47A4-A789-E73048D124B4}"/>
              </a:ext>
            </a:extLst>
          </p:cNvPr>
          <p:cNvSpPr>
            <a:spLocks noGrp="1"/>
          </p:cNvSpPr>
          <p:nvPr>
            <p:ph type="title"/>
          </p:nvPr>
        </p:nvSpPr>
        <p:spPr/>
        <p:txBody>
          <a:bodyPr>
            <a:normAutofit/>
          </a:bodyPr>
          <a:lstStyle/>
          <a:p>
            <a:r>
              <a:rPr lang="en-US"/>
              <a:t>PowerShell Desired State Configuration</a:t>
            </a:r>
          </a:p>
        </p:txBody>
      </p:sp>
      <p:sp>
        <p:nvSpPr>
          <p:cNvPr id="3" name="Content Placeholder 2">
            <a:extLst>
              <a:ext uri="{FF2B5EF4-FFF2-40B4-BE49-F238E27FC236}">
                <a16:creationId xmlns:a16="http://schemas.microsoft.com/office/drawing/2014/main" id="{7B76E849-6095-4B40-AB56-906382B8AA35}"/>
              </a:ext>
            </a:extLst>
          </p:cNvPr>
          <p:cNvSpPr>
            <a:spLocks noGrp="1"/>
          </p:cNvSpPr>
          <p:nvPr>
            <p:ph idx="1"/>
          </p:nvPr>
        </p:nvSpPr>
        <p:spPr>
          <a:xfrm>
            <a:off x="913795" y="1732449"/>
            <a:ext cx="10353762" cy="4776457"/>
          </a:xfrm>
        </p:spPr>
        <p:txBody>
          <a:bodyPr>
            <a:normAutofit fontScale="85000" lnSpcReduction="10000"/>
          </a:bodyPr>
          <a:lstStyle/>
          <a:p>
            <a:r>
              <a:rPr lang="en-US"/>
              <a:t>From Microsoft:</a:t>
            </a:r>
          </a:p>
          <a:p>
            <a:pPr lvl="1"/>
            <a:r>
              <a:rPr lang="en-US"/>
              <a:t>“DSC is a management platform in PowerShell that enables you to manage your IT and development infrastructure with configuration as code.”</a:t>
            </a:r>
          </a:p>
          <a:p>
            <a:r>
              <a:rPr lang="en-US"/>
              <a:t>Declarative PowerShell scripts (</a:t>
            </a:r>
            <a:r>
              <a:rPr lang="en-US" b="1"/>
              <a:t>Configurations</a:t>
            </a:r>
            <a:r>
              <a:rPr lang="en-US"/>
              <a:t>) define what a server should look like in its final </a:t>
            </a:r>
            <a:r>
              <a:rPr lang="en-US" i="1"/>
              <a:t>ideal</a:t>
            </a:r>
            <a:r>
              <a:rPr lang="en-US" b="1"/>
              <a:t> </a:t>
            </a:r>
            <a:r>
              <a:rPr lang="en-US"/>
              <a:t>state</a:t>
            </a:r>
          </a:p>
          <a:p>
            <a:pPr lvl="1"/>
            <a:r>
              <a:rPr lang="en-US"/>
              <a:t>Installed Windows features, firewall rules, group memberships, running services…</a:t>
            </a:r>
          </a:p>
          <a:p>
            <a:pPr lvl="1"/>
            <a:r>
              <a:rPr lang="en-US"/>
              <a:t>“This is what I want, now make it so.”</a:t>
            </a:r>
          </a:p>
          <a:p>
            <a:r>
              <a:rPr lang="en-US"/>
              <a:t>Configurations are made up of instances of </a:t>
            </a:r>
            <a:r>
              <a:rPr lang="en-US" b="1"/>
              <a:t>Resources</a:t>
            </a:r>
            <a:r>
              <a:rPr lang="en-US"/>
              <a:t> that contain the code that performs the desired system changes</a:t>
            </a:r>
          </a:p>
          <a:p>
            <a:r>
              <a:rPr lang="en-US"/>
              <a:t>Configurations are “compiled” to MOF (Managed Object Format) files</a:t>
            </a:r>
          </a:p>
          <a:p>
            <a:r>
              <a:rPr lang="en-US"/>
              <a:t>The </a:t>
            </a:r>
            <a:r>
              <a:rPr lang="en-US" b="1"/>
              <a:t>Local Configuration Manager (LCM) </a:t>
            </a:r>
            <a:r>
              <a:rPr lang="en-US"/>
              <a:t>is the engine that drives Resource execution – first-time run, scheduled or manual comparison checks of current state against desired state</a:t>
            </a:r>
          </a:p>
          <a:p>
            <a:pPr lvl="1"/>
            <a:r>
              <a:rPr lang="en-US"/>
              <a:t>The LCM parses a MOF file and applies its declarations</a:t>
            </a:r>
          </a:p>
          <a:p>
            <a:pPr lvl="1"/>
            <a:r>
              <a:rPr lang="en-US"/>
              <a:t>MOF is </a:t>
            </a:r>
            <a:r>
              <a:rPr lang="en-US" b="1"/>
              <a:t>pushed</a:t>
            </a:r>
            <a:r>
              <a:rPr lang="en-US"/>
              <a:t> via code, or </a:t>
            </a:r>
            <a:r>
              <a:rPr lang="en-US" b="1"/>
              <a:t>pulled</a:t>
            </a:r>
            <a:r>
              <a:rPr lang="en-US"/>
              <a:t> via the LCM from a Pull Server</a:t>
            </a:r>
          </a:p>
          <a:p>
            <a:r>
              <a:rPr lang="en-US">
                <a:hlinkClick r:id="rId2"/>
              </a:rPr>
              <a:t>https://docs.microsoft.com/en-us/powershell/scripting/dsc/overview/overview?view=powershell-5.1</a:t>
            </a:r>
            <a:endParaRPr lang="en-US"/>
          </a:p>
        </p:txBody>
      </p:sp>
    </p:spTree>
    <p:extLst>
      <p:ext uri="{BB962C8B-B14F-4D97-AF65-F5344CB8AC3E}">
        <p14:creationId xmlns:p14="http://schemas.microsoft.com/office/powerpoint/2010/main" val="370657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2361-DFC5-4452-A464-527525A5A486}"/>
              </a:ext>
            </a:extLst>
          </p:cNvPr>
          <p:cNvSpPr>
            <a:spLocks noGrp="1"/>
          </p:cNvSpPr>
          <p:nvPr>
            <p:ph type="title"/>
          </p:nvPr>
        </p:nvSpPr>
        <p:spPr/>
        <p:txBody>
          <a:bodyPr/>
          <a:lstStyle/>
          <a:p>
            <a:r>
              <a:rPr lang="en-US"/>
              <a:t>AWS Systems Manager</a:t>
            </a:r>
          </a:p>
        </p:txBody>
      </p:sp>
      <p:sp>
        <p:nvSpPr>
          <p:cNvPr id="3" name="Content Placeholder 2">
            <a:extLst>
              <a:ext uri="{FF2B5EF4-FFF2-40B4-BE49-F238E27FC236}">
                <a16:creationId xmlns:a16="http://schemas.microsoft.com/office/drawing/2014/main" id="{8F674A36-553E-494A-AFC7-DB0D1F7E2ED9}"/>
              </a:ext>
            </a:extLst>
          </p:cNvPr>
          <p:cNvSpPr>
            <a:spLocks noGrp="1"/>
          </p:cNvSpPr>
          <p:nvPr>
            <p:ph idx="1"/>
          </p:nvPr>
        </p:nvSpPr>
        <p:spPr/>
        <p:txBody>
          <a:bodyPr>
            <a:normAutofit/>
          </a:bodyPr>
          <a:lstStyle/>
          <a:p>
            <a:r>
              <a:rPr lang="en-US"/>
              <a:t>From Amazon:</a:t>
            </a:r>
          </a:p>
          <a:p>
            <a:pPr lvl="1"/>
            <a:r>
              <a:rPr lang="en-US"/>
              <a:t>“AWS Systems Manager is an AWS service that you can use to view and control your infrastructure on AWS.”</a:t>
            </a:r>
          </a:p>
          <a:p>
            <a:r>
              <a:rPr lang="en-US"/>
              <a:t>Observe and control AWS EC2 Instances as well as on-prem servers, VMs in other cloud environments</a:t>
            </a:r>
          </a:p>
          <a:p>
            <a:pPr lvl="1"/>
            <a:r>
              <a:rPr lang="en-US"/>
              <a:t>Configuration management, maintenance, command execution, inventory…</a:t>
            </a:r>
          </a:p>
          <a:p>
            <a:r>
              <a:rPr lang="en-US"/>
              <a:t>Full listing of capabilities: </a:t>
            </a:r>
            <a:r>
              <a:rPr lang="en-US">
                <a:hlinkClick r:id="rId2"/>
              </a:rPr>
              <a:t>https://docs.aws.amazon.com/systems-manager/latest/userguide/features.html</a:t>
            </a:r>
            <a:endParaRPr lang="en-US"/>
          </a:p>
          <a:p>
            <a:r>
              <a:rPr lang="en-US" b="1" u="sng"/>
              <a:t>Many</a:t>
            </a:r>
            <a:r>
              <a:rPr lang="en-US"/>
              <a:t> of these capabilities are free or very low-cost – viable alternative to pricey on-prem management platforms</a:t>
            </a:r>
            <a:endParaRPr lang="en-US" b="1" u="sng"/>
          </a:p>
        </p:txBody>
      </p:sp>
    </p:spTree>
    <p:extLst>
      <p:ext uri="{BB962C8B-B14F-4D97-AF65-F5344CB8AC3E}">
        <p14:creationId xmlns:p14="http://schemas.microsoft.com/office/powerpoint/2010/main" val="249201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5AC191E-B894-4011-A811-A69B243F2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0" y="0"/>
            <a:ext cx="5910480" cy="6858000"/>
          </a:xfrm>
          <a:prstGeom prst="rect">
            <a:avLst/>
          </a:prstGeom>
        </p:spPr>
      </p:pic>
    </p:spTree>
    <p:extLst>
      <p:ext uri="{BB962C8B-B14F-4D97-AF65-F5344CB8AC3E}">
        <p14:creationId xmlns:p14="http://schemas.microsoft.com/office/powerpoint/2010/main" val="345353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5ABE-8C90-4D85-A27E-DE97BACFB213}"/>
              </a:ext>
            </a:extLst>
          </p:cNvPr>
          <p:cNvSpPr>
            <a:spLocks noGrp="1"/>
          </p:cNvSpPr>
          <p:nvPr>
            <p:ph type="title"/>
          </p:nvPr>
        </p:nvSpPr>
        <p:spPr/>
        <p:txBody>
          <a:bodyPr/>
          <a:lstStyle/>
          <a:p>
            <a:r>
              <a:rPr lang="en-US"/>
              <a:t>AWS Systems Manager Agent</a:t>
            </a:r>
          </a:p>
        </p:txBody>
      </p:sp>
      <p:sp>
        <p:nvSpPr>
          <p:cNvPr id="3" name="Content Placeholder 2">
            <a:extLst>
              <a:ext uri="{FF2B5EF4-FFF2-40B4-BE49-F238E27FC236}">
                <a16:creationId xmlns:a16="http://schemas.microsoft.com/office/drawing/2014/main" id="{210C92E4-CA1E-43E4-8A6C-7C387BC5F49C}"/>
              </a:ext>
            </a:extLst>
          </p:cNvPr>
          <p:cNvSpPr>
            <a:spLocks noGrp="1"/>
          </p:cNvSpPr>
          <p:nvPr>
            <p:ph idx="1"/>
          </p:nvPr>
        </p:nvSpPr>
        <p:spPr/>
        <p:txBody>
          <a:bodyPr/>
          <a:lstStyle/>
          <a:p>
            <a:r>
              <a:rPr lang="en-US"/>
              <a:t>Amazon software agent that must be installed on any managed machine for Systems Manager to be able to perform its tasks</a:t>
            </a:r>
          </a:p>
          <a:p>
            <a:r>
              <a:rPr lang="en-US"/>
              <a:t>Installed by default on many Amazon-provided machine images (AMIs)</a:t>
            </a:r>
          </a:p>
          <a:p>
            <a:r>
              <a:rPr lang="en-US"/>
              <a:t>Must be installed and configured via a separate process for on-prem machines and non-Amazon VMs</a:t>
            </a:r>
          </a:p>
        </p:txBody>
      </p:sp>
    </p:spTree>
    <p:extLst>
      <p:ext uri="{BB962C8B-B14F-4D97-AF65-F5344CB8AC3E}">
        <p14:creationId xmlns:p14="http://schemas.microsoft.com/office/powerpoint/2010/main" val="257846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BB1E-2C55-4008-BA59-754F2C5F6599}"/>
              </a:ext>
            </a:extLst>
          </p:cNvPr>
          <p:cNvSpPr>
            <a:spLocks noGrp="1"/>
          </p:cNvSpPr>
          <p:nvPr>
            <p:ph type="title"/>
          </p:nvPr>
        </p:nvSpPr>
        <p:spPr/>
        <p:txBody>
          <a:bodyPr/>
          <a:lstStyle/>
          <a:p>
            <a:r>
              <a:rPr lang="en-US"/>
              <a:t>AWS State Manager Documents</a:t>
            </a:r>
          </a:p>
        </p:txBody>
      </p:sp>
      <p:sp>
        <p:nvSpPr>
          <p:cNvPr id="3" name="Content Placeholder 2">
            <a:extLst>
              <a:ext uri="{FF2B5EF4-FFF2-40B4-BE49-F238E27FC236}">
                <a16:creationId xmlns:a16="http://schemas.microsoft.com/office/drawing/2014/main" id="{C355D230-BC83-4A5D-8894-8E2A35A79BC9}"/>
              </a:ext>
            </a:extLst>
          </p:cNvPr>
          <p:cNvSpPr>
            <a:spLocks noGrp="1"/>
          </p:cNvSpPr>
          <p:nvPr>
            <p:ph idx="1"/>
          </p:nvPr>
        </p:nvSpPr>
        <p:spPr/>
        <p:txBody>
          <a:bodyPr/>
          <a:lstStyle/>
          <a:p>
            <a:r>
              <a:rPr lang="en-US"/>
              <a:t>JSON or YAML files that define the actions that Systems Manager should perform on managed instances</a:t>
            </a:r>
          </a:p>
          <a:p>
            <a:r>
              <a:rPr lang="en-US"/>
              <a:t>Amazon provides many pre-configured documents in Systems Manager and you can also create your own</a:t>
            </a:r>
          </a:p>
        </p:txBody>
      </p:sp>
    </p:spTree>
    <p:extLst>
      <p:ext uri="{BB962C8B-B14F-4D97-AF65-F5344CB8AC3E}">
        <p14:creationId xmlns:p14="http://schemas.microsoft.com/office/powerpoint/2010/main" val="278687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1B4D-6AD7-408E-B406-59729FF4F8C6}"/>
              </a:ext>
            </a:extLst>
          </p:cNvPr>
          <p:cNvSpPr>
            <a:spLocks noGrp="1"/>
          </p:cNvSpPr>
          <p:nvPr>
            <p:ph type="title"/>
          </p:nvPr>
        </p:nvSpPr>
        <p:spPr/>
        <p:txBody>
          <a:bodyPr/>
          <a:lstStyle/>
          <a:p>
            <a:r>
              <a:rPr lang="en-US"/>
              <a:t>AWS-</a:t>
            </a:r>
            <a:r>
              <a:rPr lang="en-US" err="1"/>
              <a:t>ApplyDSCMofs</a:t>
            </a:r>
            <a:endParaRPr lang="en-US"/>
          </a:p>
        </p:txBody>
      </p:sp>
      <p:sp>
        <p:nvSpPr>
          <p:cNvPr id="3" name="Content Placeholder 2">
            <a:extLst>
              <a:ext uri="{FF2B5EF4-FFF2-40B4-BE49-F238E27FC236}">
                <a16:creationId xmlns:a16="http://schemas.microsoft.com/office/drawing/2014/main" id="{FC5CECED-0781-4699-8315-346EAD7B1AA2}"/>
              </a:ext>
            </a:extLst>
          </p:cNvPr>
          <p:cNvSpPr>
            <a:spLocks noGrp="1"/>
          </p:cNvSpPr>
          <p:nvPr>
            <p:ph idx="1"/>
          </p:nvPr>
        </p:nvSpPr>
        <p:spPr/>
        <p:txBody>
          <a:bodyPr>
            <a:normAutofit lnSpcReduction="10000"/>
          </a:bodyPr>
          <a:lstStyle/>
          <a:p>
            <a:r>
              <a:rPr lang="en-US"/>
              <a:t>Systems Manager document that applies one or more MOFs to one or more managed machines</a:t>
            </a:r>
          </a:p>
          <a:p>
            <a:r>
              <a:rPr lang="en-US"/>
              <a:t>Can be executed once with Run Command, or on a defined schedule with State Manager</a:t>
            </a:r>
          </a:p>
          <a:p>
            <a:r>
              <a:rPr lang="en-US"/>
              <a:t>MOFs can be stored in S3, retrieved from file shares, or requested via HTTP</a:t>
            </a:r>
          </a:p>
          <a:p>
            <a:r>
              <a:rPr lang="en-US"/>
              <a:t>DSC resource modules can be downloaded from the PowerShell Gallery, or from S3 if your org does not allow public package feeds</a:t>
            </a:r>
          </a:p>
          <a:p>
            <a:r>
              <a:rPr lang="en-US"/>
              <a:t>Dynamic Token Substitution can replace specially-formatted “tokens” in Configurations with values from environment variables, Parameter Store, or instance tags</a:t>
            </a:r>
          </a:p>
          <a:p>
            <a:pPr lvl="1"/>
            <a:r>
              <a:rPr lang="en-US"/>
              <a:t>Allows for development of common MOFs that still use instance-specific values</a:t>
            </a:r>
          </a:p>
          <a:p>
            <a:r>
              <a:rPr lang="en-US"/>
              <a:t>Compliance reports are automatically written to S3 and reported in the Systems Manager console</a:t>
            </a:r>
          </a:p>
          <a:p>
            <a:endParaRPr lang="en-US"/>
          </a:p>
        </p:txBody>
      </p:sp>
    </p:spTree>
    <p:extLst>
      <p:ext uri="{BB962C8B-B14F-4D97-AF65-F5344CB8AC3E}">
        <p14:creationId xmlns:p14="http://schemas.microsoft.com/office/powerpoint/2010/main" val="2689295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224</TotalTime>
  <Words>760</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Calisto MT</vt:lpstr>
      <vt:lpstr>Wingdings 2</vt:lpstr>
      <vt:lpstr>Slate</vt:lpstr>
      <vt:lpstr>Intro to AWSPowerShell  and AWS-ApplyDSCMofs</vt:lpstr>
      <vt:lpstr>About Me</vt:lpstr>
      <vt:lpstr>AWSPowerShell</vt:lpstr>
      <vt:lpstr>PowerShell Desired State Configuration</vt:lpstr>
      <vt:lpstr>AWS Systems Manager</vt:lpstr>
      <vt:lpstr>PowerPoint Presentation</vt:lpstr>
      <vt:lpstr>AWS Systems Manager Agent</vt:lpstr>
      <vt:lpstr>AWS State Manager Documents</vt:lpstr>
      <vt:lpstr>AWS-ApplyDSCMofs</vt:lpstr>
      <vt:lpstr>PowerPoint Presentation</vt:lpstr>
      <vt:lpstr>Pros and “Cons” of AWS-ApplyDSCMofs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AWSPowerShell and AWS-ApplyDSCMofs</dc:title>
  <dc:creator>Matt Bobke</dc:creator>
  <cp:lastModifiedBy>Matt Bobke</cp:lastModifiedBy>
  <cp:revision>68</cp:revision>
  <dcterms:created xsi:type="dcterms:W3CDTF">2019-11-25T20:25:24Z</dcterms:created>
  <dcterms:modified xsi:type="dcterms:W3CDTF">2019-11-26T08:12:43Z</dcterms:modified>
</cp:coreProperties>
</file>