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http://www.juxtasoftware.org/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https://github.com/lofhm/ECCO-TCP" Type="http://schemas.openxmlformats.org/officeDocument/2006/relationships/hyperlink" TargetMode="External" Id="rId4"/><Relationship Target="../media/image12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282247" x="-11630"/>
            <a:ext cy="994499" cx="915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buNone/>
            </a:pPr>
            <a:r>
              <a:rPr b="0" sz="3600" lang="en">
                <a:latin typeface="Courier New"/>
                <a:ea typeface="Courier New"/>
                <a:cs typeface="Courier New"/>
                <a:sym typeface="Courier New"/>
              </a:rPr>
              <a:t>Git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 tale told by an idiot</a:t>
            </a:r>
          </a:p>
          <a:p>
            <a:pPr rtl="0" lvl="0"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Matt Burton (@mcburton)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8" name="Shape 78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>
              <a:buNone/>
            </a:pP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Cloning</a:t>
            </a:r>
            <a:r>
              <a:rPr sz="2200" lang="en"/>
              <a:t>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or</a:t>
            </a:r>
            <a:r>
              <a:rPr sz="2200" lang="en"/>
              <a:t>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Forking</a:t>
            </a:r>
            <a:r>
              <a:rPr sz="2200" lang="en"/>
              <a:t>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these branches enables asynchronous remote collaboration.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4" name="Shape 84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Merging</a:t>
            </a:r>
            <a:r>
              <a:rPr sz="2200" lang="en"/>
              <a:t>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lets you incorporate branches or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Pull</a:t>
            </a:r>
            <a:r>
              <a:rPr b="1" sz="2200"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remote work.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0" name="Shape 90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Git is a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protocol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and a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scaffolding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for sharing and scaling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Repositories.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/>
        </p:nvSpPr>
        <p:spPr>
          <a:xfrm>
            <a:off y="2838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While Git is technically indifferent to the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stuff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in the repository. </a:t>
            </a:r>
          </a:p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The design favors structured text (code, html, xml, etc)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/>
        </p:nvSpPr>
        <p:spPr>
          <a:xfrm>
            <a:off y="0" x="-6096"/>
            <a:ext cy="5623359" cx="915619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1" name="Shape 101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sz="2200" lang="en"/>
              <a:t>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allows you to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see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the differences between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Commits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/>
        </p:nvSpPr>
        <p:spPr>
          <a:xfrm>
            <a:off y="2838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Git is great with </a:t>
            </a:r>
            <a:r>
              <a:rPr b="1" sz="2200" lang="en">
                <a:latin typeface="Georgia"/>
                <a:ea typeface="Georgia"/>
                <a:cs typeface="Georgia"/>
                <a:sym typeface="Georgia"/>
              </a:rPr>
              <a:t>data,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not as great (but still good) with </a:t>
            </a:r>
            <a:r>
              <a:rPr b="1" sz="2200" lang="en">
                <a:latin typeface="Georgia"/>
                <a:ea typeface="Georgia"/>
                <a:cs typeface="Georgia"/>
                <a:sym typeface="Georgia"/>
              </a:rPr>
              <a:t>prose. </a:t>
            </a:r>
          </a:p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Need prose-centric vs. code-centric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diff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(</a:t>
            </a:r>
            <a:r>
              <a:rPr u="sng" sz="2200" lang="en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Juxta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perhaps?)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/>
        </p:nvSpPr>
        <p:spPr>
          <a:xfrm>
            <a:off y="86650" x="152400"/>
            <a:ext cy="5086350" cx="8839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2" name="Shape 112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Repository structure is complicated. Directories of XML files is not ideal.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/>
        </p:nvSpPr>
        <p:spPr>
          <a:xfrm>
            <a:off y="0" x="0"/>
            <a:ext cy="5552209" cx="913666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18" name="Shape 118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Git and GitHub can be used as a platform for hosting, sharing, and tracking Digital Humanities data repositories.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/>
        </p:nvSpPr>
        <p:spPr>
          <a:xfrm>
            <a:off y="2263" x="15657"/>
            <a:ext cy="5939345" cx="91131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24" name="Shape 124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Github as a host for DH data. </a:t>
            </a:r>
            <a:r>
              <a:rPr u="sng" sz="2200" lang="en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ECCO-TCP is already there.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/>
        </p:nvSpPr>
        <p:spPr>
          <a:xfrm>
            <a:off y="2838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Github can be used as a central coordination point for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distributed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asynchronous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collaboration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/>
        </p:nvSpPr>
        <p:spPr>
          <a:xfrm>
            <a:off y="2838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Git is a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distributed version control system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(DVCS) or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source code management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(SCM) system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/>
        </p:nvSpPr>
        <p:spPr>
          <a:xfrm>
            <a:off y="1445412" x="219075"/>
            <a:ext cy="2047875" cx="87058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35" name="Shape 135"/>
          <p:cNvSpPr txBox="1"/>
          <p:nvPr/>
        </p:nvSpPr>
        <p:spPr>
          <a:xfrm>
            <a:off y="4476425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I can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Pull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a remote repository from Github to my local machine...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/>
        </p:nvSpPr>
        <p:spPr>
          <a:xfrm>
            <a:off y="-140425" x="1415936"/>
            <a:ext cy="6284561" cx="63121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1" name="Shape 141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....edit files locally with my favorite editors and tools...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/>
        </p:nvSpPr>
        <p:spPr>
          <a:xfrm>
            <a:off y="477137" x="471487"/>
            <a:ext cy="4429125" cx="8201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47" name="Shape 147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...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b="1" sz="2200"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the changes to my local repository...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/>
        </p:nvSpPr>
        <p:spPr>
          <a:xfrm>
            <a:off y="0" x="1309687"/>
            <a:ext cy="6238875" cx="65246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53" name="Shape 153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...and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b="1" sz="2200"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my updated repository to </a:t>
            </a:r>
            <a:r>
              <a:rPr b="1" sz="2200" lang="en" i="1">
                <a:latin typeface="Georgia"/>
                <a:ea typeface="Georgia"/>
                <a:cs typeface="Georgia"/>
                <a:sym typeface="Georgia"/>
              </a:rPr>
              <a:t>GitHub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This is a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very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high level, conceptual overview. </a:t>
            </a:r>
          </a:p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Using Git is complicated and requires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lots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of patience. </a:t>
            </a:r>
          </a:p>
        </p:txBody>
      </p:sp>
      <p:sp>
        <p:nvSpPr>
          <p:cNvPr id="159" name="Shape 159"/>
          <p:cNvSpPr/>
          <p:nvPr/>
        </p:nvSpPr>
        <p:spPr>
          <a:xfrm>
            <a:off y="437250" x="1233487"/>
            <a:ext cy="5238750" cx="66770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/>
        </p:nvSpPr>
        <p:spPr>
          <a:xfrm>
            <a:off y="2838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Thanks! If you have questions please contact me on twitter (@mcburton) or email (matt@mcburton.net).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y="2450662" x="457200"/>
            <a:ext cy="1800000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algn="ctr"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"I'm an egotistical bastard, and I name all my projects after myself. First 'Linux', now 'git'." -Linus Torvalds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/>
        </p:nvSpPr>
        <p:spPr>
          <a:xfrm>
            <a:off y="355926" x="394050"/>
            <a:ext cy="1903799" cx="23573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spAutoFit/>
          </a:bodyPr>
          <a:lstStyle/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stash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rebase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it. 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4522973" x="394050"/>
            <a:ext cy="1979099" cx="2412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spAutoFit/>
          </a:bodyPr>
          <a:lstStyle/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diff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tag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Clr>
                <a:srgbClr val="000000"/>
              </a:buClr>
              <a:buSzPct val="64705"/>
              <a:buFont typeface="Arial"/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it.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2403750" x="394050"/>
            <a:ext cy="1975199" cx="2366700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merge 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clean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blame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 </a:t>
            </a:r>
          </a:p>
          <a:p>
            <a:pPr rtl="0" lvl="0">
              <a:buClr>
                <a:srgbClr val="000000"/>
              </a:buClr>
              <a:buSzPct val="64705"/>
              <a:buFont typeface="Arial"/>
              <a:buNone/>
            </a:pP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sz="17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it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6375900" x="3170716"/>
            <a:ext cy="405899" cx="5973299"/>
          </a:xfrm>
          <a:prstGeom prst="rect">
            <a:avLst/>
          </a:prstGeom>
        </p:spPr>
        <p:txBody>
          <a:bodyPr bIns="91425" rIns="91425" lIns="91425" tIns="91425" anchor="ctr" anchorCtr="0">
            <a:spAutoFit/>
          </a:bodyPr>
          <a:lstStyle/>
          <a:p>
            <a:pPr algn="r" rtl="0" lvl="0">
              <a:buClr>
                <a:srgbClr val="000000"/>
              </a:buClr>
              <a:buSzPct val="36666"/>
              <a:buFont typeface="Arial"/>
              <a:buNone/>
            </a:pPr>
            <a:r>
              <a:rPr sz="3000"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Git's (complex) logic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8" name="Shape 48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Work you have saved can be bundled into a</a:t>
            </a:r>
            <a:r>
              <a:rPr sz="2200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Commit.</a:t>
            </a:r>
            <a:r>
              <a:rPr sz="2200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4" name="Shape 54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sz="2200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sz="2200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is a snapshot of all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new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work since the previous</a:t>
            </a:r>
            <a:r>
              <a:rPr sz="2200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Commit.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0" name="Shape 60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Commits</a:t>
            </a:r>
            <a:r>
              <a:rPr sz="2200" lang="en"/>
              <a:t>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are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humane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units of work. All glory to the metadata.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/>
        </p:nvSpPr>
        <p:spPr>
          <a:xfrm>
            <a:off y="0" x="114300"/>
            <a:ext cy="6143625" cx="8915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6" name="Shape 66"/>
          <p:cNvSpPr txBox="1"/>
          <p:nvPr/>
        </p:nvSpPr>
        <p:spPr>
          <a:xfrm>
            <a:off y="5861845" x="0"/>
            <a:ext cy="995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history provides a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 of </a:t>
            </a:r>
            <a:r>
              <a:rPr sz="2200" lang="en" i="1">
                <a:latin typeface="Georgia"/>
                <a:ea typeface="Georgia"/>
                <a:cs typeface="Georgia"/>
                <a:sym typeface="Georgia"/>
              </a:rPr>
              <a:t>punctuated meaningful work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/>
        </p:nvSpPr>
        <p:spPr>
          <a:xfrm>
            <a:off y="0" x="0"/>
            <a:ext cy="68580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2" name="Shape 72"/>
          <p:cNvSpPr txBox="1"/>
          <p:nvPr/>
        </p:nvSpPr>
        <p:spPr>
          <a:xfrm>
            <a:off y="5676000" x="0"/>
            <a:ext cy="1181999" cx="9144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spAutoFit/>
          </a:bodyPr>
          <a:lstStyle/>
          <a:p>
            <a:pPr algn="ctr" rtl="0" lvl="0">
              <a:buNone/>
            </a:pP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Branching</a:t>
            </a:r>
            <a:r>
              <a:rPr sz="2200" lang="en"/>
              <a:t>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&amp;</a:t>
            </a:r>
            <a:r>
              <a:rPr sz="2200" lang="en"/>
              <a:t> </a:t>
            </a:r>
            <a:r>
              <a:rPr b="1" sz="2200" lang="en">
                <a:latin typeface="Consolas"/>
                <a:ea typeface="Consolas"/>
                <a:cs typeface="Consolas"/>
                <a:sym typeface="Consolas"/>
              </a:rPr>
              <a:t>Merging</a:t>
            </a:r>
            <a:r>
              <a:rPr sz="2200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200" lang="en">
                <a:latin typeface="Georgia"/>
                <a:ea typeface="Georgia"/>
                <a:cs typeface="Georgia"/>
                <a:sym typeface="Georgia"/>
              </a:rPr>
              <a:t>these units enables parallel workflows.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