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69" r:id="rId6"/>
    <p:sldId id="270" r:id="rId7"/>
    <p:sldId id="279" r:id="rId8"/>
    <p:sldId id="280" r:id="rId9"/>
    <p:sldId id="258" r:id="rId10"/>
    <p:sldId id="260" r:id="rId11"/>
    <p:sldId id="268" r:id="rId12"/>
    <p:sldId id="263" r:id="rId13"/>
    <p:sldId id="271" r:id="rId14"/>
    <p:sldId id="264" r:id="rId15"/>
    <p:sldId id="277" r:id="rId16"/>
    <p:sldId id="273" r:id="rId17"/>
    <p:sldId id="27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13110-04DC-ACC3-87DB-23F22EAC527B}" v="9" dt="2024-04-09T14:08:10.837"/>
    <p1510:client id="{3F88EA9A-3668-F684-1D14-D644E72A9EAD}" v="60" dt="2024-04-09T23:38:53.903"/>
    <p1510:client id="{4321B5B3-1669-60D1-EDDA-B783D2EE8E58}" v="171" dt="2024-04-09T16:25:08.127"/>
    <p1510:client id="{99BFDE55-39CB-CA2F-2396-0D270A8754C7}" v="1178" dt="2024-04-08T21:26:04.406"/>
    <p1510:client id="{C7F540A2-C597-AC51-FFF6-B2C681EE8BC7}" v="1624" dt="2024-04-08T21:38:27.258"/>
    <p1510:client id="{EFE4C50B-5D02-41DF-FB10-61D57D45BAAD}" v="106" dt="2024-04-08T18:52:16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FHIR_OMOP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Summay</a:t>
            </a:r>
            <a:r>
              <a:rPr lang="en-US" dirty="0"/>
              <a:t> </a:t>
            </a:r>
            <a:r>
              <a:rPr lang="en-US"/>
              <a:t>of proof-of-concept </a:t>
            </a:r>
            <a:r>
              <a:rPr lang="en-US" dirty="0"/>
              <a:t>test</a:t>
            </a:r>
          </a:p>
          <a:p>
            <a:r>
              <a:rPr lang="en-US" dirty="0"/>
              <a:t>APR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11A8-C62F-18B0-83B8-0F6DE03E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aseline="0">
                <a:latin typeface="Aptos Display"/>
              </a:rPr>
              <a:t>Insert New Patient </a:t>
            </a:r>
            <a:r>
              <a:rPr lang="en-US">
                <a:latin typeface="Aptos Display"/>
              </a:rPr>
              <a:t>using API</a:t>
            </a:r>
            <a:r>
              <a:rPr lang="en-US" sz="4400">
                <a:latin typeface="Aptos Display"/>
                <a:ea typeface="Aptos Display"/>
                <a:cs typeface="Aptos Display"/>
              </a:rPr>
              <a:t>​</a:t>
            </a:r>
            <a:endParaRPr lang="en-US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38690EB-7472-6C75-E04A-A2923A87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7" y="2702020"/>
            <a:ext cx="10526221" cy="1756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09F6A-1FAB-61C6-A1DC-F86DCBCB1CEF}"/>
              </a:ext>
            </a:extLst>
          </p:cNvPr>
          <p:cNvSpPr txBox="1"/>
          <p:nvPr/>
        </p:nvSpPr>
        <p:spPr>
          <a:xfrm>
            <a:off x="838662" y="1685635"/>
            <a:ext cx="71997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Send a POST request to create a new Patient.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Check the response status code -&gt; 201, indicating new Patient resources was successfully created </a:t>
            </a: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1635D-7F0D-3BCA-A543-A6AFF1A17371}"/>
              </a:ext>
            </a:extLst>
          </p:cNvPr>
          <p:cNvSpPr txBox="1"/>
          <p:nvPr/>
        </p:nvSpPr>
        <p:spPr>
          <a:xfrm>
            <a:off x="838661" y="4920671"/>
            <a:ext cx="71997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Could extract the new Patient's information and retrieve the new Patient record to confirm the Patient creation.</a:t>
            </a:r>
          </a:p>
          <a:p>
            <a:pPr marL="285750" indent="-285750">
              <a:buFont typeface="Arial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1544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7DB9-301D-1E67-AC15-7D653375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Patient using API</a:t>
            </a:r>
          </a:p>
        </p:txBody>
      </p:sp>
      <p:pic>
        <p:nvPicPr>
          <p:cNvPr id="4" name="Content Placeholder 3" descr="A screen shot of a computer&#10;33">
            <a:extLst>
              <a:ext uri="{FF2B5EF4-FFF2-40B4-BE49-F238E27FC236}">
                <a16:creationId xmlns:a16="http://schemas.microsoft.com/office/drawing/2014/main" id="{A4A88130-95A3-75F3-BD65-5639E6844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1" t="6962" r="3287" b="9177"/>
          <a:stretch/>
        </p:blipFill>
        <p:spPr>
          <a:xfrm>
            <a:off x="1024713" y="3024223"/>
            <a:ext cx="5029206" cy="16251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8F128-A23E-FE79-9DD7-326F6B775937}"/>
              </a:ext>
            </a:extLst>
          </p:cNvPr>
          <p:cNvSpPr txBox="1"/>
          <p:nvPr/>
        </p:nvSpPr>
        <p:spPr>
          <a:xfrm>
            <a:off x="1193339" y="2536766"/>
            <a:ext cx="469207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/>
              <a:t>Import Packages, Credentials, and base URL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FEC49-5F18-F9F8-7B2E-64EB5005D485}"/>
              </a:ext>
            </a:extLst>
          </p:cNvPr>
          <p:cNvSpPr txBox="1"/>
          <p:nvPr/>
        </p:nvSpPr>
        <p:spPr>
          <a:xfrm>
            <a:off x="838661" y="1789544"/>
            <a:ext cx="71997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Patient id: </a:t>
            </a:r>
            <a:r>
              <a:rPr lang="en-US" sz="1600">
                <a:ea typeface="+mn-lt"/>
                <a:cs typeface="+mn-lt"/>
              </a:rPr>
              <a:t>-9066461348710750663</a:t>
            </a: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4C47F-3C05-250E-ACF1-C38C9056AC1C}"/>
              </a:ext>
            </a:extLst>
          </p:cNvPr>
          <p:cNvSpPr txBox="1"/>
          <p:nvPr/>
        </p:nvSpPr>
        <p:spPr>
          <a:xfrm>
            <a:off x="1027475" y="5114021"/>
            <a:ext cx="71997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Standard HAPI server features with password security or OAuth</a:t>
            </a:r>
          </a:p>
        </p:txBody>
      </p:sp>
    </p:spTree>
    <p:extLst>
      <p:ext uri="{BB962C8B-B14F-4D97-AF65-F5344CB8AC3E}">
        <p14:creationId xmlns:p14="http://schemas.microsoft.com/office/powerpoint/2010/main" val="421475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Retrieve Patient using API </a:t>
            </a:r>
          </a:p>
        </p:txBody>
      </p:sp>
      <p:pic>
        <p:nvPicPr>
          <p:cNvPr id="6" name="Content Placeholder 5" descr="A close up of a number&#10;&#10;Description automatically generated">
            <a:extLst>
              <a:ext uri="{FF2B5EF4-FFF2-40B4-BE49-F238E27FC236}">
                <a16:creationId xmlns:a16="http://schemas.microsoft.com/office/drawing/2014/main" id="{F18A3157-F6D4-8B30-F5F5-DAD1AE4D3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566046"/>
            <a:ext cx="7536872" cy="7279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899A1-D6B1-CD40-FA9C-3EDE439AA523}"/>
              </a:ext>
            </a:extLst>
          </p:cNvPr>
          <p:cNvSpPr txBox="1"/>
          <p:nvPr/>
        </p:nvSpPr>
        <p:spPr>
          <a:xfrm>
            <a:off x="706582" y="3207327"/>
            <a:ext cx="10058400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{</a:t>
            </a:r>
          </a:p>
          <a:p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resourceType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'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Patient'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 'id'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'-9066461348710750663'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 'meta'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{'profile': ['http://hl7.org/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fhir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/us/core/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StructureDefinition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/us-core-patient']}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 'text'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{'status': 'generated',
   'div': '&lt;div 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xmlns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="http://www.w3.org/1999/xhtml"&gt;&lt;div class="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hapiHeaderText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"&gt;&lt;/div&gt;&lt;table     class="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hapiPropertyTable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"&gt;&lt;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tbody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&gt;&lt;tr&gt;&lt;td&gt;Identifier&lt;/td&gt;&lt;td&gt;10037975&lt;/td&gt;&lt;/tr&gt;&lt;tr&gt; </a:t>
            </a:r>
          </a:p>
          <a:p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    &lt;td&gt;Date of birth&lt;/td&gt;&lt;td&gt;&lt;span&gt;15 June 2125&lt;/span&gt;&lt;/td&gt;&lt;/tr&gt;&lt;/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tbody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&gt;&lt;/table&gt;&lt;/div&gt;'}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'identifier'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[{'value': '10037975'}]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'active'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False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'gender'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'male'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birthDate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'2125-06-15'</a:t>
            </a:r>
          </a:p>
          <a:p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}</a:t>
            </a:r>
            <a:endParaRPr lang="en-US" sz="15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13BEF-F7F2-04BB-50DA-743D2E6AA8C3}"/>
              </a:ext>
            </a:extLst>
          </p:cNvPr>
          <p:cNvSpPr txBox="1"/>
          <p:nvPr/>
        </p:nvSpPr>
        <p:spPr>
          <a:xfrm>
            <a:off x="707044" y="2606962"/>
            <a:ext cx="698499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/>
              <a:t>If we load the result, we could see all the information stored for this Patient.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FHIR-OMOP Format Conversion with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2BE-BBCE-66C5-D9CE-0656471D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Tested</a:t>
            </a:r>
            <a:br>
              <a:rPr lang="en-US" dirty="0"/>
            </a:br>
            <a:r>
              <a:rPr lang="en-US" dirty="0"/>
              <a:t>Patient, Encounter, Condition</a:t>
            </a:r>
          </a:p>
          <a:p>
            <a:pPr marL="457200" indent="-457200"/>
            <a:r>
              <a:rPr lang="en-US" dirty="0"/>
              <a:t>All the findings were tested using Epic sandbox sample data</a:t>
            </a:r>
          </a:p>
          <a:p>
            <a:pPr marL="457200" indent="-4572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FHIR-OMOP Format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2BE-BBCE-66C5-D9CE-0656471D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53"/>
            <a:ext cx="10515600" cy="4649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/>
              <a:t>Patient</a:t>
            </a:r>
          </a:p>
          <a:p>
            <a:r>
              <a:rPr lang="en-US" sz="2400">
                <a:ea typeface="+mn-lt"/>
                <a:cs typeface="+mn-lt"/>
              </a:rPr>
              <a:t>Only </a:t>
            </a:r>
            <a:r>
              <a:rPr lang="en-US" sz="2400" i="1" err="1">
                <a:solidFill>
                  <a:srgbClr val="E70A44"/>
                </a:solidFill>
                <a:ea typeface="+mn-lt"/>
                <a:cs typeface="+mn-lt"/>
              </a:rPr>
              <a:t>resourceType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id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meta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text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extension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identifier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active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name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telecom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gender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 err="1">
                <a:solidFill>
                  <a:srgbClr val="E70A44"/>
                </a:solidFill>
                <a:ea typeface="+mn-lt"/>
                <a:cs typeface="+mn-lt"/>
              </a:rPr>
              <a:t>birthDate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address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 err="1">
                <a:solidFill>
                  <a:srgbClr val="E70A44"/>
                </a:solidFill>
                <a:ea typeface="+mn-lt"/>
                <a:cs typeface="+mn-lt"/>
              </a:rPr>
              <a:t>generalPractitioner</a:t>
            </a:r>
            <a:r>
              <a:rPr lang="en-US" sz="2400">
                <a:ea typeface="+mn-lt"/>
                <a:cs typeface="+mn-lt"/>
              </a:rPr>
              <a:t> were included.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id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meta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text</a:t>
            </a:r>
            <a:r>
              <a:rPr lang="en-US" sz="2400" i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were generated by the system.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The "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rank</a:t>
            </a:r>
            <a:r>
              <a:rPr lang="en-US" sz="2400">
                <a:ea typeface="+mn-lt"/>
                <a:cs typeface="+mn-lt"/>
              </a:rPr>
              <a:t>" in "</a:t>
            </a:r>
            <a:r>
              <a:rPr lang="en-US" sz="2400" i="1" err="1">
                <a:solidFill>
                  <a:srgbClr val="E70A44"/>
                </a:solidFill>
                <a:ea typeface="+mn-lt"/>
                <a:cs typeface="+mn-lt"/>
              </a:rPr>
              <a:t>telecom.email</a:t>
            </a:r>
            <a:r>
              <a:rPr lang="en-US" sz="2400">
                <a:ea typeface="+mn-lt"/>
                <a:cs typeface="+mn-lt"/>
              </a:rPr>
              <a:t>" was removed and replaced with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"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use</a:t>
            </a:r>
            <a:r>
              <a:rPr lang="en-US" sz="2400">
                <a:ea typeface="+mn-lt"/>
                <a:cs typeface="+mn-lt"/>
              </a:rPr>
              <a:t>". Will show all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telecom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Removed last few digits for the </a:t>
            </a:r>
            <a:r>
              <a:rPr lang="en-US" sz="2400" i="1" err="1">
                <a:solidFill>
                  <a:srgbClr val="E70A44"/>
                </a:solidFill>
                <a:ea typeface="+mn-lt"/>
                <a:cs typeface="+mn-lt"/>
              </a:rPr>
              <a:t>postalCode</a:t>
            </a:r>
            <a:r>
              <a:rPr lang="en-US" sz="2400">
                <a:ea typeface="+mn-lt"/>
                <a:cs typeface="+mn-lt"/>
              </a:rPr>
              <a:t> in address. Only the first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address</a:t>
            </a:r>
            <a:r>
              <a:rPr lang="en-US" sz="2400">
                <a:ea typeface="+mn-lt"/>
                <a:cs typeface="+mn-lt"/>
              </a:rPr>
              <a:t> will be stored.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Only the first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practitioner</a:t>
            </a:r>
            <a:r>
              <a:rPr lang="en-US" sz="2400" i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is stored.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Only the first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identifier</a:t>
            </a:r>
            <a:r>
              <a:rPr lang="en-US" sz="2400">
                <a:ea typeface="+mn-lt"/>
                <a:cs typeface="+mn-lt"/>
              </a:rPr>
              <a:t> will be stored and used.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FHIR-OMOP Format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2BE-BBCE-66C5-D9CE-0656471D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53"/>
            <a:ext cx="10515600" cy="493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000"/>
              <a:t>Patient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4181F5-8B1C-EC6C-E9EB-48F186E9F18A}"/>
              </a:ext>
            </a:extLst>
          </p:cNvPr>
          <p:cNvSpPr/>
          <p:nvPr/>
        </p:nvSpPr>
        <p:spPr>
          <a:xfrm>
            <a:off x="5275690" y="3797189"/>
            <a:ext cx="817880" cy="563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8F841B-F89A-8B5E-1CEC-26BA266C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3" y="2021840"/>
            <a:ext cx="325315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9F377-7327-28C9-F63F-2C1331951870}"/>
              </a:ext>
            </a:extLst>
          </p:cNvPr>
          <p:cNvSpPr txBox="1"/>
          <p:nvPr/>
        </p:nvSpPr>
        <p:spPr>
          <a:xfrm>
            <a:off x="6502862" y="2023687"/>
            <a:ext cx="499872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{</a:t>
            </a:r>
          </a:p>
          <a:p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resourceType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'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Patient'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 'id'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'-9066461348710750663'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 'meta'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{'profile': </a:t>
            </a:r>
          </a:p>
          <a:p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   ['http://hl7.org/fhir/us/core/StructureDefinition/us-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   core-patient']}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 'text'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{'status': 'generated',
   'div': '&lt;div xmlns="http://www.w3.org/1999/xhtml"&gt;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   &lt;div class="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hapiHeaderText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"&gt;&lt;/div&gt;&lt;table     class="hapiPropertyTable"&gt;&lt;tbody&gt;&lt;tr&gt;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   &lt;td&gt;Identifier&lt;/td&gt;&lt;td&gt;10037975&lt;/td&gt;&lt;/tr&gt;&lt;tr&gt; </a:t>
            </a:r>
            <a:endParaRPr lang="en-US"/>
          </a:p>
          <a:p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    &lt;td&gt;Date of birth&lt;/td&gt;&lt;td&gt;&lt;span&gt;15 June </a:t>
            </a:r>
          </a:p>
          <a:p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   2125&lt;/span&gt;&lt;/td&gt;&lt;/tr&gt;&lt;/tbody&gt;&lt;/table&gt;&lt;/div&gt;'}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'identifier'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[{'value': '10037975'}]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'active'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False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'gender'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'male'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
  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 err="1">
                <a:solidFill>
                  <a:srgbClr val="E70A44"/>
                </a:solidFill>
                <a:ea typeface="+mn-lt"/>
                <a:cs typeface="+mn-lt"/>
              </a:rPr>
              <a:t>birthDate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</a:t>
            </a:r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1500">
                <a:solidFill>
                  <a:srgbClr val="E70A44"/>
                </a:solidFill>
                <a:ea typeface="+mn-lt"/>
                <a:cs typeface="+mn-lt"/>
              </a:rPr>
              <a:t>'2125-06-15'</a:t>
            </a:r>
            <a:endParaRPr lang="en-US"/>
          </a:p>
          <a:p>
            <a:r>
              <a:rPr lang="en-US" sz="15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}</a:t>
            </a:r>
            <a:endParaRPr lang="en-US" sz="15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5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FHIR-OMOP Format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2BE-BBCE-66C5-D9CE-0656471D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53"/>
            <a:ext cx="10515600" cy="4649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/>
              <a:t>Encounter</a:t>
            </a:r>
          </a:p>
          <a:p>
            <a:r>
              <a:rPr lang="en-US" sz="2400">
                <a:ea typeface="+mn-lt"/>
                <a:cs typeface="+mn-lt"/>
              </a:rPr>
              <a:t>Only </a:t>
            </a:r>
            <a:r>
              <a:rPr lang="en-US" sz="2400" i="1" err="1">
                <a:solidFill>
                  <a:srgbClr val="E70A44"/>
                </a:solidFill>
                <a:ea typeface="+mn-lt"/>
                <a:cs typeface="+mn-lt"/>
              </a:rPr>
              <a:t>resourceType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id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status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subject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i="1" err="1">
                <a:solidFill>
                  <a:srgbClr val="E70A44"/>
                </a:solidFill>
                <a:ea typeface="+mn-lt"/>
                <a:cs typeface="+mn-lt"/>
              </a:rPr>
              <a:t>paticipant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period</a:t>
            </a:r>
            <a:r>
              <a:rPr lang="en-US" sz="2400">
                <a:ea typeface="+mn-lt"/>
                <a:cs typeface="+mn-lt"/>
              </a:rPr>
              <a:t> were included. 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id 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was</a:t>
            </a:r>
            <a:r>
              <a:rPr lang="en-US" sz="2400">
                <a:ea typeface="+mn-lt"/>
                <a:cs typeface="+mn-lt"/>
              </a:rPr>
              <a:t> generated by the system.</a:t>
            </a:r>
            <a:endParaRPr lang="en-US" sz="2400"/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"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status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" will be "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finished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", no matter what is inputted.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"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class</a:t>
            </a:r>
            <a:r>
              <a:rPr lang="en-US" sz="2400">
                <a:ea typeface="+mn-lt"/>
                <a:cs typeface="+mn-lt"/>
              </a:rPr>
              <a:t>"</a:t>
            </a:r>
            <a:r>
              <a:rPr lang="en-US" sz="2400"/>
              <a:t> and </a:t>
            </a:r>
            <a:r>
              <a:rPr lang="en-US" sz="2400">
                <a:ea typeface="+mn-lt"/>
                <a:cs typeface="+mn-lt"/>
              </a:rPr>
              <a:t>"</a:t>
            </a:r>
            <a:r>
              <a:rPr lang="en-US" sz="2400" i="1">
                <a:solidFill>
                  <a:srgbClr val="E70A44"/>
                </a:solidFill>
                <a:ea typeface="+mn-lt"/>
                <a:cs typeface="+mn-lt"/>
              </a:rPr>
              <a:t>type</a:t>
            </a:r>
            <a:r>
              <a:rPr lang="en-US" sz="2400">
                <a:ea typeface="+mn-lt"/>
                <a:cs typeface="+mn-lt"/>
              </a:rPr>
              <a:t>"</a:t>
            </a:r>
            <a:r>
              <a:rPr lang="en-US" sz="2400"/>
              <a:t> in the input will be ignored.</a:t>
            </a:r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FHIR-OMOP Format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2BE-BBCE-66C5-D9CE-0656471D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53"/>
            <a:ext cx="10515600" cy="493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000"/>
              <a:t>Encounter</a:t>
            </a:r>
          </a:p>
          <a:p>
            <a:pPr marL="0" indent="0">
              <a:buNone/>
            </a:pPr>
            <a:endParaRPr lang="en-US" sz="3000"/>
          </a:p>
          <a:p>
            <a:pPr marL="0" indent="0">
              <a:buNone/>
            </a:pPr>
            <a:endParaRPr lang="en-US" sz="300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44A95D5-2FB3-5232-156F-142D9361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9" y="2118360"/>
            <a:ext cx="4285362" cy="41148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4181F5-8B1C-EC6C-E9EB-48F186E9F18A}"/>
              </a:ext>
            </a:extLst>
          </p:cNvPr>
          <p:cNvSpPr/>
          <p:nvPr/>
        </p:nvSpPr>
        <p:spPr>
          <a:xfrm>
            <a:off x="5092810" y="3797189"/>
            <a:ext cx="817880" cy="563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omputer code with red text&#10;&#10;Description automatically generated">
            <a:extLst>
              <a:ext uri="{FF2B5EF4-FFF2-40B4-BE49-F238E27FC236}">
                <a16:creationId xmlns:a16="http://schemas.microsoft.com/office/drawing/2014/main" id="{811FE561-1350-824F-C488-7D2090EC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2731729"/>
            <a:ext cx="5455920" cy="21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FHIR-OMOP Format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2BE-BBCE-66C5-D9CE-0656471D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53"/>
            <a:ext cx="10515600" cy="4649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dirty="0"/>
              <a:t>Condition</a:t>
            </a:r>
          </a:p>
          <a:p>
            <a:r>
              <a:rPr lang="en-US" sz="2400" dirty="0">
                <a:ea typeface="+mn-lt"/>
                <a:cs typeface="+mn-lt"/>
              </a:rPr>
              <a:t>Only </a:t>
            </a:r>
            <a:r>
              <a:rPr lang="en-US" sz="2400" i="1" dirty="0" err="1">
                <a:solidFill>
                  <a:srgbClr val="E70A44"/>
                </a:solidFill>
                <a:ea typeface="+mn-lt"/>
                <a:cs typeface="+mn-lt"/>
              </a:rPr>
              <a:t>resourceType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id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category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code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subject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encounter</a:t>
            </a:r>
            <a:r>
              <a:rPr lang="en-US" sz="2400" i="1" dirty="0">
                <a:ea typeface="+mn-lt"/>
                <a:cs typeface="+mn-lt"/>
              </a:rPr>
              <a:t>,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rgbClr val="E70A44"/>
                </a:solidFill>
                <a:ea typeface="+mn-lt"/>
                <a:cs typeface="+mn-lt"/>
              </a:rPr>
              <a:t>onsetDateTime</a:t>
            </a:r>
            <a:r>
              <a:rPr lang="en-US" sz="2400" i="1" dirty="0">
                <a:ea typeface="+mn-lt"/>
                <a:cs typeface="+mn-lt"/>
              </a:rPr>
              <a:t>,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 </a:t>
            </a:r>
            <a:r>
              <a:rPr lang="en-US" sz="2400" i="1" dirty="0" err="1">
                <a:solidFill>
                  <a:srgbClr val="E70A44"/>
                </a:solidFill>
                <a:ea typeface="+mn-lt"/>
                <a:cs typeface="+mn-lt"/>
              </a:rPr>
              <a:t>abatementDateTime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were included. </a:t>
            </a:r>
            <a:r>
              <a:rPr lang="en-US" sz="2400" i="1" dirty="0">
                <a:solidFill>
                  <a:srgbClr val="E70A44"/>
                </a:solidFill>
                <a:ea typeface="+mn-lt"/>
                <a:cs typeface="+mn-lt"/>
              </a:rPr>
              <a:t>id 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was</a:t>
            </a:r>
            <a:r>
              <a:rPr lang="en-US" sz="2400" dirty="0">
                <a:ea typeface="+mn-lt"/>
                <a:cs typeface="+mn-lt"/>
              </a:rPr>
              <a:t> generated by the system.</a:t>
            </a:r>
            <a:endParaRPr lang="en-US" sz="2400" dirty="0"/>
          </a:p>
          <a:p>
            <a:r>
              <a:rPr lang="en-US" sz="2400" dirty="0"/>
              <a:t>Requires </a:t>
            </a:r>
            <a:r>
              <a:rPr lang="en-US" sz="2400" i="1" dirty="0" err="1">
                <a:solidFill>
                  <a:srgbClr val="E70A44"/>
                </a:solidFill>
                <a:ea typeface="+mn-lt"/>
                <a:cs typeface="+mn-lt"/>
              </a:rPr>
              <a:t>onsetDateTime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 err="1">
                <a:solidFill>
                  <a:srgbClr val="E70A44"/>
                </a:solidFill>
                <a:ea typeface="+mn-lt"/>
                <a:cs typeface="+mn-lt"/>
              </a:rPr>
              <a:t>abatementDateTime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 err="1">
                <a:solidFill>
                  <a:srgbClr val="E70A44"/>
                </a:solidFill>
                <a:ea typeface="+mn-lt"/>
                <a:cs typeface="+mn-lt"/>
              </a:rPr>
              <a:t>recordedDate</a:t>
            </a:r>
            <a:r>
              <a:rPr lang="en-US" sz="2400" dirty="0">
                <a:ea typeface="+mn-lt"/>
                <a:cs typeface="+mn-lt"/>
              </a:rPr>
              <a:t> (not included in Epic, so need to be added manually or with a default value)</a:t>
            </a:r>
            <a:endParaRPr lang="en-US" sz="2400" dirty="0"/>
          </a:p>
          <a:p>
            <a:r>
              <a:rPr lang="en-US" sz="2400" i="1" dirty="0" err="1">
                <a:solidFill>
                  <a:srgbClr val="E70A44"/>
                </a:solidFill>
                <a:ea typeface="+mn-lt"/>
                <a:cs typeface="+mn-lt"/>
              </a:rPr>
              <a:t>recordedDate</a:t>
            </a:r>
            <a:r>
              <a:rPr lang="en-US" sz="2400" dirty="0">
                <a:ea typeface="+mn-lt"/>
                <a:cs typeface="+mn-lt"/>
              </a:rPr>
              <a:t> was not recorded</a:t>
            </a:r>
            <a:endParaRPr lang="en-US" sz="2400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6B-45B8-1DD1-6AC4-30D34302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FHIR-OMOP Format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B2BE-BBCE-66C5-D9CE-0656471D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53"/>
            <a:ext cx="10515600" cy="493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000"/>
              <a:t>Condition</a:t>
            </a:r>
          </a:p>
          <a:p>
            <a:pPr marL="0" indent="0">
              <a:buNone/>
            </a:pPr>
            <a:endParaRPr lang="en-US" sz="300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669BDEA-FFF2-7666-B02B-A5C4D3A5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129728"/>
            <a:ext cx="5816600" cy="3893943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2749C8A-C7CE-CA9E-C770-D809D7CA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46" y="3212872"/>
            <a:ext cx="5847080" cy="20708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4181F5-8B1C-EC6C-E9EB-48F186E9F18A}"/>
              </a:ext>
            </a:extLst>
          </p:cNvPr>
          <p:cNvSpPr/>
          <p:nvPr/>
        </p:nvSpPr>
        <p:spPr>
          <a:xfrm>
            <a:off x="5092810" y="3797189"/>
            <a:ext cx="817880" cy="563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n algorithm&#10;&#10;Description automatically generated">
            <a:extLst>
              <a:ext uri="{FF2B5EF4-FFF2-40B4-BE49-F238E27FC236}">
                <a16:creationId xmlns:a16="http://schemas.microsoft.com/office/drawing/2014/main" id="{3A05B475-41BD-FD02-9DE5-6C60D4C6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957" y="141774"/>
            <a:ext cx="8048191" cy="6577495"/>
          </a:xfrm>
        </p:spPr>
      </p:pic>
    </p:spTree>
    <p:extLst>
      <p:ext uri="{BB962C8B-B14F-4D97-AF65-F5344CB8AC3E}">
        <p14:creationId xmlns:p14="http://schemas.microsoft.com/office/powerpoint/2010/main" val="13828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0862-9B19-E09A-699E-C06CDEAD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1325563"/>
          </a:xfrm>
        </p:spPr>
        <p:txBody>
          <a:bodyPr/>
          <a:lstStyle/>
          <a:p>
            <a:r>
              <a:rPr lang="en-US"/>
              <a:t>Insert a New Patient Data using GUI</a:t>
            </a:r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3A7D167A-03F1-A26E-C81A-41A4A815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241" y="1589768"/>
            <a:ext cx="2713861" cy="4376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7214D-C7B7-81FF-5B83-CABF3B1533BA}"/>
              </a:ext>
            </a:extLst>
          </p:cNvPr>
          <p:cNvSpPr txBox="1"/>
          <p:nvPr/>
        </p:nvSpPr>
        <p:spPr>
          <a:xfrm>
            <a:off x="1094121" y="2967103"/>
            <a:ext cx="40879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Select "</a:t>
            </a:r>
            <a:r>
              <a:rPr lang="en-US" b="1"/>
              <a:t>Patient" </a:t>
            </a:r>
            <a:r>
              <a:rPr lang="en-US"/>
              <a:t>from the side-bar menu.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hat&#10;&#10;Description automatically generated">
            <a:extLst>
              <a:ext uri="{FF2B5EF4-FFF2-40B4-BE49-F238E27FC236}">
                <a16:creationId xmlns:a16="http://schemas.microsoft.com/office/drawing/2014/main" id="{480CD773-D489-91C8-5156-37C452727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781" y="1591640"/>
            <a:ext cx="7654472" cy="42100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8B20F-AB8E-7CD2-4A04-C5CC75E371C9}"/>
              </a:ext>
            </a:extLst>
          </p:cNvPr>
          <p:cNvSpPr txBox="1"/>
          <p:nvPr/>
        </p:nvSpPr>
        <p:spPr>
          <a:xfrm>
            <a:off x="838371" y="1943887"/>
            <a:ext cx="272868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2. Select "CRUD Operations" tab.</a:t>
            </a:r>
          </a:p>
          <a:p>
            <a:endParaRPr lang="en-US"/>
          </a:p>
          <a:p>
            <a:r>
              <a:rPr lang="en-US"/>
              <a:t>3. Paste JSON body request into "Contents" input box near </a:t>
            </a:r>
            <a:r>
              <a:rPr lang="en-US" b="1"/>
              <a:t>Create </a:t>
            </a:r>
            <a:r>
              <a:rPr lang="en-US"/>
              <a:t>button.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F9DEF5-2538-3BB6-2BCC-E2E9E2FC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1325563"/>
          </a:xfrm>
        </p:spPr>
        <p:txBody>
          <a:bodyPr/>
          <a:lstStyle/>
          <a:p>
            <a:r>
              <a:rPr lang="en-US"/>
              <a:t>Insert a New Patient Data using GUI</a:t>
            </a:r>
          </a:p>
        </p:txBody>
      </p:sp>
    </p:spTree>
    <p:extLst>
      <p:ext uri="{BB962C8B-B14F-4D97-AF65-F5344CB8AC3E}">
        <p14:creationId xmlns:p14="http://schemas.microsoft.com/office/powerpoint/2010/main" val="426499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67BAD6-054E-BDE4-CFA9-188934FF72E5}"/>
              </a:ext>
            </a:extLst>
          </p:cNvPr>
          <p:cNvSpPr txBox="1"/>
          <p:nvPr/>
        </p:nvSpPr>
        <p:spPr>
          <a:xfrm>
            <a:off x="156404" y="1679139"/>
            <a:ext cx="28520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Sample Patient Request:</a:t>
            </a:r>
            <a:br>
              <a:rPr lang="en-US">
                <a:ea typeface="+mn-lt"/>
                <a:cs typeface="+mn-lt"/>
              </a:rPr>
            </a:b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{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"</a:t>
            </a:r>
            <a:r>
              <a:rPr lang="en-US" sz="1200" err="1">
                <a:ea typeface="+mn-lt"/>
                <a:cs typeface="+mn-lt"/>
              </a:rPr>
              <a:t>resourceType</a:t>
            </a:r>
            <a:r>
              <a:rPr lang="en-US" sz="1200">
                <a:ea typeface="+mn-lt"/>
                <a:cs typeface="+mn-lt"/>
              </a:rPr>
              <a:t>": "Patient",</a:t>
            </a:r>
          </a:p>
          <a:p>
            <a:r>
              <a:rPr lang="en-US" sz="1200">
                <a:ea typeface="+mn-lt"/>
                <a:cs typeface="+mn-lt"/>
              </a:rPr>
              <a:t>    "active": "false",</a:t>
            </a:r>
          </a:p>
          <a:p>
            <a:r>
              <a:rPr lang="en-US" sz="1200">
                <a:ea typeface="+mn-lt"/>
                <a:cs typeface="+mn-lt"/>
              </a:rPr>
              <a:t>    "name": [</a:t>
            </a:r>
          </a:p>
          <a:p>
            <a:r>
              <a:rPr lang="en-US" sz="1200">
                <a:ea typeface="+mn-lt"/>
                <a:cs typeface="+mn-lt"/>
              </a:rPr>
              <a:t>      {</a:t>
            </a:r>
          </a:p>
          <a:p>
            <a:r>
              <a:rPr lang="en-US" sz="1200">
                <a:ea typeface="+mn-lt"/>
                <a:cs typeface="+mn-lt"/>
              </a:rPr>
              <a:t>        "use": "official",</a:t>
            </a:r>
          </a:p>
          <a:p>
            <a:r>
              <a:rPr lang="en-US" sz="1200">
                <a:ea typeface="+mn-lt"/>
                <a:cs typeface="+mn-lt"/>
              </a:rPr>
              <a:t>        "family": "Ryan",</a:t>
            </a:r>
          </a:p>
          <a:p>
            <a:r>
              <a:rPr lang="en-US" sz="1200">
                <a:ea typeface="+mn-lt"/>
                <a:cs typeface="+mn-lt"/>
              </a:rPr>
              <a:t>        "given": [</a:t>
            </a:r>
          </a:p>
          <a:p>
            <a:r>
              <a:rPr lang="en-US" sz="1200">
                <a:ea typeface="+mn-lt"/>
                <a:cs typeface="+mn-lt"/>
              </a:rPr>
              <a:t>          "Jack"</a:t>
            </a:r>
          </a:p>
          <a:p>
            <a:r>
              <a:rPr lang="en-US" sz="1200">
                <a:ea typeface="+mn-lt"/>
                <a:cs typeface="+mn-lt"/>
              </a:rPr>
              <a:t>        ]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   }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],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"gender": "male",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   "</a:t>
            </a:r>
            <a:r>
              <a:rPr lang="en-US" sz="1200" err="1">
                <a:ea typeface="+mn-lt"/>
                <a:cs typeface="+mn-lt"/>
              </a:rPr>
              <a:t>birthDate</a:t>
            </a:r>
            <a:r>
              <a:rPr lang="en-US" sz="1200">
                <a:ea typeface="+mn-lt"/>
                <a:cs typeface="+mn-lt"/>
              </a:rPr>
              <a:t>": "1999-09-09"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  }</a:t>
            </a:r>
            <a:endParaRPr lang="en-US" sz="1200"/>
          </a:p>
          <a:p>
            <a:pPr algn="l"/>
            <a:endParaRPr lang="en-US" sz="1200"/>
          </a:p>
          <a:p>
            <a:endParaRPr lang="en-US" sz="1200"/>
          </a:p>
          <a:p>
            <a:r>
              <a:rPr lang="en-US"/>
              <a:t>4. Paste content and click "</a:t>
            </a:r>
            <a:r>
              <a:rPr lang="en-US" b="1"/>
              <a:t>Create"</a:t>
            </a:r>
            <a:endParaRPr lang="en-US"/>
          </a:p>
          <a:p>
            <a:endParaRPr lang="en-US" b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BE8009-2F81-70B6-01A0-CC2B831D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1" y="2129697"/>
            <a:ext cx="9238343" cy="259552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6E49B7-693A-CD6D-10C7-E929991E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1325563"/>
          </a:xfrm>
        </p:spPr>
        <p:txBody>
          <a:bodyPr/>
          <a:lstStyle/>
          <a:p>
            <a:r>
              <a:rPr lang="en-US"/>
              <a:t>Insert a New Patient Data using GUI</a:t>
            </a:r>
          </a:p>
        </p:txBody>
      </p:sp>
    </p:spTree>
    <p:extLst>
      <p:ext uri="{BB962C8B-B14F-4D97-AF65-F5344CB8AC3E}">
        <p14:creationId xmlns:p14="http://schemas.microsoft.com/office/powerpoint/2010/main" val="253529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59FCC4-9122-14EA-6CE0-328340288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317" y="161889"/>
            <a:ext cx="10261599" cy="6531321"/>
          </a:xfrm>
        </p:spPr>
      </p:pic>
    </p:spTree>
    <p:extLst>
      <p:ext uri="{BB962C8B-B14F-4D97-AF65-F5344CB8AC3E}">
        <p14:creationId xmlns:p14="http://schemas.microsoft.com/office/powerpoint/2010/main" val="348337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CC50-3A3F-E46D-545E-58523CE0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55"/>
            <a:ext cx="10515600" cy="1325563"/>
          </a:xfrm>
        </p:spPr>
        <p:txBody>
          <a:bodyPr/>
          <a:lstStyle/>
          <a:p>
            <a:r>
              <a:rPr lang="en-US"/>
              <a:t>Search the new Patient</a:t>
            </a:r>
          </a:p>
        </p:txBody>
      </p:sp>
      <p:pic>
        <p:nvPicPr>
          <p:cNvPr id="4" name="Content Placeholder 3" descr="A screenshot of a chat&#10;&#10;Description automatically generated">
            <a:extLst>
              <a:ext uri="{FF2B5EF4-FFF2-40B4-BE49-F238E27FC236}">
                <a16:creationId xmlns:a16="http://schemas.microsoft.com/office/drawing/2014/main" id="{B734B754-D872-0170-C9CF-F6316836A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078" y="3892323"/>
            <a:ext cx="10515600" cy="2252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E2D13-5046-44DB-42F9-B98A48F8F51B}"/>
              </a:ext>
            </a:extLst>
          </p:cNvPr>
          <p:cNvSpPr txBox="1"/>
          <p:nvPr/>
        </p:nvSpPr>
        <p:spPr>
          <a:xfrm>
            <a:off x="849600" y="1455057"/>
            <a:ext cx="96001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 Select "Patients" from the sidebar.</a:t>
            </a:r>
          </a:p>
          <a:p>
            <a:endParaRPr lang="en-US"/>
          </a:p>
          <a:p>
            <a:r>
              <a:rPr lang="en-US" dirty="0"/>
              <a:t>3. Select "name" to search by name. ( we can search text for non-OMOP files or OMOP Concepts)</a:t>
            </a:r>
          </a:p>
          <a:p>
            <a:endParaRPr lang="en-US"/>
          </a:p>
          <a:p>
            <a:r>
              <a:rPr lang="en-US" dirty="0"/>
              <a:t>4. Input "Jack" and click Search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394D93-9F81-CA20-7FD8-A6DC765E8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586" y="2296484"/>
            <a:ext cx="948797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872DA-998A-7353-F481-451581A964F1}"/>
              </a:ext>
            </a:extLst>
          </p:cNvPr>
          <p:cNvSpPr txBox="1"/>
          <p:nvPr/>
        </p:nvSpPr>
        <p:spPr>
          <a:xfrm>
            <a:off x="1240692" y="1558653"/>
            <a:ext cx="75467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All entries with "Jack" are shown. Now you can read each patient to check details.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928567-DE3B-0BF9-E423-703E111C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55"/>
            <a:ext cx="10515600" cy="1325563"/>
          </a:xfrm>
        </p:spPr>
        <p:txBody>
          <a:bodyPr/>
          <a:lstStyle/>
          <a:p>
            <a:r>
              <a:rPr lang="en-US"/>
              <a:t>Search the new Patient</a:t>
            </a:r>
          </a:p>
        </p:txBody>
      </p:sp>
    </p:spTree>
    <p:extLst>
      <p:ext uri="{BB962C8B-B14F-4D97-AF65-F5344CB8AC3E}">
        <p14:creationId xmlns:p14="http://schemas.microsoft.com/office/powerpoint/2010/main" val="79261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7DB9-301D-1E67-AC15-7D653375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Insert New Patient using API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4A88130-95A3-75F3-BD65-5639E6844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1" t="6962" r="3287" b="9177"/>
          <a:stretch/>
        </p:blipFill>
        <p:spPr>
          <a:xfrm>
            <a:off x="835829" y="3118896"/>
            <a:ext cx="5029206" cy="16251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8F128-A23E-FE79-9DD7-326F6B775937}"/>
              </a:ext>
            </a:extLst>
          </p:cNvPr>
          <p:cNvSpPr txBox="1"/>
          <p:nvPr/>
        </p:nvSpPr>
        <p:spPr>
          <a:xfrm>
            <a:off x="984135" y="2336799"/>
            <a:ext cx="469207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/>
              <a:t>Start with importing Packages, Credentials, and base URL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88EAAFF-EC44-ABEF-972C-36A68BA5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37" y="1369752"/>
            <a:ext cx="3365023" cy="46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5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893</Words>
  <Application>Microsoft Macintosh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FHIR_OMOP</vt:lpstr>
      <vt:lpstr>PowerPoint Presentation</vt:lpstr>
      <vt:lpstr>Insert a New Patient Data using GUI</vt:lpstr>
      <vt:lpstr>Insert a New Patient Data using GUI</vt:lpstr>
      <vt:lpstr>Insert a New Patient Data using GUI</vt:lpstr>
      <vt:lpstr>PowerPoint Presentation</vt:lpstr>
      <vt:lpstr>Search the new Patient</vt:lpstr>
      <vt:lpstr>Search the new Patient</vt:lpstr>
      <vt:lpstr>Insert New Patient using API</vt:lpstr>
      <vt:lpstr>Insert New Patient using API​</vt:lpstr>
      <vt:lpstr>Retrieve Patient using API</vt:lpstr>
      <vt:lpstr>Retrieve Patient using API </vt:lpstr>
      <vt:lpstr>FHIR-OMOP Format Conversion with real data</vt:lpstr>
      <vt:lpstr>FHIR-OMOP Format Conversion</vt:lpstr>
      <vt:lpstr>FHIR-OMOP Format Conversion</vt:lpstr>
      <vt:lpstr>FHIR-OMOP Format Conversion</vt:lpstr>
      <vt:lpstr>FHIR-OMOP Format Conversion</vt:lpstr>
      <vt:lpstr>FHIR-OMOP Format Conversion</vt:lpstr>
      <vt:lpstr>FHIR-OMOP Format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Xiaoqian Jiang</cp:lastModifiedBy>
  <cp:revision>65</cp:revision>
  <dcterms:created xsi:type="dcterms:W3CDTF">2024-04-08T18:09:43Z</dcterms:created>
  <dcterms:modified xsi:type="dcterms:W3CDTF">2024-04-10T14:16:57Z</dcterms:modified>
</cp:coreProperties>
</file>