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sldIdLst>
    <p:sldId id="256" r:id="rId2"/>
    <p:sldId id="262" r:id="rId3"/>
    <p:sldId id="257" r:id="rId4"/>
    <p:sldId id="259" r:id="rId5"/>
    <p:sldId id="261" r:id="rId6"/>
    <p:sldId id="276" r:id="rId7"/>
    <p:sldId id="263" r:id="rId8"/>
    <p:sldId id="264" r:id="rId9"/>
    <p:sldId id="265" r:id="rId10"/>
    <p:sldId id="266" r:id="rId11"/>
    <p:sldId id="267"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00"/>
    <p:restoredTop sz="95865"/>
  </p:normalViewPr>
  <p:slideViewPr>
    <p:cSldViewPr snapToGrid="0">
      <p:cViewPr varScale="1">
        <p:scale>
          <a:sx n="108" d="100"/>
          <a:sy n="108" d="100"/>
        </p:scale>
        <p:origin x="13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65D96-8FB7-4B6F-B993-87E532AF234F}"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D9AEBC2-3A88-4C7B-83CE-8011AFA2C155}">
      <dgm:prSet/>
      <dgm:spPr/>
      <dgm:t>
        <a:bodyPr/>
        <a:lstStyle/>
        <a:p>
          <a:r>
            <a:rPr lang="en-US" b="1" i="0" dirty="0"/>
            <a:t>Data Quality Management:</a:t>
          </a:r>
          <a:r>
            <a:rPr lang="en-US" b="0" i="0" dirty="0"/>
            <a:t> Ensuring the accuracy, completeness, consistency, and reliability of the data throughout its lifecycle.</a:t>
          </a:r>
          <a:endParaRPr lang="en-US" dirty="0"/>
        </a:p>
      </dgm:t>
    </dgm:pt>
    <dgm:pt modelId="{DC01FA35-F757-4E3E-8C70-EA72475D0F9F}" type="parTrans" cxnId="{A94FA86E-C4A6-4409-B787-3755445A431C}">
      <dgm:prSet/>
      <dgm:spPr/>
      <dgm:t>
        <a:bodyPr/>
        <a:lstStyle/>
        <a:p>
          <a:endParaRPr lang="en-US"/>
        </a:p>
      </dgm:t>
    </dgm:pt>
    <dgm:pt modelId="{C0611B4D-3874-44D3-8BCF-AA3CDAF9870C}" type="sibTrans" cxnId="{A94FA86E-C4A6-4409-B787-3755445A431C}">
      <dgm:prSet/>
      <dgm:spPr/>
      <dgm:t>
        <a:bodyPr/>
        <a:lstStyle/>
        <a:p>
          <a:endParaRPr lang="en-US"/>
        </a:p>
      </dgm:t>
    </dgm:pt>
    <dgm:pt modelId="{CB0F9F65-A8E0-4BA3-B18B-373E46C0CC52}">
      <dgm:prSet/>
      <dgm:spPr/>
      <dgm:t>
        <a:bodyPr/>
        <a:lstStyle/>
        <a:p>
          <a:r>
            <a:rPr lang="en-US" b="1" i="0"/>
            <a:t>Data Security and Privacy:</a:t>
          </a:r>
          <a:r>
            <a:rPr lang="en-US" b="0" i="0"/>
            <a:t> Protecting sensitive data from unauthorized access and ensuring compliance with relevant laws and regulations, such as HIPAA for healthcare data.</a:t>
          </a:r>
          <a:endParaRPr lang="en-US"/>
        </a:p>
      </dgm:t>
    </dgm:pt>
    <dgm:pt modelId="{D671CA41-7FC7-4C4E-9C70-B7C25D65D085}" type="parTrans" cxnId="{F37C0D9F-2880-4779-9801-55E204E03825}">
      <dgm:prSet/>
      <dgm:spPr/>
      <dgm:t>
        <a:bodyPr/>
        <a:lstStyle/>
        <a:p>
          <a:endParaRPr lang="en-US"/>
        </a:p>
      </dgm:t>
    </dgm:pt>
    <dgm:pt modelId="{C5C398DD-4E73-48DE-A7D3-A34364EC0F60}" type="sibTrans" cxnId="{F37C0D9F-2880-4779-9801-55E204E03825}">
      <dgm:prSet/>
      <dgm:spPr/>
      <dgm:t>
        <a:bodyPr/>
        <a:lstStyle/>
        <a:p>
          <a:endParaRPr lang="en-US"/>
        </a:p>
      </dgm:t>
    </dgm:pt>
    <dgm:pt modelId="{0768B765-3442-4DD7-8A06-BFC0AEB16A9D}">
      <dgm:prSet/>
      <dgm:spPr/>
      <dgm:t>
        <a:bodyPr/>
        <a:lstStyle/>
        <a:p>
          <a:r>
            <a:rPr lang="en-US" b="1" i="0"/>
            <a:t>Data Lifecycle Management:</a:t>
          </a:r>
          <a:r>
            <a:rPr lang="en-US" b="0" i="0"/>
            <a:t> The handling of data from its creation and initial storage to the time it becomes obsolete and is deleted.</a:t>
          </a:r>
          <a:endParaRPr lang="en-US"/>
        </a:p>
      </dgm:t>
    </dgm:pt>
    <dgm:pt modelId="{E3E31AAB-32B8-4E35-B591-63463F5B0E01}" type="parTrans" cxnId="{85B00FC4-747B-4A2D-88B0-0FC2A3DB34F2}">
      <dgm:prSet/>
      <dgm:spPr/>
      <dgm:t>
        <a:bodyPr/>
        <a:lstStyle/>
        <a:p>
          <a:endParaRPr lang="en-US"/>
        </a:p>
      </dgm:t>
    </dgm:pt>
    <dgm:pt modelId="{644D422F-CED9-4D4B-B323-5AE772BF16E7}" type="sibTrans" cxnId="{85B00FC4-747B-4A2D-88B0-0FC2A3DB34F2}">
      <dgm:prSet/>
      <dgm:spPr/>
      <dgm:t>
        <a:bodyPr/>
        <a:lstStyle/>
        <a:p>
          <a:endParaRPr lang="en-US"/>
        </a:p>
      </dgm:t>
    </dgm:pt>
    <dgm:pt modelId="{B12BF167-185D-47FC-B0FF-DB9D53402E9C}">
      <dgm:prSet/>
      <dgm:spPr/>
      <dgm:t>
        <a:bodyPr/>
        <a:lstStyle/>
        <a:p>
          <a:r>
            <a:rPr lang="en-US" b="1" i="0"/>
            <a:t>Data Policies and Standards:</a:t>
          </a:r>
          <a:r>
            <a:rPr lang="en-US" b="0" i="0"/>
            <a:t> Establishing rules and guidelines for data management, including how data is collected, stored, accessed, and shared.</a:t>
          </a:r>
          <a:endParaRPr lang="en-US"/>
        </a:p>
      </dgm:t>
    </dgm:pt>
    <dgm:pt modelId="{04404C69-D7E1-4D90-9A30-F266970B912A}" type="parTrans" cxnId="{CD729642-59EB-4F29-A8B0-D4659A470C0A}">
      <dgm:prSet/>
      <dgm:spPr/>
      <dgm:t>
        <a:bodyPr/>
        <a:lstStyle/>
        <a:p>
          <a:endParaRPr lang="en-US"/>
        </a:p>
      </dgm:t>
    </dgm:pt>
    <dgm:pt modelId="{6C0041E5-F681-400F-B813-A03998AC7DBD}" type="sibTrans" cxnId="{CD729642-59EB-4F29-A8B0-D4659A470C0A}">
      <dgm:prSet/>
      <dgm:spPr/>
      <dgm:t>
        <a:bodyPr/>
        <a:lstStyle/>
        <a:p>
          <a:endParaRPr lang="en-US"/>
        </a:p>
      </dgm:t>
    </dgm:pt>
    <dgm:pt modelId="{381BC9B9-6CEF-2C48-8380-CB1EBE821668}" type="pres">
      <dgm:prSet presAssocID="{DE465D96-8FB7-4B6F-B993-87E532AF234F}" presName="hierChild1" presStyleCnt="0">
        <dgm:presLayoutVars>
          <dgm:chPref val="1"/>
          <dgm:dir/>
          <dgm:animOne val="branch"/>
          <dgm:animLvl val="lvl"/>
          <dgm:resizeHandles/>
        </dgm:presLayoutVars>
      </dgm:prSet>
      <dgm:spPr/>
    </dgm:pt>
    <dgm:pt modelId="{1657D748-1D42-3B4F-9AEE-66585ACF9F46}" type="pres">
      <dgm:prSet presAssocID="{BD9AEBC2-3A88-4C7B-83CE-8011AFA2C155}" presName="hierRoot1" presStyleCnt="0"/>
      <dgm:spPr/>
    </dgm:pt>
    <dgm:pt modelId="{3D1ACCD4-11ED-7C41-876D-F297985DBD67}" type="pres">
      <dgm:prSet presAssocID="{BD9AEBC2-3A88-4C7B-83CE-8011AFA2C155}" presName="composite" presStyleCnt="0"/>
      <dgm:spPr/>
    </dgm:pt>
    <dgm:pt modelId="{E66BF596-633D-704B-A518-E36523DDD662}" type="pres">
      <dgm:prSet presAssocID="{BD9AEBC2-3A88-4C7B-83CE-8011AFA2C155}" presName="background" presStyleLbl="node0" presStyleIdx="0" presStyleCnt="4"/>
      <dgm:spPr/>
    </dgm:pt>
    <dgm:pt modelId="{7185C245-1C42-3746-8870-C95E21AF8307}" type="pres">
      <dgm:prSet presAssocID="{BD9AEBC2-3A88-4C7B-83CE-8011AFA2C155}" presName="text" presStyleLbl="fgAcc0" presStyleIdx="0" presStyleCnt="4" custScaleY="132113">
        <dgm:presLayoutVars>
          <dgm:chPref val="3"/>
        </dgm:presLayoutVars>
      </dgm:prSet>
      <dgm:spPr/>
    </dgm:pt>
    <dgm:pt modelId="{FA7E1315-F7C0-D140-BEC9-B3862861DDDC}" type="pres">
      <dgm:prSet presAssocID="{BD9AEBC2-3A88-4C7B-83CE-8011AFA2C155}" presName="hierChild2" presStyleCnt="0"/>
      <dgm:spPr/>
    </dgm:pt>
    <dgm:pt modelId="{1D3AB27D-1B95-384B-843A-B70CFCFA7453}" type="pres">
      <dgm:prSet presAssocID="{CB0F9F65-A8E0-4BA3-B18B-373E46C0CC52}" presName="hierRoot1" presStyleCnt="0"/>
      <dgm:spPr/>
    </dgm:pt>
    <dgm:pt modelId="{51F7EEFD-7B16-D541-BBC5-038CAF54AEB3}" type="pres">
      <dgm:prSet presAssocID="{CB0F9F65-A8E0-4BA3-B18B-373E46C0CC52}" presName="composite" presStyleCnt="0"/>
      <dgm:spPr/>
    </dgm:pt>
    <dgm:pt modelId="{ECF4BDEF-537E-534A-9719-725C24D75244}" type="pres">
      <dgm:prSet presAssocID="{CB0F9F65-A8E0-4BA3-B18B-373E46C0CC52}" presName="background" presStyleLbl="node0" presStyleIdx="1" presStyleCnt="4"/>
      <dgm:spPr/>
    </dgm:pt>
    <dgm:pt modelId="{A11EFB90-B477-924E-847D-FE3A08E1C3EC}" type="pres">
      <dgm:prSet presAssocID="{CB0F9F65-A8E0-4BA3-B18B-373E46C0CC52}" presName="text" presStyleLbl="fgAcc0" presStyleIdx="1" presStyleCnt="4" custScaleY="133660">
        <dgm:presLayoutVars>
          <dgm:chPref val="3"/>
        </dgm:presLayoutVars>
      </dgm:prSet>
      <dgm:spPr/>
    </dgm:pt>
    <dgm:pt modelId="{46627ED6-8ECA-0146-A477-FDB8A769F21E}" type="pres">
      <dgm:prSet presAssocID="{CB0F9F65-A8E0-4BA3-B18B-373E46C0CC52}" presName="hierChild2" presStyleCnt="0"/>
      <dgm:spPr/>
    </dgm:pt>
    <dgm:pt modelId="{5DA5B8D5-B319-2A49-86AB-0D78D29D0BDC}" type="pres">
      <dgm:prSet presAssocID="{0768B765-3442-4DD7-8A06-BFC0AEB16A9D}" presName="hierRoot1" presStyleCnt="0"/>
      <dgm:spPr/>
    </dgm:pt>
    <dgm:pt modelId="{AB1E3320-8BD4-814D-B71D-532528F1AF96}" type="pres">
      <dgm:prSet presAssocID="{0768B765-3442-4DD7-8A06-BFC0AEB16A9D}" presName="composite" presStyleCnt="0"/>
      <dgm:spPr/>
    </dgm:pt>
    <dgm:pt modelId="{AAA34FBF-61F3-EC4E-B17B-6269EA7F3AE7}" type="pres">
      <dgm:prSet presAssocID="{0768B765-3442-4DD7-8A06-BFC0AEB16A9D}" presName="background" presStyleLbl="node0" presStyleIdx="2" presStyleCnt="4"/>
      <dgm:spPr/>
    </dgm:pt>
    <dgm:pt modelId="{79F66D97-E03F-0945-9F26-8D95799ECF2F}" type="pres">
      <dgm:prSet presAssocID="{0768B765-3442-4DD7-8A06-BFC0AEB16A9D}" presName="text" presStyleLbl="fgAcc0" presStyleIdx="2" presStyleCnt="4" custScaleY="127523">
        <dgm:presLayoutVars>
          <dgm:chPref val="3"/>
        </dgm:presLayoutVars>
      </dgm:prSet>
      <dgm:spPr/>
    </dgm:pt>
    <dgm:pt modelId="{D8728161-E193-6E4A-B33E-D4CCC04C9AF5}" type="pres">
      <dgm:prSet presAssocID="{0768B765-3442-4DD7-8A06-BFC0AEB16A9D}" presName="hierChild2" presStyleCnt="0"/>
      <dgm:spPr/>
    </dgm:pt>
    <dgm:pt modelId="{F5F4950C-C696-524F-A851-824FA285804A}" type="pres">
      <dgm:prSet presAssocID="{B12BF167-185D-47FC-B0FF-DB9D53402E9C}" presName="hierRoot1" presStyleCnt="0"/>
      <dgm:spPr/>
    </dgm:pt>
    <dgm:pt modelId="{AD2ACE9F-AB45-154B-93BA-0E28566692DB}" type="pres">
      <dgm:prSet presAssocID="{B12BF167-185D-47FC-B0FF-DB9D53402E9C}" presName="composite" presStyleCnt="0"/>
      <dgm:spPr/>
    </dgm:pt>
    <dgm:pt modelId="{DB181230-E15B-174E-80E5-949831BDE665}" type="pres">
      <dgm:prSet presAssocID="{B12BF167-185D-47FC-B0FF-DB9D53402E9C}" presName="background" presStyleLbl="node0" presStyleIdx="3" presStyleCnt="4"/>
      <dgm:spPr/>
    </dgm:pt>
    <dgm:pt modelId="{AEE15A6A-ACAE-8F44-9138-1277F774F115}" type="pres">
      <dgm:prSet presAssocID="{B12BF167-185D-47FC-B0FF-DB9D53402E9C}" presName="text" presStyleLbl="fgAcc0" presStyleIdx="3" presStyleCnt="4" custScaleY="124463">
        <dgm:presLayoutVars>
          <dgm:chPref val="3"/>
        </dgm:presLayoutVars>
      </dgm:prSet>
      <dgm:spPr/>
    </dgm:pt>
    <dgm:pt modelId="{C7E37B81-96C3-3446-A110-0093D277F4C6}" type="pres">
      <dgm:prSet presAssocID="{B12BF167-185D-47FC-B0FF-DB9D53402E9C}" presName="hierChild2" presStyleCnt="0"/>
      <dgm:spPr/>
    </dgm:pt>
  </dgm:ptLst>
  <dgm:cxnLst>
    <dgm:cxn modelId="{C2B08325-8541-244A-BD32-015853FF7F80}" type="presOf" srcId="{B12BF167-185D-47FC-B0FF-DB9D53402E9C}" destId="{AEE15A6A-ACAE-8F44-9138-1277F774F115}" srcOrd="0" destOrd="0" presId="urn:microsoft.com/office/officeart/2005/8/layout/hierarchy1"/>
    <dgm:cxn modelId="{B3B45A35-4DD1-7F48-A18C-704A17DC741F}" type="presOf" srcId="{DE465D96-8FB7-4B6F-B993-87E532AF234F}" destId="{381BC9B9-6CEF-2C48-8380-CB1EBE821668}" srcOrd="0" destOrd="0" presId="urn:microsoft.com/office/officeart/2005/8/layout/hierarchy1"/>
    <dgm:cxn modelId="{CD729642-59EB-4F29-A8B0-D4659A470C0A}" srcId="{DE465D96-8FB7-4B6F-B993-87E532AF234F}" destId="{B12BF167-185D-47FC-B0FF-DB9D53402E9C}" srcOrd="3" destOrd="0" parTransId="{04404C69-D7E1-4D90-9A30-F266970B912A}" sibTransId="{6C0041E5-F681-400F-B813-A03998AC7DBD}"/>
    <dgm:cxn modelId="{A94FA86E-C4A6-4409-B787-3755445A431C}" srcId="{DE465D96-8FB7-4B6F-B993-87E532AF234F}" destId="{BD9AEBC2-3A88-4C7B-83CE-8011AFA2C155}" srcOrd="0" destOrd="0" parTransId="{DC01FA35-F757-4E3E-8C70-EA72475D0F9F}" sibTransId="{C0611B4D-3874-44D3-8BCF-AA3CDAF9870C}"/>
    <dgm:cxn modelId="{796D9154-B54D-D248-8736-4A098C655E4C}" type="presOf" srcId="{BD9AEBC2-3A88-4C7B-83CE-8011AFA2C155}" destId="{7185C245-1C42-3746-8870-C95E21AF8307}" srcOrd="0" destOrd="0" presId="urn:microsoft.com/office/officeart/2005/8/layout/hierarchy1"/>
    <dgm:cxn modelId="{F37C0D9F-2880-4779-9801-55E204E03825}" srcId="{DE465D96-8FB7-4B6F-B993-87E532AF234F}" destId="{CB0F9F65-A8E0-4BA3-B18B-373E46C0CC52}" srcOrd="1" destOrd="0" parTransId="{D671CA41-7FC7-4C4E-9C70-B7C25D65D085}" sibTransId="{C5C398DD-4E73-48DE-A7D3-A34364EC0F60}"/>
    <dgm:cxn modelId="{F79A07A1-9A0B-F74D-8326-21E0C86B8B8C}" type="presOf" srcId="{CB0F9F65-A8E0-4BA3-B18B-373E46C0CC52}" destId="{A11EFB90-B477-924E-847D-FE3A08E1C3EC}" srcOrd="0" destOrd="0" presId="urn:microsoft.com/office/officeart/2005/8/layout/hierarchy1"/>
    <dgm:cxn modelId="{301E7FC3-B81B-C842-A1AF-B6103C816A89}" type="presOf" srcId="{0768B765-3442-4DD7-8A06-BFC0AEB16A9D}" destId="{79F66D97-E03F-0945-9F26-8D95799ECF2F}" srcOrd="0" destOrd="0" presId="urn:microsoft.com/office/officeart/2005/8/layout/hierarchy1"/>
    <dgm:cxn modelId="{85B00FC4-747B-4A2D-88B0-0FC2A3DB34F2}" srcId="{DE465D96-8FB7-4B6F-B993-87E532AF234F}" destId="{0768B765-3442-4DD7-8A06-BFC0AEB16A9D}" srcOrd="2" destOrd="0" parTransId="{E3E31AAB-32B8-4E35-B591-63463F5B0E01}" sibTransId="{644D422F-CED9-4D4B-B323-5AE772BF16E7}"/>
    <dgm:cxn modelId="{217AFC2D-6E80-EA4C-93C4-4A2D92DDA2F2}" type="presParOf" srcId="{381BC9B9-6CEF-2C48-8380-CB1EBE821668}" destId="{1657D748-1D42-3B4F-9AEE-66585ACF9F46}" srcOrd="0" destOrd="0" presId="urn:microsoft.com/office/officeart/2005/8/layout/hierarchy1"/>
    <dgm:cxn modelId="{6819658B-9332-874A-9511-F9E816FC85F7}" type="presParOf" srcId="{1657D748-1D42-3B4F-9AEE-66585ACF9F46}" destId="{3D1ACCD4-11ED-7C41-876D-F297985DBD67}" srcOrd="0" destOrd="0" presId="urn:microsoft.com/office/officeart/2005/8/layout/hierarchy1"/>
    <dgm:cxn modelId="{905821B4-7AE4-9E46-A138-2F499B5EF917}" type="presParOf" srcId="{3D1ACCD4-11ED-7C41-876D-F297985DBD67}" destId="{E66BF596-633D-704B-A518-E36523DDD662}" srcOrd="0" destOrd="0" presId="urn:microsoft.com/office/officeart/2005/8/layout/hierarchy1"/>
    <dgm:cxn modelId="{BBD6207E-9414-834F-B8E3-E0FC6B71F05C}" type="presParOf" srcId="{3D1ACCD4-11ED-7C41-876D-F297985DBD67}" destId="{7185C245-1C42-3746-8870-C95E21AF8307}" srcOrd="1" destOrd="0" presId="urn:microsoft.com/office/officeart/2005/8/layout/hierarchy1"/>
    <dgm:cxn modelId="{E60CC5A1-6F89-F244-8784-C3DCB6EDBC2D}" type="presParOf" srcId="{1657D748-1D42-3B4F-9AEE-66585ACF9F46}" destId="{FA7E1315-F7C0-D140-BEC9-B3862861DDDC}" srcOrd="1" destOrd="0" presId="urn:microsoft.com/office/officeart/2005/8/layout/hierarchy1"/>
    <dgm:cxn modelId="{9D4024CA-FA81-0B49-9121-21F1F3DDD786}" type="presParOf" srcId="{381BC9B9-6CEF-2C48-8380-CB1EBE821668}" destId="{1D3AB27D-1B95-384B-843A-B70CFCFA7453}" srcOrd="1" destOrd="0" presId="urn:microsoft.com/office/officeart/2005/8/layout/hierarchy1"/>
    <dgm:cxn modelId="{DAC55B10-C715-A245-A1E2-A6B97BFBF85C}" type="presParOf" srcId="{1D3AB27D-1B95-384B-843A-B70CFCFA7453}" destId="{51F7EEFD-7B16-D541-BBC5-038CAF54AEB3}" srcOrd="0" destOrd="0" presId="urn:microsoft.com/office/officeart/2005/8/layout/hierarchy1"/>
    <dgm:cxn modelId="{A4EE7FDD-FFD9-254F-8143-1688EE7A58AA}" type="presParOf" srcId="{51F7EEFD-7B16-D541-BBC5-038CAF54AEB3}" destId="{ECF4BDEF-537E-534A-9719-725C24D75244}" srcOrd="0" destOrd="0" presId="urn:microsoft.com/office/officeart/2005/8/layout/hierarchy1"/>
    <dgm:cxn modelId="{6ED48E44-17D1-7843-9ADA-E583C0A244F8}" type="presParOf" srcId="{51F7EEFD-7B16-D541-BBC5-038CAF54AEB3}" destId="{A11EFB90-B477-924E-847D-FE3A08E1C3EC}" srcOrd="1" destOrd="0" presId="urn:microsoft.com/office/officeart/2005/8/layout/hierarchy1"/>
    <dgm:cxn modelId="{1F7393E0-178D-9343-9B1A-7B4540DC71D5}" type="presParOf" srcId="{1D3AB27D-1B95-384B-843A-B70CFCFA7453}" destId="{46627ED6-8ECA-0146-A477-FDB8A769F21E}" srcOrd="1" destOrd="0" presId="urn:microsoft.com/office/officeart/2005/8/layout/hierarchy1"/>
    <dgm:cxn modelId="{375C9906-F373-4545-AA47-3E40CCAED484}" type="presParOf" srcId="{381BC9B9-6CEF-2C48-8380-CB1EBE821668}" destId="{5DA5B8D5-B319-2A49-86AB-0D78D29D0BDC}" srcOrd="2" destOrd="0" presId="urn:microsoft.com/office/officeart/2005/8/layout/hierarchy1"/>
    <dgm:cxn modelId="{7F5D4DAA-4482-604A-8CC4-F84F0657D5EB}" type="presParOf" srcId="{5DA5B8D5-B319-2A49-86AB-0D78D29D0BDC}" destId="{AB1E3320-8BD4-814D-B71D-532528F1AF96}" srcOrd="0" destOrd="0" presId="urn:microsoft.com/office/officeart/2005/8/layout/hierarchy1"/>
    <dgm:cxn modelId="{4E567A24-2404-9E44-ADB4-26A309F173F2}" type="presParOf" srcId="{AB1E3320-8BD4-814D-B71D-532528F1AF96}" destId="{AAA34FBF-61F3-EC4E-B17B-6269EA7F3AE7}" srcOrd="0" destOrd="0" presId="urn:microsoft.com/office/officeart/2005/8/layout/hierarchy1"/>
    <dgm:cxn modelId="{EADB71AE-4442-0B49-BB26-E852E8ADE1A1}" type="presParOf" srcId="{AB1E3320-8BD4-814D-B71D-532528F1AF96}" destId="{79F66D97-E03F-0945-9F26-8D95799ECF2F}" srcOrd="1" destOrd="0" presId="urn:microsoft.com/office/officeart/2005/8/layout/hierarchy1"/>
    <dgm:cxn modelId="{B81B0805-F3D1-6B48-BE7C-424280729D62}" type="presParOf" srcId="{5DA5B8D5-B319-2A49-86AB-0D78D29D0BDC}" destId="{D8728161-E193-6E4A-B33E-D4CCC04C9AF5}" srcOrd="1" destOrd="0" presId="urn:microsoft.com/office/officeart/2005/8/layout/hierarchy1"/>
    <dgm:cxn modelId="{C216F04A-3D1F-8A4E-8AC4-8A61BDEE57F4}" type="presParOf" srcId="{381BC9B9-6CEF-2C48-8380-CB1EBE821668}" destId="{F5F4950C-C696-524F-A851-824FA285804A}" srcOrd="3" destOrd="0" presId="urn:microsoft.com/office/officeart/2005/8/layout/hierarchy1"/>
    <dgm:cxn modelId="{B792FE67-CBD1-3343-A0C7-B9ED0FA44F64}" type="presParOf" srcId="{F5F4950C-C696-524F-A851-824FA285804A}" destId="{AD2ACE9F-AB45-154B-93BA-0E28566692DB}" srcOrd="0" destOrd="0" presId="urn:microsoft.com/office/officeart/2005/8/layout/hierarchy1"/>
    <dgm:cxn modelId="{56F30E6A-7890-9A41-98E8-822EC9CD1F35}" type="presParOf" srcId="{AD2ACE9F-AB45-154B-93BA-0E28566692DB}" destId="{DB181230-E15B-174E-80E5-949831BDE665}" srcOrd="0" destOrd="0" presId="urn:microsoft.com/office/officeart/2005/8/layout/hierarchy1"/>
    <dgm:cxn modelId="{D0239482-C4E4-704B-AC58-96C07CA3E0DE}" type="presParOf" srcId="{AD2ACE9F-AB45-154B-93BA-0E28566692DB}" destId="{AEE15A6A-ACAE-8F44-9138-1277F774F115}" srcOrd="1" destOrd="0" presId="urn:microsoft.com/office/officeart/2005/8/layout/hierarchy1"/>
    <dgm:cxn modelId="{D1856B9D-EF41-9646-AB34-4E74905A2CBE}" type="presParOf" srcId="{F5F4950C-C696-524F-A851-824FA285804A}" destId="{C7E37B81-96C3-3446-A110-0093D277F4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C4C1E5-D7F7-4606-9FF7-433FE3FD85CE}"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2883306A-2CE1-4658-9BD8-1BD0D71667B2}">
      <dgm:prSet/>
      <dgm:spPr/>
      <dgm:t>
        <a:bodyPr/>
        <a:lstStyle/>
        <a:p>
          <a:r>
            <a:rPr lang="en-US" b="1" i="0" dirty="0"/>
            <a:t>Data Stewardship:</a:t>
          </a:r>
          <a:r>
            <a:rPr lang="en-US" b="0" i="0" dirty="0"/>
            <a:t> Assigning responsibility for data quality and lifecycle management to specific individuals or teams within the organization.</a:t>
          </a:r>
          <a:endParaRPr lang="en-US" dirty="0"/>
        </a:p>
      </dgm:t>
    </dgm:pt>
    <dgm:pt modelId="{024B9B8C-4DEA-4099-B0E2-AE1F15FD6CBB}" type="parTrans" cxnId="{69FCFB23-C4F9-43E7-8F9E-112445A82AC6}">
      <dgm:prSet/>
      <dgm:spPr/>
      <dgm:t>
        <a:bodyPr/>
        <a:lstStyle/>
        <a:p>
          <a:endParaRPr lang="en-US"/>
        </a:p>
      </dgm:t>
    </dgm:pt>
    <dgm:pt modelId="{B90BA25D-B97C-43D3-B179-3F8183092028}" type="sibTrans" cxnId="{69FCFB23-C4F9-43E7-8F9E-112445A82AC6}">
      <dgm:prSet/>
      <dgm:spPr/>
      <dgm:t>
        <a:bodyPr/>
        <a:lstStyle/>
        <a:p>
          <a:endParaRPr lang="en-US"/>
        </a:p>
      </dgm:t>
    </dgm:pt>
    <dgm:pt modelId="{3789A78B-97F8-41C2-9054-589C46C8FB67}">
      <dgm:prSet/>
      <dgm:spPr/>
      <dgm:t>
        <a:bodyPr/>
        <a:lstStyle/>
        <a:p>
          <a:r>
            <a:rPr lang="en-US" b="1" i="0"/>
            <a:t>Data Compliance:</a:t>
          </a:r>
          <a:r>
            <a:rPr lang="en-US" b="0" i="0"/>
            <a:t> Ensuring that data management practices adhere to relevant laws, regulations, and industry standards.</a:t>
          </a:r>
          <a:endParaRPr lang="en-US"/>
        </a:p>
      </dgm:t>
    </dgm:pt>
    <dgm:pt modelId="{03B5204D-1F5B-4288-A73D-07C8C74CC935}" type="parTrans" cxnId="{84AB4044-8A90-4A5E-A91B-DCFE8FDE04E4}">
      <dgm:prSet/>
      <dgm:spPr/>
      <dgm:t>
        <a:bodyPr/>
        <a:lstStyle/>
        <a:p>
          <a:endParaRPr lang="en-US"/>
        </a:p>
      </dgm:t>
    </dgm:pt>
    <dgm:pt modelId="{3725EB02-EE39-4D7B-A0F6-6CE83D04D734}" type="sibTrans" cxnId="{84AB4044-8A90-4A5E-A91B-DCFE8FDE04E4}">
      <dgm:prSet/>
      <dgm:spPr/>
      <dgm:t>
        <a:bodyPr/>
        <a:lstStyle/>
        <a:p>
          <a:endParaRPr lang="en-US"/>
        </a:p>
      </dgm:t>
    </dgm:pt>
    <dgm:pt modelId="{36C25893-CA94-4FBD-8C69-EA678D65702E}">
      <dgm:prSet/>
      <dgm:spPr/>
      <dgm:t>
        <a:bodyPr/>
        <a:lstStyle/>
        <a:p>
          <a:r>
            <a:rPr lang="en-US" b="1" i="0"/>
            <a:t>Data Integration and Interoperability:</a:t>
          </a:r>
          <a:r>
            <a:rPr lang="en-US" b="0" i="0"/>
            <a:t> The ability to combine data from different sources and provide a unified view, ensuring that data across systems is compatible and usable.</a:t>
          </a:r>
          <a:endParaRPr lang="en-US"/>
        </a:p>
      </dgm:t>
    </dgm:pt>
    <dgm:pt modelId="{5993B8DE-323B-4E1C-A627-9008A9816C64}" type="parTrans" cxnId="{6A83F369-6F8C-436D-AE71-5D514CFE1445}">
      <dgm:prSet/>
      <dgm:spPr/>
      <dgm:t>
        <a:bodyPr/>
        <a:lstStyle/>
        <a:p>
          <a:endParaRPr lang="en-US"/>
        </a:p>
      </dgm:t>
    </dgm:pt>
    <dgm:pt modelId="{9477C2BB-CA0B-4A15-A1DE-0C4F85392B00}" type="sibTrans" cxnId="{6A83F369-6F8C-436D-AE71-5D514CFE1445}">
      <dgm:prSet/>
      <dgm:spPr/>
      <dgm:t>
        <a:bodyPr/>
        <a:lstStyle/>
        <a:p>
          <a:endParaRPr lang="en-US"/>
        </a:p>
      </dgm:t>
    </dgm:pt>
    <dgm:pt modelId="{AA5D4800-15EC-C843-AAA9-C95058C3861A}" type="pres">
      <dgm:prSet presAssocID="{17C4C1E5-D7F7-4606-9FF7-433FE3FD85CE}" presName="hierChild1" presStyleCnt="0">
        <dgm:presLayoutVars>
          <dgm:chPref val="1"/>
          <dgm:dir/>
          <dgm:animOne val="branch"/>
          <dgm:animLvl val="lvl"/>
          <dgm:resizeHandles/>
        </dgm:presLayoutVars>
      </dgm:prSet>
      <dgm:spPr/>
    </dgm:pt>
    <dgm:pt modelId="{351E669E-7AB9-484E-94DD-ECC73C76E037}" type="pres">
      <dgm:prSet presAssocID="{2883306A-2CE1-4658-9BD8-1BD0D71667B2}" presName="hierRoot1" presStyleCnt="0"/>
      <dgm:spPr/>
    </dgm:pt>
    <dgm:pt modelId="{CBA47B6D-6366-A741-9E4E-875191B7147D}" type="pres">
      <dgm:prSet presAssocID="{2883306A-2CE1-4658-9BD8-1BD0D71667B2}" presName="composite" presStyleCnt="0"/>
      <dgm:spPr/>
    </dgm:pt>
    <dgm:pt modelId="{A67E971F-17B4-CF47-BA87-A545F3A362D6}" type="pres">
      <dgm:prSet presAssocID="{2883306A-2CE1-4658-9BD8-1BD0D71667B2}" presName="background" presStyleLbl="node0" presStyleIdx="0" presStyleCnt="3"/>
      <dgm:spPr/>
    </dgm:pt>
    <dgm:pt modelId="{A323E1C3-AF7B-8343-B7B8-455793F3F07D}" type="pres">
      <dgm:prSet presAssocID="{2883306A-2CE1-4658-9BD8-1BD0D71667B2}" presName="text" presStyleLbl="fgAcc0" presStyleIdx="0" presStyleCnt="3" custScaleY="122704">
        <dgm:presLayoutVars>
          <dgm:chPref val="3"/>
        </dgm:presLayoutVars>
      </dgm:prSet>
      <dgm:spPr/>
    </dgm:pt>
    <dgm:pt modelId="{A1396A55-0561-A842-A841-9E89862DF85A}" type="pres">
      <dgm:prSet presAssocID="{2883306A-2CE1-4658-9BD8-1BD0D71667B2}" presName="hierChild2" presStyleCnt="0"/>
      <dgm:spPr/>
    </dgm:pt>
    <dgm:pt modelId="{AB92FA8D-B03D-4147-B949-1A22E7C71C19}" type="pres">
      <dgm:prSet presAssocID="{3789A78B-97F8-41C2-9054-589C46C8FB67}" presName="hierRoot1" presStyleCnt="0"/>
      <dgm:spPr/>
    </dgm:pt>
    <dgm:pt modelId="{A9FE6265-FE33-D846-9DE9-7AC9B5F40029}" type="pres">
      <dgm:prSet presAssocID="{3789A78B-97F8-41C2-9054-589C46C8FB67}" presName="composite" presStyleCnt="0"/>
      <dgm:spPr/>
    </dgm:pt>
    <dgm:pt modelId="{2B4F7FCB-9B35-1B4D-A429-ED5CB0EA037E}" type="pres">
      <dgm:prSet presAssocID="{3789A78B-97F8-41C2-9054-589C46C8FB67}" presName="background" presStyleLbl="node0" presStyleIdx="1" presStyleCnt="3"/>
      <dgm:spPr/>
    </dgm:pt>
    <dgm:pt modelId="{15014AE5-AE62-CE47-86D4-5DA9D5E70825}" type="pres">
      <dgm:prSet presAssocID="{3789A78B-97F8-41C2-9054-589C46C8FB67}" presName="text" presStyleLbl="fgAcc0" presStyleIdx="1" presStyleCnt="3" custScaleY="116614">
        <dgm:presLayoutVars>
          <dgm:chPref val="3"/>
        </dgm:presLayoutVars>
      </dgm:prSet>
      <dgm:spPr/>
    </dgm:pt>
    <dgm:pt modelId="{3CF750AC-3810-0348-B0AA-9FFFA958AF9A}" type="pres">
      <dgm:prSet presAssocID="{3789A78B-97F8-41C2-9054-589C46C8FB67}" presName="hierChild2" presStyleCnt="0"/>
      <dgm:spPr/>
    </dgm:pt>
    <dgm:pt modelId="{AD8A7740-5D12-0A47-8031-E06721D855A3}" type="pres">
      <dgm:prSet presAssocID="{36C25893-CA94-4FBD-8C69-EA678D65702E}" presName="hierRoot1" presStyleCnt="0"/>
      <dgm:spPr/>
    </dgm:pt>
    <dgm:pt modelId="{1B08DD52-26D8-3E43-BEFC-4EA39B3CF1D7}" type="pres">
      <dgm:prSet presAssocID="{36C25893-CA94-4FBD-8C69-EA678D65702E}" presName="composite" presStyleCnt="0"/>
      <dgm:spPr/>
    </dgm:pt>
    <dgm:pt modelId="{4A4BC4C3-656D-AE45-8967-12A260406BC2}" type="pres">
      <dgm:prSet presAssocID="{36C25893-CA94-4FBD-8C69-EA678D65702E}" presName="background" presStyleLbl="node0" presStyleIdx="2" presStyleCnt="3"/>
      <dgm:spPr/>
    </dgm:pt>
    <dgm:pt modelId="{283F3472-3FA5-9F46-AA7E-BAA03C673236}" type="pres">
      <dgm:prSet presAssocID="{36C25893-CA94-4FBD-8C69-EA678D65702E}" presName="text" presStyleLbl="fgAcc0" presStyleIdx="2" presStyleCnt="3" custScaleY="116898">
        <dgm:presLayoutVars>
          <dgm:chPref val="3"/>
        </dgm:presLayoutVars>
      </dgm:prSet>
      <dgm:spPr/>
    </dgm:pt>
    <dgm:pt modelId="{5BA38D7A-F1E4-5A4F-B86C-695388F7C947}" type="pres">
      <dgm:prSet presAssocID="{36C25893-CA94-4FBD-8C69-EA678D65702E}" presName="hierChild2" presStyleCnt="0"/>
      <dgm:spPr/>
    </dgm:pt>
  </dgm:ptLst>
  <dgm:cxnLst>
    <dgm:cxn modelId="{69FCFB23-C4F9-43E7-8F9E-112445A82AC6}" srcId="{17C4C1E5-D7F7-4606-9FF7-433FE3FD85CE}" destId="{2883306A-2CE1-4658-9BD8-1BD0D71667B2}" srcOrd="0" destOrd="0" parTransId="{024B9B8C-4DEA-4099-B0E2-AE1F15FD6CBB}" sibTransId="{B90BA25D-B97C-43D3-B179-3F8183092028}"/>
    <dgm:cxn modelId="{114D883B-9546-6848-9659-B847C2905603}" type="presOf" srcId="{36C25893-CA94-4FBD-8C69-EA678D65702E}" destId="{283F3472-3FA5-9F46-AA7E-BAA03C673236}" srcOrd="0" destOrd="0" presId="urn:microsoft.com/office/officeart/2005/8/layout/hierarchy1"/>
    <dgm:cxn modelId="{6435C65E-636C-1646-B16A-6E9D9B09020D}" type="presOf" srcId="{2883306A-2CE1-4658-9BD8-1BD0D71667B2}" destId="{A323E1C3-AF7B-8343-B7B8-455793F3F07D}" srcOrd="0" destOrd="0" presId="urn:microsoft.com/office/officeart/2005/8/layout/hierarchy1"/>
    <dgm:cxn modelId="{84AB4044-8A90-4A5E-A91B-DCFE8FDE04E4}" srcId="{17C4C1E5-D7F7-4606-9FF7-433FE3FD85CE}" destId="{3789A78B-97F8-41C2-9054-589C46C8FB67}" srcOrd="1" destOrd="0" parTransId="{03B5204D-1F5B-4288-A73D-07C8C74CC935}" sibTransId="{3725EB02-EE39-4D7B-A0F6-6CE83D04D734}"/>
    <dgm:cxn modelId="{627C4068-FB21-5747-8EAA-F3E400924586}" type="presOf" srcId="{3789A78B-97F8-41C2-9054-589C46C8FB67}" destId="{15014AE5-AE62-CE47-86D4-5DA9D5E70825}" srcOrd="0" destOrd="0" presId="urn:microsoft.com/office/officeart/2005/8/layout/hierarchy1"/>
    <dgm:cxn modelId="{6A83F369-6F8C-436D-AE71-5D514CFE1445}" srcId="{17C4C1E5-D7F7-4606-9FF7-433FE3FD85CE}" destId="{36C25893-CA94-4FBD-8C69-EA678D65702E}" srcOrd="2" destOrd="0" parTransId="{5993B8DE-323B-4E1C-A627-9008A9816C64}" sibTransId="{9477C2BB-CA0B-4A15-A1DE-0C4F85392B00}"/>
    <dgm:cxn modelId="{294F9696-5885-8F4E-8FD7-C9EF7BBFB60B}" type="presOf" srcId="{17C4C1E5-D7F7-4606-9FF7-433FE3FD85CE}" destId="{AA5D4800-15EC-C843-AAA9-C95058C3861A}" srcOrd="0" destOrd="0" presId="urn:microsoft.com/office/officeart/2005/8/layout/hierarchy1"/>
    <dgm:cxn modelId="{27A542F1-A134-ED46-BAE1-854D3BD2E144}" type="presParOf" srcId="{AA5D4800-15EC-C843-AAA9-C95058C3861A}" destId="{351E669E-7AB9-484E-94DD-ECC73C76E037}" srcOrd="0" destOrd="0" presId="urn:microsoft.com/office/officeart/2005/8/layout/hierarchy1"/>
    <dgm:cxn modelId="{13FDA072-651D-CB41-B568-A2CC0400F0AA}" type="presParOf" srcId="{351E669E-7AB9-484E-94DD-ECC73C76E037}" destId="{CBA47B6D-6366-A741-9E4E-875191B7147D}" srcOrd="0" destOrd="0" presId="urn:microsoft.com/office/officeart/2005/8/layout/hierarchy1"/>
    <dgm:cxn modelId="{1FB2DF49-6ADF-0E42-9356-0244F0BAD4D7}" type="presParOf" srcId="{CBA47B6D-6366-A741-9E4E-875191B7147D}" destId="{A67E971F-17B4-CF47-BA87-A545F3A362D6}" srcOrd="0" destOrd="0" presId="urn:microsoft.com/office/officeart/2005/8/layout/hierarchy1"/>
    <dgm:cxn modelId="{56DDFC2A-C457-EB4F-8E6C-00980167008F}" type="presParOf" srcId="{CBA47B6D-6366-A741-9E4E-875191B7147D}" destId="{A323E1C3-AF7B-8343-B7B8-455793F3F07D}" srcOrd="1" destOrd="0" presId="urn:microsoft.com/office/officeart/2005/8/layout/hierarchy1"/>
    <dgm:cxn modelId="{1C3DB0DE-02D8-4E46-A4A8-4A012E41C302}" type="presParOf" srcId="{351E669E-7AB9-484E-94DD-ECC73C76E037}" destId="{A1396A55-0561-A842-A841-9E89862DF85A}" srcOrd="1" destOrd="0" presId="urn:microsoft.com/office/officeart/2005/8/layout/hierarchy1"/>
    <dgm:cxn modelId="{C1EC4DC4-F0DA-644D-B4A3-6F1102C4229B}" type="presParOf" srcId="{AA5D4800-15EC-C843-AAA9-C95058C3861A}" destId="{AB92FA8D-B03D-4147-B949-1A22E7C71C19}" srcOrd="1" destOrd="0" presId="urn:microsoft.com/office/officeart/2005/8/layout/hierarchy1"/>
    <dgm:cxn modelId="{D3841185-708A-B941-AB3F-88E49640C568}" type="presParOf" srcId="{AB92FA8D-B03D-4147-B949-1A22E7C71C19}" destId="{A9FE6265-FE33-D846-9DE9-7AC9B5F40029}" srcOrd="0" destOrd="0" presId="urn:microsoft.com/office/officeart/2005/8/layout/hierarchy1"/>
    <dgm:cxn modelId="{161B7A9A-3105-9B4D-B6D3-24F9A2229F04}" type="presParOf" srcId="{A9FE6265-FE33-D846-9DE9-7AC9B5F40029}" destId="{2B4F7FCB-9B35-1B4D-A429-ED5CB0EA037E}" srcOrd="0" destOrd="0" presId="urn:microsoft.com/office/officeart/2005/8/layout/hierarchy1"/>
    <dgm:cxn modelId="{4F1DC1FF-E27B-8B4C-840E-FFFFE2E3930D}" type="presParOf" srcId="{A9FE6265-FE33-D846-9DE9-7AC9B5F40029}" destId="{15014AE5-AE62-CE47-86D4-5DA9D5E70825}" srcOrd="1" destOrd="0" presId="urn:microsoft.com/office/officeart/2005/8/layout/hierarchy1"/>
    <dgm:cxn modelId="{C785A707-C68B-BF46-8096-1CFA5391EECA}" type="presParOf" srcId="{AB92FA8D-B03D-4147-B949-1A22E7C71C19}" destId="{3CF750AC-3810-0348-B0AA-9FFFA958AF9A}" srcOrd="1" destOrd="0" presId="urn:microsoft.com/office/officeart/2005/8/layout/hierarchy1"/>
    <dgm:cxn modelId="{038C16B8-95BA-7542-8483-0B5D04BDDEE1}" type="presParOf" srcId="{AA5D4800-15EC-C843-AAA9-C95058C3861A}" destId="{AD8A7740-5D12-0A47-8031-E06721D855A3}" srcOrd="2" destOrd="0" presId="urn:microsoft.com/office/officeart/2005/8/layout/hierarchy1"/>
    <dgm:cxn modelId="{3AA9F1E5-E491-CE44-AB56-983C7B84D677}" type="presParOf" srcId="{AD8A7740-5D12-0A47-8031-E06721D855A3}" destId="{1B08DD52-26D8-3E43-BEFC-4EA39B3CF1D7}" srcOrd="0" destOrd="0" presId="urn:microsoft.com/office/officeart/2005/8/layout/hierarchy1"/>
    <dgm:cxn modelId="{BE5C1E7C-C869-5844-AC30-6135882D810A}" type="presParOf" srcId="{1B08DD52-26D8-3E43-BEFC-4EA39B3CF1D7}" destId="{4A4BC4C3-656D-AE45-8967-12A260406BC2}" srcOrd="0" destOrd="0" presId="urn:microsoft.com/office/officeart/2005/8/layout/hierarchy1"/>
    <dgm:cxn modelId="{4DA6B56B-91FC-FD49-B3B7-B2E4B1CE9B4B}" type="presParOf" srcId="{1B08DD52-26D8-3E43-BEFC-4EA39B3CF1D7}" destId="{283F3472-3FA5-9F46-AA7E-BAA03C673236}" srcOrd="1" destOrd="0" presId="urn:microsoft.com/office/officeart/2005/8/layout/hierarchy1"/>
    <dgm:cxn modelId="{08C51358-4005-8142-A2C0-6D836B2F54D0}" type="presParOf" srcId="{AD8A7740-5D12-0A47-8031-E06721D855A3}" destId="{5BA38D7A-F1E4-5A4F-B86C-695388F7C9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952E71-F609-41D1-A94D-70603555D6B8}"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F533BE74-B4BC-47B2-9510-727647AA6DD0}">
      <dgm:prSet/>
      <dgm:spPr/>
      <dgm:t>
        <a:bodyPr/>
        <a:lstStyle/>
        <a:p>
          <a:r>
            <a:rPr lang="en-US" b="1" i="0"/>
            <a:t>Definition:</a:t>
          </a:r>
          <a:r>
            <a:rPr lang="en-US" b="0" i="0"/>
            <a:t> Ensures the accuracy, consistency, completeness, and reliability of data.</a:t>
          </a:r>
          <a:endParaRPr lang="en-US"/>
        </a:p>
      </dgm:t>
    </dgm:pt>
    <dgm:pt modelId="{6461DB64-19AA-48B9-9DA8-58662658200E}" type="parTrans" cxnId="{1B6AF584-6988-4CAD-97DB-1D33FB837534}">
      <dgm:prSet/>
      <dgm:spPr/>
      <dgm:t>
        <a:bodyPr/>
        <a:lstStyle/>
        <a:p>
          <a:endParaRPr lang="en-US"/>
        </a:p>
      </dgm:t>
    </dgm:pt>
    <dgm:pt modelId="{2FFCC991-C41B-45B9-ADD2-06E73778278B}" type="sibTrans" cxnId="{1B6AF584-6988-4CAD-97DB-1D33FB837534}">
      <dgm:prSet/>
      <dgm:spPr/>
      <dgm:t>
        <a:bodyPr/>
        <a:lstStyle/>
        <a:p>
          <a:endParaRPr lang="en-US"/>
        </a:p>
      </dgm:t>
    </dgm:pt>
    <dgm:pt modelId="{A2C615DC-D192-40B1-B61A-B1EA24D626E9}">
      <dgm:prSet/>
      <dgm:spPr/>
      <dgm:t>
        <a:bodyPr/>
        <a:lstStyle/>
        <a:p>
          <a:r>
            <a:rPr lang="en-US" b="1" i="0" dirty="0"/>
            <a:t>Accuracy:</a:t>
          </a:r>
          <a:r>
            <a:rPr lang="en-US" b="0" i="0" dirty="0"/>
            <a:t> Vital for correct diagnosis and treatment plans. Inaccurate data can lead to misdiagnosis or inappropriate treatment.</a:t>
          </a:r>
          <a:endParaRPr lang="en-US" dirty="0"/>
        </a:p>
      </dgm:t>
    </dgm:pt>
    <dgm:pt modelId="{A9794098-43A2-4BE1-803C-3E7024EAD122}" type="parTrans" cxnId="{36AF824D-B82F-4EA9-BBA1-DF74F4AFBFB8}">
      <dgm:prSet/>
      <dgm:spPr/>
      <dgm:t>
        <a:bodyPr/>
        <a:lstStyle/>
        <a:p>
          <a:endParaRPr lang="en-US"/>
        </a:p>
      </dgm:t>
    </dgm:pt>
    <dgm:pt modelId="{E83F0DAA-D5FC-4DEE-9226-CE511473C100}" type="sibTrans" cxnId="{36AF824D-B82F-4EA9-BBA1-DF74F4AFBFB8}">
      <dgm:prSet/>
      <dgm:spPr/>
      <dgm:t>
        <a:bodyPr/>
        <a:lstStyle/>
        <a:p>
          <a:endParaRPr lang="en-US"/>
        </a:p>
      </dgm:t>
    </dgm:pt>
    <dgm:pt modelId="{3422AFA7-C1E9-47FB-8153-7EBA4EB12BA6}">
      <dgm:prSet/>
      <dgm:spPr/>
      <dgm:t>
        <a:bodyPr/>
        <a:lstStyle/>
        <a:p>
          <a:r>
            <a:rPr lang="en-US" b="1" i="0"/>
            <a:t>Consistency:</a:t>
          </a:r>
          <a:r>
            <a:rPr lang="en-US" b="0" i="0"/>
            <a:t> Consistent data formats across different systems facilitate smoother data exchange and interpretation.</a:t>
          </a:r>
          <a:endParaRPr lang="en-US"/>
        </a:p>
      </dgm:t>
    </dgm:pt>
    <dgm:pt modelId="{5A6F5C30-BA94-4143-9722-8A4B9B24DD8F}" type="parTrans" cxnId="{D057280C-8FD5-4360-8B41-8C4EA262BB28}">
      <dgm:prSet/>
      <dgm:spPr/>
      <dgm:t>
        <a:bodyPr/>
        <a:lstStyle/>
        <a:p>
          <a:endParaRPr lang="en-US"/>
        </a:p>
      </dgm:t>
    </dgm:pt>
    <dgm:pt modelId="{981B9FB6-422F-4C78-B6DB-3C4F27895B9E}" type="sibTrans" cxnId="{D057280C-8FD5-4360-8B41-8C4EA262BB28}">
      <dgm:prSet/>
      <dgm:spPr/>
      <dgm:t>
        <a:bodyPr/>
        <a:lstStyle/>
        <a:p>
          <a:endParaRPr lang="en-US"/>
        </a:p>
      </dgm:t>
    </dgm:pt>
    <dgm:pt modelId="{080550FA-6615-4A1B-AC86-8605741004BB}">
      <dgm:prSet/>
      <dgm:spPr/>
      <dgm:t>
        <a:bodyPr/>
        <a:lstStyle/>
        <a:p>
          <a:r>
            <a:rPr lang="en-US" b="1" i="0"/>
            <a:t>Completeness:</a:t>
          </a:r>
          <a:r>
            <a:rPr lang="en-US" b="0" i="0"/>
            <a:t> Complete patient records are essential for comprehensive care, including historical health information.</a:t>
          </a:r>
          <a:endParaRPr lang="en-US"/>
        </a:p>
      </dgm:t>
    </dgm:pt>
    <dgm:pt modelId="{EA775A08-D520-4DF1-847E-67AA0C30E4A5}" type="parTrans" cxnId="{89AD7C78-0A51-4119-882B-88C5A28082F5}">
      <dgm:prSet/>
      <dgm:spPr/>
      <dgm:t>
        <a:bodyPr/>
        <a:lstStyle/>
        <a:p>
          <a:endParaRPr lang="en-US"/>
        </a:p>
      </dgm:t>
    </dgm:pt>
    <dgm:pt modelId="{D8DB5C79-B98A-42F6-A6BA-7196CE12F85A}" type="sibTrans" cxnId="{89AD7C78-0A51-4119-882B-88C5A28082F5}">
      <dgm:prSet/>
      <dgm:spPr/>
      <dgm:t>
        <a:bodyPr/>
        <a:lstStyle/>
        <a:p>
          <a:endParaRPr lang="en-US"/>
        </a:p>
      </dgm:t>
    </dgm:pt>
    <dgm:pt modelId="{25A7E94D-E1F6-498C-A2F7-8FD34C93F2A6}">
      <dgm:prSet/>
      <dgm:spPr/>
      <dgm:t>
        <a:bodyPr/>
        <a:lstStyle/>
        <a:p>
          <a:r>
            <a:rPr lang="en-US" b="1" i="0"/>
            <a:t>Reliability:</a:t>
          </a:r>
          <a:r>
            <a:rPr lang="en-US" b="0" i="0"/>
            <a:t> Reliable data supports confident decision-making in clinical and operational aspects.</a:t>
          </a:r>
          <a:endParaRPr lang="en-US"/>
        </a:p>
      </dgm:t>
    </dgm:pt>
    <dgm:pt modelId="{23E62FC6-E46A-473B-A0A6-F020D2455E0B}" type="parTrans" cxnId="{5B692ADE-90F1-4C4F-92DE-BADBC84AABED}">
      <dgm:prSet/>
      <dgm:spPr/>
      <dgm:t>
        <a:bodyPr/>
        <a:lstStyle/>
        <a:p>
          <a:endParaRPr lang="en-US"/>
        </a:p>
      </dgm:t>
    </dgm:pt>
    <dgm:pt modelId="{863121BA-C1B7-48A9-944A-D5E31985A197}" type="sibTrans" cxnId="{5B692ADE-90F1-4C4F-92DE-BADBC84AABED}">
      <dgm:prSet/>
      <dgm:spPr/>
      <dgm:t>
        <a:bodyPr/>
        <a:lstStyle/>
        <a:p>
          <a:endParaRPr lang="en-US"/>
        </a:p>
      </dgm:t>
    </dgm:pt>
    <dgm:pt modelId="{D02D0E71-9CB6-45BF-90A2-CBED14CD6DF7}">
      <dgm:prSet/>
      <dgm:spPr/>
      <dgm:t>
        <a:bodyPr/>
        <a:lstStyle/>
        <a:p>
          <a:r>
            <a:rPr lang="en-US" b="1" i="0"/>
            <a:t>In Healthcare:</a:t>
          </a:r>
          <a:endParaRPr lang="en-US"/>
        </a:p>
      </dgm:t>
    </dgm:pt>
    <dgm:pt modelId="{B1E3B58C-8133-4CCD-94A8-B485B80933B8}" type="sibTrans" cxnId="{33AAEB63-CE23-4FD7-A7EB-0C77457853AD}">
      <dgm:prSet/>
      <dgm:spPr/>
      <dgm:t>
        <a:bodyPr/>
        <a:lstStyle/>
        <a:p>
          <a:endParaRPr lang="en-US"/>
        </a:p>
      </dgm:t>
    </dgm:pt>
    <dgm:pt modelId="{2B9CF83F-B670-4190-B5D9-23C9E349CE33}" type="parTrans" cxnId="{33AAEB63-CE23-4FD7-A7EB-0C77457853AD}">
      <dgm:prSet/>
      <dgm:spPr/>
      <dgm:t>
        <a:bodyPr/>
        <a:lstStyle/>
        <a:p>
          <a:endParaRPr lang="en-US"/>
        </a:p>
      </dgm:t>
    </dgm:pt>
    <dgm:pt modelId="{5DFD89F7-EF92-2D4C-917A-46149C9AB26E}" type="pres">
      <dgm:prSet presAssocID="{A7952E71-F609-41D1-A94D-70603555D6B8}" presName="linear" presStyleCnt="0">
        <dgm:presLayoutVars>
          <dgm:animLvl val="lvl"/>
          <dgm:resizeHandles val="exact"/>
        </dgm:presLayoutVars>
      </dgm:prSet>
      <dgm:spPr/>
    </dgm:pt>
    <dgm:pt modelId="{3F03B879-287B-F44F-AFDD-C6EE06A2BA85}" type="pres">
      <dgm:prSet presAssocID="{F533BE74-B4BC-47B2-9510-727647AA6DD0}" presName="parentText" presStyleLbl="node1" presStyleIdx="0" presStyleCnt="2">
        <dgm:presLayoutVars>
          <dgm:chMax val="0"/>
          <dgm:bulletEnabled val="1"/>
        </dgm:presLayoutVars>
      </dgm:prSet>
      <dgm:spPr/>
    </dgm:pt>
    <dgm:pt modelId="{BFB21AD7-5BE4-5648-8970-C5386D1F31C5}" type="pres">
      <dgm:prSet presAssocID="{2FFCC991-C41B-45B9-ADD2-06E73778278B}" presName="spacer" presStyleCnt="0"/>
      <dgm:spPr/>
    </dgm:pt>
    <dgm:pt modelId="{0B12E1FA-A1CD-5B4B-9CB3-B5B63E1FA106}" type="pres">
      <dgm:prSet presAssocID="{D02D0E71-9CB6-45BF-90A2-CBED14CD6DF7}" presName="parentText" presStyleLbl="node1" presStyleIdx="1" presStyleCnt="2" custLinFactNeighborX="-63" custLinFactNeighborY="-6811">
        <dgm:presLayoutVars>
          <dgm:chMax val="0"/>
          <dgm:bulletEnabled val="1"/>
        </dgm:presLayoutVars>
      </dgm:prSet>
      <dgm:spPr/>
    </dgm:pt>
    <dgm:pt modelId="{BC431CE4-008B-A746-A3C5-7F6331F4798E}" type="pres">
      <dgm:prSet presAssocID="{D02D0E71-9CB6-45BF-90A2-CBED14CD6DF7}" presName="childText" presStyleLbl="revTx" presStyleIdx="0" presStyleCnt="1" custScaleY="145606">
        <dgm:presLayoutVars>
          <dgm:bulletEnabled val="1"/>
        </dgm:presLayoutVars>
      </dgm:prSet>
      <dgm:spPr/>
    </dgm:pt>
  </dgm:ptLst>
  <dgm:cxnLst>
    <dgm:cxn modelId="{D057280C-8FD5-4360-8B41-8C4EA262BB28}" srcId="{D02D0E71-9CB6-45BF-90A2-CBED14CD6DF7}" destId="{3422AFA7-C1E9-47FB-8153-7EBA4EB12BA6}" srcOrd="1" destOrd="0" parTransId="{5A6F5C30-BA94-4143-9722-8A4B9B24DD8F}" sibTransId="{981B9FB6-422F-4C78-B6DB-3C4F27895B9E}"/>
    <dgm:cxn modelId="{650D8163-AB18-484D-AB93-3022EBD4F39E}" type="presOf" srcId="{A2C615DC-D192-40B1-B61A-B1EA24D626E9}" destId="{BC431CE4-008B-A746-A3C5-7F6331F4798E}" srcOrd="0" destOrd="0" presId="urn:microsoft.com/office/officeart/2005/8/layout/vList2"/>
    <dgm:cxn modelId="{33AAEB63-CE23-4FD7-A7EB-0C77457853AD}" srcId="{A7952E71-F609-41D1-A94D-70603555D6B8}" destId="{D02D0E71-9CB6-45BF-90A2-CBED14CD6DF7}" srcOrd="1" destOrd="0" parTransId="{2B9CF83F-B670-4190-B5D9-23C9E349CE33}" sibTransId="{B1E3B58C-8133-4CCD-94A8-B485B80933B8}"/>
    <dgm:cxn modelId="{0224AB4A-F9B9-FE4F-B5DC-5E840BF48C31}" type="presOf" srcId="{3422AFA7-C1E9-47FB-8153-7EBA4EB12BA6}" destId="{BC431CE4-008B-A746-A3C5-7F6331F4798E}" srcOrd="0" destOrd="1" presId="urn:microsoft.com/office/officeart/2005/8/layout/vList2"/>
    <dgm:cxn modelId="{36AF824D-B82F-4EA9-BBA1-DF74F4AFBFB8}" srcId="{D02D0E71-9CB6-45BF-90A2-CBED14CD6DF7}" destId="{A2C615DC-D192-40B1-B61A-B1EA24D626E9}" srcOrd="0" destOrd="0" parTransId="{A9794098-43A2-4BE1-803C-3E7024EAD122}" sibTransId="{E83F0DAA-D5FC-4DEE-9226-CE511473C100}"/>
    <dgm:cxn modelId="{89AD7C78-0A51-4119-882B-88C5A28082F5}" srcId="{D02D0E71-9CB6-45BF-90A2-CBED14CD6DF7}" destId="{080550FA-6615-4A1B-AC86-8605741004BB}" srcOrd="2" destOrd="0" parTransId="{EA775A08-D520-4DF1-847E-67AA0C30E4A5}" sibTransId="{D8DB5C79-B98A-42F6-A6BA-7196CE12F85A}"/>
    <dgm:cxn modelId="{E4959A5A-A3EE-E042-8B4B-857D37CDC84A}" type="presOf" srcId="{080550FA-6615-4A1B-AC86-8605741004BB}" destId="{BC431CE4-008B-A746-A3C5-7F6331F4798E}" srcOrd="0" destOrd="2" presId="urn:microsoft.com/office/officeart/2005/8/layout/vList2"/>
    <dgm:cxn modelId="{2D6F147B-D9E0-AE4A-BD2C-60FABFE04C18}" type="presOf" srcId="{25A7E94D-E1F6-498C-A2F7-8FD34C93F2A6}" destId="{BC431CE4-008B-A746-A3C5-7F6331F4798E}" srcOrd="0" destOrd="3" presId="urn:microsoft.com/office/officeart/2005/8/layout/vList2"/>
    <dgm:cxn modelId="{1B6AF584-6988-4CAD-97DB-1D33FB837534}" srcId="{A7952E71-F609-41D1-A94D-70603555D6B8}" destId="{F533BE74-B4BC-47B2-9510-727647AA6DD0}" srcOrd="0" destOrd="0" parTransId="{6461DB64-19AA-48B9-9DA8-58662658200E}" sibTransId="{2FFCC991-C41B-45B9-ADD2-06E73778278B}"/>
    <dgm:cxn modelId="{493E7D9A-5995-A843-91E0-200F832ADE46}" type="presOf" srcId="{A7952E71-F609-41D1-A94D-70603555D6B8}" destId="{5DFD89F7-EF92-2D4C-917A-46149C9AB26E}" srcOrd="0" destOrd="0" presId="urn:microsoft.com/office/officeart/2005/8/layout/vList2"/>
    <dgm:cxn modelId="{52DC39AA-8029-6F46-95C5-CDDE4B7CF796}" type="presOf" srcId="{F533BE74-B4BC-47B2-9510-727647AA6DD0}" destId="{3F03B879-287B-F44F-AFDD-C6EE06A2BA85}" srcOrd="0" destOrd="0" presId="urn:microsoft.com/office/officeart/2005/8/layout/vList2"/>
    <dgm:cxn modelId="{5B692ADE-90F1-4C4F-92DE-BADBC84AABED}" srcId="{D02D0E71-9CB6-45BF-90A2-CBED14CD6DF7}" destId="{25A7E94D-E1F6-498C-A2F7-8FD34C93F2A6}" srcOrd="3" destOrd="0" parTransId="{23E62FC6-E46A-473B-A0A6-F020D2455E0B}" sibTransId="{863121BA-C1B7-48A9-944A-D5E31985A197}"/>
    <dgm:cxn modelId="{E9024CF6-70D7-E247-BD39-C50030683CDD}" type="presOf" srcId="{D02D0E71-9CB6-45BF-90A2-CBED14CD6DF7}" destId="{0B12E1FA-A1CD-5B4B-9CB3-B5B63E1FA106}" srcOrd="0" destOrd="0" presId="urn:microsoft.com/office/officeart/2005/8/layout/vList2"/>
    <dgm:cxn modelId="{E455E58C-816E-DF47-A749-C5B0781D22A9}" type="presParOf" srcId="{5DFD89F7-EF92-2D4C-917A-46149C9AB26E}" destId="{3F03B879-287B-F44F-AFDD-C6EE06A2BA85}" srcOrd="0" destOrd="0" presId="urn:microsoft.com/office/officeart/2005/8/layout/vList2"/>
    <dgm:cxn modelId="{0E7E3EA1-2BFF-334D-89FB-55060CDB09E7}" type="presParOf" srcId="{5DFD89F7-EF92-2D4C-917A-46149C9AB26E}" destId="{BFB21AD7-5BE4-5648-8970-C5386D1F31C5}" srcOrd="1" destOrd="0" presId="urn:microsoft.com/office/officeart/2005/8/layout/vList2"/>
    <dgm:cxn modelId="{1D30E784-99AC-564B-A253-BB6416E906A3}" type="presParOf" srcId="{5DFD89F7-EF92-2D4C-917A-46149C9AB26E}" destId="{0B12E1FA-A1CD-5B4B-9CB3-B5B63E1FA106}" srcOrd="2" destOrd="0" presId="urn:microsoft.com/office/officeart/2005/8/layout/vList2"/>
    <dgm:cxn modelId="{95CC94E7-15B1-6A4F-A23E-0454AD98E67B}" type="presParOf" srcId="{5DFD89F7-EF92-2D4C-917A-46149C9AB26E}" destId="{BC431CE4-008B-A746-A3C5-7F6331F4798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05860B-5474-4A6F-A585-022AD169B7A6}"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851D5BCA-37E3-4402-9ED7-3D8142F11B58}">
      <dgm:prSet/>
      <dgm:spPr/>
      <dgm:t>
        <a:bodyPr/>
        <a:lstStyle/>
        <a:p>
          <a:r>
            <a:rPr lang="en-US" b="1" i="0" dirty="0"/>
            <a:t>Structure:</a:t>
          </a:r>
          <a:r>
            <a:rPr lang="en-US" b="0" i="0" dirty="0"/>
            <a:t> A data governance framework provides a structured approach to managing data across an organization. It typically includes defining the strategic objectives for data, establishing data governance roles, formulating policies and procedures, and selecting appropriate tools and technologies.</a:t>
          </a:r>
          <a:endParaRPr lang="en-US" dirty="0"/>
        </a:p>
      </dgm:t>
    </dgm:pt>
    <dgm:pt modelId="{0956F18D-4DB5-411D-A0D5-AAFD98934B23}" type="parTrans" cxnId="{14353E11-D501-4461-9124-6B5CC173BE7B}">
      <dgm:prSet/>
      <dgm:spPr/>
      <dgm:t>
        <a:bodyPr/>
        <a:lstStyle/>
        <a:p>
          <a:endParaRPr lang="en-US"/>
        </a:p>
      </dgm:t>
    </dgm:pt>
    <dgm:pt modelId="{5BA5F173-1AB7-4D92-94E8-1E27DB37FEF0}" type="sibTrans" cxnId="{14353E11-D501-4461-9124-6B5CC173BE7B}">
      <dgm:prSet/>
      <dgm:spPr/>
      <dgm:t>
        <a:bodyPr/>
        <a:lstStyle/>
        <a:p>
          <a:endParaRPr lang="en-US"/>
        </a:p>
      </dgm:t>
    </dgm:pt>
    <dgm:pt modelId="{F3733B83-5EC5-4FEB-99A3-9729D43D0FEC}">
      <dgm:prSet/>
      <dgm:spPr/>
      <dgm:t>
        <a:bodyPr/>
        <a:lstStyle/>
        <a:p>
          <a:r>
            <a:rPr lang="en-US" b="1" i="0"/>
            <a:t>Goals:</a:t>
          </a:r>
          <a:r>
            <a:rPr lang="en-US" b="0" i="0"/>
            <a:t> The primary goals are to ensure data accuracy, accessibility, consistency, and security, while also meeting regulatory requirements and supporting organizational objectives.</a:t>
          </a:r>
          <a:endParaRPr lang="en-US"/>
        </a:p>
      </dgm:t>
    </dgm:pt>
    <dgm:pt modelId="{C44307D0-FF61-42DF-9EB8-17F7CDD3D134}" type="parTrans" cxnId="{FB5FA13F-8201-4968-9FE2-519A90E7C0AF}">
      <dgm:prSet/>
      <dgm:spPr/>
      <dgm:t>
        <a:bodyPr/>
        <a:lstStyle/>
        <a:p>
          <a:endParaRPr lang="en-US"/>
        </a:p>
      </dgm:t>
    </dgm:pt>
    <dgm:pt modelId="{54A11002-6634-4A63-BD31-FE03330251DE}" type="sibTrans" cxnId="{FB5FA13F-8201-4968-9FE2-519A90E7C0AF}">
      <dgm:prSet/>
      <dgm:spPr/>
      <dgm:t>
        <a:bodyPr/>
        <a:lstStyle/>
        <a:p>
          <a:endParaRPr lang="en-US"/>
        </a:p>
      </dgm:t>
    </dgm:pt>
    <dgm:pt modelId="{B3CFFC72-6737-FF48-8584-A091A765CE24}" type="pres">
      <dgm:prSet presAssocID="{8805860B-5474-4A6F-A585-022AD169B7A6}" presName="hierChild1" presStyleCnt="0">
        <dgm:presLayoutVars>
          <dgm:chPref val="1"/>
          <dgm:dir/>
          <dgm:animOne val="branch"/>
          <dgm:animLvl val="lvl"/>
          <dgm:resizeHandles/>
        </dgm:presLayoutVars>
      </dgm:prSet>
      <dgm:spPr/>
    </dgm:pt>
    <dgm:pt modelId="{369B9978-776C-F244-86D4-7538A19287DA}" type="pres">
      <dgm:prSet presAssocID="{851D5BCA-37E3-4402-9ED7-3D8142F11B58}" presName="hierRoot1" presStyleCnt="0"/>
      <dgm:spPr/>
    </dgm:pt>
    <dgm:pt modelId="{06D2CF7B-55AE-9C44-8071-09E0521A6134}" type="pres">
      <dgm:prSet presAssocID="{851D5BCA-37E3-4402-9ED7-3D8142F11B58}" presName="composite" presStyleCnt="0"/>
      <dgm:spPr/>
    </dgm:pt>
    <dgm:pt modelId="{5776F9D5-C99B-C945-8CC9-A6C969862AA2}" type="pres">
      <dgm:prSet presAssocID="{851D5BCA-37E3-4402-9ED7-3D8142F11B58}" presName="background" presStyleLbl="node0" presStyleIdx="0" presStyleCnt="2"/>
      <dgm:spPr/>
    </dgm:pt>
    <dgm:pt modelId="{64DE7821-78BE-E140-9A77-E73C92B60177}" type="pres">
      <dgm:prSet presAssocID="{851D5BCA-37E3-4402-9ED7-3D8142F11B58}" presName="text" presStyleLbl="fgAcc0" presStyleIdx="0" presStyleCnt="2" custScaleY="127548">
        <dgm:presLayoutVars>
          <dgm:chPref val="3"/>
        </dgm:presLayoutVars>
      </dgm:prSet>
      <dgm:spPr/>
    </dgm:pt>
    <dgm:pt modelId="{BC87DC91-B38E-154D-B479-D8E8475967F5}" type="pres">
      <dgm:prSet presAssocID="{851D5BCA-37E3-4402-9ED7-3D8142F11B58}" presName="hierChild2" presStyleCnt="0"/>
      <dgm:spPr/>
    </dgm:pt>
    <dgm:pt modelId="{B69816BE-DF47-7C44-A20A-61FEA660C215}" type="pres">
      <dgm:prSet presAssocID="{F3733B83-5EC5-4FEB-99A3-9729D43D0FEC}" presName="hierRoot1" presStyleCnt="0"/>
      <dgm:spPr/>
    </dgm:pt>
    <dgm:pt modelId="{8FEF39A9-66AA-FA48-9CA3-5C331041A70A}" type="pres">
      <dgm:prSet presAssocID="{F3733B83-5EC5-4FEB-99A3-9729D43D0FEC}" presName="composite" presStyleCnt="0"/>
      <dgm:spPr/>
    </dgm:pt>
    <dgm:pt modelId="{CA9899D3-8EF2-8D4F-9A3B-D0330E493B5D}" type="pres">
      <dgm:prSet presAssocID="{F3733B83-5EC5-4FEB-99A3-9729D43D0FEC}" presName="background" presStyleLbl="node0" presStyleIdx="1" presStyleCnt="2"/>
      <dgm:spPr/>
    </dgm:pt>
    <dgm:pt modelId="{EAF6CB12-23B0-5F4B-AFC2-E69116E42686}" type="pres">
      <dgm:prSet presAssocID="{F3733B83-5EC5-4FEB-99A3-9729D43D0FEC}" presName="text" presStyleLbl="fgAcc0" presStyleIdx="1" presStyleCnt="2" custScaleY="141470">
        <dgm:presLayoutVars>
          <dgm:chPref val="3"/>
        </dgm:presLayoutVars>
      </dgm:prSet>
      <dgm:spPr/>
    </dgm:pt>
    <dgm:pt modelId="{D216F45D-C208-3346-A9DC-4EA5FE509449}" type="pres">
      <dgm:prSet presAssocID="{F3733B83-5EC5-4FEB-99A3-9729D43D0FEC}" presName="hierChild2" presStyleCnt="0"/>
      <dgm:spPr/>
    </dgm:pt>
  </dgm:ptLst>
  <dgm:cxnLst>
    <dgm:cxn modelId="{14353E11-D501-4461-9124-6B5CC173BE7B}" srcId="{8805860B-5474-4A6F-A585-022AD169B7A6}" destId="{851D5BCA-37E3-4402-9ED7-3D8142F11B58}" srcOrd="0" destOrd="0" parTransId="{0956F18D-4DB5-411D-A0D5-AAFD98934B23}" sibTransId="{5BA5F173-1AB7-4D92-94E8-1E27DB37FEF0}"/>
    <dgm:cxn modelId="{74991F23-CD59-3A4B-B7F5-BA9170F4365A}" type="presOf" srcId="{8805860B-5474-4A6F-A585-022AD169B7A6}" destId="{B3CFFC72-6737-FF48-8584-A091A765CE24}" srcOrd="0" destOrd="0" presId="urn:microsoft.com/office/officeart/2005/8/layout/hierarchy1"/>
    <dgm:cxn modelId="{41260138-4798-8345-A576-CD1627FF35CA}" type="presOf" srcId="{851D5BCA-37E3-4402-9ED7-3D8142F11B58}" destId="{64DE7821-78BE-E140-9A77-E73C92B60177}" srcOrd="0" destOrd="0" presId="urn:microsoft.com/office/officeart/2005/8/layout/hierarchy1"/>
    <dgm:cxn modelId="{FB5FA13F-8201-4968-9FE2-519A90E7C0AF}" srcId="{8805860B-5474-4A6F-A585-022AD169B7A6}" destId="{F3733B83-5EC5-4FEB-99A3-9729D43D0FEC}" srcOrd="1" destOrd="0" parTransId="{C44307D0-FF61-42DF-9EB8-17F7CDD3D134}" sibTransId="{54A11002-6634-4A63-BD31-FE03330251DE}"/>
    <dgm:cxn modelId="{8D55164B-1222-EE4E-84DA-5EE08185EB59}" type="presOf" srcId="{F3733B83-5EC5-4FEB-99A3-9729D43D0FEC}" destId="{EAF6CB12-23B0-5F4B-AFC2-E69116E42686}" srcOrd="0" destOrd="0" presId="urn:microsoft.com/office/officeart/2005/8/layout/hierarchy1"/>
    <dgm:cxn modelId="{069057C0-76B6-D645-9BE8-85DB7924AE33}" type="presParOf" srcId="{B3CFFC72-6737-FF48-8584-A091A765CE24}" destId="{369B9978-776C-F244-86D4-7538A19287DA}" srcOrd="0" destOrd="0" presId="urn:microsoft.com/office/officeart/2005/8/layout/hierarchy1"/>
    <dgm:cxn modelId="{E8144371-640E-A447-B41C-3191943BB062}" type="presParOf" srcId="{369B9978-776C-F244-86D4-7538A19287DA}" destId="{06D2CF7B-55AE-9C44-8071-09E0521A6134}" srcOrd="0" destOrd="0" presId="urn:microsoft.com/office/officeart/2005/8/layout/hierarchy1"/>
    <dgm:cxn modelId="{9287C89A-9A01-924F-B94C-2C29788303FB}" type="presParOf" srcId="{06D2CF7B-55AE-9C44-8071-09E0521A6134}" destId="{5776F9D5-C99B-C945-8CC9-A6C969862AA2}" srcOrd="0" destOrd="0" presId="urn:microsoft.com/office/officeart/2005/8/layout/hierarchy1"/>
    <dgm:cxn modelId="{83344506-F91F-1045-816F-116CC2C64934}" type="presParOf" srcId="{06D2CF7B-55AE-9C44-8071-09E0521A6134}" destId="{64DE7821-78BE-E140-9A77-E73C92B60177}" srcOrd="1" destOrd="0" presId="urn:microsoft.com/office/officeart/2005/8/layout/hierarchy1"/>
    <dgm:cxn modelId="{9784893E-B820-0740-8174-835186F5ED3B}" type="presParOf" srcId="{369B9978-776C-F244-86D4-7538A19287DA}" destId="{BC87DC91-B38E-154D-B479-D8E8475967F5}" srcOrd="1" destOrd="0" presId="urn:microsoft.com/office/officeart/2005/8/layout/hierarchy1"/>
    <dgm:cxn modelId="{6DD58FC5-AF4A-F048-8C9F-6E5A68765986}" type="presParOf" srcId="{B3CFFC72-6737-FF48-8584-A091A765CE24}" destId="{B69816BE-DF47-7C44-A20A-61FEA660C215}" srcOrd="1" destOrd="0" presId="urn:microsoft.com/office/officeart/2005/8/layout/hierarchy1"/>
    <dgm:cxn modelId="{23524440-0E44-6145-B7EC-FF691CBAA7B9}" type="presParOf" srcId="{B69816BE-DF47-7C44-A20A-61FEA660C215}" destId="{8FEF39A9-66AA-FA48-9CA3-5C331041A70A}" srcOrd="0" destOrd="0" presId="urn:microsoft.com/office/officeart/2005/8/layout/hierarchy1"/>
    <dgm:cxn modelId="{91AEBAB8-4A0E-1544-B6E3-86633D2B490A}" type="presParOf" srcId="{8FEF39A9-66AA-FA48-9CA3-5C331041A70A}" destId="{CA9899D3-8EF2-8D4F-9A3B-D0330E493B5D}" srcOrd="0" destOrd="0" presId="urn:microsoft.com/office/officeart/2005/8/layout/hierarchy1"/>
    <dgm:cxn modelId="{B1E0D5D4-C423-524D-BA81-427524BA8E24}" type="presParOf" srcId="{8FEF39A9-66AA-FA48-9CA3-5C331041A70A}" destId="{EAF6CB12-23B0-5F4B-AFC2-E69116E42686}" srcOrd="1" destOrd="0" presId="urn:microsoft.com/office/officeart/2005/8/layout/hierarchy1"/>
    <dgm:cxn modelId="{6D9571D6-5205-6F4A-92A0-ABA2C69B9F40}" type="presParOf" srcId="{B69816BE-DF47-7C44-A20A-61FEA660C215}" destId="{D216F45D-C208-3346-A9DC-4EA5FE5094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6404B6-6AF8-4182-8F0B-49B21B730342}"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93CD6D3B-95F8-470A-8A8C-1355E54F1093}">
      <dgm:prSet/>
      <dgm:spPr/>
      <dgm:t>
        <a:bodyPr/>
        <a:lstStyle/>
        <a:p>
          <a:r>
            <a:rPr lang="en-US" b="1" i="0"/>
            <a:t>Investing in Training and Awareness</a:t>
          </a:r>
          <a:r>
            <a:rPr lang="en-US" b="0" i="0"/>
            <a:t>.</a:t>
          </a:r>
          <a:endParaRPr lang="en-US"/>
        </a:p>
      </dgm:t>
    </dgm:pt>
    <dgm:pt modelId="{22123BE1-DAF2-423F-9E24-C5B7EDC1F6AA}" type="parTrans" cxnId="{7451006C-6A01-4570-A70A-27D2C19614E1}">
      <dgm:prSet/>
      <dgm:spPr/>
      <dgm:t>
        <a:bodyPr/>
        <a:lstStyle/>
        <a:p>
          <a:endParaRPr lang="en-US"/>
        </a:p>
      </dgm:t>
    </dgm:pt>
    <dgm:pt modelId="{086236E9-76C1-469C-A1C1-D14457481EC4}" type="sibTrans" cxnId="{7451006C-6A01-4570-A70A-27D2C19614E1}">
      <dgm:prSet/>
      <dgm:spPr/>
      <dgm:t>
        <a:bodyPr/>
        <a:lstStyle/>
        <a:p>
          <a:endParaRPr lang="en-US"/>
        </a:p>
      </dgm:t>
    </dgm:pt>
    <dgm:pt modelId="{37889231-3F55-4047-B404-BAECF9CE28E6}">
      <dgm:prSet/>
      <dgm:spPr/>
      <dgm:t>
        <a:bodyPr/>
        <a:lstStyle/>
        <a:p>
          <a:r>
            <a:rPr lang="en-US" b="1" i="0"/>
            <a:t>Regular Audits and Compliance Checks : Random checks, plans for non-compliance, external auditors</a:t>
          </a:r>
          <a:endParaRPr lang="en-US"/>
        </a:p>
      </dgm:t>
    </dgm:pt>
    <dgm:pt modelId="{920E900F-41F5-4561-81D4-C854D219D8AC}" type="parTrans" cxnId="{EDB76781-1A89-4423-90CC-F83DE6FA69D9}">
      <dgm:prSet/>
      <dgm:spPr/>
      <dgm:t>
        <a:bodyPr/>
        <a:lstStyle/>
        <a:p>
          <a:endParaRPr lang="en-US"/>
        </a:p>
      </dgm:t>
    </dgm:pt>
    <dgm:pt modelId="{B3A22F17-2B2B-4743-9F92-1120270F3E0E}" type="sibTrans" cxnId="{EDB76781-1A89-4423-90CC-F83DE6FA69D9}">
      <dgm:prSet/>
      <dgm:spPr/>
      <dgm:t>
        <a:bodyPr/>
        <a:lstStyle/>
        <a:p>
          <a:endParaRPr lang="en-US"/>
        </a:p>
      </dgm:t>
    </dgm:pt>
    <dgm:pt modelId="{4CA399D6-786A-A64A-AD5E-3EB2D14003FB}" type="pres">
      <dgm:prSet presAssocID="{1E6404B6-6AF8-4182-8F0B-49B21B730342}" presName="hierChild1" presStyleCnt="0">
        <dgm:presLayoutVars>
          <dgm:chPref val="1"/>
          <dgm:dir/>
          <dgm:animOne val="branch"/>
          <dgm:animLvl val="lvl"/>
          <dgm:resizeHandles/>
        </dgm:presLayoutVars>
      </dgm:prSet>
      <dgm:spPr/>
    </dgm:pt>
    <dgm:pt modelId="{CB1D0B12-7C80-674E-8F1F-A0F58CD45808}" type="pres">
      <dgm:prSet presAssocID="{93CD6D3B-95F8-470A-8A8C-1355E54F1093}" presName="hierRoot1" presStyleCnt="0"/>
      <dgm:spPr/>
    </dgm:pt>
    <dgm:pt modelId="{550D12CC-1C20-9340-A3B1-A78A7754A125}" type="pres">
      <dgm:prSet presAssocID="{93CD6D3B-95F8-470A-8A8C-1355E54F1093}" presName="composite" presStyleCnt="0"/>
      <dgm:spPr/>
    </dgm:pt>
    <dgm:pt modelId="{0FF472B9-043D-0343-A189-66C9A73C6C3F}" type="pres">
      <dgm:prSet presAssocID="{93CD6D3B-95F8-470A-8A8C-1355E54F1093}" presName="background" presStyleLbl="node0" presStyleIdx="0" presStyleCnt="2"/>
      <dgm:spPr/>
    </dgm:pt>
    <dgm:pt modelId="{D375D5BE-5803-B045-BFC2-40F1993E043B}" type="pres">
      <dgm:prSet presAssocID="{93CD6D3B-95F8-470A-8A8C-1355E54F1093}" presName="text" presStyleLbl="fgAcc0" presStyleIdx="0" presStyleCnt="2">
        <dgm:presLayoutVars>
          <dgm:chPref val="3"/>
        </dgm:presLayoutVars>
      </dgm:prSet>
      <dgm:spPr/>
    </dgm:pt>
    <dgm:pt modelId="{3A869F65-254B-F242-98F6-8C08A2FF0959}" type="pres">
      <dgm:prSet presAssocID="{93CD6D3B-95F8-470A-8A8C-1355E54F1093}" presName="hierChild2" presStyleCnt="0"/>
      <dgm:spPr/>
    </dgm:pt>
    <dgm:pt modelId="{4481EE8A-26EE-0E45-B554-6450E3236694}" type="pres">
      <dgm:prSet presAssocID="{37889231-3F55-4047-B404-BAECF9CE28E6}" presName="hierRoot1" presStyleCnt="0"/>
      <dgm:spPr/>
    </dgm:pt>
    <dgm:pt modelId="{6A342525-6797-7B4D-9F7B-E3B719560E84}" type="pres">
      <dgm:prSet presAssocID="{37889231-3F55-4047-B404-BAECF9CE28E6}" presName="composite" presStyleCnt="0"/>
      <dgm:spPr/>
    </dgm:pt>
    <dgm:pt modelId="{D98614B0-A16E-3944-9B01-B874DBB3363B}" type="pres">
      <dgm:prSet presAssocID="{37889231-3F55-4047-B404-BAECF9CE28E6}" presName="background" presStyleLbl="node0" presStyleIdx="1" presStyleCnt="2"/>
      <dgm:spPr/>
    </dgm:pt>
    <dgm:pt modelId="{F0F9B864-460E-4C4F-AF09-E4872E575E6B}" type="pres">
      <dgm:prSet presAssocID="{37889231-3F55-4047-B404-BAECF9CE28E6}" presName="text" presStyleLbl="fgAcc0" presStyleIdx="1" presStyleCnt="2">
        <dgm:presLayoutVars>
          <dgm:chPref val="3"/>
        </dgm:presLayoutVars>
      </dgm:prSet>
      <dgm:spPr/>
    </dgm:pt>
    <dgm:pt modelId="{A4349188-E6A3-284F-9A57-958414AA0751}" type="pres">
      <dgm:prSet presAssocID="{37889231-3F55-4047-B404-BAECF9CE28E6}" presName="hierChild2" presStyleCnt="0"/>
      <dgm:spPr/>
    </dgm:pt>
  </dgm:ptLst>
  <dgm:cxnLst>
    <dgm:cxn modelId="{7451006C-6A01-4570-A70A-27D2C19614E1}" srcId="{1E6404B6-6AF8-4182-8F0B-49B21B730342}" destId="{93CD6D3B-95F8-470A-8A8C-1355E54F1093}" srcOrd="0" destOrd="0" parTransId="{22123BE1-DAF2-423F-9E24-C5B7EDC1F6AA}" sibTransId="{086236E9-76C1-469C-A1C1-D14457481EC4}"/>
    <dgm:cxn modelId="{EDB76781-1A89-4423-90CC-F83DE6FA69D9}" srcId="{1E6404B6-6AF8-4182-8F0B-49B21B730342}" destId="{37889231-3F55-4047-B404-BAECF9CE28E6}" srcOrd="1" destOrd="0" parTransId="{920E900F-41F5-4561-81D4-C854D219D8AC}" sibTransId="{B3A22F17-2B2B-4743-9F92-1120270F3E0E}"/>
    <dgm:cxn modelId="{BF0951AE-0DA7-844F-9024-99E29FF01965}" type="presOf" srcId="{37889231-3F55-4047-B404-BAECF9CE28E6}" destId="{F0F9B864-460E-4C4F-AF09-E4872E575E6B}" srcOrd="0" destOrd="0" presId="urn:microsoft.com/office/officeart/2005/8/layout/hierarchy1"/>
    <dgm:cxn modelId="{077457C9-5438-7645-A827-F9CA5B7BE5DA}" type="presOf" srcId="{1E6404B6-6AF8-4182-8F0B-49B21B730342}" destId="{4CA399D6-786A-A64A-AD5E-3EB2D14003FB}" srcOrd="0" destOrd="0" presId="urn:microsoft.com/office/officeart/2005/8/layout/hierarchy1"/>
    <dgm:cxn modelId="{AA543DDD-1606-6448-88D6-A485E4EEEEB3}" type="presOf" srcId="{93CD6D3B-95F8-470A-8A8C-1355E54F1093}" destId="{D375D5BE-5803-B045-BFC2-40F1993E043B}" srcOrd="0" destOrd="0" presId="urn:microsoft.com/office/officeart/2005/8/layout/hierarchy1"/>
    <dgm:cxn modelId="{D915491D-35D1-8B43-A5A8-B3CDAFAF2DB2}" type="presParOf" srcId="{4CA399D6-786A-A64A-AD5E-3EB2D14003FB}" destId="{CB1D0B12-7C80-674E-8F1F-A0F58CD45808}" srcOrd="0" destOrd="0" presId="urn:microsoft.com/office/officeart/2005/8/layout/hierarchy1"/>
    <dgm:cxn modelId="{4D29EAC8-D337-7C44-9E99-309668576AA4}" type="presParOf" srcId="{CB1D0B12-7C80-674E-8F1F-A0F58CD45808}" destId="{550D12CC-1C20-9340-A3B1-A78A7754A125}" srcOrd="0" destOrd="0" presId="urn:microsoft.com/office/officeart/2005/8/layout/hierarchy1"/>
    <dgm:cxn modelId="{D04AC59A-E252-FD4C-BF3A-B20ACBEB7381}" type="presParOf" srcId="{550D12CC-1C20-9340-A3B1-A78A7754A125}" destId="{0FF472B9-043D-0343-A189-66C9A73C6C3F}" srcOrd="0" destOrd="0" presId="urn:microsoft.com/office/officeart/2005/8/layout/hierarchy1"/>
    <dgm:cxn modelId="{4585C65A-2F0D-8446-8C6E-9852DECF182A}" type="presParOf" srcId="{550D12CC-1C20-9340-A3B1-A78A7754A125}" destId="{D375D5BE-5803-B045-BFC2-40F1993E043B}" srcOrd="1" destOrd="0" presId="urn:microsoft.com/office/officeart/2005/8/layout/hierarchy1"/>
    <dgm:cxn modelId="{BBF6C5D9-8158-EB4D-A9A7-3A1B89A45E51}" type="presParOf" srcId="{CB1D0B12-7C80-674E-8F1F-A0F58CD45808}" destId="{3A869F65-254B-F242-98F6-8C08A2FF0959}" srcOrd="1" destOrd="0" presId="urn:microsoft.com/office/officeart/2005/8/layout/hierarchy1"/>
    <dgm:cxn modelId="{0AE0C6A2-4970-B24F-B372-CD0014F92F1F}" type="presParOf" srcId="{4CA399D6-786A-A64A-AD5E-3EB2D14003FB}" destId="{4481EE8A-26EE-0E45-B554-6450E3236694}" srcOrd="1" destOrd="0" presId="urn:microsoft.com/office/officeart/2005/8/layout/hierarchy1"/>
    <dgm:cxn modelId="{D1EB0E63-832C-8D4D-855E-6972B6DEFF1B}" type="presParOf" srcId="{4481EE8A-26EE-0E45-B554-6450E3236694}" destId="{6A342525-6797-7B4D-9F7B-E3B719560E84}" srcOrd="0" destOrd="0" presId="urn:microsoft.com/office/officeart/2005/8/layout/hierarchy1"/>
    <dgm:cxn modelId="{5A165EA8-6B67-0E44-9B69-1A70EACF7CF2}" type="presParOf" srcId="{6A342525-6797-7B4D-9F7B-E3B719560E84}" destId="{D98614B0-A16E-3944-9B01-B874DBB3363B}" srcOrd="0" destOrd="0" presId="urn:microsoft.com/office/officeart/2005/8/layout/hierarchy1"/>
    <dgm:cxn modelId="{471BC194-A53F-8D48-A123-109B6BCF8A50}" type="presParOf" srcId="{6A342525-6797-7B4D-9F7B-E3B719560E84}" destId="{F0F9B864-460E-4C4F-AF09-E4872E575E6B}" srcOrd="1" destOrd="0" presId="urn:microsoft.com/office/officeart/2005/8/layout/hierarchy1"/>
    <dgm:cxn modelId="{EADDC8C6-3C2C-5547-83A3-33EEC56A51D4}" type="presParOf" srcId="{4481EE8A-26EE-0E45-B554-6450E3236694}" destId="{A4349188-E6A3-284F-9A57-958414AA075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A65292-EDC5-4D42-B139-F1136E24DD3E}" type="doc">
      <dgm:prSet loTypeId="urn:microsoft.com/office/officeart/2005/8/layout/default" loCatId="list" qsTypeId="urn:microsoft.com/office/officeart/2005/8/quickstyle/simple4" qsCatId="simple" csTypeId="urn:microsoft.com/office/officeart/2005/8/colors/accent0_3" csCatId="mainScheme"/>
      <dgm:spPr/>
      <dgm:t>
        <a:bodyPr/>
        <a:lstStyle/>
        <a:p>
          <a:endParaRPr lang="en-US"/>
        </a:p>
      </dgm:t>
    </dgm:pt>
    <dgm:pt modelId="{14A13D00-3B4F-4DC1-9F79-1099017610AA}">
      <dgm:prSet/>
      <dgm:spPr/>
      <dgm:t>
        <a:bodyPr/>
        <a:lstStyle/>
        <a:p>
          <a:r>
            <a:rPr lang="en-US" b="1" i="0"/>
            <a:t>Assess Current State</a:t>
          </a:r>
          <a:endParaRPr lang="en-US"/>
        </a:p>
      </dgm:t>
    </dgm:pt>
    <dgm:pt modelId="{3A0EE417-16B3-4E9D-AF9B-C27F3AD35DC5}" type="parTrans" cxnId="{6CE90DA5-A1F3-4059-8CF4-ED88252C2BF2}">
      <dgm:prSet/>
      <dgm:spPr/>
      <dgm:t>
        <a:bodyPr/>
        <a:lstStyle/>
        <a:p>
          <a:endParaRPr lang="en-US"/>
        </a:p>
      </dgm:t>
    </dgm:pt>
    <dgm:pt modelId="{4477AFBA-9EB5-42C8-AE06-67BE0FDAA2E4}" type="sibTrans" cxnId="{6CE90DA5-A1F3-4059-8CF4-ED88252C2BF2}">
      <dgm:prSet/>
      <dgm:spPr/>
      <dgm:t>
        <a:bodyPr/>
        <a:lstStyle/>
        <a:p>
          <a:endParaRPr lang="en-US"/>
        </a:p>
      </dgm:t>
    </dgm:pt>
    <dgm:pt modelId="{A63F3380-36B2-43B3-A191-7A12835D6B11}">
      <dgm:prSet/>
      <dgm:spPr/>
      <dgm:t>
        <a:bodyPr/>
        <a:lstStyle/>
        <a:p>
          <a:r>
            <a:rPr lang="en-US" b="1" i="0"/>
            <a:t>Develop a Strategic Plan</a:t>
          </a:r>
          <a:endParaRPr lang="en-US"/>
        </a:p>
      </dgm:t>
    </dgm:pt>
    <dgm:pt modelId="{752C0C18-2A3D-41C7-BC02-398145D34536}" type="parTrans" cxnId="{E33A557C-8C17-4AFB-9603-A744E73ECEDE}">
      <dgm:prSet/>
      <dgm:spPr/>
      <dgm:t>
        <a:bodyPr/>
        <a:lstStyle/>
        <a:p>
          <a:endParaRPr lang="en-US"/>
        </a:p>
      </dgm:t>
    </dgm:pt>
    <dgm:pt modelId="{5EB2D691-CC45-4A50-BD2A-B317DE8DCC39}" type="sibTrans" cxnId="{E33A557C-8C17-4AFB-9603-A744E73ECEDE}">
      <dgm:prSet/>
      <dgm:spPr/>
      <dgm:t>
        <a:bodyPr/>
        <a:lstStyle/>
        <a:p>
          <a:endParaRPr lang="en-US"/>
        </a:p>
      </dgm:t>
    </dgm:pt>
    <dgm:pt modelId="{86D05AE5-D07B-400F-BD8E-A7698949CF46}">
      <dgm:prSet/>
      <dgm:spPr/>
      <dgm:t>
        <a:bodyPr/>
        <a:lstStyle/>
        <a:p>
          <a:r>
            <a:rPr lang="en-US" b="1" i="0"/>
            <a:t>Invest in Training and Culture</a:t>
          </a:r>
          <a:endParaRPr lang="en-US"/>
        </a:p>
      </dgm:t>
    </dgm:pt>
    <dgm:pt modelId="{4B15AF66-87B7-45D4-907B-AE6372D4A765}" type="parTrans" cxnId="{3EE7A07F-348E-48F7-839E-14B6C5ACE6DA}">
      <dgm:prSet/>
      <dgm:spPr/>
      <dgm:t>
        <a:bodyPr/>
        <a:lstStyle/>
        <a:p>
          <a:endParaRPr lang="en-US"/>
        </a:p>
      </dgm:t>
    </dgm:pt>
    <dgm:pt modelId="{3C01F911-3B6C-4E29-B4F3-64DB50D497C9}" type="sibTrans" cxnId="{3EE7A07F-348E-48F7-839E-14B6C5ACE6DA}">
      <dgm:prSet/>
      <dgm:spPr/>
      <dgm:t>
        <a:bodyPr/>
        <a:lstStyle/>
        <a:p>
          <a:endParaRPr lang="en-US"/>
        </a:p>
      </dgm:t>
    </dgm:pt>
    <dgm:pt modelId="{64C104E9-7F9F-417A-BD18-CE788434DB6D}">
      <dgm:prSet/>
      <dgm:spPr/>
      <dgm:t>
        <a:bodyPr/>
        <a:lstStyle/>
        <a:p>
          <a:r>
            <a:rPr lang="en-US" b="1" i="0"/>
            <a:t>Implement Technology Solutions</a:t>
          </a:r>
          <a:endParaRPr lang="en-US"/>
        </a:p>
      </dgm:t>
    </dgm:pt>
    <dgm:pt modelId="{0763A628-2AAA-40CA-AD24-F8631B3CBFA4}" type="parTrans" cxnId="{053B31C6-3959-4277-9880-A569FAA6337A}">
      <dgm:prSet/>
      <dgm:spPr/>
      <dgm:t>
        <a:bodyPr/>
        <a:lstStyle/>
        <a:p>
          <a:endParaRPr lang="en-US"/>
        </a:p>
      </dgm:t>
    </dgm:pt>
    <dgm:pt modelId="{55FE2E90-4A93-4C90-A6CC-28A71A28A634}" type="sibTrans" cxnId="{053B31C6-3959-4277-9880-A569FAA6337A}">
      <dgm:prSet/>
      <dgm:spPr/>
      <dgm:t>
        <a:bodyPr/>
        <a:lstStyle/>
        <a:p>
          <a:endParaRPr lang="en-US"/>
        </a:p>
      </dgm:t>
    </dgm:pt>
    <dgm:pt modelId="{8F89C009-3DCA-4A1F-BE3D-1D8953B6D5F2}">
      <dgm:prSet/>
      <dgm:spPr/>
      <dgm:t>
        <a:bodyPr/>
        <a:lstStyle/>
        <a:p>
          <a:r>
            <a:rPr lang="en-US" b="1" i="0"/>
            <a:t>Regular Monitoring and Auditing</a:t>
          </a:r>
          <a:endParaRPr lang="en-US"/>
        </a:p>
      </dgm:t>
    </dgm:pt>
    <dgm:pt modelId="{A2E154FC-2C9A-46DB-AEF9-183DF7FA5039}" type="parTrans" cxnId="{BA937666-5F1B-4094-9893-41577166AE0D}">
      <dgm:prSet/>
      <dgm:spPr/>
      <dgm:t>
        <a:bodyPr/>
        <a:lstStyle/>
        <a:p>
          <a:endParaRPr lang="en-US"/>
        </a:p>
      </dgm:t>
    </dgm:pt>
    <dgm:pt modelId="{5C6A8B17-3290-423B-81AE-DF7FA7E35541}" type="sibTrans" cxnId="{BA937666-5F1B-4094-9893-41577166AE0D}">
      <dgm:prSet/>
      <dgm:spPr/>
      <dgm:t>
        <a:bodyPr/>
        <a:lstStyle/>
        <a:p>
          <a:endParaRPr lang="en-US"/>
        </a:p>
      </dgm:t>
    </dgm:pt>
    <dgm:pt modelId="{EC824D07-DAD4-49A7-BD42-AB1A93C6C509}">
      <dgm:prSet/>
      <dgm:spPr/>
      <dgm:t>
        <a:bodyPr/>
        <a:lstStyle/>
        <a:p>
          <a:r>
            <a:rPr lang="en-US" b="1" i="0"/>
            <a:t>Engage Stakeholders</a:t>
          </a:r>
          <a:endParaRPr lang="en-US"/>
        </a:p>
      </dgm:t>
    </dgm:pt>
    <dgm:pt modelId="{2C19D191-4CE2-45D9-A747-D24FF409B60B}" type="parTrans" cxnId="{C4067F17-77CD-431D-861F-096AAB2B983F}">
      <dgm:prSet/>
      <dgm:spPr/>
      <dgm:t>
        <a:bodyPr/>
        <a:lstStyle/>
        <a:p>
          <a:endParaRPr lang="en-US"/>
        </a:p>
      </dgm:t>
    </dgm:pt>
    <dgm:pt modelId="{3C42BD37-53F2-445C-A3B4-426002056E89}" type="sibTrans" cxnId="{C4067F17-77CD-431D-861F-096AAB2B983F}">
      <dgm:prSet/>
      <dgm:spPr/>
      <dgm:t>
        <a:bodyPr/>
        <a:lstStyle/>
        <a:p>
          <a:endParaRPr lang="en-US"/>
        </a:p>
      </dgm:t>
    </dgm:pt>
    <dgm:pt modelId="{59F9EB64-F286-4886-BD36-62BABC2BF4F4}">
      <dgm:prSet/>
      <dgm:spPr/>
      <dgm:t>
        <a:bodyPr/>
        <a:lstStyle/>
        <a:p>
          <a:r>
            <a:rPr lang="en-US" b="1" i="0"/>
            <a:t>Stay Informed and Agile</a:t>
          </a:r>
          <a:endParaRPr lang="en-US"/>
        </a:p>
      </dgm:t>
    </dgm:pt>
    <dgm:pt modelId="{E4960772-7B96-40F3-8ABA-14A4527CEB80}" type="parTrans" cxnId="{058B2137-33AC-4E03-BAF3-33FA3606E7B2}">
      <dgm:prSet/>
      <dgm:spPr/>
      <dgm:t>
        <a:bodyPr/>
        <a:lstStyle/>
        <a:p>
          <a:endParaRPr lang="en-US"/>
        </a:p>
      </dgm:t>
    </dgm:pt>
    <dgm:pt modelId="{FD689811-39E4-488D-AEC4-34F75F27809E}" type="sibTrans" cxnId="{058B2137-33AC-4E03-BAF3-33FA3606E7B2}">
      <dgm:prSet/>
      <dgm:spPr/>
      <dgm:t>
        <a:bodyPr/>
        <a:lstStyle/>
        <a:p>
          <a:endParaRPr lang="en-US"/>
        </a:p>
      </dgm:t>
    </dgm:pt>
    <dgm:pt modelId="{B7662300-CEE2-1045-A448-A7162616FF29}" type="pres">
      <dgm:prSet presAssocID="{24A65292-EDC5-4D42-B139-F1136E24DD3E}" presName="diagram" presStyleCnt="0">
        <dgm:presLayoutVars>
          <dgm:dir/>
          <dgm:resizeHandles val="exact"/>
        </dgm:presLayoutVars>
      </dgm:prSet>
      <dgm:spPr/>
    </dgm:pt>
    <dgm:pt modelId="{A79A301B-A346-6341-B501-9D45198B97C6}" type="pres">
      <dgm:prSet presAssocID="{14A13D00-3B4F-4DC1-9F79-1099017610AA}" presName="node" presStyleLbl="node1" presStyleIdx="0" presStyleCnt="7">
        <dgm:presLayoutVars>
          <dgm:bulletEnabled val="1"/>
        </dgm:presLayoutVars>
      </dgm:prSet>
      <dgm:spPr/>
    </dgm:pt>
    <dgm:pt modelId="{1BD88233-03F5-2446-9656-E067DB20A126}" type="pres">
      <dgm:prSet presAssocID="{4477AFBA-9EB5-42C8-AE06-67BE0FDAA2E4}" presName="sibTrans" presStyleCnt="0"/>
      <dgm:spPr/>
    </dgm:pt>
    <dgm:pt modelId="{0B1665A7-2694-CE46-BB52-173CCB16E50A}" type="pres">
      <dgm:prSet presAssocID="{A63F3380-36B2-43B3-A191-7A12835D6B11}" presName="node" presStyleLbl="node1" presStyleIdx="1" presStyleCnt="7">
        <dgm:presLayoutVars>
          <dgm:bulletEnabled val="1"/>
        </dgm:presLayoutVars>
      </dgm:prSet>
      <dgm:spPr/>
    </dgm:pt>
    <dgm:pt modelId="{CE11D641-525B-D749-B4D1-A9FBB8215887}" type="pres">
      <dgm:prSet presAssocID="{5EB2D691-CC45-4A50-BD2A-B317DE8DCC39}" presName="sibTrans" presStyleCnt="0"/>
      <dgm:spPr/>
    </dgm:pt>
    <dgm:pt modelId="{6A2415CD-1AB7-0D46-B2DE-262B74AB7260}" type="pres">
      <dgm:prSet presAssocID="{86D05AE5-D07B-400F-BD8E-A7698949CF46}" presName="node" presStyleLbl="node1" presStyleIdx="2" presStyleCnt="7">
        <dgm:presLayoutVars>
          <dgm:bulletEnabled val="1"/>
        </dgm:presLayoutVars>
      </dgm:prSet>
      <dgm:spPr/>
    </dgm:pt>
    <dgm:pt modelId="{6DF4DCD9-FEA6-E94C-A5DA-16792B70805B}" type="pres">
      <dgm:prSet presAssocID="{3C01F911-3B6C-4E29-B4F3-64DB50D497C9}" presName="sibTrans" presStyleCnt="0"/>
      <dgm:spPr/>
    </dgm:pt>
    <dgm:pt modelId="{4B5DDB05-57B0-894D-932F-65ADC8495B18}" type="pres">
      <dgm:prSet presAssocID="{64C104E9-7F9F-417A-BD18-CE788434DB6D}" presName="node" presStyleLbl="node1" presStyleIdx="3" presStyleCnt="7">
        <dgm:presLayoutVars>
          <dgm:bulletEnabled val="1"/>
        </dgm:presLayoutVars>
      </dgm:prSet>
      <dgm:spPr/>
    </dgm:pt>
    <dgm:pt modelId="{AE9B4620-A2BE-0844-9265-B7BBE75D0072}" type="pres">
      <dgm:prSet presAssocID="{55FE2E90-4A93-4C90-A6CC-28A71A28A634}" presName="sibTrans" presStyleCnt="0"/>
      <dgm:spPr/>
    </dgm:pt>
    <dgm:pt modelId="{35CD93D5-3AB6-1644-81BA-63BB60A667B5}" type="pres">
      <dgm:prSet presAssocID="{8F89C009-3DCA-4A1F-BE3D-1D8953B6D5F2}" presName="node" presStyleLbl="node1" presStyleIdx="4" presStyleCnt="7">
        <dgm:presLayoutVars>
          <dgm:bulletEnabled val="1"/>
        </dgm:presLayoutVars>
      </dgm:prSet>
      <dgm:spPr/>
    </dgm:pt>
    <dgm:pt modelId="{7C2BFDCC-67A0-7440-94F5-41EDD2951A21}" type="pres">
      <dgm:prSet presAssocID="{5C6A8B17-3290-423B-81AE-DF7FA7E35541}" presName="sibTrans" presStyleCnt="0"/>
      <dgm:spPr/>
    </dgm:pt>
    <dgm:pt modelId="{1781E384-1D1C-354F-8B52-90830AE9AE84}" type="pres">
      <dgm:prSet presAssocID="{EC824D07-DAD4-49A7-BD42-AB1A93C6C509}" presName="node" presStyleLbl="node1" presStyleIdx="5" presStyleCnt="7">
        <dgm:presLayoutVars>
          <dgm:bulletEnabled val="1"/>
        </dgm:presLayoutVars>
      </dgm:prSet>
      <dgm:spPr/>
    </dgm:pt>
    <dgm:pt modelId="{A8558DB6-6FF8-EA4E-A955-68A7D509DAC9}" type="pres">
      <dgm:prSet presAssocID="{3C42BD37-53F2-445C-A3B4-426002056E89}" presName="sibTrans" presStyleCnt="0"/>
      <dgm:spPr/>
    </dgm:pt>
    <dgm:pt modelId="{C7E95537-C63A-7245-BAA4-BA6D161DA115}" type="pres">
      <dgm:prSet presAssocID="{59F9EB64-F286-4886-BD36-62BABC2BF4F4}" presName="node" presStyleLbl="node1" presStyleIdx="6" presStyleCnt="7">
        <dgm:presLayoutVars>
          <dgm:bulletEnabled val="1"/>
        </dgm:presLayoutVars>
      </dgm:prSet>
      <dgm:spPr/>
    </dgm:pt>
  </dgm:ptLst>
  <dgm:cxnLst>
    <dgm:cxn modelId="{C4067F17-77CD-431D-861F-096AAB2B983F}" srcId="{24A65292-EDC5-4D42-B139-F1136E24DD3E}" destId="{EC824D07-DAD4-49A7-BD42-AB1A93C6C509}" srcOrd="5" destOrd="0" parTransId="{2C19D191-4CE2-45D9-A747-D24FF409B60B}" sibTransId="{3C42BD37-53F2-445C-A3B4-426002056E89}"/>
    <dgm:cxn modelId="{4406FB18-FE14-104D-BC85-531814ADC354}" type="presOf" srcId="{14A13D00-3B4F-4DC1-9F79-1099017610AA}" destId="{A79A301B-A346-6341-B501-9D45198B97C6}" srcOrd="0" destOrd="0" presId="urn:microsoft.com/office/officeart/2005/8/layout/default"/>
    <dgm:cxn modelId="{058B2137-33AC-4E03-BAF3-33FA3606E7B2}" srcId="{24A65292-EDC5-4D42-B139-F1136E24DD3E}" destId="{59F9EB64-F286-4886-BD36-62BABC2BF4F4}" srcOrd="6" destOrd="0" parTransId="{E4960772-7B96-40F3-8ABA-14A4527CEB80}" sibTransId="{FD689811-39E4-488D-AEC4-34F75F27809E}"/>
    <dgm:cxn modelId="{9A712746-48B3-D44F-BD1C-ED3C73FBD5D5}" type="presOf" srcId="{8F89C009-3DCA-4A1F-BE3D-1D8953B6D5F2}" destId="{35CD93D5-3AB6-1644-81BA-63BB60A667B5}" srcOrd="0" destOrd="0" presId="urn:microsoft.com/office/officeart/2005/8/layout/default"/>
    <dgm:cxn modelId="{BA937666-5F1B-4094-9893-41577166AE0D}" srcId="{24A65292-EDC5-4D42-B139-F1136E24DD3E}" destId="{8F89C009-3DCA-4A1F-BE3D-1D8953B6D5F2}" srcOrd="4" destOrd="0" parTransId="{A2E154FC-2C9A-46DB-AEF9-183DF7FA5039}" sibTransId="{5C6A8B17-3290-423B-81AE-DF7FA7E35541}"/>
    <dgm:cxn modelId="{3B738566-AEA5-1B4E-AFAA-2FDC4193719F}" type="presOf" srcId="{59F9EB64-F286-4886-BD36-62BABC2BF4F4}" destId="{C7E95537-C63A-7245-BAA4-BA6D161DA115}" srcOrd="0" destOrd="0" presId="urn:microsoft.com/office/officeart/2005/8/layout/default"/>
    <dgm:cxn modelId="{2515F852-8C71-0D4D-99EC-5C4B1DD12959}" type="presOf" srcId="{64C104E9-7F9F-417A-BD18-CE788434DB6D}" destId="{4B5DDB05-57B0-894D-932F-65ADC8495B18}" srcOrd="0" destOrd="0" presId="urn:microsoft.com/office/officeart/2005/8/layout/default"/>
    <dgm:cxn modelId="{E33A557C-8C17-4AFB-9603-A744E73ECEDE}" srcId="{24A65292-EDC5-4D42-B139-F1136E24DD3E}" destId="{A63F3380-36B2-43B3-A191-7A12835D6B11}" srcOrd="1" destOrd="0" parTransId="{752C0C18-2A3D-41C7-BC02-398145D34536}" sibTransId="{5EB2D691-CC45-4A50-BD2A-B317DE8DCC39}"/>
    <dgm:cxn modelId="{3EE7A07F-348E-48F7-839E-14B6C5ACE6DA}" srcId="{24A65292-EDC5-4D42-B139-F1136E24DD3E}" destId="{86D05AE5-D07B-400F-BD8E-A7698949CF46}" srcOrd="2" destOrd="0" parTransId="{4B15AF66-87B7-45D4-907B-AE6372D4A765}" sibTransId="{3C01F911-3B6C-4E29-B4F3-64DB50D497C9}"/>
    <dgm:cxn modelId="{6CE90DA5-A1F3-4059-8CF4-ED88252C2BF2}" srcId="{24A65292-EDC5-4D42-B139-F1136E24DD3E}" destId="{14A13D00-3B4F-4DC1-9F79-1099017610AA}" srcOrd="0" destOrd="0" parTransId="{3A0EE417-16B3-4E9D-AF9B-C27F3AD35DC5}" sibTransId="{4477AFBA-9EB5-42C8-AE06-67BE0FDAA2E4}"/>
    <dgm:cxn modelId="{053B31C6-3959-4277-9880-A569FAA6337A}" srcId="{24A65292-EDC5-4D42-B139-F1136E24DD3E}" destId="{64C104E9-7F9F-417A-BD18-CE788434DB6D}" srcOrd="3" destOrd="0" parTransId="{0763A628-2AAA-40CA-AD24-F8631B3CBFA4}" sibTransId="{55FE2E90-4A93-4C90-A6CC-28A71A28A634}"/>
    <dgm:cxn modelId="{216A9AD6-5304-8949-9565-05D1FCDF4DE7}" type="presOf" srcId="{A63F3380-36B2-43B3-A191-7A12835D6B11}" destId="{0B1665A7-2694-CE46-BB52-173CCB16E50A}" srcOrd="0" destOrd="0" presId="urn:microsoft.com/office/officeart/2005/8/layout/default"/>
    <dgm:cxn modelId="{71FF50DB-7D61-5346-83B2-999A5258F8FC}" type="presOf" srcId="{EC824D07-DAD4-49A7-BD42-AB1A93C6C509}" destId="{1781E384-1D1C-354F-8B52-90830AE9AE84}" srcOrd="0" destOrd="0" presId="urn:microsoft.com/office/officeart/2005/8/layout/default"/>
    <dgm:cxn modelId="{B23996E7-6F1F-0948-A7EE-7EEF50954277}" type="presOf" srcId="{86D05AE5-D07B-400F-BD8E-A7698949CF46}" destId="{6A2415CD-1AB7-0D46-B2DE-262B74AB7260}" srcOrd="0" destOrd="0" presId="urn:microsoft.com/office/officeart/2005/8/layout/default"/>
    <dgm:cxn modelId="{C87B63EB-1FB7-AF4F-B737-E7FB4CE9FCF9}" type="presOf" srcId="{24A65292-EDC5-4D42-B139-F1136E24DD3E}" destId="{B7662300-CEE2-1045-A448-A7162616FF29}" srcOrd="0" destOrd="0" presId="urn:microsoft.com/office/officeart/2005/8/layout/default"/>
    <dgm:cxn modelId="{36BD53D3-92E4-D143-BFD2-4251ECA1CDAB}" type="presParOf" srcId="{B7662300-CEE2-1045-A448-A7162616FF29}" destId="{A79A301B-A346-6341-B501-9D45198B97C6}" srcOrd="0" destOrd="0" presId="urn:microsoft.com/office/officeart/2005/8/layout/default"/>
    <dgm:cxn modelId="{DB527E6E-7B74-6A46-A428-A23D99E5F87F}" type="presParOf" srcId="{B7662300-CEE2-1045-A448-A7162616FF29}" destId="{1BD88233-03F5-2446-9656-E067DB20A126}" srcOrd="1" destOrd="0" presId="urn:microsoft.com/office/officeart/2005/8/layout/default"/>
    <dgm:cxn modelId="{558D346A-0EE1-9C4F-9065-70847FE4AF00}" type="presParOf" srcId="{B7662300-CEE2-1045-A448-A7162616FF29}" destId="{0B1665A7-2694-CE46-BB52-173CCB16E50A}" srcOrd="2" destOrd="0" presId="urn:microsoft.com/office/officeart/2005/8/layout/default"/>
    <dgm:cxn modelId="{661B3BA5-9CAD-D849-B636-2DCB54B897A6}" type="presParOf" srcId="{B7662300-CEE2-1045-A448-A7162616FF29}" destId="{CE11D641-525B-D749-B4D1-A9FBB8215887}" srcOrd="3" destOrd="0" presId="urn:microsoft.com/office/officeart/2005/8/layout/default"/>
    <dgm:cxn modelId="{0512004C-B5CD-CA40-ADBD-A3CB0F24D76B}" type="presParOf" srcId="{B7662300-CEE2-1045-A448-A7162616FF29}" destId="{6A2415CD-1AB7-0D46-B2DE-262B74AB7260}" srcOrd="4" destOrd="0" presId="urn:microsoft.com/office/officeart/2005/8/layout/default"/>
    <dgm:cxn modelId="{0D466330-7BA4-7B48-9B97-8DD1AA90E09A}" type="presParOf" srcId="{B7662300-CEE2-1045-A448-A7162616FF29}" destId="{6DF4DCD9-FEA6-E94C-A5DA-16792B70805B}" srcOrd="5" destOrd="0" presId="urn:microsoft.com/office/officeart/2005/8/layout/default"/>
    <dgm:cxn modelId="{F8DACCCC-C54A-C84D-BE5F-B969CA7F1128}" type="presParOf" srcId="{B7662300-CEE2-1045-A448-A7162616FF29}" destId="{4B5DDB05-57B0-894D-932F-65ADC8495B18}" srcOrd="6" destOrd="0" presId="urn:microsoft.com/office/officeart/2005/8/layout/default"/>
    <dgm:cxn modelId="{7D2234CC-319A-1541-9422-0853534E94D8}" type="presParOf" srcId="{B7662300-CEE2-1045-A448-A7162616FF29}" destId="{AE9B4620-A2BE-0844-9265-B7BBE75D0072}" srcOrd="7" destOrd="0" presId="urn:microsoft.com/office/officeart/2005/8/layout/default"/>
    <dgm:cxn modelId="{83823710-FF38-844C-8A52-22C716E15D47}" type="presParOf" srcId="{B7662300-CEE2-1045-A448-A7162616FF29}" destId="{35CD93D5-3AB6-1644-81BA-63BB60A667B5}" srcOrd="8" destOrd="0" presId="urn:microsoft.com/office/officeart/2005/8/layout/default"/>
    <dgm:cxn modelId="{044F02CA-5D4F-C24B-AD16-BD474B7808F8}" type="presParOf" srcId="{B7662300-CEE2-1045-A448-A7162616FF29}" destId="{7C2BFDCC-67A0-7440-94F5-41EDD2951A21}" srcOrd="9" destOrd="0" presId="urn:microsoft.com/office/officeart/2005/8/layout/default"/>
    <dgm:cxn modelId="{9F58B29C-4279-1A4D-9997-AFE19AE584D4}" type="presParOf" srcId="{B7662300-CEE2-1045-A448-A7162616FF29}" destId="{1781E384-1D1C-354F-8B52-90830AE9AE84}" srcOrd="10" destOrd="0" presId="urn:microsoft.com/office/officeart/2005/8/layout/default"/>
    <dgm:cxn modelId="{7B32C1C8-966B-3F41-9DFD-B69F40B232C5}" type="presParOf" srcId="{B7662300-CEE2-1045-A448-A7162616FF29}" destId="{A8558DB6-6FF8-EA4E-A955-68A7D509DAC9}" srcOrd="11" destOrd="0" presId="urn:microsoft.com/office/officeart/2005/8/layout/default"/>
    <dgm:cxn modelId="{08F49673-6334-6F43-AC73-5EBC29CD909F}" type="presParOf" srcId="{B7662300-CEE2-1045-A448-A7162616FF29}" destId="{C7E95537-C63A-7245-BAA4-BA6D161DA11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BF596-633D-704B-A518-E36523DDD662}">
      <dsp:nvSpPr>
        <dsp:cNvPr id="0" name=""/>
        <dsp:cNvSpPr/>
      </dsp:nvSpPr>
      <dsp:spPr>
        <a:xfrm>
          <a:off x="3254" y="1004589"/>
          <a:ext cx="2323918" cy="1949575"/>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185C245-1C42-3746-8870-C95E21AF8307}">
      <dsp:nvSpPr>
        <dsp:cNvPr id="0" name=""/>
        <dsp:cNvSpPr/>
      </dsp:nvSpPr>
      <dsp:spPr>
        <a:xfrm>
          <a:off x="261467" y="1249891"/>
          <a:ext cx="2323918" cy="19495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Data Quality Management:</a:t>
          </a:r>
          <a:r>
            <a:rPr lang="en-US" sz="1400" b="0" i="0" kern="1200" dirty="0"/>
            <a:t> Ensuring the accuracy, completeness, consistency, and reliability of the data throughout its lifecycle.</a:t>
          </a:r>
          <a:endParaRPr lang="en-US" sz="1400" kern="1200" dirty="0"/>
        </a:p>
      </dsp:txBody>
      <dsp:txXfrm>
        <a:off x="318568" y="1306992"/>
        <a:ext cx="2209716" cy="1835373"/>
      </dsp:txXfrm>
    </dsp:sp>
    <dsp:sp modelId="{ECF4BDEF-537E-534A-9719-725C24D75244}">
      <dsp:nvSpPr>
        <dsp:cNvPr id="0" name=""/>
        <dsp:cNvSpPr/>
      </dsp:nvSpPr>
      <dsp:spPr>
        <a:xfrm>
          <a:off x="2843599" y="1004589"/>
          <a:ext cx="2323918" cy="197240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11EFB90-B477-924E-847D-FE3A08E1C3EC}">
      <dsp:nvSpPr>
        <dsp:cNvPr id="0" name=""/>
        <dsp:cNvSpPr/>
      </dsp:nvSpPr>
      <dsp:spPr>
        <a:xfrm>
          <a:off x="3101812" y="1249891"/>
          <a:ext cx="2323918" cy="197240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Data Security and Privacy:</a:t>
          </a:r>
          <a:r>
            <a:rPr lang="en-US" sz="1400" b="0" i="0" kern="1200"/>
            <a:t> Protecting sensitive data from unauthorized access and ensuring compliance with relevant laws and regulations, such as HIPAA for healthcare data.</a:t>
          </a:r>
          <a:endParaRPr lang="en-US" sz="1400" kern="1200"/>
        </a:p>
      </dsp:txBody>
      <dsp:txXfrm>
        <a:off x="3159582" y="1307661"/>
        <a:ext cx="2208378" cy="1856864"/>
      </dsp:txXfrm>
    </dsp:sp>
    <dsp:sp modelId="{AAA34FBF-61F3-EC4E-B17B-6269EA7F3AE7}">
      <dsp:nvSpPr>
        <dsp:cNvPr id="0" name=""/>
        <dsp:cNvSpPr/>
      </dsp:nvSpPr>
      <dsp:spPr>
        <a:xfrm>
          <a:off x="5683943" y="1004589"/>
          <a:ext cx="2323918" cy="1881841"/>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9F66D97-E03F-0945-9F26-8D95799ECF2F}">
      <dsp:nvSpPr>
        <dsp:cNvPr id="0" name=""/>
        <dsp:cNvSpPr/>
      </dsp:nvSpPr>
      <dsp:spPr>
        <a:xfrm>
          <a:off x="5942156" y="1249891"/>
          <a:ext cx="2323918" cy="18818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Data Lifecycle Management:</a:t>
          </a:r>
          <a:r>
            <a:rPr lang="en-US" sz="1400" b="0" i="0" kern="1200"/>
            <a:t> The handling of data from its creation and initial storage to the time it becomes obsolete and is deleted.</a:t>
          </a:r>
          <a:endParaRPr lang="en-US" sz="1400" kern="1200"/>
        </a:p>
      </dsp:txBody>
      <dsp:txXfrm>
        <a:off x="5997273" y="1305008"/>
        <a:ext cx="2213684" cy="1771607"/>
      </dsp:txXfrm>
    </dsp:sp>
    <dsp:sp modelId="{DB181230-E15B-174E-80E5-949831BDE665}">
      <dsp:nvSpPr>
        <dsp:cNvPr id="0" name=""/>
        <dsp:cNvSpPr/>
      </dsp:nvSpPr>
      <dsp:spPr>
        <a:xfrm>
          <a:off x="8524287" y="1004589"/>
          <a:ext cx="2323918" cy="1836685"/>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EE15A6A-ACAE-8F44-9138-1277F774F115}">
      <dsp:nvSpPr>
        <dsp:cNvPr id="0" name=""/>
        <dsp:cNvSpPr/>
      </dsp:nvSpPr>
      <dsp:spPr>
        <a:xfrm>
          <a:off x="8782501" y="1249891"/>
          <a:ext cx="2323918" cy="183668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a:t>Data Policies and Standards:</a:t>
          </a:r>
          <a:r>
            <a:rPr lang="en-US" sz="1400" b="0" i="0" kern="1200"/>
            <a:t> Establishing rules and guidelines for data management, including how data is collected, stored, accessed, and shared.</a:t>
          </a:r>
          <a:endParaRPr lang="en-US" sz="1400" kern="1200"/>
        </a:p>
      </dsp:txBody>
      <dsp:txXfrm>
        <a:off x="8836296" y="1303686"/>
        <a:ext cx="2216328" cy="1729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E971F-17B4-CF47-BA87-A545F3A362D6}">
      <dsp:nvSpPr>
        <dsp:cNvPr id="0" name=""/>
        <dsp:cNvSpPr/>
      </dsp:nvSpPr>
      <dsp:spPr>
        <a:xfrm>
          <a:off x="0" y="563879"/>
          <a:ext cx="3124595" cy="243459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323E1C3-AF7B-8343-B7B8-455793F3F07D}">
      <dsp:nvSpPr>
        <dsp:cNvPr id="0" name=""/>
        <dsp:cNvSpPr/>
      </dsp:nvSpPr>
      <dsp:spPr>
        <a:xfrm>
          <a:off x="347177" y="893697"/>
          <a:ext cx="3124595" cy="243459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t>Data Stewardship:</a:t>
          </a:r>
          <a:r>
            <a:rPr lang="en-US" sz="1800" b="0" i="0" kern="1200" dirty="0"/>
            <a:t> Assigning responsibility for data quality and lifecycle management to specific individuals or teams within the organization.</a:t>
          </a:r>
          <a:endParaRPr lang="en-US" sz="1800" kern="1200" dirty="0"/>
        </a:p>
      </dsp:txBody>
      <dsp:txXfrm>
        <a:off x="418484" y="965004"/>
        <a:ext cx="2981981" cy="2291978"/>
      </dsp:txXfrm>
    </dsp:sp>
    <dsp:sp modelId="{2B4F7FCB-9B35-1B4D-A429-ED5CB0EA037E}">
      <dsp:nvSpPr>
        <dsp:cNvPr id="0" name=""/>
        <dsp:cNvSpPr/>
      </dsp:nvSpPr>
      <dsp:spPr>
        <a:xfrm>
          <a:off x="3818950" y="563879"/>
          <a:ext cx="3124595" cy="231375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5014AE5-AE62-CE47-86D4-5DA9D5E70825}">
      <dsp:nvSpPr>
        <dsp:cNvPr id="0" name=""/>
        <dsp:cNvSpPr/>
      </dsp:nvSpPr>
      <dsp:spPr>
        <a:xfrm>
          <a:off x="4166127" y="893697"/>
          <a:ext cx="3124595" cy="231375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Data Compliance:</a:t>
          </a:r>
          <a:r>
            <a:rPr lang="en-US" sz="1800" b="0" i="0" kern="1200"/>
            <a:t> Ensuring that data management practices adhere to relevant laws, regulations, and industry standards.</a:t>
          </a:r>
          <a:endParaRPr lang="en-US" sz="1800" kern="1200"/>
        </a:p>
      </dsp:txBody>
      <dsp:txXfrm>
        <a:off x="4233895" y="961465"/>
        <a:ext cx="2989059" cy="2178223"/>
      </dsp:txXfrm>
    </dsp:sp>
    <dsp:sp modelId="{4A4BC4C3-656D-AE45-8967-12A260406BC2}">
      <dsp:nvSpPr>
        <dsp:cNvPr id="0" name=""/>
        <dsp:cNvSpPr/>
      </dsp:nvSpPr>
      <dsp:spPr>
        <a:xfrm>
          <a:off x="7637900" y="563879"/>
          <a:ext cx="3124595" cy="2319394"/>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283F3472-3FA5-9F46-AA7E-BAA03C673236}">
      <dsp:nvSpPr>
        <dsp:cNvPr id="0" name=""/>
        <dsp:cNvSpPr/>
      </dsp:nvSpPr>
      <dsp:spPr>
        <a:xfrm>
          <a:off x="7985078" y="893697"/>
          <a:ext cx="3124595" cy="23193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Data Integration and Interoperability:</a:t>
          </a:r>
          <a:r>
            <a:rPr lang="en-US" sz="1800" b="0" i="0" kern="1200"/>
            <a:t> The ability to combine data from different sources and provide a unified view, ensuring that data across systems is compatible and usable.</a:t>
          </a:r>
          <a:endParaRPr lang="en-US" sz="1800" kern="1200"/>
        </a:p>
      </dsp:txBody>
      <dsp:txXfrm>
        <a:off x="8053011" y="961630"/>
        <a:ext cx="2988729" cy="21835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3B879-287B-F44F-AFDD-C6EE06A2BA85}">
      <dsp:nvSpPr>
        <dsp:cNvPr id="0" name=""/>
        <dsp:cNvSpPr/>
      </dsp:nvSpPr>
      <dsp:spPr>
        <a:xfrm>
          <a:off x="0" y="202704"/>
          <a:ext cx="10033200" cy="875160"/>
        </a:xfrm>
        <a:prstGeom prst="round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Definition:</a:t>
          </a:r>
          <a:r>
            <a:rPr lang="en-US" sz="2200" b="0" i="0" kern="1200"/>
            <a:t> Ensures the accuracy, consistency, completeness, and reliability of data.</a:t>
          </a:r>
          <a:endParaRPr lang="en-US" sz="2200" kern="1200"/>
        </a:p>
      </dsp:txBody>
      <dsp:txXfrm>
        <a:off x="42722" y="245426"/>
        <a:ext cx="9947756" cy="789716"/>
      </dsp:txXfrm>
    </dsp:sp>
    <dsp:sp modelId="{0B12E1FA-A1CD-5B4B-9CB3-B5B63E1FA106}">
      <dsp:nvSpPr>
        <dsp:cNvPr id="0" name=""/>
        <dsp:cNvSpPr/>
      </dsp:nvSpPr>
      <dsp:spPr>
        <a:xfrm>
          <a:off x="0" y="1014053"/>
          <a:ext cx="10033200" cy="875160"/>
        </a:xfrm>
        <a:prstGeom prst="round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a:t>In Healthcare:</a:t>
          </a:r>
          <a:endParaRPr lang="en-US" sz="2200" kern="1200"/>
        </a:p>
      </dsp:txBody>
      <dsp:txXfrm>
        <a:off x="42722" y="1056775"/>
        <a:ext cx="9947756" cy="789716"/>
      </dsp:txXfrm>
    </dsp:sp>
    <dsp:sp modelId="{BC431CE4-008B-A746-A3C5-7F6331F4798E}">
      <dsp:nvSpPr>
        <dsp:cNvPr id="0" name=""/>
        <dsp:cNvSpPr/>
      </dsp:nvSpPr>
      <dsp:spPr>
        <a:xfrm>
          <a:off x="0" y="2016384"/>
          <a:ext cx="10033200" cy="27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855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i="0" kern="1200" dirty="0"/>
            <a:t>Accuracy:</a:t>
          </a:r>
          <a:r>
            <a:rPr lang="en-US" sz="1700" b="0" i="0" kern="1200" dirty="0"/>
            <a:t> Vital for correct diagnosis and treatment plans. Inaccurate data can lead to misdiagnosis or inappropriate treatment.</a:t>
          </a:r>
          <a:endParaRPr lang="en-US" sz="1700" kern="1200" dirty="0"/>
        </a:p>
        <a:p>
          <a:pPr marL="171450" lvl="1" indent="-171450" algn="l" defTabSz="755650">
            <a:lnSpc>
              <a:spcPct val="90000"/>
            </a:lnSpc>
            <a:spcBef>
              <a:spcPct val="0"/>
            </a:spcBef>
            <a:spcAft>
              <a:spcPct val="20000"/>
            </a:spcAft>
            <a:buChar char="•"/>
          </a:pPr>
          <a:r>
            <a:rPr lang="en-US" sz="1700" b="1" i="0" kern="1200"/>
            <a:t>Consistency:</a:t>
          </a:r>
          <a:r>
            <a:rPr lang="en-US" sz="1700" b="0" i="0" kern="1200"/>
            <a:t> Consistent data formats across different systems facilitate smoother data exchange and interpretation.</a:t>
          </a:r>
          <a:endParaRPr lang="en-US" sz="1700" kern="1200"/>
        </a:p>
        <a:p>
          <a:pPr marL="171450" lvl="1" indent="-171450" algn="l" defTabSz="755650">
            <a:lnSpc>
              <a:spcPct val="90000"/>
            </a:lnSpc>
            <a:spcBef>
              <a:spcPct val="0"/>
            </a:spcBef>
            <a:spcAft>
              <a:spcPct val="20000"/>
            </a:spcAft>
            <a:buChar char="•"/>
          </a:pPr>
          <a:r>
            <a:rPr lang="en-US" sz="1700" b="1" i="0" kern="1200"/>
            <a:t>Completeness:</a:t>
          </a:r>
          <a:r>
            <a:rPr lang="en-US" sz="1700" b="0" i="0" kern="1200"/>
            <a:t> Complete patient records are essential for comprehensive care, including historical health information.</a:t>
          </a:r>
          <a:endParaRPr lang="en-US" sz="1700" kern="1200"/>
        </a:p>
        <a:p>
          <a:pPr marL="171450" lvl="1" indent="-171450" algn="l" defTabSz="755650">
            <a:lnSpc>
              <a:spcPct val="90000"/>
            </a:lnSpc>
            <a:spcBef>
              <a:spcPct val="0"/>
            </a:spcBef>
            <a:spcAft>
              <a:spcPct val="20000"/>
            </a:spcAft>
            <a:buChar char="•"/>
          </a:pPr>
          <a:r>
            <a:rPr lang="en-US" sz="1700" b="1" i="0" kern="1200"/>
            <a:t>Reliability:</a:t>
          </a:r>
          <a:r>
            <a:rPr lang="en-US" sz="1700" b="0" i="0" kern="1200"/>
            <a:t> Reliable data supports confident decision-making in clinical and operational aspects.</a:t>
          </a:r>
          <a:endParaRPr lang="en-US" sz="1700" kern="1200"/>
        </a:p>
      </dsp:txBody>
      <dsp:txXfrm>
        <a:off x="0" y="2016384"/>
        <a:ext cx="10033200" cy="27186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6F9D5-C99B-C945-8CC9-A6C969862AA2}">
      <dsp:nvSpPr>
        <dsp:cNvPr id="0" name=""/>
        <dsp:cNvSpPr/>
      </dsp:nvSpPr>
      <dsp:spPr>
        <a:xfrm>
          <a:off x="1338658" y="1386"/>
          <a:ext cx="3152521" cy="2553321"/>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4DE7821-78BE-E140-9A77-E73C92B60177}">
      <dsp:nvSpPr>
        <dsp:cNvPr id="0" name=""/>
        <dsp:cNvSpPr/>
      </dsp:nvSpPr>
      <dsp:spPr>
        <a:xfrm>
          <a:off x="1688938" y="334153"/>
          <a:ext cx="3152521" cy="25533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Structure:</a:t>
          </a:r>
          <a:r>
            <a:rPr lang="en-US" sz="1500" b="0" i="0" kern="1200" dirty="0"/>
            <a:t> A data governance framework provides a structured approach to managing data across an organization. It typically includes defining the strategic objectives for data, establishing data governance roles, formulating policies and procedures, and selecting appropriate tools and technologies.</a:t>
          </a:r>
          <a:endParaRPr lang="en-US" sz="1500" kern="1200" dirty="0"/>
        </a:p>
      </dsp:txBody>
      <dsp:txXfrm>
        <a:off x="1763722" y="408937"/>
        <a:ext cx="3002953" cy="2403753"/>
      </dsp:txXfrm>
    </dsp:sp>
    <dsp:sp modelId="{CA9899D3-8EF2-8D4F-9A3B-D0330E493B5D}">
      <dsp:nvSpPr>
        <dsp:cNvPr id="0" name=""/>
        <dsp:cNvSpPr/>
      </dsp:nvSpPr>
      <dsp:spPr>
        <a:xfrm>
          <a:off x="5191740" y="1386"/>
          <a:ext cx="3152521" cy="2832018"/>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AF6CB12-23B0-5F4B-AFC2-E69116E42686}">
      <dsp:nvSpPr>
        <dsp:cNvPr id="0" name=""/>
        <dsp:cNvSpPr/>
      </dsp:nvSpPr>
      <dsp:spPr>
        <a:xfrm>
          <a:off x="5542020" y="334153"/>
          <a:ext cx="3152521" cy="283201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Goals:</a:t>
          </a:r>
          <a:r>
            <a:rPr lang="en-US" sz="1500" b="0" i="0" kern="1200"/>
            <a:t> The primary goals are to ensure data accuracy, accessibility, consistency, and security, while also meeting regulatory requirements and supporting organizational objectives.</a:t>
          </a:r>
          <a:endParaRPr lang="en-US" sz="1500" kern="1200"/>
        </a:p>
      </dsp:txBody>
      <dsp:txXfrm>
        <a:off x="5624967" y="417100"/>
        <a:ext cx="2986627" cy="2666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472B9-043D-0343-A189-66C9A73C6C3F}">
      <dsp:nvSpPr>
        <dsp:cNvPr id="0" name=""/>
        <dsp:cNvSpPr/>
      </dsp:nvSpPr>
      <dsp:spPr>
        <a:xfrm>
          <a:off x="407598" y="71"/>
          <a:ext cx="3950572" cy="2508613"/>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D375D5BE-5803-B045-BFC2-40F1993E043B}">
      <dsp:nvSpPr>
        <dsp:cNvPr id="0" name=""/>
        <dsp:cNvSpPr/>
      </dsp:nvSpPr>
      <dsp:spPr>
        <a:xfrm>
          <a:off x="846551" y="417076"/>
          <a:ext cx="3950572" cy="25086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i="0" kern="1200"/>
            <a:t>Investing in Training and Awareness</a:t>
          </a:r>
          <a:r>
            <a:rPr lang="en-US" sz="2700" b="0" i="0" kern="1200"/>
            <a:t>.</a:t>
          </a:r>
          <a:endParaRPr lang="en-US" sz="2700" kern="1200"/>
        </a:p>
      </dsp:txBody>
      <dsp:txXfrm>
        <a:off x="920026" y="490551"/>
        <a:ext cx="3803622" cy="2361663"/>
      </dsp:txXfrm>
    </dsp:sp>
    <dsp:sp modelId="{D98614B0-A16E-3944-9B01-B874DBB3363B}">
      <dsp:nvSpPr>
        <dsp:cNvPr id="0" name=""/>
        <dsp:cNvSpPr/>
      </dsp:nvSpPr>
      <dsp:spPr>
        <a:xfrm>
          <a:off x="5236076" y="71"/>
          <a:ext cx="3950572" cy="2508613"/>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0F9B864-460E-4C4F-AF09-E4872E575E6B}">
      <dsp:nvSpPr>
        <dsp:cNvPr id="0" name=""/>
        <dsp:cNvSpPr/>
      </dsp:nvSpPr>
      <dsp:spPr>
        <a:xfrm>
          <a:off x="5675028" y="417076"/>
          <a:ext cx="3950572" cy="25086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i="0" kern="1200"/>
            <a:t>Regular Audits and Compliance Checks : Random checks, plans for non-compliance, external auditors</a:t>
          </a:r>
          <a:endParaRPr lang="en-US" sz="2700" kern="1200"/>
        </a:p>
      </dsp:txBody>
      <dsp:txXfrm>
        <a:off x="5748503" y="490551"/>
        <a:ext cx="3803622" cy="23616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A301B-A346-6341-B501-9D45198B97C6}">
      <dsp:nvSpPr>
        <dsp:cNvPr id="0" name=""/>
        <dsp:cNvSpPr/>
      </dsp:nvSpPr>
      <dsp:spPr>
        <a:xfrm>
          <a:off x="181998" y="1257"/>
          <a:ext cx="2248651" cy="134919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a:t>Assess Current State</a:t>
          </a:r>
          <a:endParaRPr lang="en-US" sz="2600" kern="1200"/>
        </a:p>
      </dsp:txBody>
      <dsp:txXfrm>
        <a:off x="181998" y="1257"/>
        <a:ext cx="2248651" cy="1349191"/>
      </dsp:txXfrm>
    </dsp:sp>
    <dsp:sp modelId="{0B1665A7-2694-CE46-BB52-173CCB16E50A}">
      <dsp:nvSpPr>
        <dsp:cNvPr id="0" name=""/>
        <dsp:cNvSpPr/>
      </dsp:nvSpPr>
      <dsp:spPr>
        <a:xfrm>
          <a:off x="2655515" y="1257"/>
          <a:ext cx="2248651" cy="134919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a:t>Develop a Strategic Plan</a:t>
          </a:r>
          <a:endParaRPr lang="en-US" sz="2600" kern="1200"/>
        </a:p>
      </dsp:txBody>
      <dsp:txXfrm>
        <a:off x="2655515" y="1257"/>
        <a:ext cx="2248651" cy="1349191"/>
      </dsp:txXfrm>
    </dsp:sp>
    <dsp:sp modelId="{6A2415CD-1AB7-0D46-B2DE-262B74AB7260}">
      <dsp:nvSpPr>
        <dsp:cNvPr id="0" name=""/>
        <dsp:cNvSpPr/>
      </dsp:nvSpPr>
      <dsp:spPr>
        <a:xfrm>
          <a:off x="5129032" y="1257"/>
          <a:ext cx="2248651" cy="134919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a:t>Invest in Training and Culture</a:t>
          </a:r>
          <a:endParaRPr lang="en-US" sz="2600" kern="1200"/>
        </a:p>
      </dsp:txBody>
      <dsp:txXfrm>
        <a:off x="5129032" y="1257"/>
        <a:ext cx="2248651" cy="1349191"/>
      </dsp:txXfrm>
    </dsp:sp>
    <dsp:sp modelId="{4B5DDB05-57B0-894D-932F-65ADC8495B18}">
      <dsp:nvSpPr>
        <dsp:cNvPr id="0" name=""/>
        <dsp:cNvSpPr/>
      </dsp:nvSpPr>
      <dsp:spPr>
        <a:xfrm>
          <a:off x="7602549" y="1257"/>
          <a:ext cx="2248651" cy="134919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a:t>Implement Technology Solutions</a:t>
          </a:r>
          <a:endParaRPr lang="en-US" sz="2600" kern="1200"/>
        </a:p>
      </dsp:txBody>
      <dsp:txXfrm>
        <a:off x="7602549" y="1257"/>
        <a:ext cx="2248651" cy="1349191"/>
      </dsp:txXfrm>
    </dsp:sp>
    <dsp:sp modelId="{35CD93D5-3AB6-1644-81BA-63BB60A667B5}">
      <dsp:nvSpPr>
        <dsp:cNvPr id="0" name=""/>
        <dsp:cNvSpPr/>
      </dsp:nvSpPr>
      <dsp:spPr>
        <a:xfrm>
          <a:off x="1418757" y="1575313"/>
          <a:ext cx="2248651" cy="134919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a:t>Regular Monitoring and Auditing</a:t>
          </a:r>
          <a:endParaRPr lang="en-US" sz="2600" kern="1200"/>
        </a:p>
      </dsp:txBody>
      <dsp:txXfrm>
        <a:off x="1418757" y="1575313"/>
        <a:ext cx="2248651" cy="1349191"/>
      </dsp:txXfrm>
    </dsp:sp>
    <dsp:sp modelId="{1781E384-1D1C-354F-8B52-90830AE9AE84}">
      <dsp:nvSpPr>
        <dsp:cNvPr id="0" name=""/>
        <dsp:cNvSpPr/>
      </dsp:nvSpPr>
      <dsp:spPr>
        <a:xfrm>
          <a:off x="3892274" y="1575313"/>
          <a:ext cx="2248651" cy="134919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a:t>Engage Stakeholders</a:t>
          </a:r>
          <a:endParaRPr lang="en-US" sz="2600" kern="1200"/>
        </a:p>
      </dsp:txBody>
      <dsp:txXfrm>
        <a:off x="3892274" y="1575313"/>
        <a:ext cx="2248651" cy="1349191"/>
      </dsp:txXfrm>
    </dsp:sp>
    <dsp:sp modelId="{C7E95537-C63A-7245-BAA4-BA6D161DA115}">
      <dsp:nvSpPr>
        <dsp:cNvPr id="0" name=""/>
        <dsp:cNvSpPr/>
      </dsp:nvSpPr>
      <dsp:spPr>
        <a:xfrm>
          <a:off x="6365791" y="1575313"/>
          <a:ext cx="2248651" cy="1349191"/>
        </a:xfrm>
        <a:prstGeom prst="rect">
          <a:avLst/>
        </a:prstGeom>
        <a:solidFill>
          <a:schemeClr val="dk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i="0" kern="1200"/>
            <a:t>Stay Informed and Agile</a:t>
          </a:r>
          <a:endParaRPr lang="en-US" sz="2600" kern="1200"/>
        </a:p>
      </dsp:txBody>
      <dsp:txXfrm>
        <a:off x="6365791" y="1575313"/>
        <a:ext cx="2248651" cy="13491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4483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8680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845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0063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08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4024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2811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9663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503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47810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1/29/2024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8971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1/29/2024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63038515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0E8072-C56F-1EC7-8907-F266CB2FB792}"/>
              </a:ext>
            </a:extLst>
          </p:cNvPr>
          <p:cNvSpPr>
            <a:spLocks noGrp="1"/>
          </p:cNvSpPr>
          <p:nvPr>
            <p:ph type="ctrTitle"/>
          </p:nvPr>
        </p:nvSpPr>
        <p:spPr>
          <a:xfrm>
            <a:off x="1085851" y="1089025"/>
            <a:ext cx="4451349" cy="1532951"/>
          </a:xfrm>
        </p:spPr>
        <p:txBody>
          <a:bodyPr>
            <a:normAutofit/>
          </a:bodyPr>
          <a:lstStyle/>
          <a:p>
            <a:r>
              <a:rPr lang="en-US">
                <a:latin typeface="Bradley Hand" pitchFamily="2" charset="77"/>
              </a:rPr>
              <a:t>Data Governance in Health Care</a:t>
            </a:r>
          </a:p>
        </p:txBody>
      </p:sp>
      <p:sp>
        <p:nvSpPr>
          <p:cNvPr id="3" name="Subtitle 2">
            <a:extLst>
              <a:ext uri="{FF2B5EF4-FFF2-40B4-BE49-F238E27FC236}">
                <a16:creationId xmlns:a16="http://schemas.microsoft.com/office/drawing/2014/main" id="{A7D337FA-1304-6EF6-1E6E-15CD63C4A6D2}"/>
              </a:ext>
            </a:extLst>
          </p:cNvPr>
          <p:cNvSpPr>
            <a:spLocks noGrp="1"/>
          </p:cNvSpPr>
          <p:nvPr>
            <p:ph type="subTitle" idx="1"/>
          </p:nvPr>
        </p:nvSpPr>
        <p:spPr>
          <a:xfrm>
            <a:off x="1085850" y="4248000"/>
            <a:ext cx="4451349" cy="1520975"/>
          </a:xfrm>
        </p:spPr>
        <p:txBody>
          <a:bodyPr>
            <a:normAutofit fontScale="92500" lnSpcReduction="20000"/>
          </a:bodyPr>
          <a:lstStyle/>
          <a:p>
            <a:r>
              <a:rPr lang="en-US" b="1" i="0" dirty="0">
                <a:effectLst/>
                <a:latin typeface="Bradley Hand" pitchFamily="2" charset="77"/>
              </a:rPr>
              <a:t>Ensuring Quality and Security in Healthcare Data</a:t>
            </a:r>
          </a:p>
          <a:p>
            <a:r>
              <a:rPr lang="en-US" dirty="0">
                <a:latin typeface="Bradley Hand" pitchFamily="2" charset="77"/>
              </a:rPr>
              <a:t>DICB-UTTU Data Governance group led by Chitra Nayak, Tuskegee University</a:t>
            </a:r>
          </a:p>
        </p:txBody>
      </p:sp>
      <p:grpSp>
        <p:nvGrpSpPr>
          <p:cNvPr id="27" name="Group 26">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8" name="Rectangle 27">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9" name="Freeform: Shape 38">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Freeform: Shape 39">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2" name="Group 31">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33" name="Group 32">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37" name="Freeform: Shape 36">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8" name="Straight Connector 37">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35" name="Freeform: Shape 34">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42" name="Rectangle 41">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3">
            <a:extLst>
              <a:ext uri="{FF2B5EF4-FFF2-40B4-BE49-F238E27FC236}">
                <a16:creationId xmlns:a16="http://schemas.microsoft.com/office/drawing/2014/main" id="{C8549427-9719-BBFD-2BC9-556D53145ACC}"/>
              </a:ext>
            </a:extLst>
          </p:cNvPr>
          <p:cNvPicPr>
            <a:picLocks noChangeAspect="1"/>
          </p:cNvPicPr>
          <p:nvPr/>
        </p:nvPicPr>
        <p:blipFill rotWithShape="1">
          <a:blip r:embed="rId2"/>
          <a:srcRect t="27900" b="15850"/>
          <a:stretch/>
        </p:blipFill>
        <p:spPr>
          <a:xfrm>
            <a:off x="7212014" y="668532"/>
            <a:ext cx="4438998" cy="2496936"/>
          </a:xfrm>
          <a:prstGeom prst="rect">
            <a:avLst/>
          </a:prstGeom>
        </p:spPr>
      </p:pic>
      <p:pic>
        <p:nvPicPr>
          <p:cNvPr id="6" name="Picture 5" descr="A yellow and red logo&#10;&#10;Description automatically generated">
            <a:extLst>
              <a:ext uri="{FF2B5EF4-FFF2-40B4-BE49-F238E27FC236}">
                <a16:creationId xmlns:a16="http://schemas.microsoft.com/office/drawing/2014/main" id="{7DC74DCF-FBF6-D796-F057-CF063A125AD1}"/>
              </a:ext>
            </a:extLst>
          </p:cNvPr>
          <p:cNvPicPr>
            <a:picLocks noChangeAspect="1"/>
          </p:cNvPicPr>
          <p:nvPr/>
        </p:nvPicPr>
        <p:blipFill>
          <a:blip r:embed="rId3"/>
          <a:stretch>
            <a:fillRect/>
          </a:stretch>
        </p:blipFill>
        <p:spPr>
          <a:xfrm>
            <a:off x="6963871" y="3692533"/>
            <a:ext cx="2262876" cy="1697158"/>
          </a:xfrm>
          <a:prstGeom prst="rect">
            <a:avLst/>
          </a:prstGeom>
        </p:spPr>
      </p:pic>
      <p:pic>
        <p:nvPicPr>
          <p:cNvPr id="8" name="Picture 7" descr="A blue and white logo with a head and a globe and a compass&#10;&#10;Description automatically generated">
            <a:extLst>
              <a:ext uri="{FF2B5EF4-FFF2-40B4-BE49-F238E27FC236}">
                <a16:creationId xmlns:a16="http://schemas.microsoft.com/office/drawing/2014/main" id="{616B4E9F-21F3-F7CE-466A-E0EC9774A3F2}"/>
              </a:ext>
            </a:extLst>
          </p:cNvPr>
          <p:cNvPicPr>
            <a:picLocks noChangeAspect="1"/>
          </p:cNvPicPr>
          <p:nvPr/>
        </p:nvPicPr>
        <p:blipFill>
          <a:blip r:embed="rId4"/>
          <a:stretch>
            <a:fillRect/>
          </a:stretch>
        </p:blipFill>
        <p:spPr>
          <a:xfrm>
            <a:off x="9767735" y="3834000"/>
            <a:ext cx="1883277" cy="1485961"/>
          </a:xfrm>
          <a:prstGeom prst="rect">
            <a:avLst/>
          </a:prstGeom>
        </p:spPr>
      </p:pic>
    </p:spTree>
    <p:extLst>
      <p:ext uri="{BB962C8B-B14F-4D97-AF65-F5344CB8AC3E}">
        <p14:creationId xmlns:p14="http://schemas.microsoft.com/office/powerpoint/2010/main" val="403613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1308100" y="142558"/>
            <a:ext cx="10026650" cy="655637"/>
          </a:xfrm>
        </p:spPr>
        <p:txBody>
          <a:bodyPr>
            <a:normAutofit/>
          </a:bodyPr>
          <a:lstStyle/>
          <a:p>
            <a:pPr algn="l"/>
            <a:r>
              <a:rPr lang="en-US" b="1" i="0" dirty="0">
                <a:effectLst/>
                <a:latin typeface="Arial" panose="020B0604020202020204" pitchFamily="34" charset="0"/>
                <a:cs typeface="Arial" panose="020B0604020202020204" pitchFamily="34" charset="0"/>
              </a:rPr>
              <a:t>Ensuring Data Privacy and Security</a:t>
            </a:r>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243840" y="798195"/>
            <a:ext cx="11488579" cy="5917247"/>
          </a:xfrm>
        </p:spPr>
        <p:txBody>
          <a:bodyPr>
            <a:normAutofit/>
          </a:bodyPr>
          <a:lstStyle/>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Challenge:</a:t>
            </a:r>
            <a:r>
              <a:rPr lang="en-US" sz="2800" b="0" i="0" dirty="0">
                <a:solidFill>
                  <a:schemeClr val="tx1"/>
                </a:solidFill>
                <a:effectLst/>
                <a:latin typeface="Arial" panose="020B0604020202020204" pitchFamily="34" charset="0"/>
                <a:cs typeface="Arial" panose="020B0604020202020204" pitchFamily="34" charset="0"/>
              </a:rPr>
              <a:t> Protecting sensitive patient data from unauthorized access, breaches, and cyber threats.</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Implications:</a:t>
            </a:r>
            <a:endParaRPr lang="en-US" sz="28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Compliance:</a:t>
            </a:r>
            <a:r>
              <a:rPr lang="en-US" sz="2800" b="0" i="0" dirty="0">
                <a:solidFill>
                  <a:schemeClr val="tx1"/>
                </a:solidFill>
                <a:effectLst/>
                <a:latin typeface="Arial" panose="020B0604020202020204" pitchFamily="34" charset="0"/>
                <a:cs typeface="Arial" panose="020B0604020202020204" pitchFamily="34" charset="0"/>
              </a:rPr>
              <a:t> Adhering to strict regulations like HIPAA, which sets standards for the protection of sensitive patient data.</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Cybersecurity Measures:</a:t>
            </a:r>
            <a:r>
              <a:rPr lang="en-US" sz="2800" b="0" i="0" dirty="0">
                <a:solidFill>
                  <a:schemeClr val="tx1"/>
                </a:solidFill>
                <a:effectLst/>
                <a:latin typeface="Arial" panose="020B0604020202020204" pitchFamily="34" charset="0"/>
                <a:cs typeface="Arial" panose="020B0604020202020204" pitchFamily="34" charset="0"/>
              </a:rPr>
              <a:t> Implementing robust cybersecurity protocols to safeguard data against threats.</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Education and Training:</a:t>
            </a:r>
            <a:r>
              <a:rPr lang="en-US" sz="2800" b="0" i="0" dirty="0">
                <a:solidFill>
                  <a:schemeClr val="tx1"/>
                </a:solidFill>
                <a:effectLst/>
                <a:latin typeface="Arial" panose="020B0604020202020204" pitchFamily="34" charset="0"/>
                <a:cs typeface="Arial" panose="020B0604020202020204" pitchFamily="34" charset="0"/>
              </a:rPr>
              <a:t> Regularly training staff on the importance of data privacy and security, and how to handle data responsibly.</a:t>
            </a:r>
          </a:p>
          <a:p>
            <a:endParaRPr lang="en-US" dirty="0"/>
          </a:p>
        </p:txBody>
      </p:sp>
    </p:spTree>
    <p:extLst>
      <p:ext uri="{BB962C8B-B14F-4D97-AF65-F5344CB8AC3E}">
        <p14:creationId xmlns:p14="http://schemas.microsoft.com/office/powerpoint/2010/main" val="19399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1308100" y="142558"/>
            <a:ext cx="10026650" cy="655637"/>
          </a:xfrm>
        </p:spPr>
        <p:txBody>
          <a:bodyPr>
            <a:normAutofit/>
          </a:bodyPr>
          <a:lstStyle/>
          <a:p>
            <a:pPr algn="l"/>
            <a:r>
              <a:rPr lang="en-US" b="1" i="0" dirty="0">
                <a:effectLst/>
                <a:latin typeface="Arial" panose="020B0604020202020204" pitchFamily="34" charset="0"/>
                <a:cs typeface="Arial" panose="020B0604020202020204" pitchFamily="34" charset="0"/>
              </a:rPr>
              <a:t>Integrating Diverse Data Sources</a:t>
            </a:r>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243840" y="798195"/>
            <a:ext cx="11488579" cy="5917247"/>
          </a:xfrm>
        </p:spPr>
        <p:txBody>
          <a:bodyPr>
            <a:normAutofit/>
          </a:bodyPr>
          <a:lstStyle/>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Challenge:</a:t>
            </a:r>
            <a:r>
              <a:rPr lang="en-US" sz="2800" b="0" i="0" dirty="0">
                <a:solidFill>
                  <a:schemeClr val="tx1"/>
                </a:solidFill>
                <a:effectLst/>
                <a:latin typeface="Arial" panose="020B0604020202020204" pitchFamily="34" charset="0"/>
                <a:cs typeface="Arial" panose="020B0604020202020204" pitchFamily="34" charset="0"/>
              </a:rPr>
              <a:t> Healthcare data comes from various sources, such as electronic health records (EHRs), lab systems, imaging systems, and wearable health devices.</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Implications:</a:t>
            </a:r>
            <a:endParaRPr lang="en-US" sz="28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Interoperability:</a:t>
            </a:r>
            <a:r>
              <a:rPr lang="en-US" sz="2800" b="0" i="0" dirty="0">
                <a:solidFill>
                  <a:schemeClr val="tx1"/>
                </a:solidFill>
                <a:effectLst/>
                <a:latin typeface="Arial" panose="020B0604020202020204" pitchFamily="34" charset="0"/>
                <a:cs typeface="Arial" panose="020B0604020202020204" pitchFamily="34" charset="0"/>
              </a:rPr>
              <a:t> Ensuring different systems and software can effectively exchange and interpret shared data.</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Standardization:</a:t>
            </a:r>
            <a:r>
              <a:rPr lang="en-US" sz="2800" b="0" i="0" dirty="0">
                <a:solidFill>
                  <a:schemeClr val="tx1"/>
                </a:solidFill>
                <a:effectLst/>
                <a:latin typeface="Arial" panose="020B0604020202020204" pitchFamily="34" charset="0"/>
                <a:cs typeface="Arial" panose="020B0604020202020204" pitchFamily="34" charset="0"/>
              </a:rPr>
              <a:t> Harmonizing data formats and standards across different sources for consistency and accuracy.</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Quality:</a:t>
            </a:r>
            <a:r>
              <a:rPr lang="en-US" sz="2800" b="0" i="0" dirty="0">
                <a:solidFill>
                  <a:schemeClr val="tx1"/>
                </a:solidFill>
                <a:effectLst/>
                <a:latin typeface="Arial" panose="020B0604020202020204" pitchFamily="34" charset="0"/>
                <a:cs typeface="Arial" panose="020B0604020202020204" pitchFamily="34" charset="0"/>
              </a:rPr>
              <a:t> Ensuring that integrated data maintains a high quality and is usable for clinical decision-making</a:t>
            </a:r>
            <a:r>
              <a:rPr lang="en-US" sz="2800" b="0" i="0" dirty="0">
                <a:solidFill>
                  <a:schemeClr val="bg1"/>
                </a:solidFill>
                <a:effectLst/>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19995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1308100" y="142558"/>
            <a:ext cx="10026650" cy="655637"/>
          </a:xfrm>
        </p:spPr>
        <p:txBody>
          <a:bodyPr>
            <a:normAutofit/>
          </a:bodyPr>
          <a:lstStyle/>
          <a:p>
            <a:pPr algn="l"/>
            <a:r>
              <a:rPr lang="en-US" b="1" i="0" dirty="0">
                <a:effectLst/>
                <a:latin typeface="Söhne"/>
              </a:rPr>
              <a:t>A</a:t>
            </a:r>
            <a:r>
              <a:rPr lang="en-US" b="1" i="0" dirty="0">
                <a:effectLst/>
                <a:latin typeface="Arial" panose="020B0604020202020204" pitchFamily="34" charset="0"/>
                <a:cs typeface="Arial" panose="020B0604020202020204" pitchFamily="34" charset="0"/>
              </a:rPr>
              <a:t>dapting to Changing Regulations</a:t>
            </a:r>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243840" y="798195"/>
            <a:ext cx="11488579" cy="5917247"/>
          </a:xfrm>
        </p:spPr>
        <p:txBody>
          <a:bodyPr>
            <a:normAutofit/>
          </a:bodyPr>
          <a:lstStyle/>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Challenge:</a:t>
            </a:r>
            <a:r>
              <a:rPr lang="en-US" sz="2800" b="0" i="0" dirty="0">
                <a:solidFill>
                  <a:schemeClr val="tx1"/>
                </a:solidFill>
                <a:effectLst/>
                <a:latin typeface="Arial" panose="020B0604020202020204" pitchFamily="34" charset="0"/>
                <a:cs typeface="Arial" panose="020B0604020202020204" pitchFamily="34" charset="0"/>
              </a:rPr>
              <a:t> Healthcare regulations and standards are continually evolving, requiring organizations to stay current and adapt accordingly.</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Implications:</a:t>
            </a:r>
            <a:endParaRPr lang="en-US" sz="28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Regulatory Tracking:</a:t>
            </a:r>
            <a:r>
              <a:rPr lang="en-US" sz="2800" b="0" i="0" dirty="0">
                <a:solidFill>
                  <a:schemeClr val="tx1"/>
                </a:solidFill>
                <a:effectLst/>
                <a:latin typeface="Arial" panose="020B0604020202020204" pitchFamily="34" charset="0"/>
                <a:cs typeface="Arial" panose="020B0604020202020204" pitchFamily="34" charset="0"/>
              </a:rPr>
              <a:t> Keeping track of changes in laws and regulations that impact data governance.</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Agility:</a:t>
            </a:r>
            <a:r>
              <a:rPr lang="en-US" sz="2800" b="0" i="0" dirty="0">
                <a:solidFill>
                  <a:schemeClr val="tx1"/>
                </a:solidFill>
                <a:effectLst/>
                <a:latin typeface="Arial" panose="020B0604020202020204" pitchFamily="34" charset="0"/>
                <a:cs typeface="Arial" panose="020B0604020202020204" pitchFamily="34" charset="0"/>
              </a:rPr>
              <a:t> Ability to quickly implement changes in processes and systems to remain compliant.</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Risk Management:</a:t>
            </a:r>
            <a:r>
              <a:rPr lang="en-US" sz="2800" b="0" i="0" dirty="0">
                <a:solidFill>
                  <a:schemeClr val="tx1"/>
                </a:solidFill>
                <a:effectLst/>
                <a:latin typeface="Arial" panose="020B0604020202020204" pitchFamily="34" charset="0"/>
                <a:cs typeface="Arial" panose="020B0604020202020204" pitchFamily="34" charset="0"/>
              </a:rPr>
              <a:t> Proactively managing the risks associated with non-compliance, including potential legal and financial repercussions.</a:t>
            </a:r>
          </a:p>
          <a:p>
            <a:endParaRPr lang="en-US" dirty="0"/>
          </a:p>
        </p:txBody>
      </p:sp>
    </p:spTree>
    <p:extLst>
      <p:ext uri="{BB962C8B-B14F-4D97-AF65-F5344CB8AC3E}">
        <p14:creationId xmlns:p14="http://schemas.microsoft.com/office/powerpoint/2010/main" val="8545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1082675" y="5412698"/>
            <a:ext cx="10026650" cy="903965"/>
          </a:xfrm>
        </p:spPr>
        <p:txBody>
          <a:bodyPr wrap="square" anchor="t">
            <a:normAutofit/>
          </a:bodyPr>
          <a:lstStyle/>
          <a:p>
            <a:pPr algn="ctr"/>
            <a:r>
              <a:rPr lang="en-US" b="1" i="0">
                <a:effectLst/>
                <a:latin typeface="Arial" panose="020B0604020202020204" pitchFamily="34" charset="0"/>
                <a:cs typeface="Arial" panose="020B0604020202020204" pitchFamily="34" charset="0"/>
              </a:rPr>
              <a:t>Overview of a Typical Data Governance Framework</a:t>
            </a:r>
          </a:p>
        </p:txBody>
      </p:sp>
      <p:cxnSp>
        <p:nvCxnSpPr>
          <p:cNvPr id="25" name="Straight Connector 24">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49356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6470001-9BC0-4E81-082B-138405A82C4F}"/>
              </a:ext>
            </a:extLst>
          </p:cNvPr>
          <p:cNvGraphicFramePr>
            <a:graphicFrameLocks noGrp="1"/>
          </p:cNvGraphicFramePr>
          <p:nvPr>
            <p:ph idx="1"/>
            <p:extLst>
              <p:ext uri="{D42A27DB-BD31-4B8C-83A1-F6EECF244321}">
                <p14:modId xmlns:p14="http://schemas.microsoft.com/office/powerpoint/2010/main" val="2112524187"/>
              </p:ext>
            </p:extLst>
          </p:nvPr>
        </p:nvGraphicFramePr>
        <p:xfrm>
          <a:off x="1073049" y="884021"/>
          <a:ext cx="10033200" cy="3167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66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2679700" y="178436"/>
            <a:ext cx="10026650" cy="655637"/>
          </a:xfrm>
        </p:spPr>
        <p:txBody>
          <a:bodyPr>
            <a:normAutofit/>
          </a:bodyPr>
          <a:lstStyle/>
          <a:p>
            <a:pPr algn="l"/>
            <a:r>
              <a:rPr lang="en-US" sz="2800" b="1" i="0" dirty="0">
                <a:effectLst/>
                <a:latin typeface="Arial" panose="020B0604020202020204" pitchFamily="34" charset="0"/>
                <a:cs typeface="Arial" panose="020B0604020202020204" pitchFamily="34" charset="0"/>
              </a:rPr>
              <a:t>Roles and Responsibilities</a:t>
            </a:r>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243840" y="798195"/>
            <a:ext cx="11488579" cy="5917247"/>
          </a:xfrm>
        </p:spPr>
        <p:txBody>
          <a:bodyPr>
            <a:normAutofit lnSpcReduction="10000"/>
          </a:bodyPr>
          <a:lstStyle/>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Governance Board or Committee:</a:t>
            </a:r>
            <a:r>
              <a:rPr lang="en-US" sz="2800" b="0" i="0" dirty="0">
                <a:solidFill>
                  <a:schemeClr val="tx1"/>
                </a:solidFill>
                <a:effectLst/>
                <a:latin typeface="Arial" panose="020B0604020202020204" pitchFamily="34" charset="0"/>
                <a:cs typeface="Arial" panose="020B0604020202020204" pitchFamily="34" charset="0"/>
              </a:rPr>
              <a:t> A high-level group typically responsible for overseeing the data governance program, setting policies, and resolving major issues.</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Stewards:</a:t>
            </a:r>
            <a:r>
              <a:rPr lang="en-US" sz="2800" b="0" i="0" dirty="0">
                <a:solidFill>
                  <a:schemeClr val="tx1"/>
                </a:solidFill>
                <a:effectLst/>
                <a:latin typeface="Arial" panose="020B0604020202020204" pitchFamily="34" charset="0"/>
                <a:cs typeface="Arial" panose="020B0604020202020204" pitchFamily="34" charset="0"/>
              </a:rPr>
              <a:t> Individuals responsible for managing data in their respective areas, ensuring data quality, and compliance with governance policies.</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Custodians:</a:t>
            </a:r>
            <a:r>
              <a:rPr lang="en-US" sz="2800" b="0" i="0" dirty="0">
                <a:solidFill>
                  <a:schemeClr val="tx1"/>
                </a:solidFill>
                <a:effectLst/>
                <a:latin typeface="Arial" panose="020B0604020202020204" pitchFamily="34" charset="0"/>
                <a:cs typeface="Arial" panose="020B0604020202020204" pitchFamily="34" charset="0"/>
              </a:rPr>
              <a:t> IT staff responsible for the technical environment and data storage, ensuring data is securely stored and accessible.</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End Users:</a:t>
            </a:r>
            <a:r>
              <a:rPr lang="en-US" sz="2800" b="0" i="0" dirty="0">
                <a:solidFill>
                  <a:schemeClr val="tx1"/>
                </a:solidFill>
                <a:effectLst/>
                <a:latin typeface="Arial" panose="020B0604020202020204" pitchFamily="34" charset="0"/>
                <a:cs typeface="Arial" panose="020B0604020202020204" pitchFamily="34" charset="0"/>
              </a:rPr>
              <a:t> Healthcare professionals who utilize the data in their daily operations, responsible for adhering to data governance policies in their data handling.</a:t>
            </a:r>
          </a:p>
          <a:p>
            <a:endParaRPr lang="en-US" dirty="0"/>
          </a:p>
        </p:txBody>
      </p:sp>
    </p:spTree>
    <p:extLst>
      <p:ext uri="{BB962C8B-B14F-4D97-AF65-F5344CB8AC3E}">
        <p14:creationId xmlns:p14="http://schemas.microsoft.com/office/powerpoint/2010/main" val="321377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2679700" y="178436"/>
            <a:ext cx="10026650" cy="655637"/>
          </a:xfrm>
        </p:spPr>
        <p:txBody>
          <a:bodyPr>
            <a:normAutofit/>
          </a:bodyPr>
          <a:lstStyle/>
          <a:p>
            <a:pPr algn="l"/>
            <a:r>
              <a:rPr lang="en-US" b="1" i="0" dirty="0">
                <a:effectLst/>
                <a:latin typeface="Arial" panose="020B0604020202020204" pitchFamily="34" charset="0"/>
                <a:cs typeface="Arial" panose="020B0604020202020204" pitchFamily="34" charset="0"/>
              </a:rPr>
              <a:t>Policies and Procedures</a:t>
            </a:r>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243840" y="798195"/>
            <a:ext cx="11488579" cy="5917247"/>
          </a:xfrm>
        </p:spPr>
        <p:txBody>
          <a:bodyPr>
            <a:normAutofit/>
          </a:bodyPr>
          <a:lstStyle/>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Quality Policies:</a:t>
            </a:r>
            <a:r>
              <a:rPr lang="en-US" sz="2800" b="0" i="0" dirty="0">
                <a:solidFill>
                  <a:schemeClr val="tx1"/>
                </a:solidFill>
                <a:effectLst/>
                <a:latin typeface="Arial" panose="020B0604020202020204" pitchFamily="34" charset="0"/>
                <a:cs typeface="Arial" panose="020B0604020202020204" pitchFamily="34" charset="0"/>
              </a:rPr>
              <a:t> Guidelines to ensure data is accurate, complete, and reliable.</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Security Policies:</a:t>
            </a:r>
            <a:r>
              <a:rPr lang="en-US" sz="2800" b="0" i="0" dirty="0">
                <a:solidFill>
                  <a:schemeClr val="tx1"/>
                </a:solidFill>
                <a:effectLst/>
                <a:latin typeface="Arial" panose="020B0604020202020204" pitchFamily="34" charset="0"/>
                <a:cs typeface="Arial" panose="020B0604020202020204" pitchFamily="34" charset="0"/>
              </a:rPr>
              <a:t> Rules and protocols for protecting sensitive data, including patient information, against unauthorized access and breaches.</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Access Policies:</a:t>
            </a:r>
            <a:r>
              <a:rPr lang="en-US" sz="2800" b="0" i="0" dirty="0">
                <a:solidFill>
                  <a:schemeClr val="tx1"/>
                </a:solidFill>
                <a:effectLst/>
                <a:latin typeface="Arial" panose="020B0604020202020204" pitchFamily="34" charset="0"/>
                <a:cs typeface="Arial" panose="020B0604020202020204" pitchFamily="34" charset="0"/>
              </a:rPr>
              <a:t> Define who can access different types of data, under what circumstances, and the processes for obtaining access.</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Compliance Procedures:</a:t>
            </a:r>
            <a:r>
              <a:rPr lang="en-US" sz="2800" b="0" i="0" dirty="0">
                <a:solidFill>
                  <a:schemeClr val="tx1"/>
                </a:solidFill>
                <a:effectLst/>
                <a:latin typeface="Arial" panose="020B0604020202020204" pitchFamily="34" charset="0"/>
                <a:cs typeface="Arial" panose="020B0604020202020204" pitchFamily="34" charset="0"/>
              </a:rPr>
              <a:t> Processes to ensure adherence to regulations like HIPAA, including audit trails and reporting mechanisms</a:t>
            </a:r>
            <a:r>
              <a:rPr lang="en-US" sz="2800" b="0" i="0" dirty="0">
                <a:solidFill>
                  <a:schemeClr val="bg1"/>
                </a:solidFill>
                <a:effectLst/>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02385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2679700" y="178436"/>
            <a:ext cx="10026650" cy="655637"/>
          </a:xfrm>
        </p:spPr>
        <p:txBody>
          <a:bodyPr>
            <a:normAutofit/>
          </a:bodyPr>
          <a:lstStyle/>
          <a:p>
            <a:pPr algn="l"/>
            <a:r>
              <a:rPr lang="en-US" sz="2800" b="1" i="0" dirty="0">
                <a:effectLst/>
                <a:latin typeface="Arial" panose="020B0604020202020204" pitchFamily="34" charset="0"/>
                <a:cs typeface="Arial" panose="020B0604020202020204" pitchFamily="34" charset="0"/>
              </a:rPr>
              <a:t>Tools and Technologies Used</a:t>
            </a:r>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243840" y="798195"/>
            <a:ext cx="11488579" cy="5917247"/>
          </a:xfrm>
        </p:spPr>
        <p:txBody>
          <a:bodyPr>
            <a:normAutofit lnSpcReduction="10000"/>
          </a:bodyPr>
          <a:lstStyle/>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Management Software:</a:t>
            </a:r>
            <a:r>
              <a:rPr lang="en-US" sz="2800" b="0" i="0" dirty="0">
                <a:solidFill>
                  <a:schemeClr val="tx1"/>
                </a:solidFill>
                <a:effectLst/>
                <a:latin typeface="Arial" panose="020B0604020202020204" pitchFamily="34" charset="0"/>
                <a:cs typeface="Arial" panose="020B0604020202020204" pitchFamily="34" charset="0"/>
              </a:rPr>
              <a:t> Tools for data storage, processing, and analysis, such as database management systems and data warehousing solutions.</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Security Tools:</a:t>
            </a:r>
            <a:r>
              <a:rPr lang="en-US" sz="2800" b="0" i="0" dirty="0">
                <a:solidFill>
                  <a:schemeClr val="tx1"/>
                </a:solidFill>
                <a:effectLst/>
                <a:latin typeface="Arial" panose="020B0604020202020204" pitchFamily="34" charset="0"/>
                <a:cs typeface="Arial" panose="020B0604020202020204" pitchFamily="34" charset="0"/>
              </a:rPr>
              <a:t> Technologies like encryption, firewalls, and intrusion detection systems to secure data.</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Data Quality Tools:</a:t>
            </a:r>
            <a:r>
              <a:rPr lang="en-US" sz="2800" b="0" i="0" dirty="0">
                <a:solidFill>
                  <a:schemeClr val="tx1"/>
                </a:solidFill>
                <a:effectLst/>
                <a:latin typeface="Arial" panose="020B0604020202020204" pitchFamily="34" charset="0"/>
                <a:cs typeface="Arial" panose="020B0604020202020204" pitchFamily="34" charset="0"/>
              </a:rPr>
              <a:t> Software for data cleansing, validation, and monitoring to maintain high data quality standards.</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Reporting and Analytics Tools:</a:t>
            </a:r>
            <a:r>
              <a:rPr lang="en-US" sz="2800" b="0" i="0" dirty="0">
                <a:solidFill>
                  <a:schemeClr val="tx1"/>
                </a:solidFill>
                <a:effectLst/>
                <a:latin typeface="Arial" panose="020B0604020202020204" pitchFamily="34" charset="0"/>
                <a:cs typeface="Arial" panose="020B0604020202020204" pitchFamily="34" charset="0"/>
              </a:rPr>
              <a:t> Enable the analysis of data for decision-making and provide insights into data governance performance.</a:t>
            </a:r>
          </a:p>
          <a:p>
            <a:pPr algn="l">
              <a:buFont typeface="Arial" panose="020B0604020202020204" pitchFamily="34" charset="0"/>
              <a:buChar char="•"/>
            </a:pPr>
            <a:r>
              <a:rPr lang="en-US" sz="2800" b="0" i="0" dirty="0">
                <a:solidFill>
                  <a:schemeClr val="bg1"/>
                </a:solidFill>
                <a:effectLst/>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30453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B568340-3407-08E2-05B9-5939EAB8D218}"/>
              </a:ext>
            </a:extLst>
          </p:cNvPr>
          <p:cNvGraphicFramePr>
            <a:graphicFrameLocks noGrp="1"/>
          </p:cNvGraphicFramePr>
          <p:nvPr>
            <p:ph idx="1"/>
            <p:extLst>
              <p:ext uri="{D42A27DB-BD31-4B8C-83A1-F6EECF244321}">
                <p14:modId xmlns:p14="http://schemas.microsoft.com/office/powerpoint/2010/main" val="4181751420"/>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231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6D152-38C7-C9AA-ACEE-EB762CD39D17}"/>
              </a:ext>
            </a:extLst>
          </p:cNvPr>
          <p:cNvSpPr>
            <a:spLocks noGrp="1"/>
          </p:cNvSpPr>
          <p:nvPr>
            <p:ph type="title"/>
          </p:nvPr>
        </p:nvSpPr>
        <p:spPr>
          <a:xfrm>
            <a:off x="1082675" y="531815"/>
            <a:ext cx="10026650" cy="910310"/>
          </a:xfrm>
        </p:spPr>
        <p:txBody>
          <a:bodyPr wrap="square" anchor="b">
            <a:normAutofit/>
          </a:bodyPr>
          <a:lstStyle/>
          <a:p>
            <a:pPr algn="ctr">
              <a:lnSpc>
                <a:spcPct val="90000"/>
              </a:lnSpc>
            </a:pPr>
            <a:r>
              <a:rPr lang="en-US" sz="2400" b="1" i="0">
                <a:effectLst/>
                <a:latin typeface="Söhne"/>
              </a:rPr>
              <a:t>Call to Action for Implementing Data Governance</a:t>
            </a:r>
            <a:br>
              <a:rPr lang="en-US" sz="2400" b="1" i="0">
                <a:effectLst/>
                <a:latin typeface="Söhne"/>
              </a:rPr>
            </a:br>
            <a:endParaRPr lang="en-US" sz="2400"/>
          </a:p>
        </p:txBody>
      </p:sp>
      <p:cxnSp>
        <p:nvCxnSpPr>
          <p:cNvPr id="18" name="Straight Connector 17">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C764AAC-C907-37C0-33F9-CDFCD60E5BA1}"/>
              </a:ext>
            </a:extLst>
          </p:cNvPr>
          <p:cNvGraphicFramePr>
            <a:graphicFrameLocks noGrp="1"/>
          </p:cNvGraphicFramePr>
          <p:nvPr>
            <p:ph idx="1"/>
            <p:extLst>
              <p:ext uri="{D42A27DB-BD31-4B8C-83A1-F6EECF244321}">
                <p14:modId xmlns:p14="http://schemas.microsoft.com/office/powerpoint/2010/main" val="3377958181"/>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20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CACECC-5F4B-1BC0-46BD-39F905D6FCC4}"/>
              </a:ext>
            </a:extLst>
          </p:cNvPr>
          <p:cNvSpPr>
            <a:spLocks noGrp="1"/>
          </p:cNvSpPr>
          <p:nvPr>
            <p:ph type="title"/>
          </p:nvPr>
        </p:nvSpPr>
        <p:spPr>
          <a:xfrm>
            <a:off x="913558" y="792480"/>
            <a:ext cx="10059242" cy="4419600"/>
          </a:xfrm>
        </p:spPr>
        <p:txBody>
          <a:bodyPr vert="horz" lIns="0" tIns="0" rIns="0" bIns="0" rtlCol="0" anchor="b" anchorCtr="0">
            <a:normAutofit/>
          </a:bodyPr>
          <a:lstStyle/>
          <a:p>
            <a:pPr algn="ctr">
              <a:lnSpc>
                <a:spcPct val="90000"/>
              </a:lnSpc>
            </a:pPr>
            <a:r>
              <a:rPr lang="en-US" sz="3200" b="1" i="0" dirty="0">
                <a:effectLst/>
                <a:latin typeface="Arial" panose="020B0604020202020204" pitchFamily="34" charset="0"/>
                <a:cs typeface="Arial" panose="020B0604020202020204" pitchFamily="34" charset="0"/>
              </a:rPr>
              <a:t>Data Governance </a:t>
            </a:r>
            <a:r>
              <a:rPr lang="en-US" sz="3200" b="0" i="0" dirty="0">
                <a:effectLst/>
                <a:latin typeface="Arial" panose="020B0604020202020204" pitchFamily="34" charset="0"/>
                <a:cs typeface="Arial" panose="020B0604020202020204" pitchFamily="34" charset="0"/>
              </a:rPr>
              <a:t>Refers To The Collection Of Practices, Processes, Policies, Standards, And Metrics That Ensure The Effective And Efficient Use Of Information In Enabling An Organization To Achieve Its Goals</a:t>
            </a:r>
            <a:r>
              <a:rPr lang="en-US" sz="2200" b="0" i="0" dirty="0">
                <a:effectLst/>
              </a:rPr>
              <a:t>.</a:t>
            </a:r>
            <a:endParaRPr lang="en-US" sz="2200" dirty="0"/>
          </a:p>
        </p:txBody>
      </p:sp>
    </p:spTree>
    <p:extLst>
      <p:ext uri="{BB962C8B-B14F-4D97-AF65-F5344CB8AC3E}">
        <p14:creationId xmlns:p14="http://schemas.microsoft.com/office/powerpoint/2010/main" val="400228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E8718F6-7359-6AC4-68F1-97DB34A6256C}"/>
              </a:ext>
            </a:extLst>
          </p:cNvPr>
          <p:cNvSpPr>
            <a:spLocks noGrp="1"/>
          </p:cNvSpPr>
          <p:nvPr>
            <p:ph type="title"/>
          </p:nvPr>
        </p:nvSpPr>
        <p:spPr>
          <a:xfrm>
            <a:off x="1078100" y="542671"/>
            <a:ext cx="10026650" cy="1124202"/>
          </a:xfrm>
        </p:spPr>
        <p:txBody>
          <a:bodyPr wrap="square" anchor="ctr">
            <a:normAutofit/>
          </a:bodyPr>
          <a:lstStyle/>
          <a:p>
            <a:pPr algn="ctr"/>
            <a:r>
              <a:rPr lang="en-US"/>
              <a:t>Key Elements of Data governance</a:t>
            </a:r>
            <a:br>
              <a:rPr lang="en-US" dirty="0"/>
            </a:br>
            <a:endParaRPr lang="en-US" dirty="0"/>
          </a:p>
        </p:txBody>
      </p:sp>
      <p:sp useBgFill="1">
        <p:nvSpPr>
          <p:cNvPr id="20" name="Rectangle 19">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7" name="Content Placeholder 2">
            <a:extLst>
              <a:ext uri="{FF2B5EF4-FFF2-40B4-BE49-F238E27FC236}">
                <a16:creationId xmlns:a16="http://schemas.microsoft.com/office/drawing/2014/main" id="{CE94E733-E0E2-CD2E-B437-7BF66E0F40E5}"/>
              </a:ext>
            </a:extLst>
          </p:cNvPr>
          <p:cNvGraphicFramePr>
            <a:graphicFrameLocks noGrp="1"/>
          </p:cNvGraphicFramePr>
          <p:nvPr>
            <p:ph idx="1"/>
            <p:extLst>
              <p:ext uri="{D42A27DB-BD31-4B8C-83A1-F6EECF244321}">
                <p14:modId xmlns:p14="http://schemas.microsoft.com/office/powerpoint/2010/main" val="2421367685"/>
              </p:ext>
            </p:extLst>
          </p:nvPr>
        </p:nvGraphicFramePr>
        <p:xfrm>
          <a:off x="541338" y="2088444"/>
          <a:ext cx="11109674" cy="4226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22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C921F-A1F2-C676-D97F-0D5F8446FB28}"/>
              </a:ext>
            </a:extLst>
          </p:cNvPr>
          <p:cNvSpPr>
            <a:spLocks noGrp="1"/>
          </p:cNvSpPr>
          <p:nvPr>
            <p:ph type="title"/>
          </p:nvPr>
        </p:nvSpPr>
        <p:spPr>
          <a:xfrm>
            <a:off x="1078100" y="542671"/>
            <a:ext cx="10026650" cy="1124202"/>
          </a:xfrm>
        </p:spPr>
        <p:txBody>
          <a:bodyPr wrap="square" anchor="ctr">
            <a:normAutofit/>
          </a:bodyPr>
          <a:lstStyle/>
          <a:p>
            <a:pPr algn="ctr"/>
            <a:r>
              <a:rPr lang="en-US"/>
              <a:t>Key Elements of data governance</a:t>
            </a:r>
          </a:p>
        </p:txBody>
      </p:sp>
      <p:sp useBgFill="1">
        <p:nvSpPr>
          <p:cNvPr id="22" name="Rectangle 21">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15" name="Content Placeholder 2">
            <a:extLst>
              <a:ext uri="{FF2B5EF4-FFF2-40B4-BE49-F238E27FC236}">
                <a16:creationId xmlns:a16="http://schemas.microsoft.com/office/drawing/2014/main" id="{4A35F469-378E-4E63-A109-0AAC9EE84D29}"/>
              </a:ext>
            </a:extLst>
          </p:cNvPr>
          <p:cNvGraphicFramePr>
            <a:graphicFrameLocks noGrp="1"/>
          </p:cNvGraphicFramePr>
          <p:nvPr>
            <p:ph idx="1"/>
            <p:extLst>
              <p:ext uri="{D42A27DB-BD31-4B8C-83A1-F6EECF244321}">
                <p14:modId xmlns:p14="http://schemas.microsoft.com/office/powerpoint/2010/main" val="984460772"/>
              </p:ext>
            </p:extLst>
          </p:nvPr>
        </p:nvGraphicFramePr>
        <p:xfrm>
          <a:off x="541338" y="2423160"/>
          <a:ext cx="11109674" cy="3892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982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1082675" y="531815"/>
            <a:ext cx="10026650" cy="910310"/>
          </a:xfrm>
        </p:spPr>
        <p:txBody>
          <a:bodyPr wrap="square" anchor="b">
            <a:normAutofit/>
          </a:bodyPr>
          <a:lstStyle/>
          <a:p>
            <a:pPr algn="ctr"/>
            <a:r>
              <a:rPr lang="en-US" b="1" i="0">
                <a:effectLst/>
                <a:latin typeface="Söhne"/>
              </a:rPr>
              <a:t>Data Quality Management</a:t>
            </a:r>
            <a:br>
              <a:rPr lang="en-US" b="1" i="0" dirty="0">
                <a:effectLst/>
                <a:latin typeface="Söhne"/>
              </a:rPr>
            </a:br>
            <a:endParaRPr lang="en-US" dirty="0"/>
          </a:p>
        </p:txBody>
      </p:sp>
      <p:cxnSp>
        <p:nvCxnSpPr>
          <p:cNvPr id="18" name="Straight Connector 17">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24E2A56-55CC-0CE3-F734-3EF4506C410F}"/>
              </a:ext>
            </a:extLst>
          </p:cNvPr>
          <p:cNvGraphicFramePr>
            <a:graphicFrameLocks noGrp="1"/>
          </p:cNvGraphicFramePr>
          <p:nvPr>
            <p:ph idx="1"/>
            <p:extLst>
              <p:ext uri="{D42A27DB-BD31-4B8C-83A1-F6EECF244321}">
                <p14:modId xmlns:p14="http://schemas.microsoft.com/office/powerpoint/2010/main" val="2944840064"/>
              </p:ext>
            </p:extLst>
          </p:nvPr>
        </p:nvGraphicFramePr>
        <p:xfrm>
          <a:off x="1079400" y="1280160"/>
          <a:ext cx="10033200" cy="4937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443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1079499" y="433388"/>
            <a:ext cx="10026650" cy="655637"/>
          </a:xfrm>
        </p:spPr>
        <p:txBody>
          <a:bodyPr>
            <a:normAutofit fontScale="90000"/>
          </a:bodyPr>
          <a:lstStyle/>
          <a:p>
            <a:r>
              <a:rPr lang="en-US" sz="3100" b="1" i="0" dirty="0">
                <a:effectLst/>
                <a:latin typeface="Arial" panose="020B0604020202020204" pitchFamily="34" charset="0"/>
                <a:cs typeface="Arial" panose="020B0604020202020204" pitchFamily="34" charset="0"/>
              </a:rPr>
              <a:t>Data Security and Privacy</a:t>
            </a:r>
            <a:br>
              <a:rPr lang="en-US" b="1" i="0" dirty="0">
                <a:effectLst/>
                <a:latin typeface="Söhne"/>
              </a:rPr>
            </a:b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198120" y="1089026"/>
            <a:ext cx="11887199" cy="5555614"/>
          </a:xfrm>
        </p:spPr>
        <p:txBody>
          <a:bodyPr>
            <a:normAutofit fontScale="92500" lnSpcReduction="20000"/>
          </a:bodyPr>
          <a:lstStyle/>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Definition:</a:t>
            </a:r>
            <a:r>
              <a:rPr lang="en-US" sz="2800" b="0" i="0" dirty="0">
                <a:solidFill>
                  <a:schemeClr val="tx1"/>
                </a:solidFill>
                <a:effectLst/>
                <a:latin typeface="Arial" panose="020B0604020202020204" pitchFamily="34" charset="0"/>
                <a:cs typeface="Arial" panose="020B0604020202020204" pitchFamily="34" charset="0"/>
              </a:rPr>
              <a:t> Involves protecting data from unauthorized access, breaches, and other security incidents, and ensuring compliance with privacy laws.</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In Healthcare:</a:t>
            </a:r>
            <a:endParaRPr lang="en-US" sz="28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Protection of Sensitive Information:</a:t>
            </a:r>
            <a:r>
              <a:rPr lang="en-US" sz="2800" b="0" i="0" dirty="0">
                <a:solidFill>
                  <a:schemeClr val="tx1"/>
                </a:solidFill>
                <a:effectLst/>
                <a:latin typeface="Arial" panose="020B0604020202020204" pitchFamily="34" charset="0"/>
                <a:cs typeface="Arial" panose="020B0604020202020204" pitchFamily="34" charset="0"/>
              </a:rPr>
              <a:t> Patient health information is highly sensitive, requiring stringent security measures.</a:t>
            </a:r>
          </a:p>
          <a:p>
            <a:pPr marL="742950" lvl="1" indent="-285750" algn="l">
              <a:buFont typeface="Arial" panose="020B0604020202020204" pitchFamily="34" charset="0"/>
              <a:buChar char="•"/>
            </a:pPr>
            <a:endParaRPr lang="en-US" sz="28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Regulatory Compliance:</a:t>
            </a:r>
            <a:r>
              <a:rPr lang="en-US" sz="2800" b="0" i="0" dirty="0">
                <a:solidFill>
                  <a:schemeClr val="tx1"/>
                </a:solidFill>
                <a:effectLst/>
                <a:latin typeface="Arial" panose="020B0604020202020204" pitchFamily="34" charset="0"/>
                <a:cs typeface="Arial" panose="020B0604020202020204" pitchFamily="34" charset="0"/>
              </a:rPr>
              <a:t> Adherence to laws such as (Heath Insurance Portability and Affordability Act) HIPAA in the U.S., which sets standards for the protection of sensitive patient data.</a:t>
            </a:r>
          </a:p>
          <a:p>
            <a:pPr marL="742950" lvl="1" indent="-285750" algn="l">
              <a:buFont typeface="Arial" panose="020B0604020202020204" pitchFamily="34" charset="0"/>
              <a:buChar char="•"/>
            </a:pPr>
            <a:endParaRPr lang="en-US" sz="28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Trust:</a:t>
            </a:r>
            <a:r>
              <a:rPr lang="en-US" sz="2800" b="0" i="0" dirty="0">
                <a:solidFill>
                  <a:schemeClr val="tx1"/>
                </a:solidFill>
                <a:effectLst/>
                <a:latin typeface="Arial" panose="020B0604020202020204" pitchFamily="34" charset="0"/>
                <a:cs typeface="Arial" panose="020B0604020202020204" pitchFamily="34" charset="0"/>
              </a:rPr>
              <a:t> Maintaining high standards of data security and privacy is crucial for patient trust.</a:t>
            </a:r>
          </a:p>
          <a:p>
            <a:endParaRPr lang="en-US" dirty="0"/>
          </a:p>
        </p:txBody>
      </p:sp>
    </p:spTree>
    <p:extLst>
      <p:ext uri="{BB962C8B-B14F-4D97-AF65-F5344CB8AC3E}">
        <p14:creationId xmlns:p14="http://schemas.microsoft.com/office/powerpoint/2010/main" val="283708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2969260" y="294958"/>
            <a:ext cx="10026650" cy="655637"/>
          </a:xfrm>
        </p:spPr>
        <p:txBody>
          <a:bodyPr>
            <a:normAutofit/>
          </a:bodyPr>
          <a:lstStyle/>
          <a:p>
            <a:pPr algn="l"/>
            <a:r>
              <a:rPr lang="en-US" b="1" i="0" dirty="0">
                <a:effectLst/>
                <a:latin typeface="Söhne"/>
              </a:rPr>
              <a:t>Data Access and Usage</a:t>
            </a:r>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198120" y="950596"/>
            <a:ext cx="11536679" cy="5612446"/>
          </a:xfrm>
        </p:spPr>
        <p:txBody>
          <a:bodyPr>
            <a:normAutofit fontScale="85000" lnSpcReduction="20000"/>
          </a:bodyPr>
          <a:lstStyle/>
          <a:p>
            <a:pPr algn="l">
              <a:buFont typeface="Arial" panose="020B0604020202020204" pitchFamily="34" charset="0"/>
              <a:buChar char="•"/>
            </a:pPr>
            <a:r>
              <a:rPr lang="en-US" sz="3000" b="1" i="0" dirty="0">
                <a:solidFill>
                  <a:schemeClr val="tx1"/>
                </a:solidFill>
                <a:effectLst/>
                <a:latin typeface="Arial" panose="020B0604020202020204" pitchFamily="34" charset="0"/>
                <a:cs typeface="Arial" panose="020B0604020202020204" pitchFamily="34" charset="0"/>
              </a:rPr>
              <a:t>Definition:</a:t>
            </a:r>
            <a:r>
              <a:rPr lang="en-US" sz="3000" b="0" i="0" dirty="0">
                <a:solidFill>
                  <a:schemeClr val="tx1"/>
                </a:solidFill>
                <a:effectLst/>
                <a:latin typeface="Arial" panose="020B0604020202020204" pitchFamily="34" charset="0"/>
                <a:cs typeface="Arial" panose="020B0604020202020204" pitchFamily="34" charset="0"/>
              </a:rPr>
              <a:t> Governs who has access to data and how data is used within an organization.</a:t>
            </a:r>
          </a:p>
          <a:p>
            <a:pPr algn="l">
              <a:buFont typeface="Arial" panose="020B0604020202020204" pitchFamily="34" charset="0"/>
              <a:buChar char="•"/>
            </a:pPr>
            <a:r>
              <a:rPr lang="en-US" sz="3000" b="1" i="0" dirty="0">
                <a:solidFill>
                  <a:schemeClr val="tx1"/>
                </a:solidFill>
                <a:effectLst/>
                <a:latin typeface="Arial" panose="020B0604020202020204" pitchFamily="34" charset="0"/>
                <a:cs typeface="Arial" panose="020B0604020202020204" pitchFamily="34" charset="0"/>
              </a:rPr>
              <a:t>In Healthcare:</a:t>
            </a:r>
            <a:endParaRPr lang="en-US" sz="30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3000" b="1" i="0" dirty="0">
                <a:solidFill>
                  <a:schemeClr val="tx1"/>
                </a:solidFill>
                <a:effectLst/>
                <a:latin typeface="Arial" panose="020B0604020202020204" pitchFamily="34" charset="0"/>
                <a:cs typeface="Arial" panose="020B0604020202020204" pitchFamily="34" charset="0"/>
              </a:rPr>
              <a:t>Controlled Access:</a:t>
            </a:r>
            <a:r>
              <a:rPr lang="en-US" sz="3000" b="0" i="0" dirty="0">
                <a:solidFill>
                  <a:schemeClr val="tx1"/>
                </a:solidFill>
                <a:effectLst/>
                <a:latin typeface="Arial" panose="020B0604020202020204" pitchFamily="34" charset="0"/>
                <a:cs typeface="Arial" panose="020B0604020202020204" pitchFamily="34" charset="0"/>
              </a:rPr>
              <a:t> Ensuring that only authorized personnel have access to specific types of data, especially sensitive patient information.</a:t>
            </a:r>
          </a:p>
          <a:p>
            <a:pPr marL="742950" lvl="1" indent="-285750" algn="l">
              <a:buFont typeface="Arial" panose="020B0604020202020204" pitchFamily="34" charset="0"/>
              <a:buChar char="•"/>
            </a:pPr>
            <a:endParaRPr lang="en-US" sz="30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3000" b="1" i="0" dirty="0">
                <a:solidFill>
                  <a:schemeClr val="tx1"/>
                </a:solidFill>
                <a:effectLst/>
                <a:latin typeface="Arial" panose="020B0604020202020204" pitchFamily="34" charset="0"/>
                <a:cs typeface="Arial" panose="020B0604020202020204" pitchFamily="34" charset="0"/>
              </a:rPr>
              <a:t>Usage Policies:</a:t>
            </a:r>
            <a:r>
              <a:rPr lang="en-US" sz="3000" b="0" i="0" dirty="0">
                <a:solidFill>
                  <a:schemeClr val="tx1"/>
                </a:solidFill>
                <a:effectLst/>
                <a:latin typeface="Arial" panose="020B0604020202020204" pitchFamily="34" charset="0"/>
                <a:cs typeface="Arial" panose="020B0604020202020204" pitchFamily="34" charset="0"/>
              </a:rPr>
              <a:t> Establishing clear guidelines on how data can be used, including for research purposes, while respecting patient consent and privacy.</a:t>
            </a:r>
          </a:p>
          <a:p>
            <a:pPr marL="742950" lvl="1" indent="-285750" algn="l">
              <a:buFont typeface="Arial" panose="020B0604020202020204" pitchFamily="34" charset="0"/>
              <a:buChar char="•"/>
            </a:pPr>
            <a:endParaRPr lang="en-US" sz="30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3000" b="1" i="0" dirty="0">
                <a:solidFill>
                  <a:schemeClr val="tx1"/>
                </a:solidFill>
                <a:effectLst/>
                <a:latin typeface="Arial" panose="020B0604020202020204" pitchFamily="34" charset="0"/>
                <a:cs typeface="Arial" panose="020B0604020202020204" pitchFamily="34" charset="0"/>
              </a:rPr>
              <a:t>Audit Trails:</a:t>
            </a:r>
            <a:r>
              <a:rPr lang="en-US" sz="3000" b="0" i="0" dirty="0">
                <a:solidFill>
                  <a:schemeClr val="tx1"/>
                </a:solidFill>
                <a:effectLst/>
                <a:latin typeface="Arial" panose="020B0604020202020204" pitchFamily="34" charset="0"/>
                <a:cs typeface="Arial" panose="020B0604020202020204" pitchFamily="34" charset="0"/>
              </a:rPr>
              <a:t> Maintaining records of who accessed what data and when, which is important for security and compliance.</a:t>
            </a:r>
          </a:p>
          <a:p>
            <a:endParaRPr lang="en-US" dirty="0"/>
          </a:p>
        </p:txBody>
      </p:sp>
    </p:spTree>
    <p:extLst>
      <p:ext uri="{BB962C8B-B14F-4D97-AF65-F5344CB8AC3E}">
        <p14:creationId xmlns:p14="http://schemas.microsoft.com/office/powerpoint/2010/main" val="428816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1308100" y="142558"/>
            <a:ext cx="10026650" cy="655637"/>
          </a:xfrm>
        </p:spPr>
        <p:txBody>
          <a:bodyPr>
            <a:normAutofit/>
          </a:bodyPr>
          <a:lstStyle/>
          <a:p>
            <a:pPr algn="l"/>
            <a:r>
              <a:rPr lang="en-US" b="1" i="0" dirty="0">
                <a:effectLst/>
                <a:latin typeface="Arial" panose="020B0604020202020204" pitchFamily="34" charset="0"/>
                <a:cs typeface="Arial" panose="020B0604020202020204" pitchFamily="34" charset="0"/>
              </a:rPr>
              <a:t>Data Integration and Interoperability</a:t>
            </a:r>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243840" y="798195"/>
            <a:ext cx="11488579" cy="5917247"/>
          </a:xfrm>
        </p:spPr>
        <p:txBody>
          <a:bodyPr>
            <a:normAutofit lnSpcReduction="10000"/>
          </a:bodyPr>
          <a:lstStyle/>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Definition:</a:t>
            </a:r>
            <a:r>
              <a:rPr lang="en-US" sz="2800" b="0" i="0" dirty="0">
                <a:solidFill>
                  <a:schemeClr val="tx1"/>
                </a:solidFill>
                <a:effectLst/>
                <a:latin typeface="Arial" panose="020B0604020202020204" pitchFamily="34" charset="0"/>
                <a:cs typeface="Arial" panose="020B0604020202020204" pitchFamily="34" charset="0"/>
              </a:rPr>
              <a:t> Involves combining data from different sources and ensuring that systems and software can exchange and interpret shared data.</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In Healthcare:</a:t>
            </a:r>
            <a:endParaRPr lang="en-US" sz="28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System Integration:</a:t>
            </a:r>
            <a:r>
              <a:rPr lang="en-US" sz="2800" b="0" i="0" dirty="0">
                <a:solidFill>
                  <a:schemeClr val="tx1"/>
                </a:solidFill>
                <a:effectLst/>
                <a:latin typeface="Arial" panose="020B0604020202020204" pitchFamily="34" charset="0"/>
                <a:cs typeface="Arial" panose="020B0604020202020204" pitchFamily="34" charset="0"/>
              </a:rPr>
              <a:t> Integrating various healthcare systems (like EMRs, billing, and patient portals) for a unified view of patient data.</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Interoperability Standards:</a:t>
            </a:r>
            <a:r>
              <a:rPr lang="en-US" sz="2800" b="0" i="0" dirty="0">
                <a:solidFill>
                  <a:schemeClr val="tx1"/>
                </a:solidFill>
                <a:effectLst/>
                <a:latin typeface="Arial" panose="020B0604020202020204" pitchFamily="34" charset="0"/>
                <a:cs typeface="Arial" panose="020B0604020202020204" pitchFamily="34" charset="0"/>
              </a:rPr>
              <a:t> Adhering to standards such as HL7 or FHIR to ensure different healthcare systems can communicate and understand each other’s data.</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Facilitating Continuity of Care:</a:t>
            </a:r>
            <a:r>
              <a:rPr lang="en-US" sz="2800" b="0" i="0" dirty="0">
                <a:solidFill>
                  <a:schemeClr val="tx1"/>
                </a:solidFill>
                <a:effectLst/>
                <a:latin typeface="Arial" panose="020B0604020202020204" pitchFamily="34" charset="0"/>
                <a:cs typeface="Arial" panose="020B0604020202020204" pitchFamily="34" charset="0"/>
              </a:rPr>
              <a:t> Seamless data integration allows for better continuity of care across different healthcare providers.</a:t>
            </a:r>
          </a:p>
          <a:p>
            <a:endParaRPr lang="en-US" dirty="0"/>
          </a:p>
        </p:txBody>
      </p:sp>
    </p:spTree>
    <p:extLst>
      <p:ext uri="{BB962C8B-B14F-4D97-AF65-F5344CB8AC3E}">
        <p14:creationId xmlns:p14="http://schemas.microsoft.com/office/powerpoint/2010/main" val="63132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346-2691-8F78-83E0-C2A79283C3E9}"/>
              </a:ext>
            </a:extLst>
          </p:cNvPr>
          <p:cNvSpPr>
            <a:spLocks noGrp="1"/>
          </p:cNvSpPr>
          <p:nvPr>
            <p:ph type="title"/>
          </p:nvPr>
        </p:nvSpPr>
        <p:spPr>
          <a:xfrm>
            <a:off x="1308100" y="142558"/>
            <a:ext cx="10026650" cy="655637"/>
          </a:xfrm>
        </p:spPr>
        <p:txBody>
          <a:bodyPr>
            <a:normAutofit/>
          </a:bodyPr>
          <a:lstStyle/>
          <a:p>
            <a:pPr algn="l"/>
            <a:r>
              <a:rPr lang="en-US" b="1" i="0" dirty="0">
                <a:effectLst/>
                <a:latin typeface="Söhne"/>
              </a:rPr>
              <a:t>Dealing with Large Volumes of Data</a:t>
            </a:r>
          </a:p>
        </p:txBody>
      </p:sp>
      <p:sp>
        <p:nvSpPr>
          <p:cNvPr id="3" name="Content Placeholder 2">
            <a:extLst>
              <a:ext uri="{FF2B5EF4-FFF2-40B4-BE49-F238E27FC236}">
                <a16:creationId xmlns:a16="http://schemas.microsoft.com/office/drawing/2014/main" id="{9FE39261-C0CA-9911-755C-6C0D2D10F18A}"/>
              </a:ext>
            </a:extLst>
          </p:cNvPr>
          <p:cNvSpPr>
            <a:spLocks noGrp="1"/>
          </p:cNvSpPr>
          <p:nvPr>
            <p:ph idx="1"/>
          </p:nvPr>
        </p:nvSpPr>
        <p:spPr>
          <a:xfrm>
            <a:off x="243840" y="798195"/>
            <a:ext cx="11488579" cy="5917247"/>
          </a:xfrm>
        </p:spPr>
        <p:txBody>
          <a:bodyPr>
            <a:normAutofit lnSpcReduction="10000"/>
          </a:bodyPr>
          <a:lstStyle/>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Challenge:</a:t>
            </a:r>
            <a:r>
              <a:rPr lang="en-US" sz="2800" b="0" i="0" dirty="0">
                <a:solidFill>
                  <a:schemeClr val="tx1"/>
                </a:solidFill>
                <a:effectLst/>
                <a:latin typeface="Arial" panose="020B0604020202020204" pitchFamily="34" charset="0"/>
                <a:cs typeface="Arial" panose="020B0604020202020204" pitchFamily="34" charset="0"/>
              </a:rPr>
              <a:t> Healthcare organizations generate vast amounts of data daily, including patient records, clinical trial data, imaging data, and more.</a:t>
            </a:r>
          </a:p>
          <a:p>
            <a:pPr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Implications:</a:t>
            </a:r>
            <a:endParaRPr lang="en-US" sz="28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Storage:</a:t>
            </a:r>
            <a:r>
              <a:rPr lang="en-US" sz="2800" b="0" i="0" dirty="0">
                <a:solidFill>
                  <a:schemeClr val="tx1"/>
                </a:solidFill>
                <a:effectLst/>
                <a:latin typeface="Arial" panose="020B0604020202020204" pitchFamily="34" charset="0"/>
                <a:cs typeface="Arial" panose="020B0604020202020204" pitchFamily="34" charset="0"/>
              </a:rPr>
              <a:t> Managing the physical and digital storage solutions to accommodate this growing data.</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Processing:</a:t>
            </a:r>
            <a:r>
              <a:rPr lang="en-US" sz="2800" b="0" i="0" dirty="0">
                <a:solidFill>
                  <a:schemeClr val="tx1"/>
                </a:solidFill>
                <a:effectLst/>
                <a:latin typeface="Arial" panose="020B0604020202020204" pitchFamily="34" charset="0"/>
                <a:cs typeface="Arial" panose="020B0604020202020204" pitchFamily="34" charset="0"/>
              </a:rPr>
              <a:t> Ability to efficiently process and analyze large datasets to derive meaningful insights.</a:t>
            </a:r>
          </a:p>
          <a:p>
            <a:pPr marL="742950" lvl="1" indent="-285750" algn="l">
              <a:buFont typeface="Arial" panose="020B0604020202020204" pitchFamily="34" charset="0"/>
              <a:buChar char="•"/>
            </a:pPr>
            <a:r>
              <a:rPr lang="en-US" sz="2800" b="1" i="0" dirty="0">
                <a:solidFill>
                  <a:schemeClr val="tx1"/>
                </a:solidFill>
                <a:effectLst/>
                <a:latin typeface="Arial" panose="020B0604020202020204" pitchFamily="34" charset="0"/>
                <a:cs typeface="Arial" panose="020B0604020202020204" pitchFamily="34" charset="0"/>
              </a:rPr>
              <a:t>Accessibility:</a:t>
            </a:r>
            <a:r>
              <a:rPr lang="en-US" sz="2800" b="0" i="0" dirty="0">
                <a:solidFill>
                  <a:schemeClr val="tx1"/>
                </a:solidFill>
                <a:effectLst/>
                <a:latin typeface="Arial" panose="020B0604020202020204" pitchFamily="34" charset="0"/>
                <a:cs typeface="Arial" panose="020B0604020202020204" pitchFamily="34" charset="0"/>
              </a:rPr>
              <a:t> Ensuring that relevant data is easily accessible to healthcare professionals/researchers when needed, without overwhelming them.</a:t>
            </a:r>
          </a:p>
          <a:p>
            <a:endParaRPr lang="en-US" dirty="0"/>
          </a:p>
        </p:txBody>
      </p:sp>
    </p:spTree>
    <p:extLst>
      <p:ext uri="{BB962C8B-B14F-4D97-AF65-F5344CB8AC3E}">
        <p14:creationId xmlns:p14="http://schemas.microsoft.com/office/powerpoint/2010/main" val="1732679511"/>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2F1B2F"/>
      </a:dk2>
      <a:lt2>
        <a:srgbClr val="F0F3F2"/>
      </a:lt2>
      <a:accent1>
        <a:srgbClr val="D43C93"/>
      </a:accent1>
      <a:accent2>
        <a:srgbClr val="C22AC1"/>
      </a:accent2>
      <a:accent3>
        <a:srgbClr val="963CD4"/>
      </a:accent3>
      <a:accent4>
        <a:srgbClr val="5037C6"/>
      </a:accent4>
      <a:accent5>
        <a:srgbClr val="3C61D4"/>
      </a:accent5>
      <a:accent6>
        <a:srgbClr val="2A8EC2"/>
      </a:accent6>
      <a:hlink>
        <a:srgbClr val="3F49B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416</TotalTime>
  <Words>1330</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Bradley Hand</vt:lpstr>
      <vt:lpstr>Söhne</vt:lpstr>
      <vt:lpstr>Arial</vt:lpstr>
      <vt:lpstr>Avenir Next LT Pro Light</vt:lpstr>
      <vt:lpstr>Rockwell Nova Light</vt:lpstr>
      <vt:lpstr>Wingdings</vt:lpstr>
      <vt:lpstr>LeafVTI</vt:lpstr>
      <vt:lpstr>Data Governance in Health Care</vt:lpstr>
      <vt:lpstr>Data Governance Refers To The Collection Of Practices, Processes, Policies, Standards, And Metrics That Ensure The Effective And Efficient Use Of Information In Enabling An Organization To Achieve Its Goals.</vt:lpstr>
      <vt:lpstr>Key Elements of Data governance </vt:lpstr>
      <vt:lpstr>Key Elements of data governance</vt:lpstr>
      <vt:lpstr>Data Quality Management </vt:lpstr>
      <vt:lpstr>Data Security and Privacy  </vt:lpstr>
      <vt:lpstr>Data Access and Usage</vt:lpstr>
      <vt:lpstr>Data Integration and Interoperability</vt:lpstr>
      <vt:lpstr>Dealing with Large Volumes of Data</vt:lpstr>
      <vt:lpstr>Ensuring Data Privacy and Security</vt:lpstr>
      <vt:lpstr>Integrating Diverse Data Sources</vt:lpstr>
      <vt:lpstr>Adapting to Changing Regulations</vt:lpstr>
      <vt:lpstr>Overview of a Typical Data Governance Framework</vt:lpstr>
      <vt:lpstr>Roles and Responsibilities</vt:lpstr>
      <vt:lpstr>Policies and Procedures</vt:lpstr>
      <vt:lpstr>Tools and Technologies Used</vt:lpstr>
      <vt:lpstr>PowerPoint Presentation</vt:lpstr>
      <vt:lpstr>Call to Action for Implementing Data Governance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in Health Care</dc:title>
  <dc:creator>Chitra Nayak</dc:creator>
  <cp:lastModifiedBy>Xiaoqian Jiang</cp:lastModifiedBy>
  <cp:revision>31</cp:revision>
  <dcterms:created xsi:type="dcterms:W3CDTF">2024-01-29T03:44:39Z</dcterms:created>
  <dcterms:modified xsi:type="dcterms:W3CDTF">2024-01-30T05:00:48Z</dcterms:modified>
</cp:coreProperties>
</file>