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88" r:id="rId2"/>
    <p:sldId id="300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A1"/>
    <a:srgbClr val="3B3B3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68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0B0814-B68A-4B8D-B4B4-78ADBF805056}" type="datetimeFigureOut">
              <a:rPr lang="de-DE"/>
              <a:pPr>
                <a:defRPr/>
              </a:pPr>
              <a:t>16.12.2021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CC9AB-19F3-429C-97D8-7291121771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04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1A77DE-59A5-4963-A015-E95D19D059E7}" type="datetimeFigureOut">
              <a:rPr lang="de-DE"/>
              <a:pPr>
                <a:defRPr/>
              </a:pPr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F588C3-54BD-4FA2-BCF7-F578BF4FFF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1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-2588682" y="2506663"/>
            <a:ext cx="20944417" cy="1314450"/>
          </a:xfrm>
          <a:custGeom>
            <a:avLst/>
            <a:gdLst>
              <a:gd name="connsiteX0" fmla="*/ 0 w 13868376"/>
              <a:gd name="connsiteY0" fmla="*/ 986600 h 1315466"/>
              <a:gd name="connsiteX1" fmla="*/ 2630795 w 13868376"/>
              <a:gd name="connsiteY1" fmla="*/ 1292786 h 1315466"/>
              <a:gd name="connsiteX2" fmla="*/ 5681158 w 13868376"/>
              <a:gd name="connsiteY2" fmla="*/ 1315466 h 1315466"/>
              <a:gd name="connsiteX3" fmla="*/ 8878936 w 13868376"/>
              <a:gd name="connsiteY3" fmla="*/ 1054641 h 1315466"/>
              <a:gd name="connsiteX4" fmla="*/ 12870488 w 13868376"/>
              <a:gd name="connsiteY4" fmla="*/ 306186 h 1315466"/>
              <a:gd name="connsiteX5" fmla="*/ 13868376 w 13868376"/>
              <a:gd name="connsiteY5" fmla="*/ 0 h 131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68376" h="1315466">
                <a:moveTo>
                  <a:pt x="0" y="986600"/>
                </a:moveTo>
                <a:cubicBezTo>
                  <a:pt x="841967" y="1112287"/>
                  <a:pt x="1683935" y="1237975"/>
                  <a:pt x="2630795" y="1292786"/>
                </a:cubicBezTo>
                <a:cubicBezTo>
                  <a:pt x="3577655" y="1347597"/>
                  <a:pt x="4639801" y="1355157"/>
                  <a:pt x="5681158" y="1315466"/>
                </a:cubicBezTo>
                <a:cubicBezTo>
                  <a:pt x="6722515" y="1275775"/>
                  <a:pt x="7680714" y="1222854"/>
                  <a:pt x="8878936" y="1054641"/>
                </a:cubicBezTo>
                <a:cubicBezTo>
                  <a:pt x="10077158" y="886428"/>
                  <a:pt x="12038915" y="481959"/>
                  <a:pt x="12870488" y="306186"/>
                </a:cubicBezTo>
                <a:cubicBezTo>
                  <a:pt x="13702061" y="130412"/>
                  <a:pt x="13868376" y="0"/>
                  <a:pt x="13868376" y="0"/>
                </a:cubicBezTo>
              </a:path>
            </a:pathLst>
          </a:custGeom>
          <a:ln w="12700">
            <a:solidFill>
              <a:srgbClr val="0067A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Bild 10" descr="MCC_PPT_Gestaltungselemente_Logo_a_600DP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4555372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5300" y="2052580"/>
            <a:ext cx="9647101" cy="1541964"/>
          </a:xfrm>
        </p:spPr>
        <p:txBody>
          <a:bodyPr>
            <a:no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5300" y="4049531"/>
            <a:ext cx="7513501" cy="175260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William F. Lamb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8679"/>
            <a:ext cx="10972800" cy="50849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9th </a:t>
            </a:r>
            <a:r>
              <a:rPr lang="de-DE" sz="1200" dirty="0" err="1" smtClean="0"/>
              <a:t>December</a:t>
            </a:r>
            <a:r>
              <a:rPr lang="de-DE" sz="1200" baseline="0" dirty="0" smtClean="0"/>
              <a:t> 2021</a:t>
            </a:r>
            <a:endParaRPr lang="en-US" sz="12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/>
              <a:t>Döbbling</a:t>
            </a:r>
            <a:r>
              <a:rPr lang="en-US" sz="1200" dirty="0" smtClean="0"/>
              <a:t>, Lamb</a:t>
            </a:r>
            <a:r>
              <a:rPr lang="en-US" sz="1200" baseline="0" dirty="0" smtClean="0"/>
              <a:t> &amp; Minx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54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9th </a:t>
            </a:r>
            <a:r>
              <a:rPr lang="de-DE" sz="1200" dirty="0" err="1" smtClean="0"/>
              <a:t>December</a:t>
            </a:r>
            <a:r>
              <a:rPr lang="de-DE" sz="1200" baseline="0" dirty="0" smtClean="0"/>
              <a:t> 2021</a:t>
            </a:r>
            <a:endParaRPr lang="en-US" sz="1200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Döbbling</a:t>
            </a:r>
            <a:r>
              <a:rPr lang="en-US" sz="1200" dirty="0" smtClean="0"/>
              <a:t>, Lamb</a:t>
            </a:r>
            <a:r>
              <a:rPr lang="en-US" sz="1200" baseline="0" dirty="0" smtClean="0"/>
              <a:t> &amp; Minx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8579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1003300"/>
            <a:ext cx="12192000" cy="744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9th </a:t>
            </a:r>
            <a:r>
              <a:rPr lang="de-DE" sz="1200" dirty="0" err="1" smtClean="0"/>
              <a:t>December</a:t>
            </a:r>
            <a:r>
              <a:rPr lang="de-DE" sz="1200" baseline="0" dirty="0" smtClean="0"/>
              <a:t> 2021</a:t>
            </a:r>
            <a:endParaRPr lang="en-US" sz="1200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Döbbling</a:t>
            </a:r>
            <a:r>
              <a:rPr lang="en-US" sz="1200" dirty="0" smtClean="0"/>
              <a:t>, Lamb</a:t>
            </a:r>
            <a:r>
              <a:rPr lang="en-US" sz="1200" baseline="0" dirty="0" smtClean="0"/>
              <a:t> &amp; Minx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0008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i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609600" y="5595978"/>
            <a:ext cx="10972800" cy="82561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1pPr>
            <a:lvl2pPr marL="27432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2pPr>
            <a:lvl3pPr marL="54864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3pPr>
            <a:lvl4pPr marL="82296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4pPr>
            <a:lvl5pPr marL="105156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09600" y="2004295"/>
            <a:ext cx="10972800" cy="33877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9th </a:t>
            </a:r>
            <a:r>
              <a:rPr lang="de-DE" sz="1200" dirty="0" err="1" smtClean="0"/>
              <a:t>December</a:t>
            </a:r>
            <a:r>
              <a:rPr lang="de-DE" sz="1200" baseline="0" dirty="0" smtClean="0"/>
              <a:t> 2021</a:t>
            </a:r>
            <a:endParaRPr lang="en-US" sz="120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Döbbling</a:t>
            </a:r>
            <a:r>
              <a:rPr lang="en-US" sz="1200" dirty="0" smtClean="0"/>
              <a:t>, Lamb</a:t>
            </a:r>
            <a:r>
              <a:rPr lang="en-US" sz="1200" baseline="0" dirty="0" smtClean="0"/>
              <a:t> &amp; Minx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74430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218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17853"/>
            <a:ext cx="10972800" cy="509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  <a:endParaRPr lang="en-US" altLang="de-DE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19863"/>
            <a:ext cx="12192000" cy="36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609600" y="1044983"/>
            <a:ext cx="10972800" cy="0"/>
          </a:xfrm>
          <a:prstGeom prst="line">
            <a:avLst/>
          </a:prstGeom>
          <a:ln w="12700">
            <a:solidFill>
              <a:srgbClr val="0067A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10" descr="MCC_PPT_Gestaltungselemente_Logo_b_600DPI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417" y="101804"/>
            <a:ext cx="15922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3" r:id="rId2"/>
    <p:sldLayoutId id="2147483984" r:id="rId3"/>
    <p:sldLayoutId id="2147483987" r:id="rId4"/>
    <p:sldLayoutId id="214748398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 spc="-100">
          <a:solidFill>
            <a:srgbClr val="0067A1"/>
          </a:solidFill>
          <a:latin typeface="+mj-lt"/>
          <a:ea typeface="Caput Bold"/>
          <a:cs typeface="Caput Bold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4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essd-2021-22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essd-2021-22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essd-2021-22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F-gas emissions &amp; climate change policy</a:t>
            </a:r>
            <a:endParaRPr lang="de-DE" sz="4800" baseline="-2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/>
              <a:t>Jan Minx, William Lamb, Matt </a:t>
            </a:r>
            <a:r>
              <a:rPr lang="de-DE" sz="2800" b="1" dirty="0" err="1" smtClean="0"/>
              <a:t>Rigby</a:t>
            </a:r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17.12.2021</a:t>
            </a:r>
          </a:p>
          <a:p>
            <a:endParaRPr lang="de-DE" sz="1800" dirty="0" smtClean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7958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global net anthropogenic GHG </a:t>
            </a:r>
            <a:r>
              <a:rPr lang="en-US" dirty="0" smtClean="0"/>
              <a:t>emissions </a:t>
            </a:r>
            <a:r>
              <a:rPr lang="en-US" dirty="0"/>
              <a:t>have continued to </a:t>
            </a:r>
            <a:r>
              <a:rPr lang="en-US" dirty="0" smtClean="0"/>
              <a:t>rise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17893"/>
            <a:ext cx="5486400" cy="53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Average GHG emissions during 2010–2019 were higher than in any previous decade, but the rate of growth between 2010 and 2019 was lower than that between 2000 and 2009</a:t>
            </a:r>
            <a:r>
              <a:rPr lang="en-US" dirty="0" smtClean="0"/>
              <a:t>. Emissions </a:t>
            </a:r>
            <a:r>
              <a:rPr lang="en-US" dirty="0"/>
              <a:t>growth has varied, but persisted across all groups of greenhouse </a:t>
            </a:r>
            <a:r>
              <a:rPr lang="en-US" dirty="0" smtClean="0"/>
              <a:t>gases.</a:t>
            </a:r>
          </a:p>
          <a:p>
            <a:r>
              <a:rPr lang="en-US" dirty="0"/>
              <a:t>The average annual emission levels of the last decade (2010-2019) were higher than in </a:t>
            </a:r>
            <a:r>
              <a:rPr lang="en-US" dirty="0" smtClean="0"/>
              <a:t>any </a:t>
            </a:r>
            <a:r>
              <a:rPr lang="en-US" dirty="0"/>
              <a:t>previous decade for each group of greenhouse </a:t>
            </a:r>
            <a:r>
              <a:rPr lang="en-US" dirty="0" smtClean="0"/>
              <a:t>gases.</a:t>
            </a:r>
          </a:p>
          <a:p>
            <a:r>
              <a:rPr lang="en-US" dirty="0"/>
              <a:t>Compared to 1990, the magnitude and speed of these </a:t>
            </a:r>
            <a:r>
              <a:rPr lang="en-US" dirty="0" smtClean="0"/>
              <a:t>increases differed </a:t>
            </a:r>
            <a:r>
              <a:rPr lang="en-US" dirty="0"/>
              <a:t>across gases: CO</a:t>
            </a:r>
            <a:r>
              <a:rPr lang="en-US" baseline="-25000" dirty="0"/>
              <a:t>2</a:t>
            </a:r>
            <a:r>
              <a:rPr lang="en-US" dirty="0"/>
              <a:t> from fossil fuel and industry (FFI) grew by 15 GtCO</a:t>
            </a:r>
            <a:r>
              <a:rPr lang="en-US" baseline="-25000" dirty="0"/>
              <a:t>2</a:t>
            </a:r>
            <a:r>
              <a:rPr lang="en-US" dirty="0"/>
              <a:t>eqyr</a:t>
            </a:r>
            <a:r>
              <a:rPr lang="en-US" baseline="30000" dirty="0"/>
              <a:t>-1</a:t>
            </a:r>
            <a:r>
              <a:rPr lang="en-US" dirty="0"/>
              <a:t> (67%), CH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GtCO</a:t>
            </a:r>
            <a:r>
              <a:rPr lang="en-US" baseline="-25000" dirty="0"/>
              <a:t>2</a:t>
            </a:r>
            <a:r>
              <a:rPr lang="en-US" dirty="0"/>
              <a:t>eqyr</a:t>
            </a:r>
            <a:r>
              <a:rPr lang="en-US" baseline="30000" dirty="0"/>
              <a:t>-1</a:t>
            </a:r>
            <a:r>
              <a:rPr lang="en-US" dirty="0" smtClean="0"/>
              <a:t> </a:t>
            </a:r>
            <a:r>
              <a:rPr lang="en-US" dirty="0"/>
              <a:t>(29%), F-gases by 0.97 GtCO</a:t>
            </a:r>
            <a:r>
              <a:rPr lang="en-US" baseline="-25000" dirty="0"/>
              <a:t>2</a:t>
            </a:r>
            <a:r>
              <a:rPr lang="en-US" dirty="0"/>
              <a:t>eqyr</a:t>
            </a:r>
            <a:r>
              <a:rPr lang="en-US" baseline="30000" dirty="0"/>
              <a:t>-1</a:t>
            </a:r>
            <a:r>
              <a:rPr lang="en-US" dirty="0" smtClean="0"/>
              <a:t> </a:t>
            </a:r>
            <a:r>
              <a:rPr lang="en-US" dirty="0"/>
              <a:t>(250%), N2O by 0.65 GtCO</a:t>
            </a:r>
            <a:r>
              <a:rPr lang="en-US" baseline="-25000" dirty="0"/>
              <a:t>2</a:t>
            </a:r>
            <a:r>
              <a:rPr lang="en-US" dirty="0"/>
              <a:t>eqyr</a:t>
            </a:r>
            <a:r>
              <a:rPr lang="en-US" baseline="30000" dirty="0"/>
              <a:t>-1</a:t>
            </a:r>
            <a:r>
              <a:rPr lang="en-US" dirty="0" smtClean="0"/>
              <a:t> </a:t>
            </a:r>
            <a:r>
              <a:rPr lang="en-US" dirty="0"/>
              <a:t>(33</a:t>
            </a:r>
            <a:r>
              <a:rPr lang="en-US" dirty="0" smtClean="0"/>
              <a:t>%).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93" y="1315962"/>
            <a:ext cx="5652499" cy="47195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3331" y="6155952"/>
            <a:ext cx="10846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Based on: Minx</a:t>
            </a:r>
            <a:r>
              <a:rPr lang="en-GB" sz="1050" dirty="0"/>
              <a:t>, J. C. </a:t>
            </a:r>
            <a:r>
              <a:rPr lang="en-GB" sz="1050" i="1" dirty="0"/>
              <a:t>et al.</a:t>
            </a:r>
            <a:r>
              <a:rPr lang="en-GB" sz="1050" dirty="0"/>
              <a:t> A comprehensive dataset for global, regional and national greenhouse gas emissions by sector 1970-2019. </a:t>
            </a:r>
            <a:r>
              <a:rPr lang="en-GB" sz="1050" i="1" dirty="0"/>
              <a:t>Earth System Science Data</a:t>
            </a:r>
            <a:r>
              <a:rPr lang="en-GB" sz="1050" dirty="0"/>
              <a:t> (2021) </a:t>
            </a:r>
            <a:r>
              <a:rPr lang="en-GB" sz="1050" dirty="0" smtClean="0"/>
              <a:t>doi:</a:t>
            </a:r>
            <a:r>
              <a:rPr lang="en-GB" sz="1050" dirty="0" smtClean="0">
                <a:hlinkClick r:id="rId3"/>
              </a:rPr>
              <a:t>10.5194/essd-2021-228</a:t>
            </a:r>
            <a:r>
              <a:rPr lang="en-GB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78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F-gases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fastest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17893"/>
            <a:ext cx="5486400" cy="5089488"/>
          </a:xfrm>
        </p:spPr>
        <p:txBody>
          <a:bodyPr>
            <a:normAutofit/>
          </a:bodyPr>
          <a:lstStyle/>
          <a:p>
            <a:r>
              <a:rPr lang="de-DE" dirty="0" smtClean="0"/>
              <a:t>F-gases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grown</a:t>
            </a:r>
            <a:r>
              <a:rPr lang="de-DE" dirty="0" smtClean="0"/>
              <a:t> fastest, but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. But </a:t>
            </a:r>
            <a:r>
              <a:rPr lang="de-DE" dirty="0" err="1" smtClean="0"/>
              <a:t>today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longer</a:t>
            </a:r>
            <a:r>
              <a:rPr lang="de-DE" dirty="0" smtClean="0"/>
              <a:t> </a:t>
            </a:r>
            <a:r>
              <a:rPr lang="de-DE" dirty="0" err="1" smtClean="0"/>
              <a:t>negligible</a:t>
            </a:r>
            <a:r>
              <a:rPr lang="de-DE" dirty="0" smtClean="0"/>
              <a:t> at </a:t>
            </a:r>
            <a:r>
              <a:rPr lang="en-US" dirty="0" smtClean="0"/>
              <a:t>1.4±0.41 GtCO2eq in 2019.</a:t>
            </a:r>
          </a:p>
          <a:p>
            <a:r>
              <a:rPr lang="en-US" dirty="0" smtClean="0"/>
              <a:t>F-gases excluded </a:t>
            </a:r>
            <a:r>
              <a:rPr lang="en-US" dirty="0"/>
              <a:t>from GHG emissions inventories such as </a:t>
            </a:r>
            <a:r>
              <a:rPr lang="en-US" i="1" dirty="0"/>
              <a:t>chlorofluorocarbons </a:t>
            </a:r>
            <a:r>
              <a:rPr lang="en-US" i="1" dirty="0" smtClean="0"/>
              <a:t>(CFCs) </a:t>
            </a:r>
            <a:r>
              <a:rPr lang="en-US" dirty="0" smtClean="0"/>
              <a:t>and </a:t>
            </a:r>
            <a:r>
              <a:rPr lang="en-US" i="1" dirty="0" err="1" smtClean="0"/>
              <a:t>hydrochlorofluorocarbons</a:t>
            </a:r>
            <a:r>
              <a:rPr lang="en-US" i="1" dirty="0"/>
              <a:t> </a:t>
            </a:r>
            <a:r>
              <a:rPr lang="en-US" i="1" dirty="0" smtClean="0"/>
              <a:t>(HCFCs) </a:t>
            </a:r>
            <a:r>
              <a:rPr lang="en-US" dirty="0" smtClean="0"/>
              <a:t>are at least the </a:t>
            </a:r>
            <a:r>
              <a:rPr lang="en-US" dirty="0"/>
              <a:t>same size as those </a:t>
            </a:r>
            <a:r>
              <a:rPr lang="en-US" dirty="0" smtClean="0"/>
              <a:t>included.</a:t>
            </a:r>
          </a:p>
          <a:p>
            <a:r>
              <a:rPr lang="de-DE" dirty="0" smtClean="0"/>
              <a:t>Real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devide</a:t>
            </a:r>
            <a:r>
              <a:rPr lang="de-DE" dirty="0" smtClean="0"/>
              <a:t> on F-gases.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Montreal </a:t>
            </a:r>
            <a:r>
              <a:rPr lang="de-DE" dirty="0" err="1" smtClean="0"/>
              <a:t>regulation</a:t>
            </a:r>
            <a:r>
              <a:rPr lang="de-DE" dirty="0" smtClean="0"/>
              <a:t> will </a:t>
            </a:r>
            <a:r>
              <a:rPr lang="de-DE" dirty="0" err="1" smtClean="0"/>
              <a:t>deliver</a:t>
            </a:r>
            <a:r>
              <a:rPr lang="de-DE" dirty="0" smtClean="0"/>
              <a:t> on </a:t>
            </a:r>
            <a:r>
              <a:rPr lang="de-DE" dirty="0" err="1" smtClean="0"/>
              <a:t>net</a:t>
            </a:r>
            <a:r>
              <a:rPr lang="de-DE" dirty="0" smtClean="0"/>
              <a:t>-zero.</a:t>
            </a:r>
            <a:endParaRPr lang="en-US" dirty="0" smtClean="0"/>
          </a:p>
          <a:p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in </a:t>
            </a:r>
            <a:r>
              <a:rPr lang="de-DE" dirty="0" err="1" smtClean="0"/>
              <a:t>inventories</a:t>
            </a:r>
            <a:r>
              <a:rPr lang="de-DE" dirty="0" smtClean="0"/>
              <a:t> (not </a:t>
            </a:r>
            <a:r>
              <a:rPr lang="de-DE" dirty="0" err="1" smtClean="0"/>
              <a:t>from</a:t>
            </a:r>
            <a:r>
              <a:rPr lang="de-DE" dirty="0" smtClean="0"/>
              <a:t> top-down).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>
          <a:xfrm>
            <a:off x="6127777" y="1031798"/>
            <a:ext cx="6038004" cy="476905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3331" y="6155952"/>
            <a:ext cx="10846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Based on: Minx</a:t>
            </a:r>
            <a:r>
              <a:rPr lang="en-GB" sz="1050" dirty="0"/>
              <a:t>, J. C. </a:t>
            </a:r>
            <a:r>
              <a:rPr lang="en-GB" sz="1050" i="1" dirty="0"/>
              <a:t>et al.</a:t>
            </a:r>
            <a:r>
              <a:rPr lang="en-GB" sz="1050" dirty="0"/>
              <a:t> A comprehensive dataset for global, regional and national greenhouse gas emissions by sector 1970-2019. </a:t>
            </a:r>
            <a:r>
              <a:rPr lang="en-GB" sz="1050" i="1" dirty="0"/>
              <a:t>Earth System Science Data</a:t>
            </a:r>
            <a:r>
              <a:rPr lang="en-GB" sz="1050" dirty="0"/>
              <a:t> (2021) </a:t>
            </a:r>
            <a:r>
              <a:rPr lang="en-GB" sz="1050" dirty="0" smtClean="0"/>
              <a:t>doi:</a:t>
            </a:r>
            <a:r>
              <a:rPr lang="en-GB" sz="1050" dirty="0" smtClean="0">
                <a:hlinkClick r:id="rId3"/>
              </a:rPr>
              <a:t>10.5194/essd-2021-228</a:t>
            </a:r>
            <a:r>
              <a:rPr lang="en-GB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0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on F-gases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3847"/>
          <a:stretch/>
        </p:blipFill>
        <p:spPr>
          <a:xfrm>
            <a:off x="6620388" y="1061147"/>
            <a:ext cx="4518667" cy="4951400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609600" y="1148987"/>
            <a:ext cx="5486400" cy="5089488"/>
          </a:xfrm>
        </p:spPr>
        <p:txBody>
          <a:bodyPr>
            <a:normAutofit/>
          </a:bodyPr>
          <a:lstStyle/>
          <a:p>
            <a:r>
              <a:rPr lang="de-DE" dirty="0" smtClean="0"/>
              <a:t>EDGAR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diverge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10-30% </a:t>
            </a:r>
            <a:r>
              <a:rPr lang="de-DE" dirty="0" err="1" smtClean="0"/>
              <a:t>fom</a:t>
            </a:r>
            <a:r>
              <a:rPr lang="de-DE" dirty="0" smtClean="0"/>
              <a:t> top-down </a:t>
            </a:r>
            <a:r>
              <a:rPr lang="de-DE" dirty="0" err="1" smtClean="0"/>
              <a:t>estimates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version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species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magnitude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– </a:t>
            </a:r>
            <a:r>
              <a:rPr lang="de-DE" dirty="0" err="1" smtClean="0"/>
              <a:t>particularly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EDGARv5FT.</a:t>
            </a:r>
          </a:p>
          <a:p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inventory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non-Annex I countries.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3331" y="6155952"/>
            <a:ext cx="10846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Based on: Minx</a:t>
            </a:r>
            <a:r>
              <a:rPr lang="en-GB" sz="1050" dirty="0"/>
              <a:t>, J. C. </a:t>
            </a:r>
            <a:r>
              <a:rPr lang="en-GB" sz="1050" i="1" dirty="0"/>
              <a:t>et al.</a:t>
            </a:r>
            <a:r>
              <a:rPr lang="en-GB" sz="1050" dirty="0"/>
              <a:t> A comprehensive dataset for global, regional and national greenhouse gas emissions by sector 1970-2019. </a:t>
            </a:r>
            <a:r>
              <a:rPr lang="en-GB" sz="1050" i="1" dirty="0"/>
              <a:t>Earth System Science Data</a:t>
            </a:r>
            <a:r>
              <a:rPr lang="en-GB" sz="1050" dirty="0"/>
              <a:t> (2021) </a:t>
            </a:r>
            <a:r>
              <a:rPr lang="en-GB" sz="1050" dirty="0" smtClean="0"/>
              <a:t>doi:</a:t>
            </a:r>
            <a:r>
              <a:rPr lang="en-GB" sz="1050" dirty="0" smtClean="0">
                <a:hlinkClick r:id="rId3"/>
              </a:rPr>
              <a:t>10.5194/essd-2021-228</a:t>
            </a:r>
            <a:r>
              <a:rPr lang="en-GB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Tracking </a:t>
            </a:r>
            <a:r>
              <a:rPr lang="de-DE" dirty="0" err="1" smtClean="0"/>
              <a:t>progress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countries in </a:t>
            </a:r>
            <a:r>
              <a:rPr lang="de-DE" dirty="0" err="1" smtClean="0"/>
              <a:t>reducing</a:t>
            </a:r>
            <a:r>
              <a:rPr lang="de-DE" dirty="0" smtClean="0"/>
              <a:t> GHG </a:t>
            </a:r>
            <a:r>
              <a:rPr lang="de-DE" dirty="0" err="1" smtClean="0"/>
              <a:t>emisisons</a:t>
            </a:r>
            <a:r>
              <a:rPr lang="de-DE" dirty="0" smtClean="0"/>
              <a:t> </a:t>
            </a:r>
            <a:r>
              <a:rPr lang="de-DE" dirty="0" err="1" smtClean="0"/>
              <a:t>reliably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challenging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Absence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-quality F-gas </a:t>
            </a:r>
            <a:r>
              <a:rPr lang="de-DE" dirty="0" err="1" smtClean="0"/>
              <a:t>emissions</a:t>
            </a:r>
            <a:r>
              <a:rPr lang="de-DE" dirty="0" smtClean="0"/>
              <a:t> </a:t>
            </a:r>
            <a:r>
              <a:rPr lang="de-DE" dirty="0" err="1" smtClean="0"/>
              <a:t>inventory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F-gases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longer</a:t>
            </a:r>
            <a:r>
              <a:rPr lang="de-DE" dirty="0" smtClean="0"/>
              <a:t> </a:t>
            </a:r>
            <a:r>
              <a:rPr lang="de-DE" dirty="0" err="1" smtClean="0"/>
              <a:t>negligible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fast-</a:t>
            </a:r>
            <a:r>
              <a:rPr lang="de-DE" dirty="0" err="1" smtClean="0"/>
              <a:t>growing</a:t>
            </a:r>
            <a:r>
              <a:rPr lang="de-DE" dirty="0" smtClean="0"/>
              <a:t>, but do not </a:t>
            </a: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political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divide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Montreal Protocol </a:t>
            </a:r>
            <a:r>
              <a:rPr lang="de-DE" dirty="0" err="1" smtClean="0"/>
              <a:t>and</a:t>
            </a:r>
            <a:r>
              <a:rPr lang="de-DE" dirty="0" smtClean="0"/>
              <a:t> Paris Agreement –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net</a:t>
            </a:r>
            <a:r>
              <a:rPr lang="de-DE" dirty="0" smtClean="0"/>
              <a:t>-zero?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9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CC_Powerpoint_Calibri_4zu3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_Powerpoint_Calibri_4zu3" id="{4F8BAEE6-9DB6-4607-AA08-F558CF8B7215}" vid="{673A174B-B800-42D4-BEFA-E130E626E5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MCC_Powerpoint_Calibri_4zu3</Template>
  <TotalTime>0</TotalTime>
  <Words>444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Caput</vt:lpstr>
      <vt:lpstr>Caput Bold</vt:lpstr>
      <vt:lpstr>Caput Regular</vt:lpstr>
      <vt:lpstr>MCC_Powerpoint_Calibri_4zu3</vt:lpstr>
      <vt:lpstr>F-gas emissions &amp; climate change policy</vt:lpstr>
      <vt:lpstr>Total global net anthropogenic GHG emissions have continued to rise</vt:lpstr>
      <vt:lpstr>F-gases have been growing fastest and are</vt:lpstr>
      <vt:lpstr>Huge data quality issues on F-gases</vt:lpstr>
      <vt:lpstr>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Musterpräsentation</dc:title>
  <dc:creator>William Lamb</dc:creator>
  <dc:description>Präsentationsvorlage | Office 2010 | Systemschrift Arial</dc:description>
  <cp:lastModifiedBy>Jan Minx</cp:lastModifiedBy>
  <cp:revision>33</cp:revision>
  <dcterms:created xsi:type="dcterms:W3CDTF">2019-03-12T08:40:46Z</dcterms:created>
  <dcterms:modified xsi:type="dcterms:W3CDTF">2021-12-16T05:15:46Z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001-000-001</vt:lpwstr>
  </property>
  <property fmtid="{D5CDD505-2E9C-101B-9397-08002B2CF9AE}" pid="4" name="Erstellt von">
    <vt:lpwstr>office network</vt:lpwstr>
  </property>
  <property fmtid="{D5CDD505-2E9C-101B-9397-08002B2CF9AE}" pid="5" name="Geändert am">
    <vt:lpwstr>20.03.2014</vt:lpwstr>
  </property>
  <property fmtid="{D5CDD505-2E9C-101B-9397-08002B2CF9AE}" pid="6" name="Stand">
    <vt:lpwstr>20.03.2014</vt:lpwstr>
  </property>
</Properties>
</file>