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64" r:id="rId4"/>
    <p:sldId id="265" r:id="rId5"/>
    <p:sldId id="266" r:id="rId6"/>
    <p:sldId id="267" r:id="rId7"/>
    <p:sldId id="272" r:id="rId8"/>
    <p:sldId id="274" r:id="rId9"/>
    <p:sldId id="268" r:id="rId10"/>
    <p:sldId id="269" r:id="rId11"/>
    <p:sldId id="270" r:id="rId12"/>
    <p:sldId id="271" r:id="rId13"/>
    <p:sldId id="273" r:id="rId14"/>
    <p:sldId id="275" r:id="rId15"/>
    <p:sldId id="276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41"/>
    <a:srgbClr val="262626"/>
    <a:srgbClr val="646464"/>
    <a:srgbClr val="535353"/>
    <a:srgbClr val="4B4B4B"/>
    <a:srgbClr val="005710"/>
    <a:srgbClr val="7F7F7F"/>
    <a:srgbClr val="006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6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1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ECC9AB-19F3-429C-97D8-72911217714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A78C9-B982-450E-831B-11A1FC41A2ED}" type="datetimeFigureOut">
              <a:rPr lang="en-GB" smtClean="0"/>
              <a:t>15/10/2018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049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1A77DE-59A5-4963-A015-E95D19D059E7}" type="datetimeFigureOut">
              <a:rPr lang="de-DE"/>
              <a:pPr>
                <a:defRPr/>
              </a:pPr>
              <a:t>15.10.2018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F588C3-54BD-4FA2-BCF7-F578BF4FFF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13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1747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474" y="1491092"/>
            <a:ext cx="7235326" cy="867528"/>
          </a:xfrm>
        </p:spPr>
        <p:txBody>
          <a:bodyPr>
            <a:noAutofit/>
          </a:bodyPr>
          <a:lstStyle>
            <a:lvl1pPr>
              <a:defRPr sz="3200" cap="none" baseline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474" y="2813607"/>
            <a:ext cx="5635126" cy="999899"/>
          </a:xfrm>
        </p:spPr>
        <p:txBody>
          <a:bodyPr/>
          <a:lstStyle>
            <a:lvl1pPr marL="0" indent="0" algn="l">
              <a:buNone/>
              <a:defRPr sz="2000" b="1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51474" y="3983439"/>
            <a:ext cx="563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7F7F7F"/>
                </a:solidFill>
              </a:rPr>
              <a:t>Learning on Climate Solutions Workshop</a:t>
            </a:r>
            <a:endParaRPr lang="en-GB" b="0" dirty="0" smtClean="0">
              <a:solidFill>
                <a:srgbClr val="7F7F7F"/>
              </a:solidFill>
            </a:endParaRPr>
          </a:p>
          <a:p>
            <a:r>
              <a:rPr lang="en-GB" b="0" dirty="0" smtClean="0">
                <a:solidFill>
                  <a:srgbClr val="7F7F7F"/>
                </a:solidFill>
              </a:rPr>
              <a:t>Berlin,</a:t>
            </a:r>
            <a:r>
              <a:rPr lang="en-GB" b="0" baseline="0" dirty="0" smtClean="0">
                <a:solidFill>
                  <a:srgbClr val="7F7F7F"/>
                </a:solidFill>
              </a:rPr>
              <a:t> October 2018</a:t>
            </a:r>
            <a:endParaRPr lang="en-US" b="0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736"/>
            <a:ext cx="8229600" cy="504404"/>
          </a:xfrm>
        </p:spPr>
        <p:txBody>
          <a:bodyPr>
            <a:noAutofit/>
          </a:bodyPr>
          <a:lstStyle>
            <a:lvl1pPr>
              <a:defRPr sz="320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8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i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57200" y="2004292"/>
            <a:ext cx="8229600" cy="338772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3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860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44152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  <a:endParaRPr lang="en-US" altLang="de-DE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0" y="6222775"/>
            <a:ext cx="9144000" cy="663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457200" y="1149204"/>
            <a:ext cx="8229600" cy="0"/>
          </a:xfrm>
          <a:prstGeom prst="line">
            <a:avLst/>
          </a:prstGeom>
          <a:ln w="12700"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4604256" y="6234048"/>
            <a:ext cx="1179748" cy="605441"/>
            <a:chOff x="3646252" y="6250478"/>
            <a:chExt cx="1179748" cy="605441"/>
          </a:xfrm>
        </p:grpSpPr>
        <p:pic>
          <p:nvPicPr>
            <p:cNvPr id="12" name="Bild 10" descr="MCC_PPT_Gestaltungselemente_Logo_b_600DPI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28" t="28041" r="24436"/>
            <a:stretch/>
          </p:blipFill>
          <p:spPr bwMode="auto">
            <a:xfrm>
              <a:off x="3952875" y="6250478"/>
              <a:ext cx="873125" cy="605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 userDrawn="1"/>
          </p:nvSpPr>
          <p:spPr>
            <a:xfrm>
              <a:off x="3646252" y="6517242"/>
              <a:ext cx="86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rgbClr val="333341"/>
                  </a:solidFill>
                </a:rPr>
                <a:t>MCC</a:t>
              </a:r>
              <a:endParaRPr lang="en-GB" sz="1600" b="1" dirty="0">
                <a:solidFill>
                  <a:srgbClr val="333341"/>
                </a:solidFill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6023598" y="6290487"/>
            <a:ext cx="3377407" cy="567241"/>
            <a:chOff x="4951888" y="6319333"/>
            <a:chExt cx="3377407" cy="567241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29" y="6319333"/>
              <a:ext cx="315912" cy="51372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4951888" y="6455687"/>
              <a:ext cx="33774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rgbClr val="005710"/>
                  </a:solidFill>
                </a:rPr>
                <a:t>UNIVERSITY OF LEEDS</a:t>
              </a:r>
            </a:p>
            <a:p>
              <a:r>
                <a:rPr lang="en-GB" sz="1050" b="0" dirty="0" smtClean="0">
                  <a:solidFill>
                    <a:srgbClr val="005710"/>
                  </a:solidFill>
                </a:rPr>
                <a:t>Priestly International Centre for Climate</a:t>
              </a:r>
              <a:endParaRPr lang="en-GB" sz="1050" b="0" dirty="0">
                <a:solidFill>
                  <a:srgbClr val="005710"/>
                </a:solidFill>
              </a:endParaRPr>
            </a:p>
          </p:txBody>
        </p:sp>
      </p:grp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86102" y="6412854"/>
            <a:ext cx="5281754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noProof="0" dirty="0" smtClean="0"/>
              <a:t>Learning on Climate Solutions Workshop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baseline="0" noProof="0" dirty="0" smtClean="0"/>
              <a:t>Berlin, October 2018 	                 	              Organised by:</a:t>
            </a:r>
            <a:endParaRPr lang="en-GB" b="0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3" r:id="rId2"/>
    <p:sldLayoutId id="214748398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 spc="-100">
          <a:solidFill>
            <a:srgbClr val="646464"/>
          </a:solidFill>
          <a:latin typeface="+mj-lt"/>
          <a:ea typeface="Caput Bold"/>
          <a:cs typeface="Caput Bold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Caput" pitchFamily="34" charset="0"/>
          <a:cs typeface="Caput" pitchFamily="34" charset="0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Caput" pitchFamily="34" charset="0"/>
          <a:cs typeface="Caput" pitchFamily="34" charset="0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Caput" pitchFamily="34" charset="0"/>
          <a:cs typeface="Caput" pitchFamily="34" charset="0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Caput" pitchFamily="34" charset="0"/>
          <a:cs typeface="Caput" pitchFamily="34" charset="0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Caput" pitchFamily="34" charset="0"/>
          <a:cs typeface="Caput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Computer-assisted methods for evidence </a:t>
            </a:r>
            <a:r>
              <a:rPr lang="en-US" dirty="0" smtClean="0"/>
              <a:t>synthesis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William F. Lamb, Max C. Callaghan &amp; Jan C. Minx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736"/>
            <a:ext cx="8229600" cy="504404"/>
          </a:xfrm>
        </p:spPr>
        <p:txBody>
          <a:bodyPr/>
          <a:lstStyle/>
          <a:p>
            <a:r>
              <a:rPr lang="en-GB" dirty="0" smtClean="0"/>
              <a:t>Use machine learning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870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Available in: </a:t>
            </a:r>
            <a:r>
              <a:rPr lang="en-GB" dirty="0" err="1" smtClean="0"/>
              <a:t>Colandr</a:t>
            </a:r>
            <a:r>
              <a:rPr lang="en-GB" dirty="0" smtClean="0"/>
              <a:t>, EPPI-Reviewer, </a:t>
            </a:r>
            <a:r>
              <a:rPr lang="en-GB" dirty="0" err="1" smtClean="0"/>
              <a:t>Rayyan</a:t>
            </a:r>
            <a:r>
              <a:rPr lang="en-GB" dirty="0" smtClean="0"/>
              <a:t>, </a:t>
            </a:r>
            <a:r>
              <a:rPr lang="en-GB" dirty="0" err="1" smtClean="0"/>
              <a:t>StArt</a:t>
            </a:r>
            <a:r>
              <a:rPr lang="en-GB" dirty="0" smtClean="0"/>
              <a:t>, SWIFT-review, </a:t>
            </a:r>
            <a:r>
              <a:rPr lang="en-GB" dirty="0" err="1"/>
              <a:t>SyRF</a:t>
            </a:r>
            <a:endParaRPr lang="en-GB" dirty="0" smtClean="0"/>
          </a:p>
          <a:p>
            <a:r>
              <a:rPr lang="en-GB" dirty="0" smtClean="0"/>
              <a:t>See also:</a:t>
            </a:r>
          </a:p>
          <a:p>
            <a:pPr lvl="1"/>
            <a:r>
              <a:rPr lang="en-GB" sz="1400" dirty="0"/>
              <a:t>Cheng S </a:t>
            </a:r>
            <a:r>
              <a:rPr lang="en-GB" sz="1400" dirty="0" smtClean="0"/>
              <a:t>H et al. </a:t>
            </a:r>
            <a:r>
              <a:rPr lang="en-GB" sz="1400" dirty="0"/>
              <a:t>2018 Using machine learning to advance synthesis and use of conservation and environmental evidence </a:t>
            </a:r>
            <a:r>
              <a:rPr lang="en-GB" sz="1400" i="1" dirty="0" err="1"/>
              <a:t>Conserv</a:t>
            </a:r>
            <a:r>
              <a:rPr lang="en-GB" sz="1400" i="1" dirty="0"/>
              <a:t>. Biol.</a:t>
            </a:r>
            <a:r>
              <a:rPr lang="en-GB" sz="1400" dirty="0"/>
              <a:t> </a:t>
            </a:r>
            <a:r>
              <a:rPr lang="en-GB" sz="1400" b="1" dirty="0"/>
              <a:t>32</a:t>
            </a:r>
            <a:r>
              <a:rPr lang="en-GB" sz="1400" dirty="0"/>
              <a:t> </a:t>
            </a:r>
            <a:r>
              <a:rPr lang="en-GB" sz="1400" dirty="0" smtClean="0"/>
              <a:t>762–4</a:t>
            </a:r>
          </a:p>
          <a:p>
            <a:pPr lvl="1"/>
            <a:r>
              <a:rPr lang="en-GB" sz="1400" dirty="0"/>
              <a:t>Roll U, </a:t>
            </a:r>
            <a:r>
              <a:rPr lang="en-GB" sz="1400" dirty="0" err="1"/>
              <a:t>Correia</a:t>
            </a:r>
            <a:r>
              <a:rPr lang="en-GB" sz="1400" dirty="0"/>
              <a:t> R A and Berger-Tal O 2018 Using machine learning to disentangle homonyms in large text corpora </a:t>
            </a:r>
            <a:r>
              <a:rPr lang="en-GB" sz="1400" i="1" dirty="0" err="1"/>
              <a:t>Conserv</a:t>
            </a:r>
            <a:r>
              <a:rPr lang="en-GB" sz="1400" i="1" dirty="0"/>
              <a:t>. Biol.</a:t>
            </a:r>
            <a:r>
              <a:rPr lang="en-GB" sz="1400" dirty="0"/>
              <a:t> </a:t>
            </a:r>
            <a:r>
              <a:rPr lang="en-GB" sz="1400" b="1" dirty="0"/>
              <a:t>32</a:t>
            </a:r>
            <a:r>
              <a:rPr lang="en-GB" sz="1400" dirty="0"/>
              <a:t> 716–24</a:t>
            </a:r>
          </a:p>
          <a:p>
            <a:pPr lvl="1"/>
            <a:endParaRPr lang="en-GB" sz="1400" dirty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1957647"/>
            <a:ext cx="8411277" cy="17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dictionary methods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65" y="1413832"/>
            <a:ext cx="5352299" cy="4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dictionary methods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29" y="4256385"/>
            <a:ext cx="4281213" cy="1674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6" y="4166696"/>
            <a:ext cx="4051883" cy="176405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8700"/>
          </a:xfrm>
        </p:spPr>
        <p:txBody>
          <a:bodyPr/>
          <a:lstStyle/>
          <a:p>
            <a:r>
              <a:rPr lang="en-GB" dirty="0" smtClean="0"/>
              <a:t>Screen every title and abstract for a list (‘dictionary’) of pre-defined words, e.g.</a:t>
            </a:r>
          </a:p>
          <a:p>
            <a:pPr lvl="1"/>
            <a:r>
              <a:rPr lang="en-GB" dirty="0" smtClean="0"/>
              <a:t>Country names</a:t>
            </a:r>
          </a:p>
          <a:p>
            <a:pPr lvl="1"/>
            <a:r>
              <a:rPr lang="en-GB" dirty="0" smtClean="0"/>
              <a:t>City names</a:t>
            </a:r>
          </a:p>
          <a:p>
            <a:pPr lvl="1"/>
            <a:r>
              <a:rPr lang="en-GB" dirty="0" smtClean="0"/>
              <a:t>Species names (taxa)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Automatically mark up documents accordingly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topic modelling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4" y="1413832"/>
            <a:ext cx="5102362" cy="4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topic modelling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79" y="1532631"/>
            <a:ext cx="5339442" cy="39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Combine methods – evidence gaps and clusters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88" y="1455411"/>
            <a:ext cx="5034778" cy="45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Combine methods – epistemic communities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34" y="2204356"/>
            <a:ext cx="6724332" cy="29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586" y="881743"/>
            <a:ext cx="8743950" cy="350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2" y="797482"/>
            <a:ext cx="7848616" cy="47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 – IPCC and beyond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53223"/>
            <a:ext cx="5486400" cy="45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>
                <a:solidFill>
                  <a:srgbClr val="646464"/>
                </a:solidFill>
                <a:ea typeface="+mj-ea"/>
              </a:rPr>
              <a:t>Motivation</a:t>
            </a:r>
            <a:endParaRPr lang="de-DE" dirty="0">
              <a:solidFill>
                <a:srgbClr val="646464"/>
              </a:solidFill>
              <a:ea typeface="+mj-ea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457200" y="1331323"/>
            <a:ext cx="8229600" cy="4795157"/>
          </a:xfrm>
        </p:spPr>
        <p:txBody>
          <a:bodyPr/>
          <a:lstStyle/>
          <a:p>
            <a:pPr eaLnBrk="1" hangingPunct="1"/>
            <a:endParaRPr lang="en-GB" altLang="de-DE" dirty="0"/>
          </a:p>
          <a:p>
            <a:pPr eaLnBrk="1" hangingPunct="1"/>
            <a:endParaRPr lang="en-GB" altLang="de-DE" dirty="0" smtClean="0"/>
          </a:p>
          <a:p>
            <a:pPr eaLnBrk="1" hangingPunct="1"/>
            <a:endParaRPr lang="en-GB" altLang="de-DE" dirty="0"/>
          </a:p>
          <a:p>
            <a:pPr eaLnBrk="1" hangingPunct="1"/>
            <a:endParaRPr lang="en-GB" altLang="de-DE" dirty="0" smtClean="0"/>
          </a:p>
          <a:p>
            <a:pPr eaLnBrk="1" hangingPunct="1"/>
            <a:endParaRPr lang="en-GB" altLang="de-DE" dirty="0"/>
          </a:p>
          <a:p>
            <a:pPr eaLnBrk="1" hangingPunct="1"/>
            <a:endParaRPr lang="en-GB" altLang="de-DE" dirty="0" smtClean="0"/>
          </a:p>
          <a:p>
            <a:pPr eaLnBrk="1" hangingPunct="1"/>
            <a:endParaRPr lang="en-GB" altLang="de-DE" dirty="0"/>
          </a:p>
          <a:p>
            <a:pPr eaLnBrk="1" hangingPunct="1"/>
            <a:endParaRPr lang="en-GB" altLang="de-DE" dirty="0" smtClean="0"/>
          </a:p>
          <a:p>
            <a:pPr eaLnBrk="1" hangingPunct="1"/>
            <a:endParaRPr lang="en-GB" altLang="de-DE" dirty="0" smtClean="0"/>
          </a:p>
          <a:p>
            <a:pPr eaLnBrk="1" hangingPunct="1"/>
            <a:endParaRPr lang="en-GB" altLang="de-DE" dirty="0"/>
          </a:p>
          <a:p>
            <a:pPr eaLnBrk="1" hangingPunct="1"/>
            <a:r>
              <a:rPr lang="en-GB" altLang="de-DE" dirty="0" smtClean="0"/>
              <a:t>Increasing size, rate of change and complexity in publications</a:t>
            </a:r>
          </a:p>
          <a:p>
            <a:pPr eaLnBrk="1" hangingPunct="1"/>
            <a:endParaRPr lang="en-GB" altLang="de-DE" dirty="0"/>
          </a:p>
          <a:p>
            <a:pPr eaLnBrk="1" hangingPunct="1"/>
            <a:endParaRPr lang="en-GB" altLang="de-DE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55698"/>
            <a:ext cx="6743700" cy="2530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506" y="4285874"/>
            <a:ext cx="6368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Minx, et al. 2018, </a:t>
            </a:r>
            <a:r>
              <a:rPr lang="en-GB" sz="1000" i="1" dirty="0" smtClean="0"/>
              <a:t>A data science revolution for global environmental assessments</a:t>
            </a:r>
            <a:endParaRPr lang="en-GB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>
                <a:solidFill>
                  <a:srgbClr val="646464"/>
                </a:solidFill>
                <a:ea typeface="+mj-ea"/>
              </a:rPr>
              <a:t>Motivation</a:t>
            </a:r>
            <a:endParaRPr lang="de-DE" dirty="0">
              <a:solidFill>
                <a:srgbClr val="646464"/>
              </a:solidFill>
              <a:ea typeface="+mj-ea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457200" y="1331323"/>
            <a:ext cx="8229600" cy="4795157"/>
          </a:xfrm>
        </p:spPr>
        <p:txBody>
          <a:bodyPr/>
          <a:lstStyle/>
          <a:p>
            <a:pPr eaLnBrk="1" hangingPunct="1"/>
            <a:r>
              <a:rPr lang="en-GB" altLang="de-DE" dirty="0" smtClean="0"/>
              <a:t>Systematic evidence synthesis methods are </a:t>
            </a:r>
            <a:r>
              <a:rPr lang="en-GB" altLang="de-DE" i="1" dirty="0" smtClean="0"/>
              <a:t>time intensive</a:t>
            </a:r>
            <a:r>
              <a:rPr lang="en-GB" altLang="de-DE" dirty="0" smtClean="0"/>
              <a:t> and </a:t>
            </a:r>
            <a:r>
              <a:rPr lang="en-GB" altLang="de-DE" i="1" dirty="0" smtClean="0"/>
              <a:t>difficult </a:t>
            </a:r>
            <a:r>
              <a:rPr lang="en-GB" altLang="de-DE" dirty="0" smtClean="0"/>
              <a:t>(Haddaway &amp; Westgate 2018)</a:t>
            </a:r>
            <a:endParaRPr lang="en-GB" altLang="de-DE" i="1" dirty="0" smtClean="0"/>
          </a:p>
          <a:p>
            <a:pPr lvl="1"/>
            <a:r>
              <a:rPr lang="en-GB" dirty="0"/>
              <a:t>the average </a:t>
            </a:r>
            <a:r>
              <a:rPr lang="en-GB" dirty="0" smtClean="0"/>
              <a:t>systematic </a:t>
            </a:r>
            <a:r>
              <a:rPr lang="en-GB" dirty="0"/>
              <a:t>review takes 157 </a:t>
            </a:r>
            <a:r>
              <a:rPr lang="en-GB" dirty="0" smtClean="0"/>
              <a:t>days</a:t>
            </a:r>
          </a:p>
          <a:p>
            <a:pPr lvl="1"/>
            <a:r>
              <a:rPr lang="en-GB" dirty="0" smtClean="0"/>
              <a:t>The average systematic </a:t>
            </a:r>
            <a:r>
              <a:rPr lang="en-GB" dirty="0"/>
              <a:t>map takes 209 days</a:t>
            </a:r>
            <a:endParaRPr lang="en-GB" altLang="de-DE" i="1" dirty="0" smtClean="0"/>
          </a:p>
          <a:p>
            <a:pPr eaLnBrk="1" hangingPunct="1"/>
            <a:endParaRPr lang="en-GB" altLang="de-DE" dirty="0" smtClean="0"/>
          </a:p>
          <a:p>
            <a:pPr eaLnBrk="1" hangingPunct="1"/>
            <a:r>
              <a:rPr lang="en-GB" altLang="de-DE" dirty="0" smtClean="0"/>
              <a:t>But they offer good opportunities for automation</a:t>
            </a:r>
          </a:p>
          <a:p>
            <a:pPr lvl="1"/>
            <a:r>
              <a:rPr lang="en-GB" altLang="de-DE" dirty="0" smtClean="0"/>
              <a:t>Routine tasks that require little cognitive effort: compiling and extracting data</a:t>
            </a:r>
          </a:p>
          <a:p>
            <a:pPr lvl="1"/>
            <a:r>
              <a:rPr lang="en-GB" altLang="de-DE" dirty="0" smtClean="0"/>
              <a:t>Tasks that are hard for humans: large-scale classification and information discovery</a:t>
            </a:r>
          </a:p>
          <a:p>
            <a:pPr eaLnBrk="1" hangingPunct="1"/>
            <a:endParaRPr lang="en-GB" altLang="de-DE" dirty="0" smtClean="0"/>
          </a:p>
          <a:p>
            <a:pPr eaLnBrk="1" hangingPunct="1"/>
            <a:r>
              <a:rPr lang="en-GB" altLang="de-DE" dirty="0" smtClean="0"/>
              <a:t>See also:</a:t>
            </a:r>
          </a:p>
          <a:p>
            <a:pPr lvl="1"/>
            <a:r>
              <a:rPr lang="en-GB" sz="1400" dirty="0"/>
              <a:t>Westgate M J, Haddaway N R, Cheng S H, McIntosh E J, Marshall C and </a:t>
            </a:r>
            <a:r>
              <a:rPr lang="en-GB" sz="1400" dirty="0" err="1"/>
              <a:t>Lindenmayer</a:t>
            </a:r>
            <a:r>
              <a:rPr lang="en-GB" sz="1400" dirty="0"/>
              <a:t> D B 2018 Software support for environmental evidence synthesis </a:t>
            </a:r>
            <a:r>
              <a:rPr lang="en-GB" sz="1400" i="1" dirty="0"/>
              <a:t>Nat. Ecol. </a:t>
            </a:r>
            <a:r>
              <a:rPr lang="en-GB" sz="1400" i="1" dirty="0" err="1"/>
              <a:t>Evol</a:t>
            </a:r>
            <a:r>
              <a:rPr lang="en-GB" sz="1400" i="1" dirty="0"/>
              <a:t>.</a:t>
            </a:r>
            <a:r>
              <a:rPr lang="en-GB" sz="1400" dirty="0"/>
              <a:t> </a:t>
            </a:r>
            <a:r>
              <a:rPr lang="en-GB" sz="1400" b="1" dirty="0"/>
              <a:t>2</a:t>
            </a:r>
            <a:r>
              <a:rPr lang="en-GB" sz="1400" dirty="0"/>
              <a:t> </a:t>
            </a:r>
            <a:r>
              <a:rPr lang="en-GB" sz="1400" dirty="0" smtClean="0"/>
              <a:t>588–90</a:t>
            </a:r>
            <a:endParaRPr lang="en-GB" altLang="de-DE" sz="1400" dirty="0"/>
          </a:p>
          <a:p>
            <a:pPr eaLnBrk="1" hangingPunct="1"/>
            <a:endParaRPr lang="en-GB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91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Evidence synthesis stages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65" y="1413832"/>
            <a:ext cx="2688341" cy="4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an evidence synthesis platform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65" y="1413831"/>
            <a:ext cx="5355347" cy="4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/>
              <a:t>an evidence synthesis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options: CADIMA, </a:t>
            </a:r>
            <a:r>
              <a:rPr lang="en-GB" dirty="0" err="1" smtClean="0"/>
              <a:t>Colandr</a:t>
            </a:r>
            <a:r>
              <a:rPr lang="en-GB" dirty="0" smtClean="0"/>
              <a:t>, </a:t>
            </a:r>
            <a:r>
              <a:rPr lang="en-GB" dirty="0" err="1" smtClean="0"/>
              <a:t>Covidence</a:t>
            </a:r>
            <a:r>
              <a:rPr lang="en-GB" dirty="0" smtClean="0"/>
              <a:t>, </a:t>
            </a:r>
            <a:r>
              <a:rPr lang="en-GB" dirty="0" err="1" smtClean="0"/>
              <a:t>DistillerSR</a:t>
            </a:r>
            <a:r>
              <a:rPr lang="en-GB" dirty="0" smtClean="0"/>
              <a:t>, EPPI-Reviewer…</a:t>
            </a:r>
          </a:p>
          <a:p>
            <a:endParaRPr lang="en-GB" dirty="0"/>
          </a:p>
          <a:p>
            <a:r>
              <a:rPr lang="en-GB" dirty="0" smtClean="0"/>
              <a:t>Key features to look out for (based on our experience…)</a:t>
            </a:r>
          </a:p>
          <a:p>
            <a:pPr lvl="1"/>
            <a:r>
              <a:rPr lang="en-GB" dirty="0" smtClean="0"/>
              <a:t>Create and store search queries from multiple databases</a:t>
            </a:r>
          </a:p>
          <a:p>
            <a:pPr lvl="1"/>
            <a:r>
              <a:rPr lang="en-GB" dirty="0" smtClean="0"/>
              <a:t>Check duplicates</a:t>
            </a:r>
          </a:p>
          <a:p>
            <a:pPr lvl="1"/>
            <a:r>
              <a:rPr lang="en-GB" dirty="0"/>
              <a:t>Web-based and multi-user</a:t>
            </a:r>
          </a:p>
          <a:p>
            <a:pPr lvl="1"/>
            <a:r>
              <a:rPr lang="en-GB" dirty="0" smtClean="0"/>
              <a:t>Document tagging</a:t>
            </a:r>
          </a:p>
          <a:p>
            <a:endParaRPr lang="en-GB" dirty="0" smtClean="0"/>
          </a:p>
          <a:p>
            <a:r>
              <a:rPr lang="en-GB" dirty="0" smtClean="0"/>
              <a:t>See also:</a:t>
            </a:r>
          </a:p>
          <a:p>
            <a:pPr lvl="1"/>
            <a:r>
              <a:rPr lang="en-GB" sz="1400" dirty="0" smtClean="0"/>
              <a:t>Kohl C et al. </a:t>
            </a:r>
            <a:r>
              <a:rPr lang="en-GB" sz="1400" dirty="0"/>
              <a:t>2018 Online tools supporting the conduct and reporting of systematic reviews and systematic maps: A case study on CADIMA and review of existing tools </a:t>
            </a:r>
            <a:r>
              <a:rPr lang="en-GB" sz="1400" i="1" dirty="0"/>
              <a:t>Environ. </a:t>
            </a:r>
            <a:r>
              <a:rPr lang="en-GB" sz="1400" i="1" dirty="0" err="1"/>
              <a:t>Evid</a:t>
            </a:r>
            <a:r>
              <a:rPr lang="en-GB" sz="1400" i="1" dirty="0"/>
              <a:t>.</a:t>
            </a:r>
            <a:r>
              <a:rPr lang="en-GB" sz="1400" dirty="0"/>
              <a:t> </a:t>
            </a:r>
            <a:r>
              <a:rPr lang="en-GB" sz="1400" b="1" dirty="0"/>
              <a:t>7</a:t>
            </a:r>
            <a:r>
              <a:rPr lang="en-GB" sz="1400" dirty="0"/>
              <a:t> </a:t>
            </a:r>
            <a:r>
              <a:rPr lang="en-GB" sz="1400" dirty="0" smtClean="0"/>
              <a:t>1–17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err="1" smtClean="0"/>
              <a:t>scientometrics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2" y="1413831"/>
            <a:ext cx="5099314" cy="4520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65" y="1413832"/>
            <a:ext cx="2688341" cy="4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err="1" smtClean="0"/>
              <a:t>scientometrics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Which documents are well-referenced by my literature sample, but not included in it? (</a:t>
            </a:r>
            <a:r>
              <a:rPr lang="en-GB" i="1" dirty="0" smtClean="0"/>
              <a:t>missing literature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Which documents in my sample are bibliographically linked via authorship, references or citations? (“</a:t>
            </a:r>
            <a:r>
              <a:rPr lang="en-GB" i="1" dirty="0" smtClean="0"/>
              <a:t>core” literatures)</a:t>
            </a:r>
          </a:p>
          <a:p>
            <a:endParaRPr lang="en-GB" i="1" dirty="0"/>
          </a:p>
          <a:p>
            <a:r>
              <a:rPr lang="en-GB" dirty="0" smtClean="0"/>
              <a:t>Which documents in my sample are bibliographically isolated? (</a:t>
            </a:r>
            <a:r>
              <a:rPr lang="en-GB" i="1" dirty="0" smtClean="0"/>
              <a:t>false positives)</a:t>
            </a:r>
          </a:p>
          <a:p>
            <a:endParaRPr lang="en-GB" i="1" dirty="0"/>
          </a:p>
          <a:p>
            <a:r>
              <a:rPr lang="en-GB" dirty="0" smtClean="0"/>
              <a:t>Programs: Sci2, </a:t>
            </a:r>
            <a:r>
              <a:rPr lang="en-GB" dirty="0" err="1" smtClean="0"/>
              <a:t>CitNetExplorer</a:t>
            </a:r>
            <a:r>
              <a:rPr lang="en-GB" dirty="0" smtClean="0"/>
              <a:t>, </a:t>
            </a:r>
            <a:r>
              <a:rPr lang="en-GB" dirty="0" err="1" smtClean="0"/>
              <a:t>VOSViewer</a:t>
            </a:r>
            <a:r>
              <a:rPr lang="en-GB" dirty="0" smtClean="0"/>
              <a:t>, </a:t>
            </a:r>
            <a:r>
              <a:rPr lang="en-GB" dirty="0" err="1" smtClean="0"/>
              <a:t>Gephi</a:t>
            </a:r>
            <a:endParaRPr lang="en-GB" dirty="0"/>
          </a:p>
          <a:p>
            <a:r>
              <a:rPr lang="en-GB" dirty="0" smtClean="0"/>
              <a:t>See also:</a:t>
            </a:r>
          </a:p>
          <a:p>
            <a:pPr lvl="1"/>
            <a:r>
              <a:rPr lang="en-GB" sz="1400" dirty="0" err="1"/>
              <a:t>Cobo</a:t>
            </a:r>
            <a:r>
              <a:rPr lang="en-GB" sz="1400" dirty="0"/>
              <a:t> M J, </a:t>
            </a:r>
            <a:r>
              <a:rPr lang="en-GB" sz="1400" dirty="0" err="1"/>
              <a:t>López</a:t>
            </a:r>
            <a:r>
              <a:rPr lang="en-GB" sz="1400" dirty="0"/>
              <a:t>-Herrera A G, Herrera-</a:t>
            </a:r>
            <a:r>
              <a:rPr lang="en-GB" sz="1400" dirty="0" err="1"/>
              <a:t>Viedma</a:t>
            </a:r>
            <a:r>
              <a:rPr lang="en-GB" sz="1400" dirty="0"/>
              <a:t> E and Herrera F 2011 Science Mapping Software Tools: Review, Analysis, and Cooperative Study </a:t>
            </a:r>
            <a:r>
              <a:rPr lang="en-GB" sz="1400" dirty="0" smtClean="0"/>
              <a:t>Among Tools </a:t>
            </a:r>
            <a:r>
              <a:rPr lang="en-GB" sz="1400" i="1" dirty="0"/>
              <a:t>J. Am. Soc. Inf. Sci. Technol.</a:t>
            </a:r>
            <a:r>
              <a:rPr lang="en-GB" sz="1400" dirty="0"/>
              <a:t> </a:t>
            </a:r>
            <a:r>
              <a:rPr lang="en-GB" sz="1400" b="1" dirty="0"/>
              <a:t>62</a:t>
            </a:r>
            <a:r>
              <a:rPr lang="en-GB" sz="1400" dirty="0"/>
              <a:t> 1382–402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1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machine learning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65" y="1413832"/>
            <a:ext cx="5355347" cy="4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CC_Powerpoint_Calibri_4zu3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C_Powerpoint_Calibri_4zu3" id="{4F8BAEE6-9DB6-4607-AA08-F558CF8B7215}" vid="{673A174B-B800-42D4-BEFA-E130E626E5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MCC_Powerpoint_Calibri_4zu3</Template>
  <TotalTime>0</TotalTime>
  <Words>483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Caput</vt:lpstr>
      <vt:lpstr>Caput Bold</vt:lpstr>
      <vt:lpstr>Caput Regular</vt:lpstr>
      <vt:lpstr>MCC_Powerpoint_Calibri_4zu3</vt:lpstr>
      <vt:lpstr>Computer-assisted methods for evidence synthesis</vt:lpstr>
      <vt:lpstr>Motivation</vt:lpstr>
      <vt:lpstr>Motivation</vt:lpstr>
      <vt:lpstr>Evidence synthesis stages</vt:lpstr>
      <vt:lpstr>Use an evidence synthesis platform</vt:lpstr>
      <vt:lpstr>Use an evidence synthesis platform</vt:lpstr>
      <vt:lpstr>Use scientometrics</vt:lpstr>
      <vt:lpstr>Use scientometrics</vt:lpstr>
      <vt:lpstr>Use machine learning</vt:lpstr>
      <vt:lpstr>Use machine learning</vt:lpstr>
      <vt:lpstr>Use dictionary methods</vt:lpstr>
      <vt:lpstr>Use dictionary methods</vt:lpstr>
      <vt:lpstr>Use topic modelling</vt:lpstr>
      <vt:lpstr>Use topic modelling</vt:lpstr>
      <vt:lpstr>Combine methods – evidence gaps and clusters</vt:lpstr>
      <vt:lpstr>Combine methods – epistemic communities</vt:lpstr>
      <vt:lpstr>PowerPoint Presentation</vt:lpstr>
      <vt:lpstr>Outlook – IPCC and beyond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Musterpräsentation</dc:title>
  <dc:creator>William Lamb</dc:creator>
  <dc:description>Präsentationsvorlage | Office 2010 | Systemschrift Arial</dc:description>
  <cp:lastModifiedBy>William Lamb</cp:lastModifiedBy>
  <cp:revision>30</cp:revision>
  <dcterms:created xsi:type="dcterms:W3CDTF">2018-10-02T11:14:53Z</dcterms:created>
  <dcterms:modified xsi:type="dcterms:W3CDTF">2018-10-15T07:35:06Z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001-000-001</vt:lpwstr>
  </property>
  <property fmtid="{D5CDD505-2E9C-101B-9397-08002B2CF9AE}" pid="4" name="Erstellt von">
    <vt:lpwstr>office network</vt:lpwstr>
  </property>
  <property fmtid="{D5CDD505-2E9C-101B-9397-08002B2CF9AE}" pid="5" name="Geändert am">
    <vt:lpwstr>20.03.2014</vt:lpwstr>
  </property>
  <property fmtid="{D5CDD505-2E9C-101B-9397-08002B2CF9AE}" pid="6" name="Stand">
    <vt:lpwstr>20.03.2014</vt:lpwstr>
  </property>
</Properties>
</file>