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5" r:id="rId4"/>
    <p:sldId id="267" r:id="rId5"/>
    <p:sldId id="265" r:id="rId6"/>
    <p:sldId id="278" r:id="rId7"/>
    <p:sldId id="279" r:id="rId8"/>
    <p:sldId id="277" r:id="rId9"/>
    <p:sldId id="281" r:id="rId10"/>
    <p:sldId id="276" r:id="rId11"/>
    <p:sldId id="280" r:id="rId12"/>
    <p:sldId id="282" r:id="rId13"/>
    <p:sldId id="275" r:id="rId14"/>
    <p:sldId id="284" r:id="rId15"/>
    <p:sldId id="288" r:id="rId16"/>
    <p:sldId id="272" r:id="rId17"/>
    <p:sldId id="270" r:id="rId18"/>
    <p:sldId id="283" r:id="rId19"/>
    <p:sldId id="274" r:id="rId20"/>
    <p:sldId id="269" r:id="rId21"/>
    <p:sldId id="268" r:id="rId22"/>
    <p:sldId id="28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ACDAF79-8E1F-452F-BFF4-643A8F2E2367}">
          <p14:sldIdLst>
            <p14:sldId id="256"/>
            <p14:sldId id="271"/>
            <p14:sldId id="285"/>
            <p14:sldId id="267"/>
            <p14:sldId id="265"/>
            <p14:sldId id="278"/>
            <p14:sldId id="279"/>
            <p14:sldId id="277"/>
            <p14:sldId id="281"/>
            <p14:sldId id="276"/>
            <p14:sldId id="280"/>
            <p14:sldId id="282"/>
            <p14:sldId id="275"/>
            <p14:sldId id="284"/>
            <p14:sldId id="288"/>
            <p14:sldId id="272"/>
            <p14:sldId id="270"/>
            <p14:sldId id="283"/>
            <p14:sldId id="274"/>
            <p14:sldId id="269"/>
            <p14:sldId id="26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4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5" d="100"/>
          <a:sy n="75" d="100"/>
        </p:scale>
        <p:origin x="183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2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1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5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05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6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7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7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11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73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28A9-706F-46F5-AEFE-AA92254A4869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9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ature/for-authors/formatting-guide" TargetMode="External"/><Relationship Id="rId2" Type="http://schemas.openxmlformats.org/officeDocument/2006/relationships/hyperlink" Target="https://www.sciencemag.org/authors/instructions-preparing-initial-manuscript#preparation-of-fig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kscape.org/learn/" TargetMode="External"/><Relationship Id="rId4" Type="http://schemas.openxmlformats.org/officeDocument/2006/relationships/hyperlink" Target="https://journals.plos.org/ploscompbiol/article?id=10.1371/journal.pcbi.100383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Jérôme </a:t>
            </a:r>
            <a:r>
              <a:rPr lang="de-DE" dirty="0" smtClean="0"/>
              <a:t>Hilaire</a:t>
            </a:r>
          </a:p>
          <a:p>
            <a:r>
              <a:rPr lang="de-DE" dirty="0" smtClean="0"/>
              <a:t>29 November 2018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33" y="5717058"/>
            <a:ext cx="1827775" cy="9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373629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3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Sharpen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enhance</a:t>
            </a:r>
            <a:r>
              <a:rPr lang="de-DE" dirty="0" smtClean="0"/>
              <a:t> </a:t>
            </a:r>
            <a:r>
              <a:rPr lang="de-DE" dirty="0" err="1" smtClean="0"/>
              <a:t>readibility</a:t>
            </a:r>
            <a:r>
              <a:rPr lang="de-DE" dirty="0" smtClean="0"/>
              <a:t> 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efficiently</a:t>
            </a:r>
            <a:endParaRPr lang="de-DE" dirty="0" smtClean="0"/>
          </a:p>
          <a:p>
            <a:r>
              <a:rPr lang="de-DE" dirty="0" err="1" smtClean="0"/>
              <a:t>Annotate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guiding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endParaRPr lang="de-DE" dirty="0" smtClean="0"/>
          </a:p>
          <a:p>
            <a:r>
              <a:rPr lang="de-DE" dirty="0" smtClean="0"/>
              <a:t>Create high-quality </a:t>
            </a:r>
            <a:r>
              <a:rPr lang="de-DE" dirty="0" err="1" smtClean="0"/>
              <a:t>conceptual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Beautify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23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373629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7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„</a:t>
            </a:r>
            <a:r>
              <a:rPr lang="de-DE" b="1" dirty="0" err="1" smtClean="0"/>
              <a:t>Inkscape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professional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b="1" dirty="0" err="1"/>
              <a:t>vector</a:t>
            </a:r>
            <a:r>
              <a:rPr lang="de-DE" b="1" dirty="0"/>
              <a:t> </a:t>
            </a:r>
            <a:r>
              <a:rPr lang="de-DE" b="1" dirty="0" err="1"/>
              <a:t>graphics</a:t>
            </a:r>
            <a:r>
              <a:rPr lang="de-DE" b="1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Linux, Mac OS X </a:t>
            </a:r>
            <a:r>
              <a:rPr lang="de-DE" dirty="0" err="1"/>
              <a:t>and</a:t>
            </a:r>
            <a:r>
              <a:rPr lang="de-DE" dirty="0"/>
              <a:t> Windows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 smtClean="0"/>
              <a:t>.“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5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„</a:t>
            </a:r>
            <a:r>
              <a:rPr lang="de-DE" b="1" dirty="0" err="1" smtClean="0"/>
              <a:t>Inkscape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professional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b="1" dirty="0" err="1"/>
              <a:t>vector</a:t>
            </a:r>
            <a:r>
              <a:rPr lang="de-DE" b="1" dirty="0"/>
              <a:t> </a:t>
            </a:r>
            <a:r>
              <a:rPr lang="de-DE" b="1" dirty="0" err="1"/>
              <a:t>graphics</a:t>
            </a:r>
            <a:r>
              <a:rPr lang="de-DE" b="1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Linux, Mac OS X </a:t>
            </a:r>
            <a:r>
              <a:rPr lang="de-DE" dirty="0" err="1"/>
              <a:t>and</a:t>
            </a:r>
            <a:r>
              <a:rPr lang="de-DE" dirty="0"/>
              <a:t> Windows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 smtClean="0"/>
              <a:t>.“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75038" y="4027217"/>
            <a:ext cx="100419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333333"/>
                </a:solidFill>
              </a:rPr>
              <a:t>“Vector-based </a:t>
            </a:r>
            <a:r>
              <a:rPr lang="en-US" sz="2800" dirty="0">
                <a:solidFill>
                  <a:srgbClr val="333333"/>
                </a:solidFill>
              </a:rPr>
              <a:t>files will give us maximum flexibility for </a:t>
            </a:r>
            <a:r>
              <a:rPr lang="en-US" sz="2800" b="1" dirty="0">
                <a:solidFill>
                  <a:srgbClr val="333333"/>
                </a:solidFill>
              </a:rPr>
              <a:t>sizing</a:t>
            </a:r>
            <a:r>
              <a:rPr lang="en-US" sz="2800" dirty="0">
                <a:solidFill>
                  <a:srgbClr val="333333"/>
                </a:solidFill>
              </a:rPr>
              <a:t> your figures properly </a:t>
            </a:r>
            <a:r>
              <a:rPr lang="en-US" sz="2800" b="1" dirty="0">
                <a:solidFill>
                  <a:srgbClr val="333333"/>
                </a:solidFill>
              </a:rPr>
              <a:t>without losing </a:t>
            </a:r>
            <a:r>
              <a:rPr lang="en-US" sz="2800" b="1" dirty="0" smtClean="0">
                <a:solidFill>
                  <a:srgbClr val="333333"/>
                </a:solidFill>
              </a:rPr>
              <a:t>resolution</a:t>
            </a:r>
            <a:r>
              <a:rPr lang="en-US" sz="2800" dirty="0" smtClean="0">
                <a:solidFill>
                  <a:srgbClr val="333333"/>
                </a:solidFill>
              </a:rPr>
              <a:t>”</a:t>
            </a:r>
          </a:p>
          <a:p>
            <a:pPr algn="ctr"/>
            <a:r>
              <a:rPr lang="en-US" sz="2800" i="1" dirty="0" smtClean="0">
                <a:solidFill>
                  <a:srgbClr val="333333"/>
                </a:solidFill>
              </a:rPr>
              <a:t>Science (2018)</a:t>
            </a:r>
            <a:endParaRPr lang="de-DE" sz="2800" i="1" dirty="0"/>
          </a:p>
        </p:txBody>
      </p:sp>
    </p:spTree>
    <p:extLst>
      <p:ext uri="{BB962C8B-B14F-4D97-AF65-F5344CB8AC3E}">
        <p14:creationId xmlns:p14="http://schemas.microsoft.com/office/powerpoint/2010/main" val="36721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„</a:t>
            </a:r>
            <a:r>
              <a:rPr lang="de-DE" b="1" dirty="0" err="1" smtClean="0"/>
              <a:t>Inkscape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professional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graphics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Linux, Mac OS X </a:t>
            </a:r>
            <a:r>
              <a:rPr lang="de-DE" dirty="0" err="1"/>
              <a:t>and</a:t>
            </a:r>
            <a:r>
              <a:rPr lang="de-DE" dirty="0"/>
              <a:t> Windows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 smtClean="0"/>
              <a:t>.“</a:t>
            </a:r>
            <a:endParaRPr lang="de-DE" dirty="0"/>
          </a:p>
        </p:txBody>
      </p:sp>
      <p:pic>
        <p:nvPicPr>
          <p:cNvPr id="1026" name="Picture 2" descr="Image result for vector graphics vs r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16" y="4001294"/>
            <a:ext cx="4414968" cy="220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Image result for airplane complex cockp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6" y="116022"/>
            <a:ext cx="9415849" cy="62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21983" y="6368735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Concorde‘s</a:t>
            </a:r>
            <a:r>
              <a:rPr lang="de-DE" dirty="0" smtClean="0"/>
              <a:t> </a:t>
            </a:r>
            <a:r>
              <a:rPr lang="de-DE" dirty="0" err="1" smtClean="0"/>
              <a:t>cockpit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0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7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lines</a:t>
            </a:r>
            <a:r>
              <a:rPr lang="de-DE" dirty="0" smtClean="0"/>
              <a:t>, </a:t>
            </a:r>
            <a:r>
              <a:rPr lang="de-DE" dirty="0" err="1" smtClean="0"/>
              <a:t>paths</a:t>
            </a:r>
            <a:r>
              <a:rPr lang="de-DE" dirty="0" smtClean="0"/>
              <a:t>, </a:t>
            </a:r>
            <a:r>
              <a:rPr lang="de-DE" dirty="0" err="1" smtClean="0"/>
              <a:t>rectangles</a:t>
            </a:r>
            <a:r>
              <a:rPr lang="de-DE" dirty="0" smtClean="0"/>
              <a:t>, </a:t>
            </a:r>
            <a:r>
              <a:rPr lang="de-DE" dirty="0" err="1" smtClean="0"/>
              <a:t>circles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Modify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scale</a:t>
            </a:r>
            <a:r>
              <a:rPr lang="de-DE" dirty="0" smtClean="0"/>
              <a:t>, </a:t>
            </a:r>
            <a:r>
              <a:rPr lang="de-DE" dirty="0" err="1" smtClean="0"/>
              <a:t>rotate</a:t>
            </a:r>
            <a:r>
              <a:rPr lang="de-DE" dirty="0" smtClean="0"/>
              <a:t>, </a:t>
            </a:r>
            <a:r>
              <a:rPr lang="de-DE" dirty="0" err="1" smtClean="0"/>
              <a:t>flip</a:t>
            </a:r>
            <a:r>
              <a:rPr lang="de-DE" dirty="0" smtClean="0"/>
              <a:t>, </a:t>
            </a:r>
            <a:r>
              <a:rPr lang="de-DE" dirty="0" err="1" smtClean="0"/>
              <a:t>reshape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Align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arrange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Format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colour</a:t>
            </a:r>
            <a:r>
              <a:rPr lang="de-DE" dirty="0" smtClean="0"/>
              <a:t>, </a:t>
            </a:r>
            <a:r>
              <a:rPr lang="de-DE" dirty="0" err="1" smtClean="0"/>
              <a:t>line</a:t>
            </a:r>
            <a:r>
              <a:rPr lang="de-DE" dirty="0" smtClean="0"/>
              <a:t> style)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Export PNG </a:t>
            </a:r>
            <a:r>
              <a:rPr lang="de-DE" dirty="0" err="1" smtClean="0"/>
              <a:t>image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Vectorise</a:t>
            </a:r>
            <a:r>
              <a:rPr lang="de-DE" dirty="0"/>
              <a:t> </a:t>
            </a:r>
            <a:r>
              <a:rPr lang="de-DE" dirty="0" err="1"/>
              <a:t>pixelated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</a:t>
            </a:r>
            <a:r>
              <a:rPr lang="de-DE" dirty="0" err="1"/>
              <a:t>raster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Layers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7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7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Create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lines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paths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rectangles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circles</a:t>
            </a:r>
            <a:r>
              <a:rPr lang="de-DE" dirty="0" smtClean="0">
                <a:solidFill>
                  <a:srgbClr val="D04423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Modify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scale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rotate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flip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reshape</a:t>
            </a:r>
            <a:r>
              <a:rPr lang="de-DE" dirty="0" smtClean="0">
                <a:solidFill>
                  <a:srgbClr val="D04423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solidFill>
                  <a:srgbClr val="D04423"/>
                </a:solidFill>
              </a:rPr>
              <a:t>Align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and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arrange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endParaRPr lang="de-DE" dirty="0" smtClean="0">
              <a:solidFill>
                <a:srgbClr val="D0442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Format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colour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line</a:t>
            </a:r>
            <a:r>
              <a:rPr lang="de-DE" dirty="0" smtClean="0">
                <a:solidFill>
                  <a:srgbClr val="D04423"/>
                </a:solidFill>
              </a:rPr>
              <a:t> style)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Export PNG </a:t>
            </a:r>
            <a:r>
              <a:rPr lang="de-DE" dirty="0" err="1" smtClean="0"/>
              <a:t>image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Vectorise</a:t>
            </a:r>
            <a:r>
              <a:rPr lang="de-DE" dirty="0" smtClean="0"/>
              <a:t> </a:t>
            </a:r>
            <a:r>
              <a:rPr lang="de-DE" dirty="0" err="1" smtClean="0"/>
              <a:t>pixelated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(</a:t>
            </a:r>
            <a:r>
              <a:rPr lang="de-DE" dirty="0" err="1" smtClean="0"/>
              <a:t>raster</a:t>
            </a:r>
            <a:r>
              <a:rPr lang="de-DE" dirty="0" smtClean="0"/>
              <a:t>)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Layers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00" name="Picture 4" descr="Image result for power 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2222818"/>
            <a:ext cx="1619250" cy="15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7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2 </a:t>
            </a:r>
            <a:r>
              <a:rPr lang="de-DE" dirty="0" err="1"/>
              <a:t>e</a:t>
            </a:r>
            <a:r>
              <a:rPr lang="de-DE" dirty="0" err="1" smtClean="0"/>
              <a:t>xamples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73" y="373629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04" y="3858623"/>
            <a:ext cx="1118174" cy="8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rechts 2"/>
          <p:cNvSpPr/>
          <p:nvPr/>
        </p:nvSpPr>
        <p:spPr>
          <a:xfrm>
            <a:off x="5515232" y="4158072"/>
            <a:ext cx="1161536" cy="2718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00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Remember, in science, </a:t>
            </a:r>
            <a:r>
              <a:rPr lang="en-US" b="1" dirty="0">
                <a:solidFill>
                  <a:srgbClr val="FF0000"/>
                </a:solidFill>
              </a:rPr>
              <a:t>message and readability</a:t>
            </a:r>
            <a:r>
              <a:rPr lang="en-US" dirty="0"/>
              <a:t> of the figure is the most important aspect while beauty is only an </a:t>
            </a:r>
            <a:r>
              <a:rPr lang="en-US" dirty="0" smtClean="0"/>
              <a:t>option”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err="1"/>
              <a:t>Rougier</a:t>
            </a:r>
            <a:r>
              <a:rPr lang="en-US" i="1" dirty="0"/>
              <a:t> et al. (2014) 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“</a:t>
            </a:r>
            <a:r>
              <a:rPr lang="en-US" i="1" dirty="0"/>
              <a:t>Ten Simple Rules for Better </a:t>
            </a:r>
            <a:r>
              <a:rPr lang="en-US" i="1" dirty="0" smtClean="0"/>
              <a:t>Figures”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57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Create a high-quality multi-panel </a:t>
            </a:r>
            <a:r>
              <a:rPr lang="de-DE" dirty="0" err="1" smtClean="0"/>
              <a:t>figure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615"/>
            <a:ext cx="10515600" cy="3945358"/>
          </a:xfrm>
        </p:spPr>
      </p:pic>
    </p:spTree>
    <p:extLst>
      <p:ext uri="{BB962C8B-B14F-4D97-AF65-F5344CB8AC3E}">
        <p14:creationId xmlns:p14="http://schemas.microsoft.com/office/powerpoint/2010/main" val="387652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Vectorise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photo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drawing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66" y="2747168"/>
            <a:ext cx="1079394" cy="125412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3" y="4922837"/>
            <a:ext cx="1866900" cy="8728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941277"/>
            <a:ext cx="1866900" cy="8543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53" y="2747168"/>
            <a:ext cx="1079394" cy="12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www.sciencemag.org/authors/instructions-preparing-initial-manuscript#preparation-of-figures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www.nature.com/nature/for-authors/formatting-guide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journals.plos.org/ploscompbiol/article?id=10.1371/journal.pcbi.1003833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https://inkscape.org/learn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62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endParaRPr lang="de-DE" dirty="0"/>
          </a:p>
        </p:txBody>
      </p:sp>
      <p:pic>
        <p:nvPicPr>
          <p:cNvPr id="2050" name="Picture 2" descr="journal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86" y="2115750"/>
            <a:ext cx="1143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vironmental Research Let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888" y="2115750"/>
            <a:ext cx="110317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445268" y="4005571"/>
            <a:ext cx="3358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“Figures </a:t>
            </a:r>
            <a:r>
              <a:rPr lang="en-US" dirty="0"/>
              <a:t>should be in a finished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suitable for publication</a:t>
            </a:r>
            <a:r>
              <a:rPr lang="en-US" dirty="0" smtClean="0"/>
              <a:t>. […]“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126373" y="4005571"/>
            <a:ext cx="36580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/>
              <a:t>Carefully chosen and well-prepared </a:t>
            </a:r>
            <a:endParaRPr lang="en-US" dirty="0" smtClean="0"/>
          </a:p>
          <a:p>
            <a:pPr algn="ctr"/>
            <a:r>
              <a:rPr lang="en-US" dirty="0" smtClean="0"/>
              <a:t>figures</a:t>
            </a:r>
            <a:r>
              <a:rPr lang="en-US" dirty="0"/>
              <a:t>, such as diagrams and </a:t>
            </a:r>
            <a:endParaRPr lang="en-US" dirty="0" smtClean="0"/>
          </a:p>
          <a:p>
            <a:pPr algn="ctr"/>
            <a:r>
              <a:rPr lang="en-US" dirty="0" smtClean="0"/>
              <a:t>photographs</a:t>
            </a:r>
            <a:r>
              <a:rPr lang="en-US" dirty="0"/>
              <a:t>, can greatly </a:t>
            </a:r>
            <a:endParaRPr lang="en-US" dirty="0" smtClean="0"/>
          </a:p>
          <a:p>
            <a:pPr algn="ctr"/>
            <a:r>
              <a:rPr lang="en-US" dirty="0" smtClean="0"/>
              <a:t>enhance </a:t>
            </a:r>
            <a:r>
              <a:rPr lang="en-US" dirty="0"/>
              <a:t>your article. </a:t>
            </a:r>
            <a:r>
              <a:rPr lang="en-US" dirty="0" smtClean="0"/>
              <a:t>[…]“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3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workflow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„ A </a:t>
            </a:r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worth</a:t>
            </a:r>
            <a:r>
              <a:rPr lang="de-DE" dirty="0" smtClean="0"/>
              <a:t> a </a:t>
            </a:r>
            <a:r>
              <a:rPr lang="de-DE" dirty="0" err="1" smtClean="0"/>
              <a:t>thousand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.“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7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4460105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4460105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/>
          <p:cNvCxnSpPr>
            <a:stCxn id="12" idx="3"/>
          </p:cNvCxnSpPr>
          <p:nvPr/>
        </p:nvCxnSpPr>
        <p:spPr>
          <a:xfrm flipV="1">
            <a:off x="10824521" y="3402226"/>
            <a:ext cx="659025" cy="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11436856" y="3402226"/>
            <a:ext cx="4669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651563" y="5601730"/>
            <a:ext cx="10785293" cy="0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650789" y="3402226"/>
            <a:ext cx="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endCxn id="5" idx="1"/>
          </p:cNvCxnSpPr>
          <p:nvPr/>
        </p:nvCxnSpPr>
        <p:spPr>
          <a:xfrm>
            <a:off x="651563" y="3402226"/>
            <a:ext cx="781821" cy="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864973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033320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7496434" y="3176898"/>
            <a:ext cx="864973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Image result for inksca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284660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614425" y="40750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Enhance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/>
          <p:cNvCxnSpPr>
            <a:stCxn id="12" idx="3"/>
          </p:cNvCxnSpPr>
          <p:nvPr/>
        </p:nvCxnSpPr>
        <p:spPr>
          <a:xfrm flipV="1">
            <a:off x="10824521" y="3402226"/>
            <a:ext cx="659025" cy="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11436856" y="3402226"/>
            <a:ext cx="4669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651563" y="5601730"/>
            <a:ext cx="10785293" cy="0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650789" y="3402226"/>
            <a:ext cx="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endCxn id="5" idx="1"/>
          </p:cNvCxnSpPr>
          <p:nvPr/>
        </p:nvCxnSpPr>
        <p:spPr>
          <a:xfrm>
            <a:off x="651563" y="3402226"/>
            <a:ext cx="781821" cy="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6096000" y="4445578"/>
            <a:ext cx="1604" cy="51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2459735" y="4961106"/>
            <a:ext cx="3636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2459735" y="4444365"/>
            <a:ext cx="1363" cy="51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083688" y="5036165"/>
            <a:ext cx="12312" cy="549089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>
            <a:off x="5705089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 smtClean="0"/>
              <a:t> </a:t>
            </a:r>
            <a:r>
              <a:rPr lang="de-DE" dirty="0" err="1" smtClean="0"/>
              <a:t>workflows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2 </a:t>
            </a:r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276891" y="2270986"/>
            <a:ext cx="1324965" cy="707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61" y="2488395"/>
            <a:ext cx="351605" cy="2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10" y="2415308"/>
            <a:ext cx="418666" cy="41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655921" y="303145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2"/>
                </a:solidFill>
              </a:rPr>
              <a:t>Create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6766232" y="2488395"/>
            <a:ext cx="523013" cy="27249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7453621" y="2270985"/>
            <a:ext cx="1324965" cy="707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8942962" y="2488395"/>
            <a:ext cx="523013" cy="27249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9630350" y="2270985"/>
            <a:ext cx="1324965" cy="707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Image result for inksca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15" y="2288678"/>
            <a:ext cx="671926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778392" y="3033063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chemeClr val="tx2"/>
                </a:solidFill>
              </a:rPr>
              <a:t>Enhance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030063" y="303145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0603" y="2331380"/>
            <a:ext cx="588558" cy="58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/>
          <p:cNvCxnSpPr>
            <a:stCxn id="12" idx="3"/>
          </p:cNvCxnSpPr>
          <p:nvPr/>
        </p:nvCxnSpPr>
        <p:spPr>
          <a:xfrm flipV="1">
            <a:off x="10955315" y="2624641"/>
            <a:ext cx="398485" cy="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11325569" y="2624641"/>
            <a:ext cx="28231" cy="1319985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4804157" y="3954588"/>
            <a:ext cx="6521412" cy="0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4803689" y="2624641"/>
            <a:ext cx="0" cy="1319985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endCxn id="5" idx="1"/>
          </p:cNvCxnSpPr>
          <p:nvPr/>
        </p:nvCxnSpPr>
        <p:spPr>
          <a:xfrm>
            <a:off x="4804157" y="2624641"/>
            <a:ext cx="472734" cy="1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8096178" y="3255512"/>
            <a:ext cx="970" cy="31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H="1">
            <a:off x="5897482" y="3567230"/>
            <a:ext cx="2198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5897482" y="3254778"/>
            <a:ext cx="824" cy="31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8088734" y="3612615"/>
            <a:ext cx="7445" cy="3320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ach unten gekrümmter Pfeil 32"/>
          <p:cNvSpPr/>
          <p:nvPr/>
        </p:nvSpPr>
        <p:spPr>
          <a:xfrm>
            <a:off x="5683082" y="1988946"/>
            <a:ext cx="512584" cy="236134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Nach unten gekrümmter Pfeil 33"/>
          <p:cNvSpPr/>
          <p:nvPr/>
        </p:nvSpPr>
        <p:spPr>
          <a:xfrm>
            <a:off x="7859811" y="1988946"/>
            <a:ext cx="512584" cy="236134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Pfeil nach rechts 39"/>
          <p:cNvSpPr/>
          <p:nvPr/>
        </p:nvSpPr>
        <p:spPr>
          <a:xfrm>
            <a:off x="6766232" y="4887593"/>
            <a:ext cx="2699743" cy="28245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5276066" y="4681346"/>
            <a:ext cx="1324965" cy="707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bgerundetes Rechteck 42"/>
          <p:cNvSpPr/>
          <p:nvPr/>
        </p:nvSpPr>
        <p:spPr>
          <a:xfrm>
            <a:off x="9630350" y="4670183"/>
            <a:ext cx="1324965" cy="707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6" descr="Image result for inksca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60" y="4699039"/>
            <a:ext cx="671926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5635171" y="544182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0030063" y="543065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47" name="Picture 8" descr="Image result for discu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0603" y="4730578"/>
            <a:ext cx="588558" cy="58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Gerader Verbinder 47"/>
          <p:cNvCxnSpPr>
            <a:stCxn id="43" idx="3"/>
          </p:cNvCxnSpPr>
          <p:nvPr/>
        </p:nvCxnSpPr>
        <p:spPr>
          <a:xfrm flipV="1">
            <a:off x="10955315" y="5023839"/>
            <a:ext cx="398485" cy="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11325569" y="5023839"/>
            <a:ext cx="28231" cy="1319985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4804157" y="6353786"/>
            <a:ext cx="6521412" cy="0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4803689" y="5023839"/>
            <a:ext cx="0" cy="1319985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4804157" y="5023839"/>
            <a:ext cx="472734" cy="1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Nach unten gekrümmter Pfeil 57"/>
          <p:cNvSpPr/>
          <p:nvPr/>
        </p:nvSpPr>
        <p:spPr>
          <a:xfrm>
            <a:off x="5682256" y="4399307"/>
            <a:ext cx="512584" cy="236134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3902" y="2807579"/>
            <a:ext cx="3366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Quantitative </a:t>
            </a:r>
            <a:r>
              <a:rPr lang="de-DE" sz="2800" dirty="0" err="1" smtClean="0"/>
              <a:t>figures</a:t>
            </a:r>
            <a:endParaRPr lang="de-DE" sz="2800" dirty="0" smtClean="0"/>
          </a:p>
          <a:p>
            <a:r>
              <a:rPr lang="de-DE" sz="2800" dirty="0" smtClean="0"/>
              <a:t>(</a:t>
            </a:r>
            <a:r>
              <a:rPr lang="de-DE" sz="2800" dirty="0" err="1" smtClean="0"/>
              <a:t>multipanel</a:t>
            </a:r>
            <a:r>
              <a:rPr lang="de-DE" sz="2800" dirty="0" smtClean="0"/>
              <a:t>, </a:t>
            </a:r>
            <a:r>
              <a:rPr lang="de-DE" sz="2800" dirty="0" err="1" smtClean="0"/>
              <a:t>labelling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43902" y="5303320"/>
            <a:ext cx="290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Conceptual</a:t>
            </a:r>
            <a:r>
              <a:rPr lang="de-DE" sz="2800" dirty="0" smtClean="0"/>
              <a:t> </a:t>
            </a:r>
            <a:r>
              <a:rPr lang="de-DE" sz="2800" dirty="0" err="1" smtClean="0"/>
              <a:t>figures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634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78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Practical steps for creating meaningful scientific figures</vt:lpstr>
      <vt:lpstr>PowerPoint-Präsentation</vt:lpstr>
      <vt:lpstr>Know your target</vt:lpstr>
      <vt:lpstr>Figure creation workflow</vt:lpstr>
      <vt:lpstr>Figures as an iterative process</vt:lpstr>
      <vt:lpstr>Figures as an iterative process</vt:lpstr>
      <vt:lpstr>Figures as an iterative process</vt:lpstr>
      <vt:lpstr>Figures as an iterative process</vt:lpstr>
      <vt:lpstr>2 workflows for 2 figure types</vt:lpstr>
      <vt:lpstr>Why use Inkscape?</vt:lpstr>
      <vt:lpstr>Why?</vt:lpstr>
      <vt:lpstr>What is Inkscape?</vt:lpstr>
      <vt:lpstr>PowerPoint-Präsentation</vt:lpstr>
      <vt:lpstr>PowerPoint-Präsentation</vt:lpstr>
      <vt:lpstr>PowerPoint-Präsentation</vt:lpstr>
      <vt:lpstr>PowerPoint-Präsentation</vt:lpstr>
      <vt:lpstr>The 7 most useful Inkscape functions</vt:lpstr>
      <vt:lpstr>The 7 most useful Inkscape functions</vt:lpstr>
      <vt:lpstr>2 examples</vt:lpstr>
      <vt:lpstr>1. Create a high-quality multi-panel figure</vt:lpstr>
      <vt:lpstr>2. Vectorise a photo or drawing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Jérôme Hilaire</dc:creator>
  <cp:lastModifiedBy>Jérôme Hilaire</cp:lastModifiedBy>
  <cp:revision>29</cp:revision>
  <dcterms:created xsi:type="dcterms:W3CDTF">2018-11-15T10:53:41Z</dcterms:created>
  <dcterms:modified xsi:type="dcterms:W3CDTF">2018-11-23T12:31:52Z</dcterms:modified>
</cp:coreProperties>
</file>