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91" r:id="rId4"/>
    <p:sldId id="285" r:id="rId5"/>
    <p:sldId id="265" r:id="rId6"/>
    <p:sldId id="278" r:id="rId7"/>
    <p:sldId id="279" r:id="rId8"/>
    <p:sldId id="277" r:id="rId9"/>
    <p:sldId id="280" r:id="rId10"/>
    <p:sldId id="292" r:id="rId11"/>
    <p:sldId id="275" r:id="rId12"/>
    <p:sldId id="288" r:id="rId13"/>
    <p:sldId id="272" r:id="rId14"/>
    <p:sldId id="270" r:id="rId15"/>
    <p:sldId id="283" r:id="rId16"/>
    <p:sldId id="274" r:id="rId17"/>
    <p:sldId id="269" r:id="rId18"/>
    <p:sldId id="268" r:id="rId19"/>
    <p:sldId id="28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ACDAF79-8E1F-452F-BFF4-643A8F2E2367}">
          <p14:sldIdLst>
            <p14:sldId id="256"/>
            <p14:sldId id="267"/>
            <p14:sldId id="291"/>
            <p14:sldId id="285"/>
            <p14:sldId id="265"/>
            <p14:sldId id="278"/>
            <p14:sldId id="279"/>
            <p14:sldId id="277"/>
            <p14:sldId id="280"/>
            <p14:sldId id="292"/>
            <p14:sldId id="275"/>
            <p14:sldId id="288"/>
            <p14:sldId id="272"/>
            <p14:sldId id="270"/>
            <p14:sldId id="283"/>
            <p14:sldId id="274"/>
            <p14:sldId id="269"/>
            <p14:sldId id="26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44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2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15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05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08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46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71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97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11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73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58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328A9-706F-46F5-AEFE-AA92254A4869}" type="datetimeFigureOut">
              <a:rPr lang="de-DE" smtClean="0"/>
              <a:t>29.11.2018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964B-1C9D-4FEA-B1DA-5F136C7C7BB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720" y="5911307"/>
            <a:ext cx="1827775" cy="905503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0" y="6567586"/>
            <a:ext cx="4934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Jérôme Hilaire &amp; William Lamb – Scientific </a:t>
            </a:r>
            <a:r>
              <a:rPr lang="de-DE" sz="1400" dirty="0" err="1" smtClean="0">
                <a:solidFill>
                  <a:schemeClr val="bg1">
                    <a:lumMod val="85000"/>
                  </a:schemeClr>
                </a:solidFill>
              </a:rPr>
              <a:t>figure</a:t>
            </a: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bg1">
                    <a:lumMod val="85000"/>
                  </a:schemeClr>
                </a:solidFill>
              </a:rPr>
              <a:t>seminar</a:t>
            </a: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de-DE" sz="1400" dirty="0" err="1" smtClean="0">
                <a:solidFill>
                  <a:schemeClr val="bg1">
                    <a:lumMod val="85000"/>
                  </a:schemeClr>
                </a:solidFill>
              </a:rPr>
              <a:t>part</a:t>
            </a: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 2)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6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" TargetMode="External"/><Relationship Id="rId3" Type="http://schemas.openxmlformats.org/officeDocument/2006/relationships/hyperlink" Target="https://www.nature.com/nature/for-authors/formatting-guide" TargetMode="External"/><Relationship Id="rId7" Type="http://schemas.openxmlformats.org/officeDocument/2006/relationships/hyperlink" Target="https://www.youtube.com/playlist?list=PLxtauMB7RON_2tg-mRQTuieFUr29IOKzW" TargetMode="External"/><Relationship Id="rId2" Type="http://schemas.openxmlformats.org/officeDocument/2006/relationships/hyperlink" Target="https://www.sciencemag.org/authors/instructions-preparing-initial-manuscript#preparation-of-figur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yranch.github.io/figurefirst/" TargetMode="External"/><Relationship Id="rId5" Type="http://schemas.openxmlformats.org/officeDocument/2006/relationships/hyperlink" Target="https://inkscape.org/learn/" TargetMode="External"/><Relationship Id="rId4" Type="http://schemas.openxmlformats.org/officeDocument/2006/relationships/hyperlink" Target="https://journals.plos.org/ploscompbiol/article?id=10.1371/journal.pcbi.100383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meaningful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25745"/>
          </a:xfrm>
        </p:spPr>
        <p:txBody>
          <a:bodyPr>
            <a:normAutofit/>
          </a:bodyPr>
          <a:lstStyle/>
          <a:p>
            <a:r>
              <a:rPr lang="de-DE" dirty="0" smtClean="0"/>
              <a:t>Scientific </a:t>
            </a:r>
            <a:r>
              <a:rPr lang="de-DE" dirty="0" err="1" smtClean="0"/>
              <a:t>figures</a:t>
            </a:r>
            <a:r>
              <a:rPr lang="de-DE" dirty="0" smtClean="0"/>
              <a:t> </a:t>
            </a:r>
            <a:r>
              <a:rPr lang="de-DE" dirty="0" err="1" smtClean="0"/>
              <a:t>seminar</a:t>
            </a:r>
            <a:r>
              <a:rPr lang="de-DE" dirty="0" smtClean="0"/>
              <a:t> – </a:t>
            </a:r>
            <a:r>
              <a:rPr lang="de-DE" dirty="0"/>
              <a:t>P</a:t>
            </a:r>
            <a:r>
              <a:rPr lang="de-DE" dirty="0" smtClean="0"/>
              <a:t>art 2</a:t>
            </a:r>
          </a:p>
          <a:p>
            <a:endParaRPr lang="de-DE" dirty="0" smtClean="0"/>
          </a:p>
          <a:p>
            <a:r>
              <a:rPr lang="de-DE" dirty="0" smtClean="0"/>
              <a:t>Jérôme Hilaire &amp; William Lamb</a:t>
            </a:r>
          </a:p>
          <a:p>
            <a:r>
              <a:rPr lang="de-DE" dirty="0" smtClean="0"/>
              <a:t>29 November 2018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719" y="5927783"/>
            <a:ext cx="1827775" cy="9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Inkscape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3637439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„</a:t>
            </a:r>
            <a:r>
              <a:rPr lang="de-DE" b="1" dirty="0" err="1" smtClean="0"/>
              <a:t>Inkscape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 professional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b="1" dirty="0" err="1">
                <a:solidFill>
                  <a:srgbClr val="FF0000"/>
                </a:solidFill>
              </a:rPr>
              <a:t>vector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graphics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on Linux, Mac OS X </a:t>
            </a:r>
            <a:r>
              <a:rPr lang="de-DE" dirty="0" err="1"/>
              <a:t>and</a:t>
            </a:r>
            <a:r>
              <a:rPr lang="de-DE" dirty="0"/>
              <a:t> Windows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computers</a:t>
            </a:r>
            <a:r>
              <a:rPr lang="de-DE" dirty="0" smtClean="0"/>
              <a:t>.“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        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9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8" y="47228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7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 smtClean="0"/>
              <a:t>„</a:t>
            </a:r>
            <a:r>
              <a:rPr lang="de-DE" b="1" dirty="0" err="1" smtClean="0"/>
              <a:t>Inkscape</a:t>
            </a:r>
            <a:r>
              <a:rPr lang="de-DE" dirty="0"/>
              <a:t> </a:t>
            </a:r>
            <a:r>
              <a:rPr lang="de-DE" dirty="0" err="1"/>
              <a:t>is</a:t>
            </a:r>
            <a:r>
              <a:rPr lang="de-DE" dirty="0"/>
              <a:t> professional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b="1" dirty="0" err="1">
                <a:solidFill>
                  <a:srgbClr val="FF0000"/>
                </a:solidFill>
              </a:rPr>
              <a:t>vector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graphics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on Linux, Mac OS X </a:t>
            </a:r>
            <a:r>
              <a:rPr lang="de-DE" dirty="0" err="1"/>
              <a:t>and</a:t>
            </a:r>
            <a:r>
              <a:rPr lang="de-DE" dirty="0"/>
              <a:t> Windows </a:t>
            </a:r>
            <a:r>
              <a:rPr lang="de-DE" dirty="0" err="1"/>
              <a:t>desktop</a:t>
            </a:r>
            <a:r>
              <a:rPr lang="de-DE" dirty="0"/>
              <a:t> </a:t>
            </a:r>
            <a:r>
              <a:rPr lang="de-DE" dirty="0" err="1"/>
              <a:t>computers</a:t>
            </a:r>
            <a:r>
              <a:rPr lang="de-DE" dirty="0" smtClean="0"/>
              <a:t>.“</a:t>
            </a:r>
            <a:endParaRPr lang="de-DE" dirty="0"/>
          </a:p>
        </p:txBody>
      </p:sp>
      <p:pic>
        <p:nvPicPr>
          <p:cNvPr id="1026" name="Picture 2" descr="Image result for vector graphics vs ra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16" y="4001294"/>
            <a:ext cx="4414968" cy="220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        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8" name="Picture 6" descr="Image result for inksca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8" y="47228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Image result for airplane complex cockp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76" y="116022"/>
            <a:ext cx="9415849" cy="62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121983" y="6368735"/>
            <a:ext cx="194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Concorde‘s</a:t>
            </a:r>
            <a:r>
              <a:rPr lang="de-DE" dirty="0" smtClean="0"/>
              <a:t> </a:t>
            </a:r>
            <a:r>
              <a:rPr lang="de-DE" dirty="0" err="1" smtClean="0"/>
              <a:t>cockpit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0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The 7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Create </a:t>
            </a:r>
            <a:r>
              <a:rPr lang="de-DE" dirty="0" err="1" smtClean="0"/>
              <a:t>objects</a:t>
            </a:r>
            <a:r>
              <a:rPr lang="de-DE" dirty="0" smtClean="0"/>
              <a:t> (e.g. </a:t>
            </a:r>
            <a:r>
              <a:rPr lang="de-DE" dirty="0" err="1" smtClean="0"/>
              <a:t>lines</a:t>
            </a:r>
            <a:r>
              <a:rPr lang="de-DE" dirty="0" smtClean="0"/>
              <a:t>, </a:t>
            </a:r>
            <a:r>
              <a:rPr lang="de-DE" dirty="0" err="1" smtClean="0"/>
              <a:t>paths</a:t>
            </a:r>
            <a:r>
              <a:rPr lang="de-DE" dirty="0" smtClean="0"/>
              <a:t>, </a:t>
            </a:r>
            <a:r>
              <a:rPr lang="de-DE" dirty="0" err="1" smtClean="0"/>
              <a:t>rectangles</a:t>
            </a:r>
            <a:r>
              <a:rPr lang="de-DE" dirty="0" smtClean="0"/>
              <a:t>, </a:t>
            </a:r>
            <a:r>
              <a:rPr lang="de-DE" dirty="0" err="1" smtClean="0"/>
              <a:t>circles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Modify </a:t>
            </a:r>
            <a:r>
              <a:rPr lang="de-DE" dirty="0" err="1" smtClean="0"/>
              <a:t>objects</a:t>
            </a:r>
            <a:r>
              <a:rPr lang="de-DE" dirty="0" smtClean="0"/>
              <a:t> (e.g. </a:t>
            </a:r>
            <a:r>
              <a:rPr lang="de-DE" dirty="0" err="1" smtClean="0"/>
              <a:t>scale</a:t>
            </a:r>
            <a:r>
              <a:rPr lang="de-DE" dirty="0" smtClean="0"/>
              <a:t>, </a:t>
            </a:r>
            <a:r>
              <a:rPr lang="de-DE" dirty="0" err="1" smtClean="0"/>
              <a:t>rotate</a:t>
            </a:r>
            <a:r>
              <a:rPr lang="de-DE" dirty="0" smtClean="0"/>
              <a:t>, </a:t>
            </a:r>
            <a:r>
              <a:rPr lang="de-DE" dirty="0" err="1" smtClean="0"/>
              <a:t>flip</a:t>
            </a:r>
            <a:r>
              <a:rPr lang="de-DE" dirty="0" smtClean="0"/>
              <a:t>, </a:t>
            </a:r>
            <a:r>
              <a:rPr lang="de-DE" dirty="0" err="1" smtClean="0"/>
              <a:t>reshape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Align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arrange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Format </a:t>
            </a:r>
            <a:r>
              <a:rPr lang="de-DE" dirty="0" err="1" smtClean="0"/>
              <a:t>objects</a:t>
            </a:r>
            <a:r>
              <a:rPr lang="de-DE" dirty="0" smtClean="0"/>
              <a:t> (e.g. </a:t>
            </a:r>
            <a:r>
              <a:rPr lang="de-DE" dirty="0" err="1" smtClean="0"/>
              <a:t>colour</a:t>
            </a:r>
            <a:r>
              <a:rPr lang="de-DE" dirty="0" smtClean="0"/>
              <a:t>, </a:t>
            </a:r>
            <a:r>
              <a:rPr lang="de-DE" dirty="0" err="1" smtClean="0"/>
              <a:t>line</a:t>
            </a:r>
            <a:r>
              <a:rPr lang="de-DE" dirty="0" smtClean="0"/>
              <a:t> style)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Resize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Export </a:t>
            </a:r>
            <a:r>
              <a:rPr lang="de-DE" dirty="0" smtClean="0"/>
              <a:t>PNG </a:t>
            </a:r>
            <a:r>
              <a:rPr lang="de-DE" dirty="0" err="1" smtClean="0"/>
              <a:t>images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graphics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pic>
        <p:nvPicPr>
          <p:cNvPr id="5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8" y="47228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The 7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rgbClr val="D04423"/>
                </a:solidFill>
              </a:rPr>
              <a:t>Create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r>
              <a:rPr lang="de-DE" dirty="0" smtClean="0">
                <a:solidFill>
                  <a:srgbClr val="D04423"/>
                </a:solidFill>
              </a:rPr>
              <a:t> (e.g. </a:t>
            </a:r>
            <a:r>
              <a:rPr lang="de-DE" dirty="0" err="1" smtClean="0">
                <a:solidFill>
                  <a:srgbClr val="D04423"/>
                </a:solidFill>
              </a:rPr>
              <a:t>lines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paths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rectangles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circles</a:t>
            </a:r>
            <a:r>
              <a:rPr lang="de-DE" dirty="0" smtClean="0">
                <a:solidFill>
                  <a:srgbClr val="D04423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rgbClr val="D04423"/>
                </a:solidFill>
              </a:rPr>
              <a:t>Modify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r>
              <a:rPr lang="de-DE" dirty="0" smtClean="0">
                <a:solidFill>
                  <a:srgbClr val="D04423"/>
                </a:solidFill>
              </a:rPr>
              <a:t> (e.g. </a:t>
            </a:r>
            <a:r>
              <a:rPr lang="de-DE" dirty="0" err="1" smtClean="0">
                <a:solidFill>
                  <a:srgbClr val="D04423"/>
                </a:solidFill>
              </a:rPr>
              <a:t>scale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rotate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flip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reshape</a:t>
            </a:r>
            <a:r>
              <a:rPr lang="de-DE" dirty="0" smtClean="0">
                <a:solidFill>
                  <a:srgbClr val="D04423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>
                <a:solidFill>
                  <a:srgbClr val="D04423"/>
                </a:solidFill>
              </a:rPr>
              <a:t>Align</a:t>
            </a:r>
            <a:r>
              <a:rPr lang="de-DE" dirty="0" smtClean="0">
                <a:solidFill>
                  <a:srgbClr val="D04423"/>
                </a:solidFill>
              </a:rPr>
              <a:t> </a:t>
            </a:r>
            <a:r>
              <a:rPr lang="de-DE" dirty="0" err="1" smtClean="0">
                <a:solidFill>
                  <a:srgbClr val="D04423"/>
                </a:solidFill>
              </a:rPr>
              <a:t>and</a:t>
            </a:r>
            <a:r>
              <a:rPr lang="de-DE" dirty="0" smtClean="0">
                <a:solidFill>
                  <a:srgbClr val="D04423"/>
                </a:solidFill>
              </a:rPr>
              <a:t> </a:t>
            </a:r>
            <a:r>
              <a:rPr lang="de-DE" dirty="0" err="1" smtClean="0">
                <a:solidFill>
                  <a:srgbClr val="D04423"/>
                </a:solidFill>
              </a:rPr>
              <a:t>arrange</a:t>
            </a:r>
            <a:r>
              <a:rPr lang="de-DE" dirty="0" smtClean="0">
                <a:solidFill>
                  <a:srgbClr val="D04423"/>
                </a:solidFill>
              </a:rPr>
              <a:t>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endParaRPr lang="de-DE" dirty="0" smtClean="0">
              <a:solidFill>
                <a:srgbClr val="D0442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solidFill>
                  <a:srgbClr val="D04423"/>
                </a:solidFill>
              </a:rPr>
              <a:t>Format </a:t>
            </a:r>
            <a:r>
              <a:rPr lang="de-DE" dirty="0" err="1" smtClean="0">
                <a:solidFill>
                  <a:srgbClr val="D04423"/>
                </a:solidFill>
              </a:rPr>
              <a:t>objects</a:t>
            </a:r>
            <a:r>
              <a:rPr lang="de-DE" dirty="0" smtClean="0">
                <a:solidFill>
                  <a:srgbClr val="D04423"/>
                </a:solidFill>
              </a:rPr>
              <a:t> (e.g. </a:t>
            </a:r>
            <a:r>
              <a:rPr lang="de-DE" dirty="0" err="1" smtClean="0">
                <a:solidFill>
                  <a:srgbClr val="D04423"/>
                </a:solidFill>
              </a:rPr>
              <a:t>colour</a:t>
            </a:r>
            <a:r>
              <a:rPr lang="de-DE" dirty="0" smtClean="0">
                <a:solidFill>
                  <a:srgbClr val="D04423"/>
                </a:solidFill>
              </a:rPr>
              <a:t>, </a:t>
            </a:r>
            <a:r>
              <a:rPr lang="de-DE" dirty="0" err="1" smtClean="0">
                <a:solidFill>
                  <a:srgbClr val="D04423"/>
                </a:solidFill>
              </a:rPr>
              <a:t>line</a:t>
            </a:r>
            <a:r>
              <a:rPr lang="de-DE" dirty="0" smtClean="0">
                <a:solidFill>
                  <a:srgbClr val="D04423"/>
                </a:solidFill>
              </a:rPr>
              <a:t> style)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Resize </a:t>
            </a:r>
            <a:r>
              <a:rPr lang="de-DE" dirty="0" err="1" smtClean="0"/>
              <a:t>document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Export </a:t>
            </a:r>
            <a:r>
              <a:rPr lang="de-DE" dirty="0" smtClean="0"/>
              <a:t>PNG </a:t>
            </a:r>
            <a:r>
              <a:rPr lang="de-DE" dirty="0" err="1" smtClean="0"/>
              <a:t>image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graphics</a:t>
            </a:r>
            <a:endParaRPr lang="de-DE" dirty="0" smtClean="0"/>
          </a:p>
        </p:txBody>
      </p:sp>
      <p:pic>
        <p:nvPicPr>
          <p:cNvPr id="4100" name="Picture 4" descr="Image result for power po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50" y="2222818"/>
            <a:ext cx="1619250" cy="15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age result for inksca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8" y="47228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2 </a:t>
            </a:r>
            <a:r>
              <a:rPr lang="de-DE" dirty="0" err="1"/>
              <a:t>e</a:t>
            </a:r>
            <a:r>
              <a:rPr lang="de-DE" dirty="0" err="1" smtClean="0"/>
              <a:t>xamples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Figure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/>
          </a:p>
        </p:txBody>
      </p:sp>
      <p:pic>
        <p:nvPicPr>
          <p:cNvPr id="5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4139946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0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Create a high-quality multi-panel </a:t>
            </a:r>
            <a:r>
              <a:rPr lang="de-DE" dirty="0" err="1" smtClean="0"/>
              <a:t>figure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8615"/>
            <a:ext cx="10515600" cy="3945358"/>
          </a:xfrm>
        </p:spPr>
      </p:pic>
    </p:spTree>
    <p:extLst>
      <p:ext uri="{BB962C8B-B14F-4D97-AF65-F5344CB8AC3E}">
        <p14:creationId xmlns:p14="http://schemas.microsoft.com/office/powerpoint/2010/main" val="38765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graphics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55" y="2343514"/>
            <a:ext cx="1079394" cy="125412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102" y="4519183"/>
            <a:ext cx="1866900" cy="87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www.sciencemag.org/authors/instructions-preparing-initial-manuscript#preparation-of-figures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www.nature.com/nature/for-authors/formatting-guide</a:t>
            </a:r>
            <a:endParaRPr lang="de-DE" dirty="0" smtClean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journals.plos.org/ploscompbiol/article?id=10.1371/journal.pcbi.1003833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https://inkscape.org/learn</a:t>
            </a:r>
            <a:r>
              <a:rPr lang="de-DE" dirty="0" smtClean="0">
                <a:hlinkClick r:id="rId5"/>
              </a:rPr>
              <a:t>/</a:t>
            </a:r>
            <a:endParaRPr lang="de-DE" dirty="0" smtClean="0"/>
          </a:p>
          <a:p>
            <a:r>
              <a:rPr lang="de-DE" dirty="0">
                <a:hlinkClick r:id="rId6"/>
              </a:rPr>
              <a:t>http://flyranch.github.io/figurefirst</a:t>
            </a:r>
            <a:r>
              <a:rPr lang="de-DE" dirty="0" smtClean="0">
                <a:hlinkClick r:id="rId6"/>
              </a:rPr>
              <a:t>/</a:t>
            </a:r>
            <a:endParaRPr lang="de-DE" dirty="0" smtClean="0"/>
          </a:p>
          <a:p>
            <a:r>
              <a:rPr lang="de-DE" dirty="0">
                <a:hlinkClick r:id="rId7"/>
              </a:rPr>
              <a:t>https://</a:t>
            </a:r>
            <a:r>
              <a:rPr lang="de-DE" dirty="0" smtClean="0">
                <a:hlinkClick r:id="rId7"/>
              </a:rPr>
              <a:t>www.youtube.com/playlist?list=PLxtauMB7RON_2tg-mRQTuieFUr29IOKzW</a:t>
            </a:r>
            <a:endParaRPr lang="de-DE" dirty="0" smtClean="0"/>
          </a:p>
          <a:p>
            <a:r>
              <a:rPr lang="de-DE" dirty="0" smtClean="0">
                <a:hlinkClick r:id="rId8"/>
              </a:rPr>
              <a:t>www.google.com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62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Figure</a:t>
            </a:r>
            <a:r>
              <a:rPr lang="de-DE" dirty="0" smtClean="0"/>
              <a:t> </a:t>
            </a:r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workflow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(</a:t>
            </a:r>
            <a:r>
              <a:rPr lang="de-DE" dirty="0" err="1" smtClean="0"/>
              <a:t>Almost</a:t>
            </a:r>
            <a:r>
              <a:rPr lang="de-DE" dirty="0" smtClean="0"/>
              <a:t>) </a:t>
            </a:r>
            <a:r>
              <a:rPr lang="de-DE" dirty="0" err="1" smtClean="0"/>
              <a:t>as</a:t>
            </a:r>
            <a:r>
              <a:rPr lang="de-DE" dirty="0" smtClean="0"/>
              <a:t> easy </a:t>
            </a:r>
            <a:r>
              <a:rPr lang="de-DE" dirty="0" err="1" smtClean="0"/>
              <a:t>as</a:t>
            </a:r>
            <a:r>
              <a:rPr lang="de-DE" dirty="0" smtClean="0"/>
              <a:t> 1 2 3…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7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1: Keep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 in </a:t>
            </a:r>
            <a:r>
              <a:rPr lang="de-DE" dirty="0" err="1" smtClean="0"/>
              <a:t>mind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dirty="0"/>
              <a:t>Remember, in science, </a:t>
            </a:r>
            <a:r>
              <a:rPr lang="en-US" b="1" dirty="0">
                <a:solidFill>
                  <a:srgbClr val="FF0000"/>
                </a:solidFill>
              </a:rPr>
              <a:t>message and readability</a:t>
            </a:r>
            <a:r>
              <a:rPr lang="en-US" dirty="0"/>
              <a:t> of the figure is the most important aspect while </a:t>
            </a:r>
            <a:r>
              <a:rPr lang="en-US" b="1" dirty="0">
                <a:solidFill>
                  <a:schemeClr val="accent2"/>
                </a:solidFill>
              </a:rPr>
              <a:t>beauty is only an </a:t>
            </a:r>
            <a:r>
              <a:rPr lang="en-US" b="1" dirty="0" smtClean="0">
                <a:solidFill>
                  <a:schemeClr val="accent2"/>
                </a:solidFill>
              </a:rPr>
              <a:t>option</a:t>
            </a:r>
            <a:r>
              <a:rPr lang="en-US" dirty="0" smtClean="0"/>
              <a:t>”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i="1" dirty="0" err="1"/>
              <a:t>Rougier</a:t>
            </a:r>
            <a:r>
              <a:rPr lang="en-US" i="1" dirty="0"/>
              <a:t> et al. (2014) </a:t>
            </a:r>
            <a:endParaRPr lang="en-US" i="1" dirty="0" smtClean="0"/>
          </a:p>
          <a:p>
            <a:pPr marL="0" indent="0" algn="ctr">
              <a:buNone/>
            </a:pPr>
            <a:r>
              <a:rPr lang="en-US" i="1" dirty="0" smtClean="0"/>
              <a:t>“</a:t>
            </a:r>
            <a:r>
              <a:rPr lang="en-US" i="1" dirty="0"/>
              <a:t>Ten Simple Rules for Better </a:t>
            </a:r>
            <a:r>
              <a:rPr lang="en-US" i="1" dirty="0" smtClean="0"/>
              <a:t>Figures”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6358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2: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endParaRPr lang="de-DE" dirty="0"/>
          </a:p>
        </p:txBody>
      </p:sp>
      <p:pic>
        <p:nvPicPr>
          <p:cNvPr id="2050" name="Picture 2" descr="journal c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86" y="2568833"/>
            <a:ext cx="1143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1445268" y="4458654"/>
            <a:ext cx="3358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“Figures </a:t>
            </a:r>
            <a:r>
              <a:rPr lang="en-US" dirty="0"/>
              <a:t>should be in a finished </a:t>
            </a:r>
            <a:endParaRPr lang="en-US" dirty="0" smtClean="0"/>
          </a:p>
          <a:p>
            <a:pPr algn="ctr"/>
            <a:r>
              <a:rPr lang="en-US" dirty="0" smtClean="0"/>
              <a:t>form </a:t>
            </a:r>
            <a:r>
              <a:rPr lang="en-US" dirty="0"/>
              <a:t>suitable for publication</a:t>
            </a:r>
            <a:r>
              <a:rPr lang="en-US" dirty="0" smtClean="0"/>
              <a:t>. […]“</a:t>
            </a:r>
            <a:endParaRPr lang="de-DE" dirty="0"/>
          </a:p>
        </p:txBody>
      </p:sp>
      <p:pic>
        <p:nvPicPr>
          <p:cNvPr id="1026" name="Picture 2" descr="Volume 563 Issue 77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921" y="2570782"/>
            <a:ext cx="1178955" cy="156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567425" y="2934384"/>
            <a:ext cx="92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smtClean="0"/>
              <a:t>OR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4273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3: </a:t>
            </a:r>
            <a:r>
              <a:rPr lang="de-DE" dirty="0" err="1" smtClean="0"/>
              <a:t>Figures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3: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96498" y="3176898"/>
            <a:ext cx="4460105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633256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9294313" y="40750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Discuss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32" name="Picture 8" descr="Image result for discu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5591" y="2917223"/>
            <a:ext cx="973374" cy="9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3: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96498" y="3176898"/>
            <a:ext cx="4460105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633256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9294313" y="40750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Discuss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32" name="Picture 8" descr="Image result for discu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5591" y="2917223"/>
            <a:ext cx="973374" cy="9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r Verbinder 20"/>
          <p:cNvCxnSpPr>
            <a:stCxn id="12" idx="3"/>
          </p:cNvCxnSpPr>
          <p:nvPr/>
        </p:nvCxnSpPr>
        <p:spPr>
          <a:xfrm flipV="1">
            <a:off x="10824521" y="3402226"/>
            <a:ext cx="659025" cy="1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11436856" y="3402226"/>
            <a:ext cx="4669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651563" y="5601730"/>
            <a:ext cx="10785293" cy="0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650789" y="3402226"/>
            <a:ext cx="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endCxn id="5" idx="1"/>
          </p:cNvCxnSpPr>
          <p:nvPr/>
        </p:nvCxnSpPr>
        <p:spPr>
          <a:xfrm>
            <a:off x="651563" y="3402226"/>
            <a:ext cx="781821" cy="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3: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iterative </a:t>
            </a:r>
            <a:r>
              <a:rPr lang="de-DE" dirty="0" err="1" smtClean="0"/>
              <a:t>process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433384" y="2817341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mage result for 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42" y="3176898"/>
            <a:ext cx="581494" cy="4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94" y="3056026"/>
            <a:ext cx="692402" cy="6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060234" y="4075033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tx2"/>
                </a:solidFill>
              </a:rPr>
              <a:t>Create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Pfeil nach rechts 6"/>
          <p:cNvSpPr/>
          <p:nvPr/>
        </p:nvSpPr>
        <p:spPr>
          <a:xfrm>
            <a:off x="3896498" y="3176898"/>
            <a:ext cx="864973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5033320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>
            <a:off x="7496434" y="3176898"/>
            <a:ext cx="864973" cy="45065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8633256" y="2817340"/>
            <a:ext cx="2191265" cy="11697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 descr="Image result for inkscap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284660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5614425" y="407503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Enhance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9294313" y="407503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tx2"/>
                </a:solidFill>
              </a:rPr>
              <a:t>Discuss</a:t>
            </a:r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1032" name="Picture 8" descr="Image result for discus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45591" y="2917223"/>
            <a:ext cx="973374" cy="97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Gerader Verbinder 20"/>
          <p:cNvCxnSpPr>
            <a:stCxn id="12" idx="3"/>
          </p:cNvCxnSpPr>
          <p:nvPr/>
        </p:nvCxnSpPr>
        <p:spPr>
          <a:xfrm flipV="1">
            <a:off x="10824521" y="3402226"/>
            <a:ext cx="659025" cy="1"/>
          </a:xfrm>
          <a:prstGeom prst="line">
            <a:avLst/>
          </a:prstGeom>
          <a:ln w="1016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 flipH="1">
            <a:off x="11436856" y="3402226"/>
            <a:ext cx="4669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 flipH="1">
            <a:off x="651563" y="5601730"/>
            <a:ext cx="10785293" cy="0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650789" y="3402226"/>
            <a:ext cx="0" cy="2183028"/>
          </a:xfrm>
          <a:prstGeom prst="line">
            <a:avLst/>
          </a:prstGeom>
          <a:ln w="1016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Gerade Verbindung mit Pfeil 1023"/>
          <p:cNvCxnSpPr>
            <a:endCxn id="5" idx="1"/>
          </p:cNvCxnSpPr>
          <p:nvPr/>
        </p:nvCxnSpPr>
        <p:spPr>
          <a:xfrm>
            <a:off x="651563" y="3402226"/>
            <a:ext cx="781821" cy="2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 flipH="1">
            <a:off x="6096000" y="4445578"/>
            <a:ext cx="1604" cy="516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>
            <a:off x="2459735" y="4961106"/>
            <a:ext cx="3636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 flipV="1">
            <a:off x="2459735" y="4444365"/>
            <a:ext cx="1363" cy="51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6083688" y="5036165"/>
            <a:ext cx="12312" cy="549089"/>
          </a:xfrm>
          <a:prstGeom prst="straightConnector1">
            <a:avLst/>
          </a:prstGeom>
          <a:ln w="1016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Nach unten gekrümmter Pfeil 28"/>
          <p:cNvSpPr/>
          <p:nvPr/>
        </p:nvSpPr>
        <p:spPr>
          <a:xfrm>
            <a:off x="2105153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>
            <a:off x="5705089" y="2350896"/>
            <a:ext cx="847725" cy="390525"/>
          </a:xfrm>
          <a:prstGeom prst="curved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Inkscape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Sharpen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enhance</a:t>
            </a:r>
            <a:r>
              <a:rPr lang="de-DE" dirty="0" smtClean="0"/>
              <a:t> </a:t>
            </a:r>
            <a:r>
              <a:rPr lang="de-DE" dirty="0" err="1" smtClean="0"/>
              <a:t>readibility</a:t>
            </a:r>
            <a:r>
              <a:rPr lang="de-DE" dirty="0" smtClean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efficiently</a:t>
            </a:r>
            <a:endParaRPr lang="de-DE" dirty="0" smtClean="0"/>
          </a:p>
          <a:p>
            <a:pPr lvl="1"/>
            <a:r>
              <a:rPr lang="de-DE" dirty="0" smtClean="0"/>
              <a:t>Find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figure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endParaRPr lang="de-DE" dirty="0" smtClean="0"/>
          </a:p>
          <a:p>
            <a:pPr lvl="1"/>
            <a:r>
              <a:rPr lang="de-DE" dirty="0" err="1" smtClean="0"/>
              <a:t>Annotate</a:t>
            </a:r>
            <a:r>
              <a:rPr lang="de-DE" dirty="0" smtClean="0"/>
              <a:t>,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guiding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 …</a:t>
            </a:r>
          </a:p>
          <a:p>
            <a:pPr lvl="1"/>
            <a:r>
              <a:rPr lang="de-DE" dirty="0" smtClean="0"/>
              <a:t>Combine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Create high-quality </a:t>
            </a:r>
            <a:r>
              <a:rPr lang="de-DE" dirty="0" err="1" smtClean="0"/>
              <a:t>conceptual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endParaRPr lang="de-DE" dirty="0" smtClean="0"/>
          </a:p>
        </p:txBody>
      </p:sp>
      <p:pic>
        <p:nvPicPr>
          <p:cNvPr id="6" name="Picture 6" descr="Image result for inksca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78" y="472281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2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72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Practical steps for creating meaningful scientific figures</vt:lpstr>
      <vt:lpstr>Figure creation workflow</vt:lpstr>
      <vt:lpstr>Workflow 1: Keep the goals in mind</vt:lpstr>
      <vt:lpstr>Workflow 2: Know your target</vt:lpstr>
      <vt:lpstr>Workflow 3: Figures as an iterative process</vt:lpstr>
      <vt:lpstr>Workflow 3: Figures as an iterative process</vt:lpstr>
      <vt:lpstr>Workflow 3: Figures as an iterative process</vt:lpstr>
      <vt:lpstr>Workflow 3: Figures as an iterative process</vt:lpstr>
      <vt:lpstr>         Why use Inkscape?</vt:lpstr>
      <vt:lpstr>Inkscape</vt:lpstr>
      <vt:lpstr>         What is Inkscape?</vt:lpstr>
      <vt:lpstr>         What is Inkscape?</vt:lpstr>
      <vt:lpstr>PowerPoint-Präsentation</vt:lpstr>
      <vt:lpstr>        The 7 most useful Inkscape functions</vt:lpstr>
      <vt:lpstr>        The 7 most useful Inkscape functions</vt:lpstr>
      <vt:lpstr>2 examples</vt:lpstr>
      <vt:lpstr>1. Create a high-quality multi-panel figure</vt:lpstr>
      <vt:lpstr>2. Convert images to vector graphics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Jérôme Hilaire</dc:creator>
  <cp:lastModifiedBy>Jérôme Hilaire</cp:lastModifiedBy>
  <cp:revision>58</cp:revision>
  <dcterms:created xsi:type="dcterms:W3CDTF">2018-11-15T10:53:41Z</dcterms:created>
  <dcterms:modified xsi:type="dcterms:W3CDTF">2018-11-29T13:49:26Z</dcterms:modified>
</cp:coreProperties>
</file>