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11" r:id="rId5"/>
    <p:sldId id="2512" r:id="rId6"/>
    <p:sldId id="2506" r:id="rId7"/>
    <p:sldId id="281" r:id="rId8"/>
    <p:sldId id="2509" r:id="rId9"/>
    <p:sldId id="2503" r:id="rId10"/>
    <p:sldId id="2504" r:id="rId11"/>
    <p:sldId id="2505" r:id="rId12"/>
    <p:sldId id="2507" r:id="rId13"/>
    <p:sldId id="2508" r:id="rId14"/>
    <p:sldId id="2502" r:id="rId15"/>
    <p:sldId id="25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7D30C5-84C2-4E4B-8ECA-3814779E0066}">
          <p14:sldIdLst>
            <p14:sldId id="2511"/>
            <p14:sldId id="2512"/>
            <p14:sldId id="2506"/>
            <p14:sldId id="281"/>
            <p14:sldId id="2509"/>
            <p14:sldId id="2503"/>
            <p14:sldId id="2504"/>
            <p14:sldId id="2505"/>
            <p14:sldId id="2507"/>
            <p14:sldId id="2508"/>
            <p14:sldId id="2502"/>
            <p14:sldId id="2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mith" initials="SS" lastIdx="4" clrIdx="0">
    <p:extLst>
      <p:ext uri="{19B8F6BF-5375-455C-9EA6-DF929625EA0E}">
        <p15:presenceInfo xmlns:p15="http://schemas.microsoft.com/office/powerpoint/2012/main" userId="Stephen Smith" providerId="None"/>
      </p:ext>
    </p:extLst>
  </p:cmAuthor>
  <p:cmAuthor id="2" name="Isabela Butnar" initials="IB" lastIdx="6" clrIdx="1">
    <p:extLst>
      <p:ext uri="{19B8F6BF-5375-455C-9EA6-DF929625EA0E}">
        <p15:presenceInfo xmlns:p15="http://schemas.microsoft.com/office/powerpoint/2012/main" userId="f17d9af5d5df416d" providerId="Windows Live"/>
      </p:ext>
    </p:extLst>
  </p:cmAuthor>
  <p:cmAuthor id="3" name="Isabela Butnar" initials="IB [2]" lastIdx="3" clrIdx="2">
    <p:extLst>
      <p:ext uri="{19B8F6BF-5375-455C-9EA6-DF929625EA0E}">
        <p15:presenceInfo xmlns:p15="http://schemas.microsoft.com/office/powerpoint/2012/main" userId="Isabela But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EEA"/>
    <a:srgbClr val="FDCF41"/>
    <a:srgbClr val="FFFFFF"/>
    <a:srgbClr val="6A5E50"/>
    <a:srgbClr val="80CC28"/>
    <a:srgbClr val="EFF4FA"/>
    <a:srgbClr val="D4E5FC"/>
    <a:srgbClr val="B6C8E8"/>
    <a:srgbClr val="203966"/>
    <a:srgbClr val="0D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F5AAD-A176-471D-B6CC-276C742BC93E}" v="231" dt="2021-05-27T05:28:07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85106" autoAdjust="0"/>
  </p:normalViewPr>
  <p:slideViewPr>
    <p:cSldViewPr snapToGrid="0" snapToObjects="1">
      <p:cViewPr varScale="1">
        <p:scale>
          <a:sx n="98" d="100"/>
          <a:sy n="98" d="100"/>
        </p:scale>
        <p:origin x="240" y="84"/>
      </p:cViewPr>
      <p:guideLst>
        <p:guide orient="horz" pos="220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DEE04-F149-A24C-86F6-B7526C7B38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19D2-EB21-B349-9121-7269207A5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3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19D2-EB21-B349-9121-7269207A5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0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1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8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6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3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4A10-7ECC-4ACF-AFF2-1492AC7382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cameronhepburn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witter.com/camjhep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C50A7CFD-AB85-E046-800E-F77E74CC1D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24575" y="423"/>
            <a:ext cx="6067425" cy="6857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B0327-DDE9-E741-A36C-A6B456F2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5" y="1867711"/>
            <a:ext cx="5997107" cy="1503916"/>
          </a:xfrm>
        </p:spPr>
        <p:txBody>
          <a:bodyPr wrap="square" lIns="0" tIns="0" rIns="0" bIns="0" anchor="t">
            <a:noAutofit/>
          </a:bodyPr>
          <a:lstStyle>
            <a:lvl1pPr algn="l">
              <a:defRPr sz="4400" b="1" spc="-15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9149E-60B0-5E4C-9318-6BAB87A34D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5" y="4500804"/>
            <a:ext cx="6561311" cy="176380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b="1" dirty="0"/>
              <a:t>Prof. Cameron Hepburn</a:t>
            </a:r>
          </a:p>
          <a:p>
            <a:r>
              <a:rPr lang="en-GB" dirty="0"/>
              <a:t>Director, Oxford Smith School of Enterprise and the Environment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FA445F2-2145-FC41-9822-AF9E44A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2941-9E69-4B40-9923-2E2B87A0C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5" y="3524431"/>
            <a:ext cx="6561311" cy="7778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A89B06-3B7A-4F77-8E28-6040197F21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626" y="6405685"/>
            <a:ext cx="6561311" cy="16949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b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1759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1264158"/>
            <a:ext cx="10991562" cy="1060753"/>
          </a:xfrm>
        </p:spPr>
        <p:txBody>
          <a:bodyPr anchor="t" anchorCtr="0">
            <a:norm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46" y="2363820"/>
            <a:ext cx="10991562" cy="417958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41569-B934-4998-8B3C-2127ADBDC442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4D6484E-C747-4F16-817B-6F2E1EE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C228060-AC1E-4318-B237-4B2AB7C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, centr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63" y="282817"/>
            <a:ext cx="8023413" cy="720706"/>
          </a:xfrm>
        </p:spPr>
        <p:txBody>
          <a:bodyPr anchor="b" anchorCtr="0">
            <a:normAutofit/>
          </a:bodyPr>
          <a:lstStyle>
            <a:lvl1pPr>
              <a:defRPr sz="24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46" y="1407466"/>
            <a:ext cx="10991562" cy="513593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41569-B934-4998-8B3C-2127ADBDC442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4D6484E-C747-4F16-817B-6F2E1EE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C228060-AC1E-4318-B237-4B2AB7C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9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642EEC-1FDB-401A-9B30-965EF9EBA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798" y="2052537"/>
            <a:ext cx="8635253" cy="2568102"/>
          </a:xfrm>
          <a:solidFill>
            <a:schemeClr val="bg1">
              <a:alpha val="68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6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add key message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481D0A-7E10-4604-85CA-9FF2C2C1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 b="1">
                <a:solidFill>
                  <a:schemeClr val="bg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Green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51DD7A-6359-420F-9D61-F532094D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 b="1">
                <a:solidFill>
                  <a:schemeClr val="bg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57945E-8268-4CCC-AD89-0AEC20A5C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6897" y="2081721"/>
            <a:ext cx="7458206" cy="2568102"/>
          </a:xfrm>
          <a:solidFill>
            <a:schemeClr val="bg1">
              <a:alpha val="68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600" b="1" spc="-1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add key message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7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D1CB91E-C13D-8447-BAE6-F5BD3B609B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0" y="0"/>
            <a:ext cx="48387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846" y="1425856"/>
            <a:ext cx="5888893" cy="1657812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B473160-C70E-0443-AAC9-202DD5CB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824FB0-5BBF-8442-823F-60F63C19D875}"/>
              </a:ext>
            </a:extLst>
          </p:cNvPr>
          <p:cNvCxnSpPr>
            <a:cxnSpLocks/>
          </p:cNvCxnSpPr>
          <p:nvPr userDrawn="1"/>
        </p:nvCxnSpPr>
        <p:spPr>
          <a:xfrm>
            <a:off x="683846" y="6383123"/>
            <a:ext cx="8054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91A6717B-5D9C-474C-A186-E2216920E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3846" y="3960523"/>
            <a:ext cx="6408906" cy="5239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16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b="1" dirty="0"/>
              <a:t>Prof. Cameron Hepburn</a:t>
            </a:r>
          </a:p>
          <a:p>
            <a:r>
              <a:rPr lang="en-GB" dirty="0"/>
              <a:t>Director, Oxford Smith School of Enterprise and the Environment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C2DDF2-C6D7-426C-A2B0-091C6BA1A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846" y="4586517"/>
            <a:ext cx="6409105" cy="1994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Email: cameron.hepburn@smithschool.ox.ac.uk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8FAAD3C-6C05-424F-8053-5A778133D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647" y="4897567"/>
            <a:ext cx="6409105" cy="199486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Twitter: @</a:t>
            </a:r>
            <a:r>
              <a:rPr lang="en-GB" dirty="0" err="1"/>
              <a:t>camjhep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47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0321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59349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7042" y="101614"/>
            <a:ext cx="7224964" cy="7619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F7F3437-25EA-4FA6-951F-A6D01553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315DC-3D34-4011-85D3-AF69A6227FF9}" type="datetime1">
              <a:rPr lang="en-GB"/>
              <a:pPr>
                <a:defRPr/>
              </a:pPr>
              <a:t>13/07/2021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5F08861-35F7-4F35-95AE-4379F31E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7FEA80-300E-4F45-9F2A-16BBAF96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458AA-40B3-4763-9EC5-4784AE52440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hirds +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2EEE-710B-4AEF-8534-518BD73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9531-2647-441B-97AD-7ADA2C81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6400" y="1476000"/>
            <a:ext cx="3276000" cy="4536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93F2C69-12EE-4460-B4E1-C97F97C27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00" y="828000"/>
            <a:ext cx="10188000" cy="276999"/>
          </a:xfrm>
        </p:spPr>
        <p:txBody>
          <a:bodyPr>
            <a:sp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8A611-05AF-4A1A-82F2-82A8F3E7BBB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4400" y="1476000"/>
            <a:ext cx="6750000" cy="4536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0106-47AF-4A8B-877B-EA24147981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|    Add file name in footer by going to Insert Header and Footer and edit footer contents and apply as needed    </a:t>
            </a:r>
          </a:p>
        </p:txBody>
      </p:sp>
    </p:spTree>
    <p:extLst>
      <p:ext uri="{BB962C8B-B14F-4D97-AF65-F5344CB8AC3E}">
        <p14:creationId xmlns:p14="http://schemas.microsoft.com/office/powerpoint/2010/main" val="145547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11">
          <p15:clr>
            <a:srgbClr val="FBAE40"/>
          </p15:clr>
        </p15:guide>
        <p15:guide id="6" pos="2525">
          <p15:clr>
            <a:srgbClr val="FBAE40"/>
          </p15:clr>
        </p15:guide>
        <p15:guide id="7" pos="4588">
          <p15:clr>
            <a:srgbClr val="FBAE40"/>
          </p15:clr>
        </p15:guide>
        <p15:guide id="8" pos="470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 eaLnBrk="1"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AU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20190917 - Beach Energy Workshop 1 - vPrintBCG.pptx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1E987-0197-4A07-AA78-9F85F1B6960D}"/>
              </a:ext>
            </a:extLst>
          </p:cNvPr>
          <p:cNvSpPr/>
          <p:nvPr userDrawn="1"/>
        </p:nvSpPr>
        <p:spPr>
          <a:xfrm>
            <a:off x="1" y="-2487"/>
            <a:ext cx="12201198" cy="6857999"/>
          </a:xfrm>
          <a:prstGeom prst="rect">
            <a:avLst/>
          </a:prstGeom>
          <a:solidFill>
            <a:srgbClr val="F0E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C974C62-CEF9-4062-B652-DA19127F02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7728" y="131"/>
            <a:ext cx="5324272" cy="685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844" y="1183741"/>
            <a:ext cx="6504896" cy="1057651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Sessions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845" y="2607013"/>
            <a:ext cx="6894001" cy="3798673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session</a:t>
            </a:r>
          </a:p>
          <a:p>
            <a:pPr lvl="0"/>
            <a:r>
              <a:rPr lang="en-US" dirty="0"/>
              <a:t>Second session</a:t>
            </a:r>
          </a:p>
          <a:p>
            <a:pPr lvl="0"/>
            <a:r>
              <a:rPr lang="en-US" dirty="0"/>
              <a:t>Third session</a:t>
            </a:r>
          </a:p>
          <a:p>
            <a:pPr lvl="0"/>
            <a:r>
              <a:rPr lang="en-US" dirty="0"/>
              <a:t>Fourth session</a:t>
            </a:r>
          </a:p>
          <a:p>
            <a:pPr lvl="0"/>
            <a:r>
              <a:rPr lang="en-US" dirty="0"/>
              <a:t>Fifth session</a:t>
            </a:r>
          </a:p>
          <a:p>
            <a:pPr lvl="0"/>
            <a:r>
              <a:rPr lang="en-US" dirty="0"/>
              <a:t>Sixth session</a:t>
            </a:r>
          </a:p>
          <a:p>
            <a:pPr lvl="0"/>
            <a:r>
              <a:rPr lang="en-US" dirty="0"/>
              <a:t>Seventh session</a:t>
            </a:r>
          </a:p>
          <a:p>
            <a:pPr lvl="0"/>
            <a:r>
              <a:rPr lang="en-US" dirty="0"/>
              <a:t>Eighth session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B24F70-673D-E74B-B956-56AC05D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E6F4E-A244-48BC-BEED-DA67CC2F9B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46" y="312282"/>
            <a:ext cx="1857817" cy="6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3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CB91E-C13D-8447-BAE6-F5BD3B609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0" y="0"/>
            <a:ext cx="48387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845" y="1178316"/>
            <a:ext cx="7001005" cy="1057651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3846" y="2607013"/>
            <a:ext cx="7487388" cy="381812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 sz="1800">
                <a:solidFill>
                  <a:schemeClr val="tx2"/>
                </a:solidFill>
              </a:defRPr>
            </a:lvl1pPr>
            <a:lvl2pPr marL="627063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Second item </a:t>
            </a:r>
          </a:p>
          <a:p>
            <a:pPr lvl="0"/>
            <a:r>
              <a:rPr lang="en-US" dirty="0"/>
              <a:t>Third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Second sub item</a:t>
            </a:r>
          </a:p>
          <a:p>
            <a:pPr lvl="1"/>
            <a:r>
              <a:rPr lang="en-US" dirty="0"/>
              <a:t>Third sub item</a:t>
            </a:r>
          </a:p>
          <a:p>
            <a:pPr lvl="0"/>
            <a:r>
              <a:rPr lang="en-US" dirty="0"/>
              <a:t>Fourth item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B24F70-673D-E74B-B956-56AC05D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405685"/>
            <a:ext cx="475962" cy="169497"/>
          </a:xfrm>
        </p:spPr>
        <p:txBody>
          <a:bodyPr lIns="0" tIns="0" rIns="0" bIns="0" anchor="t" anchorCtr="0"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282817"/>
            <a:ext cx="9433761" cy="828057"/>
          </a:xfrm>
        </p:spPr>
        <p:txBody>
          <a:bodyPr lIns="0" tIns="0" rIns="0" bIns="0" anchor="b" anchorCtr="0">
            <a:noAutofit/>
          </a:bodyPr>
          <a:lstStyle>
            <a:lvl1pPr>
              <a:defRPr sz="2800" b="1" spc="-150">
                <a:solidFill>
                  <a:srgbClr val="203966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30343-C22E-794C-9823-6AEC805BBB16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rgbClr val="203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7815AEC-4499-A442-BDAC-E11E5B9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rgbClr val="203966"/>
                </a:solidFill>
              </a:defRPr>
            </a:lvl1pPr>
          </a:lstStyle>
          <a:p>
            <a:r>
              <a:rPr lang="en-GB"/>
              <a:t>Source: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72435D4-F1C8-F646-A1EF-133F216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rgbClr val="203966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E05987-DDB2-4FAB-94FF-536956E6FC9D}"/>
              </a:ext>
            </a:extLst>
          </p:cNvPr>
          <p:cNvCxnSpPr>
            <a:cxnSpLocks/>
          </p:cNvCxnSpPr>
          <p:nvPr userDrawn="1"/>
        </p:nvCxnSpPr>
        <p:spPr>
          <a:xfrm>
            <a:off x="683846" y="1196359"/>
            <a:ext cx="10991563" cy="0"/>
          </a:xfrm>
          <a:prstGeom prst="line">
            <a:avLst/>
          </a:prstGeom>
          <a:ln>
            <a:solidFill>
              <a:srgbClr val="203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6.png" descr="A close up of a logo  Description automatically generated">
            <a:extLst>
              <a:ext uri="{FF2B5EF4-FFF2-40B4-BE49-F238E27FC236}">
                <a16:creationId xmlns:a16="http://schemas.microsoft.com/office/drawing/2014/main" id="{A0D77713-0EF0-4A60-AF35-E68CB9E81CFC}"/>
              </a:ext>
            </a:extLst>
          </p:cNvPr>
          <p:cNvPicPr/>
          <p:nvPr userDrawn="1"/>
        </p:nvPicPr>
        <p:blipFill>
          <a:blip r:embed="rId2"/>
          <a:srcRect l="30465" t="35651" r="26098" b="37956"/>
          <a:stretch>
            <a:fillRect/>
          </a:stretch>
        </p:blipFill>
        <p:spPr>
          <a:xfrm>
            <a:off x="9815512" y="580762"/>
            <a:ext cx="1926312" cy="6113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9184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F03E18-2851-254E-8D5F-CB1BEB2548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3846" y="1284051"/>
            <a:ext cx="10991562" cy="5206396"/>
          </a:xfrm>
          <a:custGeom>
            <a:avLst/>
            <a:gdLst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213360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872329 w 6067425"/>
              <a:gd name="connsiteY3" fmla="*/ 6848272 h 6858000"/>
              <a:gd name="connsiteX4" fmla="*/ 0 w 6067425"/>
              <a:gd name="connsiteY4" fmla="*/ 0 h 6858000"/>
              <a:gd name="connsiteX0" fmla="*/ 0 w 5261038"/>
              <a:gd name="connsiteY0" fmla="*/ 0 h 6858000"/>
              <a:gd name="connsiteX1" fmla="*/ 5261038 w 5261038"/>
              <a:gd name="connsiteY1" fmla="*/ 0 h 6858000"/>
              <a:gd name="connsiteX2" fmla="*/ 5261038 w 5261038"/>
              <a:gd name="connsiteY2" fmla="*/ 6858000 h 6858000"/>
              <a:gd name="connsiteX3" fmla="*/ 65942 w 5261038"/>
              <a:gd name="connsiteY3" fmla="*/ 6848272 h 6858000"/>
              <a:gd name="connsiteX4" fmla="*/ 0 w 5261038"/>
              <a:gd name="connsiteY4" fmla="*/ 0 h 6858000"/>
              <a:gd name="connsiteX0" fmla="*/ 0 w 5226577"/>
              <a:gd name="connsiteY0" fmla="*/ 0 h 6858000"/>
              <a:gd name="connsiteX1" fmla="*/ 5226577 w 5226577"/>
              <a:gd name="connsiteY1" fmla="*/ 0 h 6858000"/>
              <a:gd name="connsiteX2" fmla="*/ 5226577 w 5226577"/>
              <a:gd name="connsiteY2" fmla="*/ 6858000 h 6858000"/>
              <a:gd name="connsiteX3" fmla="*/ 31481 w 5226577"/>
              <a:gd name="connsiteY3" fmla="*/ 6848272 h 6858000"/>
              <a:gd name="connsiteX4" fmla="*/ 0 w 5226577"/>
              <a:gd name="connsiteY4" fmla="*/ 0 h 6858000"/>
              <a:gd name="connsiteX0" fmla="*/ 0 w 5212792"/>
              <a:gd name="connsiteY0" fmla="*/ 0 h 6858000"/>
              <a:gd name="connsiteX1" fmla="*/ 5212792 w 5212792"/>
              <a:gd name="connsiteY1" fmla="*/ 0 h 6858000"/>
              <a:gd name="connsiteX2" fmla="*/ 5212792 w 5212792"/>
              <a:gd name="connsiteY2" fmla="*/ 6858000 h 6858000"/>
              <a:gd name="connsiteX3" fmla="*/ 17696 w 5212792"/>
              <a:gd name="connsiteY3" fmla="*/ 6848272 h 6858000"/>
              <a:gd name="connsiteX4" fmla="*/ 0 w 5212792"/>
              <a:gd name="connsiteY4" fmla="*/ 0 h 6858000"/>
              <a:gd name="connsiteX0" fmla="*/ 0 w 5199008"/>
              <a:gd name="connsiteY0" fmla="*/ 9728 h 6858000"/>
              <a:gd name="connsiteX1" fmla="*/ 5199008 w 5199008"/>
              <a:gd name="connsiteY1" fmla="*/ 0 h 6858000"/>
              <a:gd name="connsiteX2" fmla="*/ 5199008 w 5199008"/>
              <a:gd name="connsiteY2" fmla="*/ 6858000 h 6858000"/>
              <a:gd name="connsiteX3" fmla="*/ 3912 w 5199008"/>
              <a:gd name="connsiteY3" fmla="*/ 6848272 h 6858000"/>
              <a:gd name="connsiteX4" fmla="*/ 0 w 5199008"/>
              <a:gd name="connsiteY4" fmla="*/ 9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08" h="6858000">
                <a:moveTo>
                  <a:pt x="0" y="9728"/>
                </a:moveTo>
                <a:lnTo>
                  <a:pt x="5199008" y="0"/>
                </a:lnTo>
                <a:lnTo>
                  <a:pt x="5199008" y="6858000"/>
                </a:lnTo>
                <a:lnTo>
                  <a:pt x="3912" y="6848272"/>
                </a:lnTo>
                <a:cubicBezTo>
                  <a:pt x="-1987" y="4565515"/>
                  <a:pt x="5899" y="2292485"/>
                  <a:pt x="0" y="9728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282817"/>
            <a:ext cx="9433761" cy="828057"/>
          </a:xfrm>
        </p:spPr>
        <p:txBody>
          <a:bodyPr lIns="0" tIns="0" rIns="0" bIns="0" anchor="b" anchorCtr="0">
            <a:no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30343-C22E-794C-9823-6AEC805BBB16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7815AEC-4499-A442-BDAC-E11E5B9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72435D4-F1C8-F646-A1EF-133F216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image6.png" descr="A close up of a logo  Description automatically generated">
            <a:extLst>
              <a:ext uri="{FF2B5EF4-FFF2-40B4-BE49-F238E27FC236}">
                <a16:creationId xmlns:a16="http://schemas.microsoft.com/office/drawing/2014/main" id="{004B6444-400B-42D1-8E45-C36623177107}"/>
              </a:ext>
            </a:extLst>
          </p:cNvPr>
          <p:cNvPicPr/>
          <p:nvPr userDrawn="1"/>
        </p:nvPicPr>
        <p:blipFill>
          <a:blip r:embed="rId2"/>
          <a:srcRect l="30465" t="35651" r="26098" b="37956"/>
          <a:stretch>
            <a:fillRect/>
          </a:stretch>
        </p:blipFill>
        <p:spPr>
          <a:xfrm>
            <a:off x="9815512" y="580762"/>
            <a:ext cx="1926312" cy="6113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32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ded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282817"/>
            <a:ext cx="9433761" cy="828057"/>
          </a:xfrm>
        </p:spPr>
        <p:txBody>
          <a:bodyPr lIns="0" tIns="0" rIns="0" bIns="0" anchor="b" anchorCtr="0">
            <a:no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30343-C22E-794C-9823-6AEC805BBB16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7815AEC-4499-A442-BDAC-E11E5B9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72435D4-F1C8-F646-A1EF-133F216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9C3C49-EC41-4C6C-BF52-270669CF687C}"/>
              </a:ext>
            </a:extLst>
          </p:cNvPr>
          <p:cNvSpPr/>
          <p:nvPr userDrawn="1"/>
        </p:nvSpPr>
        <p:spPr>
          <a:xfrm>
            <a:off x="683844" y="1390392"/>
            <a:ext cx="10991564" cy="50266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6.png" descr="A close up of a logo  Description automatically generated">
            <a:extLst>
              <a:ext uri="{FF2B5EF4-FFF2-40B4-BE49-F238E27FC236}">
                <a16:creationId xmlns:a16="http://schemas.microsoft.com/office/drawing/2014/main" id="{12A336D0-2C0B-4716-99FC-CE433CEDD9F5}"/>
              </a:ext>
            </a:extLst>
          </p:cNvPr>
          <p:cNvPicPr/>
          <p:nvPr userDrawn="1"/>
        </p:nvPicPr>
        <p:blipFill>
          <a:blip r:embed="rId2"/>
          <a:srcRect l="30465" t="35651" r="26098" b="37956"/>
          <a:stretch>
            <a:fillRect/>
          </a:stretch>
        </p:blipFill>
        <p:spPr>
          <a:xfrm>
            <a:off x="9815512" y="580762"/>
            <a:ext cx="1926312" cy="6113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499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F03E18-2851-254E-8D5F-CB1BEB2548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0647" y="282817"/>
            <a:ext cx="4554762" cy="6207630"/>
          </a:xfrm>
          <a:custGeom>
            <a:avLst/>
            <a:gdLst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213360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872329 w 6067425"/>
              <a:gd name="connsiteY3" fmla="*/ 6848272 h 6858000"/>
              <a:gd name="connsiteX4" fmla="*/ 0 w 6067425"/>
              <a:gd name="connsiteY4" fmla="*/ 0 h 6858000"/>
              <a:gd name="connsiteX0" fmla="*/ 0 w 5261038"/>
              <a:gd name="connsiteY0" fmla="*/ 0 h 6858000"/>
              <a:gd name="connsiteX1" fmla="*/ 5261038 w 5261038"/>
              <a:gd name="connsiteY1" fmla="*/ 0 h 6858000"/>
              <a:gd name="connsiteX2" fmla="*/ 5261038 w 5261038"/>
              <a:gd name="connsiteY2" fmla="*/ 6858000 h 6858000"/>
              <a:gd name="connsiteX3" fmla="*/ 65942 w 5261038"/>
              <a:gd name="connsiteY3" fmla="*/ 6848272 h 6858000"/>
              <a:gd name="connsiteX4" fmla="*/ 0 w 5261038"/>
              <a:gd name="connsiteY4" fmla="*/ 0 h 6858000"/>
              <a:gd name="connsiteX0" fmla="*/ 0 w 5226577"/>
              <a:gd name="connsiteY0" fmla="*/ 0 h 6858000"/>
              <a:gd name="connsiteX1" fmla="*/ 5226577 w 5226577"/>
              <a:gd name="connsiteY1" fmla="*/ 0 h 6858000"/>
              <a:gd name="connsiteX2" fmla="*/ 5226577 w 5226577"/>
              <a:gd name="connsiteY2" fmla="*/ 6858000 h 6858000"/>
              <a:gd name="connsiteX3" fmla="*/ 31481 w 5226577"/>
              <a:gd name="connsiteY3" fmla="*/ 6848272 h 6858000"/>
              <a:gd name="connsiteX4" fmla="*/ 0 w 5226577"/>
              <a:gd name="connsiteY4" fmla="*/ 0 h 6858000"/>
              <a:gd name="connsiteX0" fmla="*/ 0 w 5212792"/>
              <a:gd name="connsiteY0" fmla="*/ 0 h 6858000"/>
              <a:gd name="connsiteX1" fmla="*/ 5212792 w 5212792"/>
              <a:gd name="connsiteY1" fmla="*/ 0 h 6858000"/>
              <a:gd name="connsiteX2" fmla="*/ 5212792 w 5212792"/>
              <a:gd name="connsiteY2" fmla="*/ 6858000 h 6858000"/>
              <a:gd name="connsiteX3" fmla="*/ 17696 w 5212792"/>
              <a:gd name="connsiteY3" fmla="*/ 6848272 h 6858000"/>
              <a:gd name="connsiteX4" fmla="*/ 0 w 5212792"/>
              <a:gd name="connsiteY4" fmla="*/ 0 h 6858000"/>
              <a:gd name="connsiteX0" fmla="*/ 0 w 5199008"/>
              <a:gd name="connsiteY0" fmla="*/ 9728 h 6858000"/>
              <a:gd name="connsiteX1" fmla="*/ 5199008 w 5199008"/>
              <a:gd name="connsiteY1" fmla="*/ 0 h 6858000"/>
              <a:gd name="connsiteX2" fmla="*/ 5199008 w 5199008"/>
              <a:gd name="connsiteY2" fmla="*/ 6858000 h 6858000"/>
              <a:gd name="connsiteX3" fmla="*/ 3912 w 5199008"/>
              <a:gd name="connsiteY3" fmla="*/ 6848272 h 6858000"/>
              <a:gd name="connsiteX4" fmla="*/ 0 w 5199008"/>
              <a:gd name="connsiteY4" fmla="*/ 9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08" h="6858000">
                <a:moveTo>
                  <a:pt x="0" y="9728"/>
                </a:moveTo>
                <a:lnTo>
                  <a:pt x="5199008" y="0"/>
                </a:lnTo>
                <a:lnTo>
                  <a:pt x="5199008" y="6858000"/>
                </a:lnTo>
                <a:lnTo>
                  <a:pt x="3912" y="6848272"/>
                </a:lnTo>
                <a:cubicBezTo>
                  <a:pt x="-1987" y="4565515"/>
                  <a:pt x="5899" y="2292485"/>
                  <a:pt x="0" y="9728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284974"/>
            <a:ext cx="6290695" cy="1319708"/>
          </a:xfrm>
        </p:spPr>
        <p:txBody>
          <a:bodyPr lIns="0" tIns="0" rIns="0" bIns="0" anchor="b" anchorCtr="0">
            <a:norm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46" y="1730187"/>
            <a:ext cx="6290695" cy="4760259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30343-C22E-794C-9823-6AEC805BBB16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D280E56-4ED8-474A-9CE2-C1494E6F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4" y="6606962"/>
            <a:ext cx="10515601" cy="164613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AB0A083-512E-4CCA-B91E-0F39AA2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F547253-407C-49D8-806F-3B922B819901}"/>
              </a:ext>
            </a:extLst>
          </p:cNvPr>
          <p:cNvSpPr txBox="1">
            <a:spLocks/>
          </p:cNvSpPr>
          <p:nvPr userDrawn="1"/>
        </p:nvSpPr>
        <p:spPr>
          <a:xfrm>
            <a:off x="11199446" y="6575183"/>
            <a:ext cx="475962" cy="16949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10D30-4BB8-46FF-9961-F81EF89C264F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5F03E18-2851-254E-8D5F-CB1BEB2548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4575" y="0"/>
            <a:ext cx="6067425" cy="6858000"/>
          </a:xfrm>
          <a:custGeom>
            <a:avLst/>
            <a:gdLst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2133600 w 6067425"/>
              <a:gd name="connsiteY3" fmla="*/ 6858000 h 6858000"/>
              <a:gd name="connsiteX4" fmla="*/ 0 w 60674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7425" h="6858000">
                <a:moveTo>
                  <a:pt x="0" y="0"/>
                </a:moveTo>
                <a:lnTo>
                  <a:pt x="6067425" y="0"/>
                </a:lnTo>
                <a:lnTo>
                  <a:pt x="6067425" y="6858000"/>
                </a:lnTo>
                <a:lnTo>
                  <a:pt x="213360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5" y="1194964"/>
            <a:ext cx="5765593" cy="112735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45" y="2354094"/>
            <a:ext cx="6144971" cy="416644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55F3093-451C-4F91-B6B5-DCA87413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5" y="6606963"/>
            <a:ext cx="7487390" cy="164612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9321EB7-A039-4753-9D6D-07F413BB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50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F547253-407C-49D8-806F-3B922B819901}"/>
              </a:ext>
            </a:extLst>
          </p:cNvPr>
          <p:cNvSpPr txBox="1">
            <a:spLocks/>
          </p:cNvSpPr>
          <p:nvPr userDrawn="1"/>
        </p:nvSpPr>
        <p:spPr>
          <a:xfrm>
            <a:off x="11199446" y="6575183"/>
            <a:ext cx="475962" cy="16949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10D30-4BB8-46FF-9961-F81EF89C264F}"/>
              </a:ext>
            </a:extLst>
          </p:cNvPr>
          <p:cNvCxnSpPr>
            <a:cxnSpLocks/>
          </p:cNvCxnSpPr>
          <p:nvPr userDrawn="1"/>
        </p:nvCxnSpPr>
        <p:spPr>
          <a:xfrm>
            <a:off x="683845" y="6575182"/>
            <a:ext cx="1099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ABF15E-906F-D441-A6B8-C8F7B3D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1140241"/>
            <a:ext cx="4336389" cy="1750471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 spc="-1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C1E-D42C-D544-BCC6-4B9F40ED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46" y="2922494"/>
            <a:ext cx="4336390" cy="356794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55F3093-451C-4F91-B6B5-DCA87413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845" y="6606963"/>
            <a:ext cx="7487390" cy="164612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Source: 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9321EB7-A039-4753-9D6D-07F413BB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446" y="6602078"/>
            <a:ext cx="475962" cy="169497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5312EE1-1DB2-4F93-9E30-DF37D7E3B5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26477" y="1140242"/>
            <a:ext cx="6548932" cy="5350204"/>
          </a:xfrm>
          <a:custGeom>
            <a:avLst/>
            <a:gdLst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2133600 w 6067425"/>
              <a:gd name="connsiteY3" fmla="*/ 6858000 h 6858000"/>
              <a:gd name="connsiteX4" fmla="*/ 0 w 6067425"/>
              <a:gd name="connsiteY4" fmla="*/ 0 h 6858000"/>
              <a:gd name="connsiteX0" fmla="*/ 0 w 6067425"/>
              <a:gd name="connsiteY0" fmla="*/ 0 h 6858000"/>
              <a:gd name="connsiteX1" fmla="*/ 6067425 w 6067425"/>
              <a:gd name="connsiteY1" fmla="*/ 0 h 6858000"/>
              <a:gd name="connsiteX2" fmla="*/ 6067425 w 6067425"/>
              <a:gd name="connsiteY2" fmla="*/ 6858000 h 6858000"/>
              <a:gd name="connsiteX3" fmla="*/ 872329 w 6067425"/>
              <a:gd name="connsiteY3" fmla="*/ 6848272 h 6858000"/>
              <a:gd name="connsiteX4" fmla="*/ 0 w 6067425"/>
              <a:gd name="connsiteY4" fmla="*/ 0 h 6858000"/>
              <a:gd name="connsiteX0" fmla="*/ 0 w 5261038"/>
              <a:gd name="connsiteY0" fmla="*/ 0 h 6858000"/>
              <a:gd name="connsiteX1" fmla="*/ 5261038 w 5261038"/>
              <a:gd name="connsiteY1" fmla="*/ 0 h 6858000"/>
              <a:gd name="connsiteX2" fmla="*/ 5261038 w 5261038"/>
              <a:gd name="connsiteY2" fmla="*/ 6858000 h 6858000"/>
              <a:gd name="connsiteX3" fmla="*/ 65942 w 5261038"/>
              <a:gd name="connsiteY3" fmla="*/ 6848272 h 6858000"/>
              <a:gd name="connsiteX4" fmla="*/ 0 w 5261038"/>
              <a:gd name="connsiteY4" fmla="*/ 0 h 6858000"/>
              <a:gd name="connsiteX0" fmla="*/ 0 w 5226577"/>
              <a:gd name="connsiteY0" fmla="*/ 0 h 6858000"/>
              <a:gd name="connsiteX1" fmla="*/ 5226577 w 5226577"/>
              <a:gd name="connsiteY1" fmla="*/ 0 h 6858000"/>
              <a:gd name="connsiteX2" fmla="*/ 5226577 w 5226577"/>
              <a:gd name="connsiteY2" fmla="*/ 6858000 h 6858000"/>
              <a:gd name="connsiteX3" fmla="*/ 31481 w 5226577"/>
              <a:gd name="connsiteY3" fmla="*/ 6848272 h 6858000"/>
              <a:gd name="connsiteX4" fmla="*/ 0 w 5226577"/>
              <a:gd name="connsiteY4" fmla="*/ 0 h 6858000"/>
              <a:gd name="connsiteX0" fmla="*/ 0 w 5212792"/>
              <a:gd name="connsiteY0" fmla="*/ 0 h 6858000"/>
              <a:gd name="connsiteX1" fmla="*/ 5212792 w 5212792"/>
              <a:gd name="connsiteY1" fmla="*/ 0 h 6858000"/>
              <a:gd name="connsiteX2" fmla="*/ 5212792 w 5212792"/>
              <a:gd name="connsiteY2" fmla="*/ 6858000 h 6858000"/>
              <a:gd name="connsiteX3" fmla="*/ 17696 w 5212792"/>
              <a:gd name="connsiteY3" fmla="*/ 6848272 h 6858000"/>
              <a:gd name="connsiteX4" fmla="*/ 0 w 5212792"/>
              <a:gd name="connsiteY4" fmla="*/ 0 h 6858000"/>
              <a:gd name="connsiteX0" fmla="*/ 0 w 5199008"/>
              <a:gd name="connsiteY0" fmla="*/ 9728 h 6858000"/>
              <a:gd name="connsiteX1" fmla="*/ 5199008 w 5199008"/>
              <a:gd name="connsiteY1" fmla="*/ 0 h 6858000"/>
              <a:gd name="connsiteX2" fmla="*/ 5199008 w 5199008"/>
              <a:gd name="connsiteY2" fmla="*/ 6858000 h 6858000"/>
              <a:gd name="connsiteX3" fmla="*/ 3912 w 5199008"/>
              <a:gd name="connsiteY3" fmla="*/ 6848272 h 6858000"/>
              <a:gd name="connsiteX4" fmla="*/ 0 w 5199008"/>
              <a:gd name="connsiteY4" fmla="*/ 9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08" h="6858000">
                <a:moveTo>
                  <a:pt x="0" y="9728"/>
                </a:moveTo>
                <a:lnTo>
                  <a:pt x="5199008" y="0"/>
                </a:lnTo>
                <a:lnTo>
                  <a:pt x="5199008" y="6858000"/>
                </a:lnTo>
                <a:lnTo>
                  <a:pt x="3912" y="6848272"/>
                </a:lnTo>
                <a:cubicBezTo>
                  <a:pt x="-1987" y="4565515"/>
                  <a:pt x="5899" y="2292485"/>
                  <a:pt x="0" y="9728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6941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39071-EBEC-BC4E-A160-C06873F8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924B1-F0EC-544A-98CE-ACEC4650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5609"/>
            <a:ext cx="10515600" cy="4591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06A8-3AFF-2248-87C8-1EF6283B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492874"/>
            <a:ext cx="10047051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Source: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21FC-8EBC-1844-A703-54D7E36D6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1438" y="6492874"/>
            <a:ext cx="33236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3AAE-303E-4549-BDDB-0F2933EFA14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1" r:id="rId3"/>
    <p:sldLayoutId id="2147483685" r:id="rId4"/>
    <p:sldLayoutId id="2147483678" r:id="rId5"/>
    <p:sldLayoutId id="2147483684" r:id="rId6"/>
    <p:sldLayoutId id="2147483679" r:id="rId7"/>
    <p:sldLayoutId id="2147483660" r:id="rId8"/>
    <p:sldLayoutId id="2147483681" r:id="rId9"/>
    <p:sldLayoutId id="2147483650" r:id="rId10"/>
    <p:sldLayoutId id="2147483686" r:id="rId11"/>
    <p:sldLayoutId id="2147483682" r:id="rId12"/>
    <p:sldLayoutId id="2147483683" r:id="rId13"/>
    <p:sldLayoutId id="2147483662" r:id="rId14"/>
    <p:sldLayoutId id="2147483688" r:id="rId15"/>
    <p:sldLayoutId id="2147483689" r:id="rId16"/>
    <p:sldLayoutId id="2147483692" r:id="rId17"/>
    <p:sldLayoutId id="2147483693" r:id="rId1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i.org/10.1038/s41586-019-1681-6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178367" y="1402668"/>
            <a:ext cx="52899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BECCS</a:t>
            </a:r>
            <a:endParaRPr lang="en-GB" sz="120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934275" y="1122923"/>
            <a:ext cx="9367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092451" y="877822"/>
            <a:ext cx="854208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/>
              <a:t>Technology</a:t>
            </a:r>
            <a:endParaRPr lang="en-GB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385924" y="877822"/>
            <a:ext cx="623569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/>
              <a:t>Pathway</a:t>
            </a:r>
            <a:endParaRPr lang="en-GB" sz="12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809727" y="867660"/>
            <a:ext cx="912109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b="1" dirty="0" smtClean="0"/>
              <a:t>Permanence</a:t>
            </a:r>
            <a:endParaRPr lang="en-GB" sz="12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832958" y="1260115"/>
            <a:ext cx="1152000" cy="486381"/>
          </a:xfrm>
          <a:prstGeom prst="roundRect">
            <a:avLst/>
          </a:prstGeom>
          <a:solidFill>
            <a:srgbClr val="80C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Crops (e.g. perennial)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2351739" y="1260114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314177" y="1260115"/>
            <a:ext cx="1152000" cy="486381"/>
          </a:xfrm>
          <a:prstGeom prst="roundRect">
            <a:avLst/>
          </a:prstGeom>
          <a:solidFill>
            <a:srgbClr val="FDC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Concetrated</a:t>
            </a:r>
            <a:r>
              <a:rPr lang="en-GB" sz="1100" dirty="0">
                <a:solidFill>
                  <a:schemeClr val="tx1"/>
                </a:solidFill>
              </a:rPr>
              <a:t> CO</a:t>
            </a:r>
            <a:r>
              <a:rPr lang="en-GB" sz="1100" baseline="-25000" dirty="0">
                <a:solidFill>
                  <a:schemeClr val="tx1"/>
                </a:solidFill>
              </a:rPr>
              <a:t>2</a:t>
            </a:r>
            <a:endParaRPr lang="en-GB" sz="1100" baseline="-250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795395" y="1260115"/>
            <a:ext cx="1152000" cy="486381"/>
          </a:xfrm>
          <a:prstGeom prst="roundRect">
            <a:avLst/>
          </a:prstGeom>
          <a:solidFill>
            <a:srgbClr val="6A5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2"/>
                </a:solidFill>
              </a:rPr>
              <a:t>Saline Aquifer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3554705" y="1402668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feil nach rechts 26"/>
          <p:cNvSpPr/>
          <p:nvPr/>
        </p:nvSpPr>
        <p:spPr>
          <a:xfrm>
            <a:off x="5035924" y="1402667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feil nach rechts 27"/>
          <p:cNvSpPr/>
          <p:nvPr/>
        </p:nvSpPr>
        <p:spPr>
          <a:xfrm>
            <a:off x="6517143" y="1402667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/>
          <p:cNvSpPr txBox="1"/>
          <p:nvPr/>
        </p:nvSpPr>
        <p:spPr>
          <a:xfrm>
            <a:off x="1178367" y="4299626"/>
            <a:ext cx="867225" cy="422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Ozean</a:t>
            </a:r>
            <a:r>
              <a:rPr lang="en-GB" sz="1200" dirty="0" smtClean="0"/>
              <a:t>-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Alkalisierung</a:t>
            </a:r>
            <a:endParaRPr lang="en-GB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832958" y="4322797"/>
            <a:ext cx="1152000" cy="486381"/>
          </a:xfrm>
          <a:prstGeom prst="roundRect">
            <a:avLst/>
          </a:prstGeom>
          <a:solidFill>
            <a:srgbClr val="BBC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Hydrosphäre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351739" y="4322796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3554705" y="4465350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/>
          <p:cNvSpPr txBox="1"/>
          <p:nvPr/>
        </p:nvSpPr>
        <p:spPr>
          <a:xfrm>
            <a:off x="8809727" y="4461462"/>
            <a:ext cx="157094" cy="184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 smtClean="0"/>
              <a:t>??</a:t>
            </a:r>
            <a:endParaRPr lang="en-GB" sz="11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78367" y="2156984"/>
            <a:ext cx="782715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Aufforstung</a:t>
            </a:r>
            <a:endParaRPr lang="en-GB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3832958" y="2014431"/>
            <a:ext cx="1152000" cy="486381"/>
          </a:xfrm>
          <a:prstGeom prst="roundRect">
            <a:avLst/>
          </a:prstGeom>
          <a:solidFill>
            <a:srgbClr val="80C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Baüme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351739" y="2014430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>
            <a:off x="3554705" y="2156984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feld 47"/>
          <p:cNvSpPr txBox="1"/>
          <p:nvPr/>
        </p:nvSpPr>
        <p:spPr>
          <a:xfrm>
            <a:off x="1185238" y="2843254"/>
            <a:ext cx="612347" cy="422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Luftfilter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-Anlagen</a:t>
            </a:r>
            <a:endParaRPr lang="en-GB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358610" y="2817249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1" name="Pfeil nach rechts 50"/>
          <p:cNvSpPr/>
          <p:nvPr/>
        </p:nvSpPr>
        <p:spPr>
          <a:xfrm>
            <a:off x="3561576" y="2959803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bgerundetes Rechteck 51"/>
          <p:cNvSpPr/>
          <p:nvPr/>
        </p:nvSpPr>
        <p:spPr>
          <a:xfrm>
            <a:off x="3839829" y="2821769"/>
            <a:ext cx="1152000" cy="486381"/>
          </a:xfrm>
          <a:prstGeom prst="roundRect">
            <a:avLst/>
          </a:prstGeom>
          <a:solidFill>
            <a:srgbClr val="FDC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Concetrated</a:t>
            </a:r>
            <a:r>
              <a:rPr lang="en-GB" sz="1100" dirty="0" smtClean="0">
                <a:solidFill>
                  <a:schemeClr val="tx1"/>
                </a:solidFill>
              </a:rPr>
              <a:t> CO</a:t>
            </a:r>
            <a:r>
              <a:rPr lang="en-GB" sz="1100" baseline="-25000" dirty="0">
                <a:solidFill>
                  <a:schemeClr val="tx1"/>
                </a:solidFill>
              </a:rPr>
              <a:t>2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4" name="Pfeil nach rechts 53"/>
          <p:cNvSpPr/>
          <p:nvPr/>
        </p:nvSpPr>
        <p:spPr>
          <a:xfrm>
            <a:off x="5042922" y="2958960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bgerundetes Rechteck 54"/>
          <p:cNvSpPr/>
          <p:nvPr/>
        </p:nvSpPr>
        <p:spPr>
          <a:xfrm>
            <a:off x="5321048" y="2823775"/>
            <a:ext cx="1152000" cy="486381"/>
          </a:xfrm>
          <a:prstGeom prst="roundRect">
            <a:avLst/>
          </a:prstGeom>
          <a:solidFill>
            <a:srgbClr val="6A5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2"/>
                </a:solidFill>
              </a:rPr>
              <a:t>Saline Aquifer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185238" y="3571440"/>
            <a:ext cx="612347" cy="422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Luftfilter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-Anlagen</a:t>
            </a:r>
            <a:endParaRPr lang="en-GB" sz="12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2358610" y="3545435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8" name="Pfeil nach rechts 57"/>
          <p:cNvSpPr/>
          <p:nvPr/>
        </p:nvSpPr>
        <p:spPr>
          <a:xfrm>
            <a:off x="3561576" y="3687989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bgerundetes Rechteck 58"/>
          <p:cNvSpPr/>
          <p:nvPr/>
        </p:nvSpPr>
        <p:spPr>
          <a:xfrm>
            <a:off x="3839829" y="3549955"/>
            <a:ext cx="1152000" cy="486381"/>
          </a:xfrm>
          <a:prstGeom prst="roundRect">
            <a:avLst/>
          </a:prstGeom>
          <a:solidFill>
            <a:srgbClr val="FDC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Concetrated</a:t>
            </a:r>
            <a:r>
              <a:rPr lang="en-GB" sz="1100" dirty="0" smtClean="0">
                <a:solidFill>
                  <a:schemeClr val="tx1"/>
                </a:solidFill>
              </a:rPr>
              <a:t> CO</a:t>
            </a:r>
            <a:r>
              <a:rPr lang="en-GB" sz="1100" baseline="-25000" dirty="0">
                <a:solidFill>
                  <a:schemeClr val="tx1"/>
                </a:solidFill>
              </a:rPr>
              <a:t>2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0" name="Pfeil nach rechts 59"/>
          <p:cNvSpPr/>
          <p:nvPr/>
        </p:nvSpPr>
        <p:spPr>
          <a:xfrm>
            <a:off x="5042922" y="3687146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bgerundetes Rechteck 60"/>
          <p:cNvSpPr/>
          <p:nvPr/>
        </p:nvSpPr>
        <p:spPr>
          <a:xfrm>
            <a:off x="5321048" y="3551961"/>
            <a:ext cx="1152000" cy="486381"/>
          </a:xfrm>
          <a:prstGeom prst="roundRect">
            <a:avLst/>
          </a:prstGeom>
          <a:solidFill>
            <a:srgbClr val="FDC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ysClr val="windowText" lastClr="000000"/>
                </a:solidFill>
              </a:rPr>
              <a:t>Synfuel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62" name="Pfeil nach rechts 61"/>
          <p:cNvSpPr/>
          <p:nvPr/>
        </p:nvSpPr>
        <p:spPr>
          <a:xfrm>
            <a:off x="6523887" y="3682239"/>
            <a:ext cx="227287" cy="201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bgerundetes Rechteck 62"/>
          <p:cNvSpPr/>
          <p:nvPr/>
        </p:nvSpPr>
        <p:spPr>
          <a:xfrm>
            <a:off x="6802013" y="3551961"/>
            <a:ext cx="1152000" cy="486381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Atmosphäre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809727" y="1397303"/>
            <a:ext cx="678071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&gt;1000 </a:t>
            </a:r>
            <a:r>
              <a:rPr lang="en-GB" sz="1200" dirty="0" err="1" smtClean="0"/>
              <a:t>yrs</a:t>
            </a:r>
            <a:endParaRPr lang="en-GB" sz="1200" dirty="0"/>
          </a:p>
        </p:txBody>
      </p:sp>
      <p:sp>
        <p:nvSpPr>
          <p:cNvPr id="65" name="Textfeld 64"/>
          <p:cNvSpPr txBox="1"/>
          <p:nvPr/>
        </p:nvSpPr>
        <p:spPr>
          <a:xfrm>
            <a:off x="8809727" y="2146820"/>
            <a:ext cx="724557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10-100 </a:t>
            </a:r>
            <a:r>
              <a:rPr lang="en-GB" sz="1200" dirty="0" err="1" smtClean="0"/>
              <a:t>yrs</a:t>
            </a:r>
            <a:endParaRPr lang="en-GB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8809726" y="2896337"/>
            <a:ext cx="678071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&gt;1000 </a:t>
            </a:r>
            <a:r>
              <a:rPr lang="en-GB" sz="1200" dirty="0" err="1" smtClean="0"/>
              <a:t>yrs</a:t>
            </a:r>
            <a:endParaRPr lang="en-GB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8809725" y="3661914"/>
            <a:ext cx="333425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0 </a:t>
            </a:r>
            <a:r>
              <a:rPr lang="en-GB" sz="1200" dirty="0" err="1" smtClean="0"/>
              <a:t>yrs</a:t>
            </a:r>
            <a:endParaRPr lang="en-GB" sz="1200" dirty="0"/>
          </a:p>
        </p:txBody>
      </p:sp>
      <p:sp>
        <p:nvSpPr>
          <p:cNvPr id="69" name="Abgerundetes Rechteck 68"/>
          <p:cNvSpPr/>
          <p:nvPr/>
        </p:nvSpPr>
        <p:spPr>
          <a:xfrm>
            <a:off x="2260601" y="5412739"/>
            <a:ext cx="288000" cy="288000"/>
          </a:xfrm>
          <a:prstGeom prst="roundRect">
            <a:avLst/>
          </a:prstGeom>
          <a:solidFill>
            <a:srgbClr val="EF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3864596" y="5412739"/>
            <a:ext cx="288000" cy="288000"/>
          </a:xfrm>
          <a:prstGeom prst="roundRect">
            <a:avLst/>
          </a:prstGeom>
          <a:solidFill>
            <a:srgbClr val="80C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5345161" y="5412739"/>
            <a:ext cx="288000" cy="288000"/>
          </a:xfrm>
          <a:prstGeom prst="roundRect">
            <a:avLst/>
          </a:prstGeom>
          <a:solidFill>
            <a:srgbClr val="FDC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7106252" y="5412739"/>
            <a:ext cx="288000" cy="288000"/>
          </a:xfrm>
          <a:prstGeom prst="roundRect">
            <a:avLst/>
          </a:prstGeom>
          <a:solidFill>
            <a:srgbClr val="6A5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687805" y="5412739"/>
            <a:ext cx="288000" cy="288000"/>
          </a:xfrm>
          <a:prstGeom prst="roundRect">
            <a:avLst/>
          </a:prstGeom>
          <a:solidFill>
            <a:srgbClr val="BBC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59250" y="5425934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/>
              <a:t>Atmosphäre</a:t>
            </a:r>
            <a:endParaRPr lang="en-GB" sz="1100" dirty="0"/>
          </a:p>
        </p:txBody>
      </p:sp>
      <p:sp>
        <p:nvSpPr>
          <p:cNvPr id="76" name="Rechteck 75"/>
          <p:cNvSpPr/>
          <p:nvPr/>
        </p:nvSpPr>
        <p:spPr>
          <a:xfrm>
            <a:off x="4163251" y="5425934"/>
            <a:ext cx="8210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 smtClean="0"/>
              <a:t>Biosphäre</a:t>
            </a:r>
            <a:endParaRPr lang="en-GB" sz="1100" dirty="0"/>
          </a:p>
        </p:txBody>
      </p:sp>
      <p:sp>
        <p:nvSpPr>
          <p:cNvPr id="77" name="Rechteck 76"/>
          <p:cNvSpPr/>
          <p:nvPr/>
        </p:nvSpPr>
        <p:spPr>
          <a:xfrm>
            <a:off x="5643816" y="5425934"/>
            <a:ext cx="11015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 smtClean="0"/>
              <a:t>Produktsphäre</a:t>
            </a:r>
            <a:endParaRPr lang="en-GB" sz="1100" dirty="0"/>
          </a:p>
        </p:txBody>
      </p:sp>
      <p:sp>
        <p:nvSpPr>
          <p:cNvPr id="78" name="Rechteck 77"/>
          <p:cNvSpPr/>
          <p:nvPr/>
        </p:nvSpPr>
        <p:spPr>
          <a:xfrm>
            <a:off x="7404903" y="5425934"/>
            <a:ext cx="922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 smtClean="0"/>
              <a:t>Lithosphäre</a:t>
            </a:r>
            <a:endParaRPr lang="en-GB" sz="1100" dirty="0"/>
          </a:p>
        </p:txBody>
      </p:sp>
      <p:sp>
        <p:nvSpPr>
          <p:cNvPr id="79" name="Rechteck 78"/>
          <p:cNvSpPr/>
          <p:nvPr/>
        </p:nvSpPr>
        <p:spPr>
          <a:xfrm>
            <a:off x="8986461" y="5425934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 smtClean="0"/>
              <a:t>Hydrosphäre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4275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8A0703B-62B7-4856-BE9B-AEC779706C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1612" y="4768015"/>
            <a:ext cx="1666774" cy="651015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36DA318-A256-4782-98B1-4E91C326A7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3162" y="4296458"/>
            <a:ext cx="1666776" cy="1594121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7CA893D-CE69-4295-AA81-17C2DEFAB66B}"/>
              </a:ext>
            </a:extLst>
          </p:cNvPr>
          <p:cNvCxnSpPr>
            <a:cxnSpLocks/>
          </p:cNvCxnSpPr>
          <p:nvPr/>
        </p:nvCxnSpPr>
        <p:spPr>
          <a:xfrm rot="5400000">
            <a:off x="4153330" y="4952405"/>
            <a:ext cx="1660233" cy="292095"/>
          </a:xfrm>
          <a:prstGeom prst="bentConnector3">
            <a:avLst>
              <a:gd name="adj1" fmla="val 7134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707A98-D591-478F-BCD5-F8DA5E259281}"/>
              </a:ext>
            </a:extLst>
          </p:cNvPr>
          <p:cNvGrpSpPr/>
          <p:nvPr/>
        </p:nvGrpSpPr>
        <p:grpSpPr>
          <a:xfrm>
            <a:off x="5026188" y="461244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A0A3BA6-7120-4800-9725-CBE01C3D53CB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71" name="Rectangle: Rounded Corners 12">
              <a:extLst>
                <a:ext uri="{FF2B5EF4-FFF2-40B4-BE49-F238E27FC236}">
                  <a16:creationId xmlns:a16="http://schemas.microsoft.com/office/drawing/2014/main" id="{7FFC37D2-B8B3-4D87-925C-0C287839CE97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E6A68A9-C1F0-44E8-BFBF-ADDEB2C96FA5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DACCS</a:t>
            </a:r>
          </a:p>
          <a:p>
            <a:r>
              <a:rPr lang="en-GB" sz="1800" b="1" dirty="0"/>
              <a:t>(demo)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F92EE6-596B-4AC0-8D9E-626083336FA1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6355F0B-4B41-4ACC-96FE-37E6ECA720D8}"/>
              </a:ext>
            </a:extLst>
          </p:cNvPr>
          <p:cNvCxnSpPr>
            <a:cxnSpLocks/>
          </p:cNvCxnSpPr>
          <p:nvPr/>
        </p:nvCxnSpPr>
        <p:spPr>
          <a:xfrm rot="5400000">
            <a:off x="4239040" y="2753102"/>
            <a:ext cx="1999913" cy="219015"/>
          </a:xfrm>
          <a:prstGeom prst="bentConnector3">
            <a:avLst>
              <a:gd name="adj1" fmla="val 6538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6263904" y="593183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4433104" y="593510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  <a:endParaRPr lang="en-GB" sz="900" baseline="-250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7903FFA-27AB-4DB5-8837-C44AE1C5693B}"/>
              </a:ext>
            </a:extLst>
          </p:cNvPr>
          <p:cNvSpPr txBox="1"/>
          <p:nvPr/>
        </p:nvSpPr>
        <p:spPr>
          <a:xfrm>
            <a:off x="8450400" y="1945715"/>
            <a:ext cx="35313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Each carbon pool and each conversion step may involve transport and processing costs, inputs and outputs of energy and materials, </a:t>
            </a:r>
            <a:r>
              <a:rPr lang="en-GB" i="1" dirty="0"/>
              <a:t>and also GHG emission</a:t>
            </a:r>
          </a:p>
          <a:p>
            <a:endParaRPr lang="en-GB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These form our units for evaluation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410AAC9-89E8-4048-8804-1D17DB575823}"/>
              </a:ext>
            </a:extLst>
          </p:cNvPr>
          <p:cNvCxnSpPr>
            <a:cxnSpLocks/>
          </p:cNvCxnSpPr>
          <p:nvPr/>
        </p:nvCxnSpPr>
        <p:spPr>
          <a:xfrm rot="5400000">
            <a:off x="4239040" y="2753102"/>
            <a:ext cx="1999913" cy="219015"/>
          </a:xfrm>
          <a:prstGeom prst="bentConnector3">
            <a:avLst>
              <a:gd name="adj1" fmla="val 6538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F966B6E-FF3D-4ABE-8F5C-764B087B3D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1612" y="4768015"/>
            <a:ext cx="1666774" cy="651015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41775E2-47E6-4103-8EB3-2CBF521318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3162" y="4296458"/>
            <a:ext cx="1666776" cy="1594121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BCA4C05-23C5-486B-8768-371E7281FFDC}"/>
              </a:ext>
            </a:extLst>
          </p:cNvPr>
          <p:cNvCxnSpPr>
            <a:cxnSpLocks/>
          </p:cNvCxnSpPr>
          <p:nvPr/>
        </p:nvCxnSpPr>
        <p:spPr>
          <a:xfrm rot="5400000">
            <a:off x="4153330" y="4952405"/>
            <a:ext cx="1660233" cy="292095"/>
          </a:xfrm>
          <a:prstGeom prst="bentConnector3">
            <a:avLst>
              <a:gd name="adj1" fmla="val 7134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46F4AB-7E58-4F30-9F7A-2873D3FD8D3D}"/>
              </a:ext>
            </a:extLst>
          </p:cNvPr>
          <p:cNvGrpSpPr/>
          <p:nvPr/>
        </p:nvGrpSpPr>
        <p:grpSpPr>
          <a:xfrm>
            <a:off x="5026188" y="461244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2BFC19-54D4-4B03-89C4-921011039B25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67" name="Rectangle: Rounded Corners 12">
              <a:extLst>
                <a:ext uri="{FF2B5EF4-FFF2-40B4-BE49-F238E27FC236}">
                  <a16:creationId xmlns:a16="http://schemas.microsoft.com/office/drawing/2014/main" id="{2C37E31B-1FAD-45B5-9011-ADCB62EE8536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8E05FBB-01F5-4020-B4AE-E399D2469013}"/>
              </a:ext>
            </a:extLst>
          </p:cNvPr>
          <p:cNvCxnSpPr>
            <a:cxnSpLocks/>
          </p:cNvCxnSpPr>
          <p:nvPr/>
        </p:nvCxnSpPr>
        <p:spPr>
          <a:xfrm>
            <a:off x="2419754" y="3178683"/>
            <a:ext cx="133462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5E5BE2E-DB20-44A6-9F09-1A4E516E3F02}"/>
              </a:ext>
            </a:extLst>
          </p:cNvPr>
          <p:cNvCxnSpPr>
            <a:cxnSpLocks/>
          </p:cNvCxnSpPr>
          <p:nvPr/>
        </p:nvCxnSpPr>
        <p:spPr>
          <a:xfrm rot="5400000">
            <a:off x="6577757" y="2858043"/>
            <a:ext cx="2238264" cy="234154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A6E18C0-CC5A-44B1-B0BE-E3487463EFAF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5333622" y="3650271"/>
            <a:ext cx="4274626" cy="68606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DF83DBB-4083-4237-AE9D-15C8724E70F2}"/>
              </a:ext>
            </a:extLst>
          </p:cNvPr>
          <p:cNvCxnSpPr>
            <a:cxnSpLocks/>
          </p:cNvCxnSpPr>
          <p:nvPr/>
        </p:nvCxnSpPr>
        <p:spPr>
          <a:xfrm>
            <a:off x="2419754" y="3178683"/>
            <a:ext cx="1334624" cy="177519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E2A919-A9B5-4E95-A845-1AEC07C6A591}"/>
              </a:ext>
            </a:extLst>
          </p:cNvPr>
          <p:cNvGrpSpPr/>
          <p:nvPr/>
        </p:nvGrpSpPr>
        <p:grpSpPr>
          <a:xfrm>
            <a:off x="2575076" y="307314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7F939F8-BEF8-4D8D-BC00-A04F7F5491D5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73" name="Rectangle: Rounded Corners 12">
              <a:extLst>
                <a:ext uri="{FF2B5EF4-FFF2-40B4-BE49-F238E27FC236}">
                  <a16:creationId xmlns:a16="http://schemas.microsoft.com/office/drawing/2014/main" id="{74E2BA9F-BA3F-4E1E-9CB4-6945BE1D2B76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FC13D2-2198-4639-A3F2-AA8151935366}"/>
              </a:ext>
            </a:extLst>
          </p:cNvPr>
          <p:cNvGrpSpPr/>
          <p:nvPr/>
        </p:nvGrpSpPr>
        <p:grpSpPr>
          <a:xfrm>
            <a:off x="2811575" y="307897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F99385D-626E-4C13-9EEE-C4FFE9383F0B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76" name="Rectangle: Rounded Corners 12">
              <a:extLst>
                <a:ext uri="{FF2B5EF4-FFF2-40B4-BE49-F238E27FC236}">
                  <a16:creationId xmlns:a16="http://schemas.microsoft.com/office/drawing/2014/main" id="{F7C06300-16AB-47B8-A778-8390FAB91B70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C6734C-BC15-4434-9DEF-51824D2704C7}"/>
              </a:ext>
            </a:extLst>
          </p:cNvPr>
          <p:cNvCxnSpPr>
            <a:cxnSpLocks/>
          </p:cNvCxnSpPr>
          <p:nvPr/>
        </p:nvCxnSpPr>
        <p:spPr>
          <a:xfrm>
            <a:off x="4635798" y="3172144"/>
            <a:ext cx="493688" cy="69042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8880FF-5698-4BFB-A722-BA7A62E5C89D}"/>
              </a:ext>
            </a:extLst>
          </p:cNvPr>
          <p:cNvGrpSpPr/>
          <p:nvPr/>
        </p:nvGrpSpPr>
        <p:grpSpPr>
          <a:xfrm>
            <a:off x="5053704" y="3341517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C117E5F-DBB9-4884-BC16-1B2648D36A86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80" name="Rectangle: Rounded Corners 12">
              <a:extLst>
                <a:ext uri="{FF2B5EF4-FFF2-40B4-BE49-F238E27FC236}">
                  <a16:creationId xmlns:a16="http://schemas.microsoft.com/office/drawing/2014/main" id="{B32986F7-232E-490E-B6B6-8228675E94DB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8C9022E-F7B3-41C2-9EEA-83A0E5D00321}"/>
              </a:ext>
            </a:extLst>
          </p:cNvPr>
          <p:cNvCxnSpPr>
            <a:cxnSpLocks/>
          </p:cNvCxnSpPr>
          <p:nvPr/>
        </p:nvCxnSpPr>
        <p:spPr>
          <a:xfrm rot="5400000">
            <a:off x="1037215" y="2374528"/>
            <a:ext cx="1322695" cy="285615"/>
          </a:xfrm>
          <a:prstGeom prst="bentConnector4">
            <a:avLst>
              <a:gd name="adj1" fmla="val 21537"/>
              <a:gd name="adj2" fmla="val 18003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C4A0D0-FBB7-4299-A2A7-D0670C26F192}"/>
              </a:ext>
            </a:extLst>
          </p:cNvPr>
          <p:cNvCxnSpPr>
            <a:cxnSpLocks/>
          </p:cNvCxnSpPr>
          <p:nvPr/>
        </p:nvCxnSpPr>
        <p:spPr>
          <a:xfrm rot="5400000">
            <a:off x="814500" y="2597243"/>
            <a:ext cx="1768127" cy="285618"/>
          </a:xfrm>
          <a:prstGeom prst="bentConnector4">
            <a:avLst>
              <a:gd name="adj1" fmla="val 16170"/>
              <a:gd name="adj2" fmla="val 18003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3A0DFA7-4174-4582-B68A-BF473AE166CC}"/>
              </a:ext>
            </a:extLst>
          </p:cNvPr>
          <p:cNvCxnSpPr>
            <a:cxnSpLocks/>
          </p:cNvCxnSpPr>
          <p:nvPr/>
        </p:nvCxnSpPr>
        <p:spPr>
          <a:xfrm>
            <a:off x="2419754" y="3624115"/>
            <a:ext cx="1334624" cy="132975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632F00-7CB1-4CDE-868D-4BE4175A2686}"/>
              </a:ext>
            </a:extLst>
          </p:cNvPr>
          <p:cNvGrpSpPr/>
          <p:nvPr/>
        </p:nvGrpSpPr>
        <p:grpSpPr>
          <a:xfrm>
            <a:off x="2575076" y="355543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6FA8EC4-2071-452D-BAA9-6FB54C583187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87" name="Rectangle: Rounded Corners 12">
              <a:extLst>
                <a:ext uri="{FF2B5EF4-FFF2-40B4-BE49-F238E27FC236}">
                  <a16:creationId xmlns:a16="http://schemas.microsoft.com/office/drawing/2014/main" id="{DDBE6BC6-83DA-4B97-8F2F-C49F12C60B1E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A497810-CB5B-4DEA-9889-F8B34AE17113}"/>
              </a:ext>
            </a:extLst>
          </p:cNvPr>
          <p:cNvGrpSpPr/>
          <p:nvPr/>
        </p:nvGrpSpPr>
        <p:grpSpPr>
          <a:xfrm>
            <a:off x="2811575" y="356126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3B785124-ABA8-4D8D-ACBE-F2EEFB15CC16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90" name="Rectangle: Rounded Corners 12">
              <a:extLst>
                <a:ext uri="{FF2B5EF4-FFF2-40B4-BE49-F238E27FC236}">
                  <a16:creationId xmlns:a16="http://schemas.microsoft.com/office/drawing/2014/main" id="{44BDB06A-A1DB-427C-AEDA-649235790498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6EE2D49-E51D-42D1-8C3C-DB220AE35BEC}"/>
              </a:ext>
            </a:extLst>
          </p:cNvPr>
          <p:cNvCxnSpPr>
            <a:cxnSpLocks/>
          </p:cNvCxnSpPr>
          <p:nvPr/>
        </p:nvCxnSpPr>
        <p:spPr>
          <a:xfrm rot="5400000">
            <a:off x="367546" y="3041159"/>
            <a:ext cx="2658991" cy="288649"/>
          </a:xfrm>
          <a:prstGeom prst="bentConnector4">
            <a:avLst>
              <a:gd name="adj1" fmla="val 10831"/>
              <a:gd name="adj2" fmla="val 17919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65BB137-6C77-43A9-96AA-FB8B4390DB4E}"/>
              </a:ext>
            </a:extLst>
          </p:cNvPr>
          <p:cNvCxnSpPr>
            <a:cxnSpLocks/>
          </p:cNvCxnSpPr>
          <p:nvPr/>
        </p:nvCxnSpPr>
        <p:spPr>
          <a:xfrm rot="5400000">
            <a:off x="588645" y="2816830"/>
            <a:ext cx="2213559" cy="291875"/>
          </a:xfrm>
          <a:prstGeom prst="bentConnector4">
            <a:avLst>
              <a:gd name="adj1" fmla="val 12963"/>
              <a:gd name="adj2" fmla="val 17832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030AA0-DCEC-4646-AE37-C0229B80D5D0}"/>
              </a:ext>
            </a:extLst>
          </p:cNvPr>
          <p:cNvSpPr txBox="1"/>
          <p:nvPr/>
        </p:nvSpPr>
        <p:spPr>
          <a:xfrm>
            <a:off x="205639" y="4861637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1-10yr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E11A62-3FD5-4082-BD4C-7DBB9588815B}"/>
              </a:ext>
            </a:extLst>
          </p:cNvPr>
          <p:cNvSpPr txBox="1"/>
          <p:nvPr/>
        </p:nvSpPr>
        <p:spPr>
          <a:xfrm>
            <a:off x="0" y="4422742"/>
            <a:ext cx="97864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100-1000yr?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0D3D3D-73D5-436E-9520-FBE3DDB8A169}"/>
              </a:ext>
            </a:extLst>
          </p:cNvPr>
          <p:cNvSpPr txBox="1"/>
          <p:nvPr/>
        </p:nvSpPr>
        <p:spPr>
          <a:xfrm>
            <a:off x="381858" y="4002015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10-100yr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1C9FA-73BB-4B7F-B12E-CAD1420978AF}"/>
              </a:ext>
            </a:extLst>
          </p:cNvPr>
          <p:cNvSpPr txBox="1"/>
          <p:nvPr/>
        </p:nvSpPr>
        <p:spPr>
          <a:xfrm>
            <a:off x="234203" y="3563120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&lt;1yr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E09E69-7326-441B-9468-C021541165E7}"/>
              </a:ext>
            </a:extLst>
          </p:cNvPr>
          <p:cNvSpPr txBox="1"/>
          <p:nvPr/>
        </p:nvSpPr>
        <p:spPr>
          <a:xfrm>
            <a:off x="261848" y="3100438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2-5yr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88B95-4663-49F0-A029-25C50B58FCF8}"/>
              </a:ext>
            </a:extLst>
          </p:cNvPr>
          <p:cNvSpPr txBox="1"/>
          <p:nvPr/>
        </p:nvSpPr>
        <p:spPr>
          <a:xfrm>
            <a:off x="3021265" y="4859932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1-100yr?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D806ED-362C-4217-9ED5-91CC969EF0B0}"/>
              </a:ext>
            </a:extLst>
          </p:cNvPr>
          <p:cNvSpPr txBox="1"/>
          <p:nvPr/>
        </p:nvSpPr>
        <p:spPr>
          <a:xfrm>
            <a:off x="3026969" y="4386632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10-100yr?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6EBBE5-8896-430C-A940-7BD3EDF3F236}"/>
              </a:ext>
            </a:extLst>
          </p:cNvPr>
          <p:cNvSpPr txBox="1"/>
          <p:nvPr/>
        </p:nvSpPr>
        <p:spPr>
          <a:xfrm>
            <a:off x="3035935" y="3947267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1000yr+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5CD81D-62B5-403F-A3EE-FEFFA3906218}"/>
              </a:ext>
            </a:extLst>
          </p:cNvPr>
          <p:cNvSpPr txBox="1"/>
          <p:nvPr/>
        </p:nvSpPr>
        <p:spPr>
          <a:xfrm>
            <a:off x="7477062" y="3977310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&gt;1000yr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4E3716-EBBC-4CC0-9095-6BC397A7C5A1}"/>
              </a:ext>
            </a:extLst>
          </p:cNvPr>
          <p:cNvSpPr txBox="1"/>
          <p:nvPr/>
        </p:nvSpPr>
        <p:spPr>
          <a:xfrm>
            <a:off x="7157004" y="6028968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&gt;1000yr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1D85B3-4C49-47F2-9449-E8D198262BAB}"/>
              </a:ext>
            </a:extLst>
          </p:cNvPr>
          <p:cNvSpPr txBox="1"/>
          <p:nvPr/>
        </p:nvSpPr>
        <p:spPr>
          <a:xfrm>
            <a:off x="3028726" y="3500371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1-10yr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C62333-CFD0-49FE-806C-182E2545FD63}"/>
              </a:ext>
            </a:extLst>
          </p:cNvPr>
          <p:cNvSpPr txBox="1"/>
          <p:nvPr/>
        </p:nvSpPr>
        <p:spPr>
          <a:xfrm>
            <a:off x="3019270" y="3057241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&lt;1yr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35542-8624-4D74-AF07-476B9B482FC5}"/>
              </a:ext>
            </a:extLst>
          </p:cNvPr>
          <p:cNvSpPr txBox="1"/>
          <p:nvPr/>
        </p:nvSpPr>
        <p:spPr>
          <a:xfrm>
            <a:off x="5235336" y="3929791"/>
            <a:ext cx="699101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solidFill>
                  <a:schemeClr val="accent4">
                    <a:lumMod val="75000"/>
                  </a:schemeClr>
                </a:solidFill>
              </a:rPr>
              <a:t>&lt;1yr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FF1C7A-2584-43A2-BC28-C60F3782954E}"/>
              </a:ext>
            </a:extLst>
          </p:cNvPr>
          <p:cNvSpPr txBox="1"/>
          <p:nvPr/>
        </p:nvSpPr>
        <p:spPr>
          <a:xfrm>
            <a:off x="8450400" y="1945715"/>
            <a:ext cx="35313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How permanent should it be?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Not the role of the evaluation framework to define a threshold (but a ke</a:t>
            </a:r>
            <a:r>
              <a:rPr lang="en-GB" dirty="0"/>
              <a:t>y question for the Hub!)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But </a:t>
            </a:r>
            <a:r>
              <a:rPr lang="en-GB" dirty="0"/>
              <a:t>permanence/stability will</a:t>
            </a:r>
            <a:r>
              <a:rPr lang="en-GB" sz="1800" dirty="0"/>
              <a:t> be a criterion – see later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Think we can agree &lt;1yr is definitely out of scope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075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5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Source: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AAE-303E-4549-BDDB-0F2933EFA14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14" y="894943"/>
            <a:ext cx="10058400" cy="38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912550-F116-40CE-8CA5-29BFA172E8F4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>
            <a:off x="1037215" y="2374528"/>
            <a:ext cx="1322695" cy="285615"/>
          </a:xfrm>
          <a:prstGeom prst="bentConnector4">
            <a:avLst>
              <a:gd name="adj1" fmla="val 21537"/>
              <a:gd name="adj2" fmla="val 18003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D85D68C-CF05-4CB1-9A3C-278241509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19754" y="3178683"/>
            <a:ext cx="133462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470AE-07A2-466E-9C3F-5F2149608076}"/>
              </a:ext>
            </a:extLst>
          </p:cNvPr>
          <p:cNvGrpSpPr/>
          <p:nvPr/>
        </p:nvGrpSpPr>
        <p:grpSpPr>
          <a:xfrm>
            <a:off x="2575076" y="307314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C97B8FE-32CC-4937-8784-50AA429DA24E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5" name="Rectangle: Rounded Corners 12">
              <a:extLst>
                <a:ext uri="{FF2B5EF4-FFF2-40B4-BE49-F238E27FC236}">
                  <a16:creationId xmlns:a16="http://schemas.microsoft.com/office/drawing/2014/main" id="{8173F325-78FC-4913-8E31-0338B93817F0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3F254B-C421-49AF-82F2-73FED349256F}"/>
              </a:ext>
            </a:extLst>
          </p:cNvPr>
          <p:cNvGrpSpPr/>
          <p:nvPr/>
        </p:nvGrpSpPr>
        <p:grpSpPr>
          <a:xfrm>
            <a:off x="2811575" y="307897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55B0E92-D03D-4EA7-AC2B-6AAE5AA9DE98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8" name="Rectangle: Rounded Corners 12">
              <a:extLst>
                <a:ext uri="{FF2B5EF4-FFF2-40B4-BE49-F238E27FC236}">
                  <a16:creationId xmlns:a16="http://schemas.microsoft.com/office/drawing/2014/main" id="{A13B497C-CBA3-427E-9829-571E6BB75574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2AE4DBC-AE99-4CAE-8C82-596F204F9657}"/>
              </a:ext>
            </a:extLst>
          </p:cNvPr>
          <p:cNvCxnSpPr>
            <a:cxnSpLocks/>
            <a:stCxn id="36" idx="3"/>
            <a:endCxn id="41" idx="0"/>
          </p:cNvCxnSpPr>
          <p:nvPr/>
        </p:nvCxnSpPr>
        <p:spPr>
          <a:xfrm>
            <a:off x="4635798" y="3172144"/>
            <a:ext cx="493688" cy="69042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8A0703B-62B7-4856-BE9B-AEC779706C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1610" y="4768013"/>
            <a:ext cx="1666774" cy="651015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36DA318-A256-4782-98B1-4E91C326A7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3161" y="4296457"/>
            <a:ext cx="1666776" cy="1594121"/>
          </a:xfrm>
          <a:prstGeom prst="bentConnector3">
            <a:avLst>
              <a:gd name="adj1" fmla="val 7161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7CA893D-CE69-4295-AA81-17C2DEFAB66B}"/>
              </a:ext>
            </a:extLst>
          </p:cNvPr>
          <p:cNvCxnSpPr>
            <a:cxnSpLocks/>
          </p:cNvCxnSpPr>
          <p:nvPr/>
        </p:nvCxnSpPr>
        <p:spPr>
          <a:xfrm rot="5400000">
            <a:off x="4153328" y="4952403"/>
            <a:ext cx="1660233" cy="292095"/>
          </a:xfrm>
          <a:prstGeom prst="bentConnector3">
            <a:avLst>
              <a:gd name="adj1" fmla="val 7134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707A98-D591-478F-BCD5-F8DA5E259281}"/>
              </a:ext>
            </a:extLst>
          </p:cNvPr>
          <p:cNvGrpSpPr/>
          <p:nvPr/>
        </p:nvGrpSpPr>
        <p:grpSpPr>
          <a:xfrm>
            <a:off x="5026186" y="461244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A0A3BA6-7120-4800-9725-CBE01C3D53CB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71" name="Rectangle: Rounded Corners 12">
              <a:extLst>
                <a:ext uri="{FF2B5EF4-FFF2-40B4-BE49-F238E27FC236}">
                  <a16:creationId xmlns:a16="http://schemas.microsoft.com/office/drawing/2014/main" id="{7FFC37D2-B8B3-4D87-925C-0C287839CE97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B7CAD1-2837-4F62-8666-ECC468F6428E}"/>
              </a:ext>
            </a:extLst>
          </p:cNvPr>
          <p:cNvGrpSpPr/>
          <p:nvPr/>
        </p:nvGrpSpPr>
        <p:grpSpPr>
          <a:xfrm>
            <a:off x="5053704" y="3341517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8065916-3C1A-4620-9DC4-1928BAA6703A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74" name="Rectangle: Rounded Corners 12">
              <a:extLst>
                <a:ext uri="{FF2B5EF4-FFF2-40B4-BE49-F238E27FC236}">
                  <a16:creationId xmlns:a16="http://schemas.microsoft.com/office/drawing/2014/main" id="{0F74EF0C-06B7-4D07-B44D-C6448D28657A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191AA1D-4F1E-449A-8A1B-85C10D800C4D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Perennial</a:t>
            </a:r>
            <a:r>
              <a:rPr lang="en-GB" sz="1800" b="1" dirty="0"/>
              <a:t> crops for CCS (demo)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AFD96F-EB49-41A8-9EA4-080DB754F709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83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37CB3-68D4-4D91-903F-C0BB89A3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84" y="2116319"/>
            <a:ext cx="5271615" cy="4106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D47D1-B974-4E49-B85C-7414B07C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46" y="587084"/>
            <a:ext cx="10991562" cy="1060753"/>
          </a:xfrm>
        </p:spPr>
        <p:txBody>
          <a:bodyPr/>
          <a:lstStyle/>
          <a:p>
            <a:r>
              <a:rPr lang="en-GB" dirty="0"/>
              <a:t>Carbon Dioxide Removal (CDR)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938-BF29-4E85-B5E8-6AA14453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30" y="2630551"/>
            <a:ext cx="6078348" cy="3573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number of ways to capture the CO</a:t>
            </a:r>
            <a:r>
              <a:rPr lang="en-GB" baseline="-25000" dirty="0"/>
              <a:t>2</a:t>
            </a:r>
            <a:r>
              <a:rPr lang="en-GB" dirty="0"/>
              <a:t> from the air, a number of conversion pathways through which the captured carbon can be modified, and a number of different sinks for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CDR often share the same elements of capture, conversion and storage – with other CDRs and with emission reduction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Rather than thinking of these as separate, independent approaches, it helps therefore to consider CDR as interlinked in the carbon cycle…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B047B-CA5F-439F-BE0E-455D2CB3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FE1E6-29A6-448E-AFE6-E0DC5C443788}"/>
              </a:ext>
            </a:extLst>
          </p:cNvPr>
          <p:cNvSpPr txBox="1"/>
          <p:nvPr/>
        </p:nvSpPr>
        <p:spPr>
          <a:xfrm>
            <a:off x="411829" y="1688760"/>
            <a:ext cx="11488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CDR covers a range of approaches, all with the shared property of being human interventions to take CO</a:t>
            </a:r>
            <a:r>
              <a:rPr lang="en-GB" baseline="-25000" dirty="0"/>
              <a:t>2</a:t>
            </a:r>
            <a:r>
              <a:rPr lang="en-GB" dirty="0"/>
              <a:t> out of the atmosphere and store it durably.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71349-5477-4D48-9E2D-CA9DB4960CC6}"/>
              </a:ext>
            </a:extLst>
          </p:cNvPr>
          <p:cNvSpPr txBox="1"/>
          <p:nvPr/>
        </p:nvSpPr>
        <p:spPr>
          <a:xfrm>
            <a:off x="6628984" y="6195395"/>
            <a:ext cx="54240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50" dirty="0"/>
              <a:t>Source: </a:t>
            </a:r>
            <a:r>
              <a:rPr lang="en-GB" sz="1050" dirty="0">
                <a:effectLst/>
              </a:rPr>
              <a:t>Hepburn et al., 2019. </a:t>
            </a:r>
            <a:r>
              <a:rPr lang="en-GB" sz="1050" i="1" dirty="0">
                <a:effectLst/>
              </a:rPr>
              <a:t>Nature</a:t>
            </a:r>
            <a:r>
              <a:rPr lang="en-GB" sz="1050" dirty="0">
                <a:effectLst/>
              </a:rPr>
              <a:t>, </a:t>
            </a:r>
            <a:r>
              <a:rPr lang="en-GB" sz="1050" i="1" dirty="0">
                <a:effectLst/>
              </a:rPr>
              <a:t>575</a:t>
            </a:r>
            <a:r>
              <a:rPr lang="en-GB" sz="1050" dirty="0">
                <a:effectLst/>
              </a:rPr>
              <a:t>(7781), 87–97. </a:t>
            </a:r>
          </a:p>
          <a:p>
            <a:pPr algn="r"/>
            <a:r>
              <a:rPr lang="en-GB" sz="1050" dirty="0">
                <a:effectLst/>
                <a:hlinkClick r:id="rId5"/>
              </a:rPr>
              <a:t>https://doi.org/10.1038/s41586-019-1681-6</a:t>
            </a:r>
            <a:r>
              <a:rPr lang="en-GB" sz="1050" dirty="0">
                <a:effectLst/>
              </a:rPr>
              <a:t>  </a:t>
            </a:r>
          </a:p>
          <a:p>
            <a:pPr algn="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749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771B3A6E-1AAA-48FA-A872-AEC80D7234ED}"/>
              </a:ext>
            </a:extLst>
          </p:cNvPr>
          <p:cNvSpPr/>
          <p:nvPr/>
        </p:nvSpPr>
        <p:spPr>
          <a:xfrm>
            <a:off x="1080959" y="2470103"/>
            <a:ext cx="1836000" cy="28031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/>
                </a:solidFill>
              </a:rPr>
              <a:t>BIOSPHERE</a:t>
            </a: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  <a:p>
            <a:pPr algn="ctr"/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88185-19DD-48D6-802A-DF834919212D}"/>
              </a:ext>
            </a:extLst>
          </p:cNvPr>
          <p:cNvSpPr/>
          <p:nvPr/>
        </p:nvSpPr>
        <p:spPr>
          <a:xfrm>
            <a:off x="1555754" y="2979900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Perennial</a:t>
            </a:r>
          </a:p>
          <a:p>
            <a:pPr algn="ctr"/>
            <a:r>
              <a:rPr lang="en-GB" sz="900" dirty="0"/>
              <a:t>crops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74F3AF-A9AB-47EF-B581-F73DD8A15535}"/>
              </a:ext>
            </a:extLst>
          </p:cNvPr>
          <p:cNvSpPr/>
          <p:nvPr/>
        </p:nvSpPr>
        <p:spPr>
          <a:xfrm>
            <a:off x="1555754" y="3425332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Agri &amp; forest residues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63AD39-520B-4DCA-9598-743068A80996}"/>
              </a:ext>
            </a:extLst>
          </p:cNvPr>
          <p:cNvSpPr/>
          <p:nvPr/>
        </p:nvSpPr>
        <p:spPr>
          <a:xfrm>
            <a:off x="1549486" y="3870764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Trees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5C4FB9-22D6-4D05-B7C5-8E7E48623EDD}"/>
              </a:ext>
            </a:extLst>
          </p:cNvPr>
          <p:cNvSpPr/>
          <p:nvPr/>
        </p:nvSpPr>
        <p:spPr>
          <a:xfrm>
            <a:off x="1552716" y="4316196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Wetlands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6C13D12-2831-4376-BCBA-70B461A7E4FD}"/>
              </a:ext>
            </a:extLst>
          </p:cNvPr>
          <p:cNvSpPr/>
          <p:nvPr/>
        </p:nvSpPr>
        <p:spPr>
          <a:xfrm>
            <a:off x="1549485" y="4761630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Soils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F98FB7-6EA3-4023-A075-2442E4F108FD}"/>
              </a:ext>
            </a:extLst>
          </p:cNvPr>
          <p:cNvSpPr/>
          <p:nvPr/>
        </p:nvSpPr>
        <p:spPr>
          <a:xfrm>
            <a:off x="3565359" y="2466533"/>
            <a:ext cx="2137089" cy="2806701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3"/>
                </a:solidFill>
              </a:rPr>
              <a:t>PRODUCTS</a:t>
            </a: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  <a:p>
            <a:pPr algn="ctr"/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707A0A-1007-485A-8C68-47626D2B57EE}"/>
              </a:ext>
            </a:extLst>
          </p:cNvPr>
          <p:cNvSpPr/>
          <p:nvPr/>
        </p:nvSpPr>
        <p:spPr>
          <a:xfrm>
            <a:off x="3771798" y="2973361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Fuels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2DC908-C495-41BE-96BC-F92065809608}"/>
              </a:ext>
            </a:extLst>
          </p:cNvPr>
          <p:cNvSpPr/>
          <p:nvPr/>
        </p:nvSpPr>
        <p:spPr>
          <a:xfrm>
            <a:off x="3771798" y="3418793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Chemicals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B41541-81E0-45AB-B2CB-D3E6A8EFD6DB}"/>
              </a:ext>
            </a:extLst>
          </p:cNvPr>
          <p:cNvSpPr/>
          <p:nvPr/>
        </p:nvSpPr>
        <p:spPr>
          <a:xfrm>
            <a:off x="3754379" y="3864225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Aggregates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3DD4A2-8350-48C5-BE77-20F64813AEA8}"/>
              </a:ext>
            </a:extLst>
          </p:cNvPr>
          <p:cNvSpPr/>
          <p:nvPr/>
        </p:nvSpPr>
        <p:spPr>
          <a:xfrm>
            <a:off x="3757609" y="4309657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Wood in construction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0EA342-9D82-4BDF-BB9D-A566A5D46830}"/>
              </a:ext>
            </a:extLst>
          </p:cNvPr>
          <p:cNvSpPr/>
          <p:nvPr/>
        </p:nvSpPr>
        <p:spPr>
          <a:xfrm>
            <a:off x="3754378" y="4755091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Biochar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62E906-4AC5-4450-8587-2C8D48A28DF1}"/>
              </a:ext>
            </a:extLst>
          </p:cNvPr>
          <p:cNvSpPr/>
          <p:nvPr/>
        </p:nvSpPr>
        <p:spPr>
          <a:xfrm>
            <a:off x="4697486" y="3862564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Conc. CO</a:t>
            </a:r>
            <a:r>
              <a:rPr lang="en-GB" sz="900" baseline="-25000" dirty="0"/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A44A03-5F09-4FB9-9656-AFAEC610859E}"/>
              </a:ext>
            </a:extLst>
          </p:cNvPr>
          <p:cNvSpPr/>
          <p:nvPr/>
        </p:nvSpPr>
        <p:spPr>
          <a:xfrm>
            <a:off x="6262900" y="2466533"/>
            <a:ext cx="1836000" cy="2806700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HYDRO-SPHERE</a:t>
            </a: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766C10-BC35-44AA-87BA-81D46381A33C}"/>
              </a:ext>
            </a:extLst>
          </p:cNvPr>
          <p:cNvSpPr/>
          <p:nvPr/>
        </p:nvSpPr>
        <p:spPr>
          <a:xfrm>
            <a:off x="6715812" y="3450037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Dissolved CO</a:t>
            </a:r>
            <a:r>
              <a:rPr lang="en-GB" sz="900" baseline="-25000" dirty="0"/>
              <a:t>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7CE372-D155-4F43-A6A2-733A34C2BFA3}"/>
              </a:ext>
            </a:extLst>
          </p:cNvPr>
          <p:cNvSpPr/>
          <p:nvPr/>
        </p:nvSpPr>
        <p:spPr>
          <a:xfrm>
            <a:off x="6715812" y="3895469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Bicarbonate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30D21B7-1A9B-4606-9200-4050B73F91AF}"/>
              </a:ext>
            </a:extLst>
          </p:cNvPr>
          <p:cNvSpPr/>
          <p:nvPr/>
        </p:nvSpPr>
        <p:spPr>
          <a:xfrm>
            <a:off x="1080957" y="5850885"/>
            <a:ext cx="7017943" cy="55587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25000"/>
                  </a:schemeClr>
                </a:solidFill>
              </a:rPr>
              <a:t>	LITHOSPHERE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428322-9D45-4D46-A0C2-A7D88F9346BF}"/>
              </a:ext>
            </a:extLst>
          </p:cNvPr>
          <p:cNvSpPr/>
          <p:nvPr/>
        </p:nvSpPr>
        <p:spPr>
          <a:xfrm>
            <a:off x="4405394" y="5928565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Depleted fossil fuel reservoirs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40F1E4C-8D06-4D1F-A6C7-144A7F0A1C87}"/>
              </a:ext>
            </a:extLst>
          </p:cNvPr>
          <p:cNvSpPr/>
          <p:nvPr/>
        </p:nvSpPr>
        <p:spPr>
          <a:xfrm>
            <a:off x="5348501" y="5926904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Saline aquifers</a:t>
            </a:r>
            <a:endParaRPr lang="en-GB" sz="900" baseline="-25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12B7943-2AE4-412E-8D97-9ADAAF18B0E8}"/>
              </a:ext>
            </a:extLst>
          </p:cNvPr>
          <p:cNvSpPr/>
          <p:nvPr/>
        </p:nvSpPr>
        <p:spPr>
          <a:xfrm>
            <a:off x="6291608" y="5926904"/>
            <a:ext cx="864000" cy="397566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Minerals</a:t>
            </a:r>
            <a:endParaRPr lang="en-GB" sz="900" baseline="-25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7011F20-D9FD-4DA2-8E5A-63DF43F23F93}"/>
              </a:ext>
            </a:extLst>
          </p:cNvPr>
          <p:cNvSpPr txBox="1">
            <a:spLocks/>
          </p:cNvSpPr>
          <p:nvPr/>
        </p:nvSpPr>
        <p:spPr>
          <a:xfrm>
            <a:off x="767408" y="641971"/>
            <a:ext cx="1087320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Defining CDR pathways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609CD-7B18-4731-B671-41EF717D7A11}"/>
              </a:ext>
            </a:extLst>
          </p:cNvPr>
          <p:cNvSpPr txBox="1"/>
          <p:nvPr/>
        </p:nvSpPr>
        <p:spPr>
          <a:xfrm>
            <a:off x="8450400" y="1945715"/>
            <a:ext cx="35313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Within each category there are carbon pools with different capacities, accumulation rates, storage permanence (see later), co-benefits, etc.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15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912550-F116-40CE-8CA5-29BFA172E8F4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>
            <a:off x="588645" y="2816830"/>
            <a:ext cx="2213559" cy="291875"/>
          </a:xfrm>
          <a:prstGeom prst="bentConnector4">
            <a:avLst>
              <a:gd name="adj1" fmla="val 12963"/>
              <a:gd name="adj2" fmla="val 17832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9EC302-A82D-4A1A-BB10-7418E2906C54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A3974E-9913-40B9-A9AF-1F4A38D0825C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Tree planting</a:t>
            </a:r>
          </a:p>
          <a:p>
            <a:r>
              <a:rPr lang="en-GB" sz="1800" b="1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5106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912550-F116-40CE-8CA5-29BFA172E8F4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>
            <a:off x="367546" y="3041159"/>
            <a:ext cx="2658991" cy="288649"/>
          </a:xfrm>
          <a:prstGeom prst="bentConnector4">
            <a:avLst>
              <a:gd name="adj1" fmla="val 10831"/>
              <a:gd name="adj2" fmla="val 17919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FEEE5F-7518-4144-BCC6-2619020D7DB6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Enhanced peat uptake (demo)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360C6C-0325-4744-8B99-0C7BBF3E40DE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7010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68790D6-A599-4AFF-B0A3-F6E10B621ADB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2419754" y="3624115"/>
            <a:ext cx="1334624" cy="132975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912550-F116-40CE-8CA5-29BFA172E8F4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>
            <a:off x="1037215" y="2374528"/>
            <a:ext cx="1322695" cy="285615"/>
          </a:xfrm>
          <a:prstGeom prst="bentConnector4">
            <a:avLst>
              <a:gd name="adj1" fmla="val 21537"/>
              <a:gd name="adj2" fmla="val 18003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73C9213-6855-469F-9CBA-A3F2948640E4}"/>
              </a:ext>
            </a:extLst>
          </p:cNvPr>
          <p:cNvCxnSpPr>
            <a:cxnSpLocks/>
          </p:cNvCxnSpPr>
          <p:nvPr/>
        </p:nvCxnSpPr>
        <p:spPr>
          <a:xfrm rot="5400000">
            <a:off x="814500" y="2597243"/>
            <a:ext cx="1768127" cy="285618"/>
          </a:xfrm>
          <a:prstGeom prst="bentConnector4">
            <a:avLst>
              <a:gd name="adj1" fmla="val 16170"/>
              <a:gd name="adj2" fmla="val 18003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D85D68C-CF05-4CB1-9A3C-2782415099CD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2419754" y="3178683"/>
            <a:ext cx="1334624" cy="177519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A92EC1-D0DB-4710-8824-09FEAA96112F}"/>
              </a:ext>
            </a:extLst>
          </p:cNvPr>
          <p:cNvGrpSpPr/>
          <p:nvPr/>
        </p:nvGrpSpPr>
        <p:grpSpPr>
          <a:xfrm>
            <a:off x="2575076" y="355543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3A14F5E-B773-43EF-91A1-97A5EAFC5972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65" name="Rectangle: Rounded Corners 12">
              <a:extLst>
                <a:ext uri="{FF2B5EF4-FFF2-40B4-BE49-F238E27FC236}">
                  <a16:creationId xmlns:a16="http://schemas.microsoft.com/office/drawing/2014/main" id="{17044DCB-C7B6-4DC6-B3EA-84052B777580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E02DEE-1904-45A3-A18C-6B82C332D5BF}"/>
              </a:ext>
            </a:extLst>
          </p:cNvPr>
          <p:cNvGrpSpPr/>
          <p:nvPr/>
        </p:nvGrpSpPr>
        <p:grpSpPr>
          <a:xfrm>
            <a:off x="2811575" y="356126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0D51B1E-D148-4E09-A5FB-1E386716FDB9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68" name="Rectangle: Rounded Corners 12">
              <a:extLst>
                <a:ext uri="{FF2B5EF4-FFF2-40B4-BE49-F238E27FC236}">
                  <a16:creationId xmlns:a16="http://schemas.microsoft.com/office/drawing/2014/main" id="{4B41F8D8-8E71-42BE-B4FF-8029CDDF36F2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470AE-07A2-466E-9C3F-5F2149608076}"/>
              </a:ext>
            </a:extLst>
          </p:cNvPr>
          <p:cNvGrpSpPr/>
          <p:nvPr/>
        </p:nvGrpSpPr>
        <p:grpSpPr>
          <a:xfrm>
            <a:off x="2575076" y="3073141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C97B8FE-32CC-4937-8784-50AA429DA24E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5" name="Rectangle: Rounded Corners 12">
              <a:extLst>
                <a:ext uri="{FF2B5EF4-FFF2-40B4-BE49-F238E27FC236}">
                  <a16:creationId xmlns:a16="http://schemas.microsoft.com/office/drawing/2014/main" id="{8173F325-78FC-4913-8E31-0338B93817F0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3F254B-C421-49AF-82F2-73FED349256F}"/>
              </a:ext>
            </a:extLst>
          </p:cNvPr>
          <p:cNvGrpSpPr/>
          <p:nvPr/>
        </p:nvGrpSpPr>
        <p:grpSpPr>
          <a:xfrm>
            <a:off x="2811575" y="3078973"/>
            <a:ext cx="186560" cy="199106"/>
            <a:chOff x="1539145" y="748571"/>
            <a:chExt cx="607444" cy="495056"/>
          </a:xfrm>
          <a:solidFill>
            <a:srgbClr val="B6C8E8"/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55B0E92-D03D-4EA7-AC2B-6AAE5AA9DE98}"/>
                </a:ext>
              </a:extLst>
            </p:cNvPr>
            <p:cNvSpPr/>
            <p:nvPr/>
          </p:nvSpPr>
          <p:spPr>
            <a:xfrm>
              <a:off x="1539145" y="748571"/>
              <a:ext cx="607444" cy="495056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58" name="Rectangle: Rounded Corners 12">
              <a:extLst>
                <a:ext uri="{FF2B5EF4-FFF2-40B4-BE49-F238E27FC236}">
                  <a16:creationId xmlns:a16="http://schemas.microsoft.com/office/drawing/2014/main" id="{A13B497C-CBA3-427E-9829-571E6BB75574}"/>
                </a:ext>
              </a:extLst>
            </p:cNvPr>
            <p:cNvSpPr txBox="1"/>
            <p:nvPr/>
          </p:nvSpPr>
          <p:spPr>
            <a:xfrm>
              <a:off x="1553645" y="763071"/>
              <a:ext cx="578444" cy="46605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P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59676FB-3AC7-4E2E-B255-41B654073D8C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Biochar</a:t>
            </a:r>
          </a:p>
          <a:p>
            <a:r>
              <a:rPr lang="en-GB" sz="1800" b="1" dirty="0"/>
              <a:t>(demo)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4F2E95-8AF1-4416-89DF-43D54C0DA133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304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5A6217-FABE-4D08-AE09-FD381F297117}"/>
              </a:ext>
            </a:extLst>
          </p:cNvPr>
          <p:cNvGrpSpPr/>
          <p:nvPr/>
        </p:nvGrpSpPr>
        <p:grpSpPr>
          <a:xfrm>
            <a:off x="1080959" y="2470103"/>
            <a:ext cx="1836000" cy="2803132"/>
            <a:chOff x="1080959" y="2815790"/>
            <a:chExt cx="1836000" cy="280313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71B3A6E-1AAA-48FA-A872-AEC80D7234ED}"/>
                </a:ext>
              </a:extLst>
            </p:cNvPr>
            <p:cNvSpPr/>
            <p:nvPr/>
          </p:nvSpPr>
          <p:spPr>
            <a:xfrm>
              <a:off x="1080959" y="2815790"/>
              <a:ext cx="1836000" cy="280313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BIOSPHERE</a:t>
              </a: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  <a:p>
              <a:pPr algn="ctr"/>
              <a:endParaRPr lang="en-GB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188185-19DD-48D6-802A-DF834919212D}"/>
                </a:ext>
              </a:extLst>
            </p:cNvPr>
            <p:cNvSpPr/>
            <p:nvPr/>
          </p:nvSpPr>
          <p:spPr>
            <a:xfrm>
              <a:off x="1555754" y="332558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Perennial</a:t>
              </a:r>
            </a:p>
            <a:p>
              <a:pPr algn="ctr"/>
              <a:r>
                <a:rPr lang="en-GB" sz="900" dirty="0"/>
                <a:t>crops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74F3AF-A9AB-47EF-B581-F73DD8A15535}"/>
                </a:ext>
              </a:extLst>
            </p:cNvPr>
            <p:cNvSpPr/>
            <p:nvPr/>
          </p:nvSpPr>
          <p:spPr>
            <a:xfrm>
              <a:off x="1555754" y="3771019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Agri &amp; forest residues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63AD39-520B-4DCA-9598-743068A80996}"/>
                </a:ext>
              </a:extLst>
            </p:cNvPr>
            <p:cNvSpPr/>
            <p:nvPr/>
          </p:nvSpPr>
          <p:spPr>
            <a:xfrm>
              <a:off x="1549486" y="42164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Trees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05C4FB9-22D6-4D05-B7C5-8E7E48623EDD}"/>
                </a:ext>
              </a:extLst>
            </p:cNvPr>
            <p:cNvSpPr/>
            <p:nvPr/>
          </p:nvSpPr>
          <p:spPr>
            <a:xfrm>
              <a:off x="1552716" y="4661883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Wetlands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C13D12-2831-4376-BCBA-70B461A7E4FD}"/>
                </a:ext>
              </a:extLst>
            </p:cNvPr>
            <p:cNvSpPr/>
            <p:nvPr/>
          </p:nvSpPr>
          <p:spPr>
            <a:xfrm>
              <a:off x="1549485" y="5107317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Soils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641971"/>
            <a:ext cx="10873208" cy="1143000"/>
          </a:xfrm>
        </p:spPr>
        <p:txBody>
          <a:bodyPr>
            <a:normAutofit/>
          </a:bodyPr>
          <a:lstStyle/>
          <a:p>
            <a:r>
              <a:rPr lang="en-GB" dirty="0"/>
              <a:t>Defining CDR pathways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FE123FE-3B47-4AD9-84A6-50607A13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66" y="477330"/>
            <a:ext cx="2088044" cy="878519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7295598-0064-4D09-938E-AED361EBB3B1}"/>
              </a:ext>
            </a:extLst>
          </p:cNvPr>
          <p:cNvSpPr/>
          <p:nvPr/>
        </p:nvSpPr>
        <p:spPr>
          <a:xfrm>
            <a:off x="1080959" y="1412346"/>
            <a:ext cx="7014725" cy="443642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ATMOSPHERE</a:t>
            </a:r>
          </a:p>
        </p:txBody>
      </p:sp>
      <p:sp>
        <p:nvSpPr>
          <p:cNvPr id="156" name="Rectangle: Rounded Corners 16">
            <a:extLst>
              <a:ext uri="{FF2B5EF4-FFF2-40B4-BE49-F238E27FC236}">
                <a16:creationId xmlns:a16="http://schemas.microsoft.com/office/drawing/2014/main" id="{844EB0D5-AED8-4B4F-B736-29A0C2E314A1}"/>
              </a:ext>
            </a:extLst>
          </p:cNvPr>
          <p:cNvSpPr txBox="1"/>
          <p:nvPr/>
        </p:nvSpPr>
        <p:spPr>
          <a:xfrm>
            <a:off x="3483582" y="4367472"/>
            <a:ext cx="1475114" cy="4660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Captured CO</a:t>
            </a:r>
            <a:r>
              <a:rPr lang="en-GB" sz="1200" kern="1200" baseline="-25000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GB" sz="1200" kern="1200" dirty="0">
                <a:solidFill>
                  <a:schemeClr val="bg1">
                    <a:lumMod val="10000"/>
                  </a:schemeClr>
                </a:solidFill>
              </a:rPr>
              <a:t> to geological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A4D77-718D-4EE9-B798-446E0A1716AA}"/>
              </a:ext>
            </a:extLst>
          </p:cNvPr>
          <p:cNvGrpSpPr/>
          <p:nvPr/>
        </p:nvGrpSpPr>
        <p:grpSpPr>
          <a:xfrm>
            <a:off x="3565359" y="2466533"/>
            <a:ext cx="2137089" cy="2806701"/>
            <a:chOff x="3565359" y="2812220"/>
            <a:chExt cx="2137089" cy="280670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CF98FB7-6EA3-4023-A075-2442E4F108FD}"/>
                </a:ext>
              </a:extLst>
            </p:cNvPr>
            <p:cNvSpPr/>
            <p:nvPr/>
          </p:nvSpPr>
          <p:spPr>
            <a:xfrm>
              <a:off x="3565359" y="2812220"/>
              <a:ext cx="2137089" cy="2806701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/>
                  </a:solidFill>
                </a:rPr>
                <a:t>PRODUCTS</a:t>
              </a: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  <a:p>
              <a:pPr algn="ctr"/>
              <a:endParaRPr lang="en-GB" sz="16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C707A0A-1007-485A-8C68-47626D2B57EE}"/>
                </a:ext>
              </a:extLst>
            </p:cNvPr>
            <p:cNvSpPr/>
            <p:nvPr/>
          </p:nvSpPr>
          <p:spPr>
            <a:xfrm>
              <a:off x="3771798" y="331904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62DC908-C495-41BE-96BC-F92065809608}"/>
                </a:ext>
              </a:extLst>
            </p:cNvPr>
            <p:cNvSpPr/>
            <p:nvPr/>
          </p:nvSpPr>
          <p:spPr>
            <a:xfrm>
              <a:off x="3771798" y="3764480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Chemicals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B41541-81E0-45AB-B2CB-D3E6A8EFD6DB}"/>
                </a:ext>
              </a:extLst>
            </p:cNvPr>
            <p:cNvSpPr/>
            <p:nvPr/>
          </p:nvSpPr>
          <p:spPr>
            <a:xfrm>
              <a:off x="3754379" y="4209912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Aggregates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3DD4A2-8350-48C5-BE77-20F64813AEA8}"/>
                </a:ext>
              </a:extLst>
            </p:cNvPr>
            <p:cNvSpPr/>
            <p:nvPr/>
          </p:nvSpPr>
          <p:spPr>
            <a:xfrm>
              <a:off x="3757609" y="465534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Wood in construction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60EA342-9D82-4BDF-BB9D-A566A5D46830}"/>
                </a:ext>
              </a:extLst>
            </p:cNvPr>
            <p:cNvSpPr/>
            <p:nvPr/>
          </p:nvSpPr>
          <p:spPr>
            <a:xfrm>
              <a:off x="3754378" y="5100778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Biochar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D62E906-4AC5-4450-8587-2C8D48A28DF1}"/>
                </a:ext>
              </a:extLst>
            </p:cNvPr>
            <p:cNvSpPr/>
            <p:nvPr/>
          </p:nvSpPr>
          <p:spPr>
            <a:xfrm>
              <a:off x="4697486" y="4208251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Conc. CO</a:t>
              </a:r>
              <a:r>
                <a:rPr lang="en-GB" sz="900" baseline="-250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B5703-43B7-42F6-82D2-4A9D16B4729F}"/>
              </a:ext>
            </a:extLst>
          </p:cNvPr>
          <p:cNvGrpSpPr/>
          <p:nvPr/>
        </p:nvGrpSpPr>
        <p:grpSpPr>
          <a:xfrm>
            <a:off x="6262900" y="2466533"/>
            <a:ext cx="1836000" cy="2806700"/>
            <a:chOff x="6262900" y="2812220"/>
            <a:chExt cx="1836000" cy="28067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A44A03-5F09-4FB9-9656-AFAEC610859E}"/>
                </a:ext>
              </a:extLst>
            </p:cNvPr>
            <p:cNvSpPr/>
            <p:nvPr/>
          </p:nvSpPr>
          <p:spPr>
            <a:xfrm>
              <a:off x="6262900" y="2812220"/>
              <a:ext cx="1836000" cy="2806700"/>
            </a:xfrm>
            <a:prstGeom prst="round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HYDRO-SPHERE</a:t>
              </a: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766C10-BC35-44AA-87BA-81D46381A33C}"/>
                </a:ext>
              </a:extLst>
            </p:cNvPr>
            <p:cNvSpPr/>
            <p:nvPr/>
          </p:nvSpPr>
          <p:spPr>
            <a:xfrm>
              <a:off x="6715812" y="379572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Dissolved CO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7CE372-D155-4F43-A6A2-733A34C2BFA3}"/>
                </a:ext>
              </a:extLst>
            </p:cNvPr>
            <p:cNvSpPr/>
            <p:nvPr/>
          </p:nvSpPr>
          <p:spPr>
            <a:xfrm>
              <a:off x="6715812" y="4241156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Bicarbonate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2F1760-6A95-419E-B893-71A82F7A01A7}"/>
              </a:ext>
            </a:extLst>
          </p:cNvPr>
          <p:cNvGrpSpPr/>
          <p:nvPr/>
        </p:nvGrpSpPr>
        <p:grpSpPr>
          <a:xfrm>
            <a:off x="1080957" y="5850885"/>
            <a:ext cx="7017943" cy="555874"/>
            <a:chOff x="1080957" y="5850885"/>
            <a:chExt cx="7017943" cy="555874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D30D21B7-1A9B-4606-9200-4050B73F91AF}"/>
                </a:ext>
              </a:extLst>
            </p:cNvPr>
            <p:cNvSpPr/>
            <p:nvPr/>
          </p:nvSpPr>
          <p:spPr>
            <a:xfrm>
              <a:off x="1080957" y="5850885"/>
              <a:ext cx="7017943" cy="555874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bg1">
                      <a:lumMod val="25000"/>
                    </a:schemeClr>
                  </a:solidFill>
                </a:rPr>
                <a:t>	LITHOSPHERE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428322-9D45-4D46-A0C2-A7D88F9346BF}"/>
                </a:ext>
              </a:extLst>
            </p:cNvPr>
            <p:cNvSpPr/>
            <p:nvPr/>
          </p:nvSpPr>
          <p:spPr>
            <a:xfrm>
              <a:off x="4405394" y="5928565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Depleted fossil fuel reservoirs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40F1E4C-8D06-4D1F-A6C7-144A7F0A1C87}"/>
                </a:ext>
              </a:extLst>
            </p:cNvPr>
            <p:cNvSpPr/>
            <p:nvPr/>
          </p:nvSpPr>
          <p:spPr>
            <a:xfrm>
              <a:off x="5348501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Saline aquifers</a:t>
              </a:r>
              <a:endParaRPr lang="en-GB" sz="900" baseline="-25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2B7943-2AE4-412E-8D97-9ADAAF18B0E8}"/>
                </a:ext>
              </a:extLst>
            </p:cNvPr>
            <p:cNvSpPr/>
            <p:nvPr/>
          </p:nvSpPr>
          <p:spPr>
            <a:xfrm>
              <a:off x="6291608" y="5926904"/>
              <a:ext cx="864000" cy="39756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Minerals</a:t>
              </a:r>
              <a:endParaRPr lang="en-GB" sz="900" baseline="-25000" dirty="0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B44C5F4-A9AC-41E8-B935-30EBA0E17AF8}"/>
              </a:ext>
            </a:extLst>
          </p:cNvPr>
          <p:cNvCxnSpPr>
            <a:cxnSpLocks/>
            <a:endCxn id="43" idx="3"/>
          </p:cNvCxnSpPr>
          <p:nvPr/>
        </p:nvCxnSpPr>
        <p:spPr>
          <a:xfrm rot="5400000">
            <a:off x="6577757" y="2858043"/>
            <a:ext cx="2238264" cy="234154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4233F1-4E16-4392-B108-951108D34021}"/>
              </a:ext>
            </a:extLst>
          </p:cNvPr>
          <p:cNvSpPr txBox="1"/>
          <p:nvPr/>
        </p:nvSpPr>
        <p:spPr>
          <a:xfrm>
            <a:off x="8735552" y="3250291"/>
            <a:ext cx="33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Enhanced rock weathering (demo)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4A8223-1777-400F-87E8-427D9405A09F}"/>
              </a:ext>
            </a:extLst>
          </p:cNvPr>
          <p:cNvSpPr txBox="1"/>
          <p:nvPr/>
        </p:nvSpPr>
        <p:spPr>
          <a:xfrm>
            <a:off x="8450400" y="1945715"/>
            <a:ext cx="353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CDR methods can be mapped as pathwa</a:t>
            </a:r>
            <a:r>
              <a:rPr lang="en-GB" dirty="0"/>
              <a:t>ys through these pools:</a:t>
            </a:r>
            <a:endParaRPr lang="en-GB" sz="18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9B83408-4858-44EB-B145-167A42DA187D}"/>
              </a:ext>
            </a:extLst>
          </p:cNvPr>
          <p:cNvCxnSpPr>
            <a:cxnSpLocks/>
          </p:cNvCxnSpPr>
          <p:nvPr/>
        </p:nvCxnSpPr>
        <p:spPr>
          <a:xfrm rot="5400000">
            <a:off x="5333622" y="3650271"/>
            <a:ext cx="4274626" cy="68606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MenvpJTSqjde9GLKjR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Smith Hepburn Master">
  <a:themeElements>
    <a:clrScheme name="SSEE">
      <a:dk1>
        <a:srgbClr val="041E41"/>
      </a:dk1>
      <a:lt1>
        <a:srgbClr val="F0EFEF"/>
      </a:lt1>
      <a:dk2>
        <a:srgbClr val="41B6E6"/>
      </a:dk2>
      <a:lt2>
        <a:srgbClr val="FFFFFF"/>
      </a:lt2>
      <a:accent1>
        <a:srgbClr val="007864"/>
      </a:accent1>
      <a:accent2>
        <a:srgbClr val="B7CE95"/>
      </a:accent2>
      <a:accent3>
        <a:srgbClr val="FDCF41"/>
      </a:accent3>
      <a:accent4>
        <a:srgbClr val="FF9F24"/>
      </a:accent4>
      <a:accent5>
        <a:srgbClr val="B3B3B3"/>
      </a:accent5>
      <a:accent6>
        <a:srgbClr val="FFFFFF"/>
      </a:accent6>
      <a:hlink>
        <a:srgbClr val="41B6E6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dirty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0426 CO2RE meeting  -  Read-Only" id="{9A89DCDE-0728-4BE9-9E91-3A8E7772A770}" vid="{73A275BE-98F8-4988-B702-0C9F49AD8E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060F3A656D0440873533204A69B9FA" ma:contentTypeVersion="4" ma:contentTypeDescription="Create a new document." ma:contentTypeScope="" ma:versionID="d1e7e68386b348486055aab47612cf65">
  <xsd:schema xmlns:xsd="http://www.w3.org/2001/XMLSchema" xmlns:xs="http://www.w3.org/2001/XMLSchema" xmlns:p="http://schemas.microsoft.com/office/2006/metadata/properties" xmlns:ns2="26f95a74-e2a8-4824-8835-fd7610efd12b" targetNamespace="http://schemas.microsoft.com/office/2006/metadata/properties" ma:root="true" ma:fieldsID="df9236316e892b5ad814d794b5314be7" ns2:_="">
    <xsd:import namespace="26f95a74-e2a8-4824-8835-fd7610efd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95a74-e2a8-4824-8835-fd7610efd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4C1D0-4048-472B-B303-71B73C5EF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0D8AE9-30F2-4122-BE18-1CE423044E84}">
  <ds:schemaRefs>
    <ds:schemaRef ds:uri="http://purl.org/dc/terms/"/>
    <ds:schemaRef ds:uri="http://purl.org/dc/dcmitype/"/>
    <ds:schemaRef ds:uri="26f95a74-e2a8-4824-8835-fd7610efd12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A6A1F5-207B-429E-931B-96B3BD117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f95a74-e2a8-4824-8835-fd7610efd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Breitbild</PresentationFormat>
  <Paragraphs>502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Smith Hepburn Master</vt:lpstr>
      <vt:lpstr>think-cell Slide</vt:lpstr>
      <vt:lpstr>PowerPoint-Präsentation</vt:lpstr>
      <vt:lpstr>PowerPoint-Präsentation</vt:lpstr>
      <vt:lpstr>Defining CDR pathways</vt:lpstr>
      <vt:lpstr>Carbon Dioxide Removal (CDR)</vt:lpstr>
      <vt:lpstr>PowerPoint-Präsentation</vt:lpstr>
      <vt:lpstr>Defining CDR pathways</vt:lpstr>
      <vt:lpstr>Defining CDR pathways</vt:lpstr>
      <vt:lpstr>Defining CDR pathways</vt:lpstr>
      <vt:lpstr>Defining CDR pathways</vt:lpstr>
      <vt:lpstr>Defining CDR pathways</vt:lpstr>
      <vt:lpstr>Defining CDR pathways</vt:lpstr>
      <vt:lpstr>Defining CDR pathways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Smith School - Hepburn</dc:title>
  <dc:creator>i.butnar@ucl.ac.uk</dc:creator>
  <cp:lastModifiedBy>William Lamb</cp:lastModifiedBy>
  <cp:revision>532</cp:revision>
  <dcterms:created xsi:type="dcterms:W3CDTF">2020-02-24T16:08:52Z</dcterms:created>
  <dcterms:modified xsi:type="dcterms:W3CDTF">2021-07-13T12:58:22Z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0x01010019060F3A656D0440873533204A69B9FA</vt:lpwstr>
  </property>
</Properties>
</file>