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12" r:id="rId3"/>
    <p:sldId id="349" r:id="rId4"/>
    <p:sldId id="258" r:id="rId5"/>
    <p:sldId id="326" r:id="rId6"/>
    <p:sldId id="350" r:id="rId7"/>
    <p:sldId id="351" r:id="rId8"/>
    <p:sldId id="352" r:id="rId9"/>
    <p:sldId id="354" r:id="rId10"/>
    <p:sldId id="355" r:id="rId11"/>
    <p:sldId id="358" r:id="rId12"/>
    <p:sldId id="356" r:id="rId13"/>
    <p:sldId id="362" r:id="rId14"/>
    <p:sldId id="357" r:id="rId15"/>
    <p:sldId id="359" r:id="rId16"/>
    <p:sldId id="413" r:id="rId17"/>
    <p:sldId id="360" r:id="rId18"/>
    <p:sldId id="361" r:id="rId19"/>
    <p:sldId id="329" r:id="rId20"/>
    <p:sldId id="330" r:id="rId21"/>
    <p:sldId id="363" r:id="rId22"/>
    <p:sldId id="414" r:id="rId23"/>
    <p:sldId id="364" r:id="rId24"/>
    <p:sldId id="365" r:id="rId25"/>
    <p:sldId id="336" r:id="rId26"/>
    <p:sldId id="339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47" r:id="rId35"/>
    <p:sldId id="379" r:id="rId36"/>
    <p:sldId id="415" r:id="rId37"/>
    <p:sldId id="380" r:id="rId38"/>
    <p:sldId id="384" r:id="rId39"/>
    <p:sldId id="416" r:id="rId40"/>
    <p:sldId id="383" r:id="rId41"/>
    <p:sldId id="385" r:id="rId42"/>
    <p:sldId id="381" r:id="rId43"/>
    <p:sldId id="386" r:id="rId44"/>
    <p:sldId id="387" r:id="rId45"/>
    <p:sldId id="389" r:id="rId46"/>
    <p:sldId id="402" r:id="rId47"/>
    <p:sldId id="390" r:id="rId48"/>
    <p:sldId id="391" r:id="rId49"/>
    <p:sldId id="392" r:id="rId50"/>
    <p:sldId id="393" r:id="rId51"/>
    <p:sldId id="394" r:id="rId52"/>
    <p:sldId id="395" r:id="rId53"/>
    <p:sldId id="422" r:id="rId54"/>
    <p:sldId id="423" r:id="rId55"/>
    <p:sldId id="417" r:id="rId56"/>
    <p:sldId id="418" r:id="rId57"/>
    <p:sldId id="419" r:id="rId58"/>
    <p:sldId id="420" r:id="rId59"/>
    <p:sldId id="421" r:id="rId60"/>
    <p:sldId id="396" r:id="rId61"/>
    <p:sldId id="397" r:id="rId62"/>
    <p:sldId id="398" r:id="rId63"/>
    <p:sldId id="399" r:id="rId64"/>
    <p:sldId id="400" r:id="rId65"/>
    <p:sldId id="401" r:id="rId66"/>
    <p:sldId id="404" r:id="rId67"/>
    <p:sldId id="405" r:id="rId68"/>
    <p:sldId id="409" r:id="rId69"/>
    <p:sldId id="406" r:id="rId70"/>
    <p:sldId id="407" r:id="rId71"/>
    <p:sldId id="40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CB9D-1B9B-47F4-8DB6-98E50DE656B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746A-6145-46F0-9839-53830C3E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B7FD-BAE6-4C3D-A9F7-76D38D5B831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298CD-A659-47E9-82BC-30F7F162BA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8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Overfitting to training data is a common problem in machine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field wherein computer scientists and linguists work together to apply statistical or rule-based models and machine learning techniques to the task of natural language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Scaffold, add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4623 4431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4623 4431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342, 158], [168, 332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2BE3-F7BD-4921-9646-56D43733DB58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DD7A-D2D9-415C-805B-D618FB2576B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422-C3AD-4AF3-8353-B14C5539A44F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D6C3-51FD-47D7-89DE-D5A382518525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0E0-5FA1-4FA6-9A87-E9ABF974AF63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D3D3-DC59-4D84-8BC5-A3B2B69D22C0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5DD-FD59-468C-9698-CB036FC73A21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5DD-B2DB-406B-83A6-25791A22338F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C9D3-0999-4EE1-987C-69B9058C8FB0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3A9C-88DD-4F7F-8C11-D4AFF6C2E980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50E-6CEB-427B-BB04-B700BBA3046E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8F062B-09D6-4570-9B5F-5676EC2BB5E9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+mn-lt"/>
              </a:rPr>
              <a:t>Text Analysis and Classification with NLTK and </a:t>
            </a:r>
            <a:r>
              <a:rPr lang="en-US" cap="none" dirty="0" err="1" smtClean="0">
                <a:latin typeface="+mn-lt"/>
              </a:rPr>
              <a:t>scikit</a:t>
            </a:r>
            <a:r>
              <a:rPr lang="en-US" cap="none" dirty="0" smtClean="0">
                <a:latin typeface="+mn-lt"/>
              </a:rPr>
              <a:t>-learn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Rachel Rakov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I keep getting punctuation as 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makes use of </a:t>
            </a:r>
            <a:r>
              <a:rPr lang="en-US" i="1" dirty="0" smtClean="0"/>
              <a:t>tokenization</a:t>
            </a:r>
            <a:r>
              <a:rPr lang="en-US" dirty="0" smtClean="0"/>
              <a:t>, a method of separating every word from it’s punctuation, making each their own separate tokens.</a:t>
            </a:r>
          </a:p>
          <a:p>
            <a:pPr lvl="1"/>
            <a:r>
              <a:rPr lang="en-US" dirty="0" smtClean="0"/>
              <a:t>Punctuation often causes problems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Word_tokenize</a:t>
            </a:r>
            <a:r>
              <a:rPr lang="en-US" dirty="0" smtClean="0"/>
              <a:t> returns tokenized text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token</a:t>
            </a:r>
            <a:r>
              <a:rPr lang="en-US" dirty="0" smtClean="0"/>
              <a:t> marks a meaningful element of words, symbols, or phrases</a:t>
            </a:r>
          </a:p>
          <a:p>
            <a:pPr lvl="2"/>
            <a:r>
              <a:rPr lang="en-US" dirty="0" smtClean="0"/>
              <a:t>Can distinguish “hello.” from “hello” “.”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texts with 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includes some of the Brown University Standard Corpus of Present-Day American English (Brown Corpus for short)</a:t>
            </a:r>
          </a:p>
          <a:p>
            <a:pPr lvl="1"/>
            <a:r>
              <a:rPr lang="en-US" dirty="0" smtClean="0"/>
              <a:t>Contains one sample from each of the 15 categories </a:t>
            </a:r>
          </a:p>
          <a:p>
            <a:endParaRPr lang="en-US" dirty="0"/>
          </a:p>
          <a:p>
            <a:r>
              <a:rPr lang="en-US" dirty="0" smtClean="0"/>
              <a:t>What if we wanted to compare usage of modal verbs in one text category to the modal verbs in another text category?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modal verb</a:t>
            </a:r>
            <a:r>
              <a:rPr lang="en-US" dirty="0" smtClean="0"/>
              <a:t> is a word like </a:t>
            </a:r>
            <a:r>
              <a:rPr lang="en-US" i="1" dirty="0" smtClean="0"/>
              <a:t>can, could, will, must, might, </a:t>
            </a:r>
            <a:r>
              <a:rPr lang="en-US" dirty="0" smtClean="0"/>
              <a:t>or </a:t>
            </a:r>
            <a:r>
              <a:rPr lang="en-US" i="1" dirty="0" smtClean="0"/>
              <a:t>should.  </a:t>
            </a:r>
            <a:r>
              <a:rPr lang="en-US" dirty="0" smtClean="0"/>
              <a:t>Modal verbs are often used to distinguish between different registers of speech.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is fun!  Let’s tag 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you might want to analyze your text is by looking at what parts of speech are contained within the text</a:t>
            </a:r>
          </a:p>
          <a:p>
            <a:endParaRPr lang="en-US" dirty="0" smtClean="0"/>
          </a:p>
          <a:p>
            <a:r>
              <a:rPr lang="en-US" dirty="0" smtClean="0"/>
              <a:t>NLTK has built-in the </a:t>
            </a:r>
            <a:r>
              <a:rPr lang="en-US" dirty="0" err="1" smtClean="0"/>
              <a:t>UPenn</a:t>
            </a:r>
            <a:r>
              <a:rPr lang="en-US" dirty="0" smtClean="0"/>
              <a:t> part of speech </a:t>
            </a:r>
            <a:r>
              <a:rPr lang="en-US" dirty="0" err="1" smtClean="0"/>
              <a:t>tagset</a:t>
            </a:r>
            <a:r>
              <a:rPr lang="en-US" dirty="0" smtClean="0"/>
              <a:t>, which allows for relatively accurate part of speech tagging.</a:t>
            </a:r>
          </a:p>
          <a:p>
            <a:endParaRPr lang="en-US" dirty="0"/>
          </a:p>
          <a:p>
            <a:r>
              <a:rPr lang="en-US" dirty="0" smtClean="0"/>
              <a:t>Since some of the tags used aren’t easily intuitive, use this piece of code to clarify them!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nltk.help.upenn_tagset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("&lt;tag&gt;")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Representing your text as features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Analysis: Getting the most out of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taken a look at some of the way we can analyze some of the basics of texts…but what can we do with this information?</a:t>
            </a:r>
          </a:p>
          <a:p>
            <a:endParaRPr lang="en-US" dirty="0"/>
          </a:p>
          <a:p>
            <a:r>
              <a:rPr lang="en-US" dirty="0" smtClean="0"/>
              <a:t>What if we wanted to compare sentences in the News and Romance categories to see how different they are?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News and Romance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every sentence in the two different categories of the Brown corpus (news and romance), count how many of the words are nouns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, in its most basic definition, is usually defined as a person, place, or thing. For example, a </a:t>
            </a:r>
            <a:r>
              <a:rPr lang="en-US" i="1" dirty="0"/>
              <a:t>movie</a:t>
            </a:r>
            <a:r>
              <a:rPr lang="en-US" dirty="0"/>
              <a:t>, a </a:t>
            </a:r>
            <a:r>
              <a:rPr lang="en-US" i="1" dirty="0"/>
              <a:t>book</a:t>
            </a:r>
            <a:r>
              <a:rPr lang="en-US" dirty="0"/>
              <a:t>, and a </a:t>
            </a:r>
            <a:r>
              <a:rPr lang="en-US" i="1" dirty="0"/>
              <a:t>burger</a:t>
            </a:r>
            <a:r>
              <a:rPr lang="en-US" dirty="0"/>
              <a:t> are all nouns. Counting nouns can help determine how many different topics are being </a:t>
            </a:r>
            <a:r>
              <a:rPr lang="en-US" dirty="0" smtClean="0"/>
              <a:t>discussed.</a:t>
            </a:r>
            <a:r>
              <a:rPr lang="en-US" baseline="30000" dirty="0" smtClean="0"/>
              <a:t>1</a:t>
            </a:r>
          </a:p>
          <a:p>
            <a:endParaRPr lang="en-US" dirty="0"/>
          </a:p>
          <a:p>
            <a:pPr marL="0" indent="0" algn="r">
              <a:buNone/>
            </a:pPr>
            <a:endParaRPr lang="en-US" baseline="30000" dirty="0" smtClean="0"/>
          </a:p>
          <a:p>
            <a:pPr marL="0" indent="0" algn="r">
              <a:buNone/>
            </a:pPr>
            <a:endParaRPr lang="en-US" baseline="30000" dirty="0"/>
          </a:p>
          <a:p>
            <a:pPr marL="0" indent="0" algn="r">
              <a:buNone/>
            </a:pPr>
            <a:r>
              <a:rPr lang="en-US" baseline="30000" dirty="0" smtClean="0"/>
              <a:t>1.  Michelle Morales, 2017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4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News and Romance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i="1" dirty="0"/>
              <a:t>feature representation</a:t>
            </a:r>
            <a:r>
              <a:rPr lang="en-US" dirty="0"/>
              <a:t> of the two categories. 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gives us a way to differentiate the categories by giving us an approximation of how many different topics are discussed within sentences in each </a:t>
            </a:r>
            <a:r>
              <a:rPr lang="en-US" dirty="0" smtClean="0"/>
              <a:t>category.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feature representation we are using is:  How many nouns are in each sentence in the corpus?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find from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news corpus seems to have more nouns per sentence than the romance corpus (in a way that looks pretty obvious)</a:t>
            </a:r>
          </a:p>
          <a:p>
            <a:endParaRPr lang="en-US" dirty="0"/>
          </a:p>
          <a:p>
            <a:r>
              <a:rPr lang="en-US" dirty="0" smtClean="0"/>
              <a:t>One drawback: we are only looking at the first 20 sentences</a:t>
            </a:r>
          </a:p>
          <a:p>
            <a:pPr lvl="1"/>
            <a:r>
              <a:rPr lang="en-US" dirty="0" smtClean="0"/>
              <a:t>Out of 4,623 sentences in the news corpus, and 4,431 in the romance corpus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62" t="35908" r="44729" b="50000"/>
          <a:stretch/>
        </p:blipFill>
        <p:spPr>
          <a:xfrm>
            <a:off x="120555" y="1524000"/>
            <a:ext cx="8991600" cy="16940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good feature representation?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promising..</a:t>
            </a:r>
          </a:p>
          <a:p>
            <a:pPr lvl="1"/>
            <a:r>
              <a:rPr lang="en-US" dirty="0" smtClean="0"/>
              <a:t>But since there are so many sentences, we can’t really say this for sure just by looking at the numbers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can we test this theory on a larger scale?</a:t>
            </a:r>
          </a:p>
          <a:p>
            <a:pPr lvl="1"/>
            <a:r>
              <a:rPr lang="en-US" dirty="0" smtClean="0"/>
              <a:t>We can build a machine </a:t>
            </a:r>
            <a:r>
              <a:rPr lang="en-US" dirty="0"/>
              <a:t>learning </a:t>
            </a:r>
            <a:r>
              <a:rPr lang="en-US" dirty="0" smtClean="0"/>
              <a:t>model </a:t>
            </a:r>
            <a:r>
              <a:rPr lang="en-US" dirty="0"/>
              <a:t>that predicts whether a sentence belongs in the news category or the romance category, based on how many nouns it has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to meaningful feature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translate our language problem into something that a computer can understand.</a:t>
            </a:r>
          </a:p>
          <a:p>
            <a:endParaRPr lang="en-US" dirty="0" smtClean="0"/>
          </a:p>
          <a:p>
            <a:r>
              <a:rPr lang="en-US" dirty="0" smtClean="0"/>
              <a:t>One way we can do this is by representing language as a set of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Greetings! 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goals of this workshop are as follows:</a:t>
            </a:r>
          </a:p>
          <a:p>
            <a:endParaRPr lang="en-US" dirty="0" smtClean="0"/>
          </a:p>
          <a:p>
            <a:r>
              <a:rPr lang="en-US" dirty="0" smtClean="0"/>
              <a:t>Introduce text analysis with the Natural Language toolkit (NLTK)</a:t>
            </a:r>
          </a:p>
          <a:p>
            <a:endParaRPr lang="en-US" dirty="0" smtClean="0"/>
          </a:p>
          <a:p>
            <a:r>
              <a:rPr lang="en-US" dirty="0" smtClean="0"/>
              <a:t>Use the ability to analyze text to build features to scaffold up to text classification using </a:t>
            </a:r>
            <a:r>
              <a:rPr lang="en-US" dirty="0" err="1" smtClean="0"/>
              <a:t>scikit</a:t>
            </a:r>
            <a:r>
              <a:rPr lang="en-US" dirty="0" smtClean="0"/>
              <a:t>-learn for machine learning</a:t>
            </a:r>
          </a:p>
          <a:p>
            <a:endParaRPr lang="en-US" dirty="0" smtClean="0"/>
          </a:p>
          <a:p>
            <a:r>
              <a:rPr lang="en-US" dirty="0" smtClean="0"/>
              <a:t>Build a text classification system that can predict whether words belong in one category of text or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describe apples to a computer?  How would they differ from oranges?</a:t>
            </a:r>
          </a:p>
          <a:p>
            <a:pPr lvl="1"/>
            <a:r>
              <a:rPr lang="en-US" dirty="0" smtClean="0"/>
              <a:t>One way: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37048" r="29722" b="34485"/>
          <a:stretch/>
        </p:blipFill>
        <p:spPr bwMode="auto">
          <a:xfrm>
            <a:off x="838200" y="3124200"/>
            <a:ext cx="6913629" cy="25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We counted the number of nouns in each sentence, creating a </a:t>
            </a:r>
            <a:r>
              <a:rPr lang="en-US" i="1" dirty="0" smtClean="0"/>
              <a:t>feature vector</a:t>
            </a:r>
            <a:r>
              <a:rPr lang="en-US" dirty="0" smtClean="0"/>
              <a:t> (of a single feature per sentence)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feature vector</a:t>
            </a:r>
            <a:r>
              <a:rPr lang="en-US" dirty="0" smtClean="0"/>
              <a:t> is a set of features that represent your text in such a way that they are machine-understandable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use this feature vector as input for machine learning.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62" t="35908" r="44729" b="50000"/>
          <a:stretch/>
        </p:blipFill>
        <p:spPr>
          <a:xfrm>
            <a:off x="120555" y="1524000"/>
            <a:ext cx="8991600" cy="16940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representation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approach:  Use number of nouns in a sentence to predict whether the sentence belongs in the news or romance category</a:t>
            </a:r>
          </a:p>
          <a:p>
            <a:endParaRPr lang="en-US" dirty="0"/>
          </a:p>
          <a:p>
            <a:pPr lvl="1"/>
            <a:r>
              <a:rPr lang="en-US" dirty="0"/>
              <a:t>If the system performs well, we’ll know this is a good feature </a:t>
            </a:r>
            <a:r>
              <a:rPr lang="en-US" dirty="0" smtClean="0"/>
              <a:t>representation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system performs poorly, we’ll know this is not a good feature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Machine Learning: </a:t>
            </a:r>
            <a:br>
              <a:rPr lang="en-US" cap="none" dirty="0" smtClean="0"/>
            </a:br>
            <a:r>
              <a:rPr lang="en-US" cap="none" dirty="0" smtClean="0"/>
              <a:t>An Introduction to Classification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identifying patterns in data</a:t>
            </a:r>
          </a:p>
          <a:p>
            <a:r>
              <a:rPr lang="en-US" dirty="0" smtClean="0"/>
              <a:t>Automatically making decisions based on these patterns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Hypothesis: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645" y="4395846"/>
            <a:ext cx="1828800" cy="903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774581" y="4395845"/>
            <a:ext cx="3589002" cy="903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Algorithm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3200" y="4395843"/>
            <a:ext cx="2069217" cy="903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Behavior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767645" y="5453239"/>
            <a:ext cx="1828800" cy="903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774581" y="5453239"/>
            <a:ext cx="3589002" cy="903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Programmer </a:t>
            </a:r>
            <a:r>
              <a:rPr lang="en-US" smtClean="0"/>
              <a:t>or Expert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5453239"/>
            <a:ext cx="2069217" cy="903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Behavior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176889" y="4988401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11909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Fruit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a new, unknown fruit?  How would you classify it?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 t="22606" r="29722" b="43276"/>
          <a:stretch/>
        </p:blipFill>
        <p:spPr bwMode="auto">
          <a:xfrm>
            <a:off x="1143000" y="2514600"/>
            <a:ext cx="7018545" cy="305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fruit example is an example of a </a:t>
            </a:r>
            <a:r>
              <a:rPr lang="en-US" i="1" dirty="0"/>
              <a:t>c</a:t>
            </a:r>
            <a:r>
              <a:rPr lang="en-US" i="1" dirty="0" smtClean="0"/>
              <a:t>lassification </a:t>
            </a:r>
            <a:r>
              <a:rPr lang="en-US" dirty="0" smtClean="0"/>
              <a:t>task</a:t>
            </a:r>
            <a:endParaRPr lang="en-US" i="1" dirty="0" smtClean="0"/>
          </a:p>
          <a:p>
            <a:pPr lvl="1"/>
            <a:r>
              <a:rPr lang="en-US" dirty="0" smtClean="0"/>
              <a:t>We predict a </a:t>
            </a:r>
            <a:r>
              <a:rPr lang="en-US" b="1" dirty="0" smtClean="0"/>
              <a:t>categorical</a:t>
            </a:r>
            <a:r>
              <a:rPr lang="en-US" dirty="0" smtClean="0"/>
              <a:t>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kind of machine learning task is a </a:t>
            </a:r>
            <a:r>
              <a:rPr lang="en-US" i="1" dirty="0" smtClean="0"/>
              <a:t>regression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This task predicts a </a:t>
            </a:r>
            <a:r>
              <a:rPr lang="en-US" b="1" dirty="0" smtClean="0"/>
              <a:t>continuous</a:t>
            </a:r>
            <a:r>
              <a:rPr lang="en-US" dirty="0" smtClean="0"/>
              <a:t>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Classification and regression are both examples of </a:t>
            </a:r>
            <a:r>
              <a:rPr lang="en-US" i="1" dirty="0" smtClean="0"/>
              <a:t>supervised machine learning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Another type of machine learning task is a </a:t>
            </a:r>
            <a:r>
              <a:rPr lang="en-US" i="1" dirty="0" smtClean="0"/>
              <a:t>clustering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This is an </a:t>
            </a:r>
            <a:r>
              <a:rPr lang="en-US" i="1" dirty="0" smtClean="0"/>
              <a:t>unsupervised machine learning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Used to </a:t>
            </a:r>
            <a:r>
              <a:rPr lang="en-US" b="1" dirty="0" smtClean="0"/>
              <a:t>identify groups </a:t>
            </a:r>
            <a:r>
              <a:rPr lang="en-US" dirty="0" smtClean="0"/>
              <a:t>of similar entities</a:t>
            </a:r>
          </a:p>
          <a:p>
            <a:pPr lvl="1"/>
            <a:r>
              <a:rPr lang="en-US" dirty="0" smtClean="0"/>
              <a:t>Groups unlabeled data points by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7410" y="5370945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84796" y="4811097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2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74047" y="2626591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97137" y="2101380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53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need for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3 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jupyter</a:t>
            </a:r>
            <a:r>
              <a:rPr lang="en-US" dirty="0" smtClean="0"/>
              <a:t> notebook file for this session</a:t>
            </a:r>
          </a:p>
          <a:p>
            <a:endParaRPr lang="en-US" dirty="0" smtClean="0"/>
          </a:p>
          <a:p>
            <a:r>
              <a:rPr lang="en-US" dirty="0" smtClean="0"/>
              <a:t>The Natural Language Toolkit (NLTK)</a:t>
            </a:r>
          </a:p>
          <a:p>
            <a:pPr lvl="1"/>
            <a:r>
              <a:rPr lang="en-US" dirty="0" smtClean="0"/>
              <a:t>Including book corpus (from </a:t>
            </a:r>
            <a:r>
              <a:rPr lang="en-US" dirty="0" err="1" smtClean="0"/>
              <a:t>nltk.book</a:t>
            </a:r>
            <a:r>
              <a:rPr lang="en-US" dirty="0" smtClean="0"/>
              <a:t> import *)</a:t>
            </a:r>
          </a:p>
          <a:p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(comes with Anaconda – can also be installed independently)</a:t>
            </a:r>
          </a:p>
          <a:p>
            <a:endParaRPr lang="en-US" dirty="0"/>
          </a:p>
          <a:p>
            <a:r>
              <a:rPr lang="en-US" dirty="0" smtClean="0"/>
              <a:t>Pandas (comes with Anaconda – can also be installed independently)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711038" y="1847273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7410" y="5370945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711038" y="1847273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03436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46800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4480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181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79152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28207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1579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7910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7910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08118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5484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8148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79152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05746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4242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08118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74047" y="2608118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711038" y="1828800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52221" y="1778000"/>
            <a:ext cx="3443111" cy="4289778"/>
          </a:xfrm>
          <a:custGeom>
            <a:avLst/>
            <a:gdLst>
              <a:gd name="connsiteX0" fmla="*/ 0 w 3443111"/>
              <a:gd name="connsiteY0" fmla="*/ 4289778 h 4289778"/>
              <a:gd name="connsiteX1" fmla="*/ 14111 w 3443111"/>
              <a:gd name="connsiteY1" fmla="*/ 4191000 h 4289778"/>
              <a:gd name="connsiteX2" fmla="*/ 42334 w 3443111"/>
              <a:gd name="connsiteY2" fmla="*/ 4134556 h 4289778"/>
              <a:gd name="connsiteX3" fmla="*/ 112889 w 3443111"/>
              <a:gd name="connsiteY3" fmla="*/ 4007556 h 4289778"/>
              <a:gd name="connsiteX4" fmla="*/ 141111 w 3443111"/>
              <a:gd name="connsiteY4" fmla="*/ 3965222 h 4289778"/>
              <a:gd name="connsiteX5" fmla="*/ 211667 w 3443111"/>
              <a:gd name="connsiteY5" fmla="*/ 3908778 h 4289778"/>
              <a:gd name="connsiteX6" fmla="*/ 338667 w 3443111"/>
              <a:gd name="connsiteY6" fmla="*/ 3824111 h 4289778"/>
              <a:gd name="connsiteX7" fmla="*/ 381000 w 3443111"/>
              <a:gd name="connsiteY7" fmla="*/ 3795889 h 4289778"/>
              <a:gd name="connsiteX8" fmla="*/ 437445 w 3443111"/>
              <a:gd name="connsiteY8" fmla="*/ 3753556 h 4289778"/>
              <a:gd name="connsiteX9" fmla="*/ 493889 w 3443111"/>
              <a:gd name="connsiteY9" fmla="*/ 3739444 h 4289778"/>
              <a:gd name="connsiteX10" fmla="*/ 592667 w 3443111"/>
              <a:gd name="connsiteY10" fmla="*/ 3668889 h 4289778"/>
              <a:gd name="connsiteX11" fmla="*/ 677334 w 3443111"/>
              <a:gd name="connsiteY11" fmla="*/ 3640667 h 4289778"/>
              <a:gd name="connsiteX12" fmla="*/ 719667 w 3443111"/>
              <a:gd name="connsiteY12" fmla="*/ 3626556 h 4289778"/>
              <a:gd name="connsiteX13" fmla="*/ 846667 w 3443111"/>
              <a:gd name="connsiteY13" fmla="*/ 3612444 h 4289778"/>
              <a:gd name="connsiteX14" fmla="*/ 1016000 w 3443111"/>
              <a:gd name="connsiteY14" fmla="*/ 3556000 h 4289778"/>
              <a:gd name="connsiteX15" fmla="*/ 1114778 w 3443111"/>
              <a:gd name="connsiteY15" fmla="*/ 3527778 h 4289778"/>
              <a:gd name="connsiteX16" fmla="*/ 1213556 w 3443111"/>
              <a:gd name="connsiteY16" fmla="*/ 3513667 h 4289778"/>
              <a:gd name="connsiteX17" fmla="*/ 1284111 w 3443111"/>
              <a:gd name="connsiteY17" fmla="*/ 3499556 h 4289778"/>
              <a:gd name="connsiteX18" fmla="*/ 1326445 w 3443111"/>
              <a:gd name="connsiteY18" fmla="*/ 3471333 h 4289778"/>
              <a:gd name="connsiteX19" fmla="*/ 1467556 w 3443111"/>
              <a:gd name="connsiteY19" fmla="*/ 3429000 h 4289778"/>
              <a:gd name="connsiteX20" fmla="*/ 1608667 w 3443111"/>
              <a:gd name="connsiteY20" fmla="*/ 3386667 h 4289778"/>
              <a:gd name="connsiteX21" fmla="*/ 1636889 w 3443111"/>
              <a:gd name="connsiteY21" fmla="*/ 3358444 h 4289778"/>
              <a:gd name="connsiteX22" fmla="*/ 1679223 w 3443111"/>
              <a:gd name="connsiteY22" fmla="*/ 3302000 h 4289778"/>
              <a:gd name="connsiteX23" fmla="*/ 1735667 w 3443111"/>
              <a:gd name="connsiteY23" fmla="*/ 3259667 h 4289778"/>
              <a:gd name="connsiteX24" fmla="*/ 1778000 w 3443111"/>
              <a:gd name="connsiteY24" fmla="*/ 3217333 h 4289778"/>
              <a:gd name="connsiteX25" fmla="*/ 1876778 w 3443111"/>
              <a:gd name="connsiteY25" fmla="*/ 3160889 h 4289778"/>
              <a:gd name="connsiteX26" fmla="*/ 2032000 w 3443111"/>
              <a:gd name="connsiteY26" fmla="*/ 3132667 h 4289778"/>
              <a:gd name="connsiteX27" fmla="*/ 2088445 w 3443111"/>
              <a:gd name="connsiteY27" fmla="*/ 3118556 h 4289778"/>
              <a:gd name="connsiteX28" fmla="*/ 2130778 w 3443111"/>
              <a:gd name="connsiteY28" fmla="*/ 3090333 h 4289778"/>
              <a:gd name="connsiteX29" fmla="*/ 2173111 w 3443111"/>
              <a:gd name="connsiteY29" fmla="*/ 3076222 h 4289778"/>
              <a:gd name="connsiteX30" fmla="*/ 2243667 w 3443111"/>
              <a:gd name="connsiteY30" fmla="*/ 3019778 h 4289778"/>
              <a:gd name="connsiteX31" fmla="*/ 2271889 w 3443111"/>
              <a:gd name="connsiteY31" fmla="*/ 2977444 h 4289778"/>
              <a:gd name="connsiteX32" fmla="*/ 2286000 w 3443111"/>
              <a:gd name="connsiteY32" fmla="*/ 2935111 h 4289778"/>
              <a:gd name="connsiteX33" fmla="*/ 2356556 w 3443111"/>
              <a:gd name="connsiteY33" fmla="*/ 2878667 h 4289778"/>
              <a:gd name="connsiteX34" fmla="*/ 2370667 w 3443111"/>
              <a:gd name="connsiteY34" fmla="*/ 2836333 h 4289778"/>
              <a:gd name="connsiteX35" fmla="*/ 2413000 w 3443111"/>
              <a:gd name="connsiteY35" fmla="*/ 2822222 h 4289778"/>
              <a:gd name="connsiteX36" fmla="*/ 2441223 w 3443111"/>
              <a:gd name="connsiteY36" fmla="*/ 2794000 h 4289778"/>
              <a:gd name="connsiteX37" fmla="*/ 2483556 w 3443111"/>
              <a:gd name="connsiteY37" fmla="*/ 2779889 h 4289778"/>
              <a:gd name="connsiteX38" fmla="*/ 2540000 w 3443111"/>
              <a:gd name="connsiteY38" fmla="*/ 2751667 h 4289778"/>
              <a:gd name="connsiteX39" fmla="*/ 2596445 w 3443111"/>
              <a:gd name="connsiteY39" fmla="*/ 2681111 h 4289778"/>
              <a:gd name="connsiteX40" fmla="*/ 2638778 w 3443111"/>
              <a:gd name="connsiteY40" fmla="*/ 2652889 h 4289778"/>
              <a:gd name="connsiteX41" fmla="*/ 2695223 w 3443111"/>
              <a:gd name="connsiteY41" fmla="*/ 2610556 h 4289778"/>
              <a:gd name="connsiteX42" fmla="*/ 2723445 w 3443111"/>
              <a:gd name="connsiteY42" fmla="*/ 2582333 h 4289778"/>
              <a:gd name="connsiteX43" fmla="*/ 2822223 w 3443111"/>
              <a:gd name="connsiteY43" fmla="*/ 2525889 h 4289778"/>
              <a:gd name="connsiteX44" fmla="*/ 2935111 w 3443111"/>
              <a:gd name="connsiteY44" fmla="*/ 2413000 h 4289778"/>
              <a:gd name="connsiteX45" fmla="*/ 2963334 w 3443111"/>
              <a:gd name="connsiteY45" fmla="*/ 2384778 h 4289778"/>
              <a:gd name="connsiteX46" fmla="*/ 3005667 w 3443111"/>
              <a:gd name="connsiteY46" fmla="*/ 2356556 h 4289778"/>
              <a:gd name="connsiteX47" fmla="*/ 3048000 w 3443111"/>
              <a:gd name="connsiteY47" fmla="*/ 2314222 h 4289778"/>
              <a:gd name="connsiteX48" fmla="*/ 3090334 w 3443111"/>
              <a:gd name="connsiteY48" fmla="*/ 2300111 h 4289778"/>
              <a:gd name="connsiteX49" fmla="*/ 3160889 w 3443111"/>
              <a:gd name="connsiteY49" fmla="*/ 2257778 h 4289778"/>
              <a:gd name="connsiteX50" fmla="*/ 3189111 w 3443111"/>
              <a:gd name="connsiteY50" fmla="*/ 2215444 h 4289778"/>
              <a:gd name="connsiteX51" fmla="*/ 3217334 w 3443111"/>
              <a:gd name="connsiteY51" fmla="*/ 2187222 h 4289778"/>
              <a:gd name="connsiteX52" fmla="*/ 3245556 w 3443111"/>
              <a:gd name="connsiteY52" fmla="*/ 2130778 h 4289778"/>
              <a:gd name="connsiteX53" fmla="*/ 3259667 w 3443111"/>
              <a:gd name="connsiteY53" fmla="*/ 2088444 h 4289778"/>
              <a:gd name="connsiteX54" fmla="*/ 3302000 w 3443111"/>
              <a:gd name="connsiteY54" fmla="*/ 2060222 h 4289778"/>
              <a:gd name="connsiteX55" fmla="*/ 3316111 w 3443111"/>
              <a:gd name="connsiteY55" fmla="*/ 2017889 h 4289778"/>
              <a:gd name="connsiteX56" fmla="*/ 3372556 w 3443111"/>
              <a:gd name="connsiteY56" fmla="*/ 1947333 h 4289778"/>
              <a:gd name="connsiteX57" fmla="*/ 3400778 w 3443111"/>
              <a:gd name="connsiteY57" fmla="*/ 1862667 h 4289778"/>
              <a:gd name="connsiteX58" fmla="*/ 3414889 w 3443111"/>
              <a:gd name="connsiteY58" fmla="*/ 1820333 h 4289778"/>
              <a:gd name="connsiteX59" fmla="*/ 3429000 w 3443111"/>
              <a:gd name="connsiteY59" fmla="*/ 1778000 h 4289778"/>
              <a:gd name="connsiteX60" fmla="*/ 3443111 w 3443111"/>
              <a:gd name="connsiteY60" fmla="*/ 1721556 h 4289778"/>
              <a:gd name="connsiteX61" fmla="*/ 3429000 w 3443111"/>
              <a:gd name="connsiteY61" fmla="*/ 1509889 h 4289778"/>
              <a:gd name="connsiteX62" fmla="*/ 3414889 w 3443111"/>
              <a:gd name="connsiteY62" fmla="*/ 1453444 h 4289778"/>
              <a:gd name="connsiteX63" fmla="*/ 3400778 w 3443111"/>
              <a:gd name="connsiteY63" fmla="*/ 1382889 h 4289778"/>
              <a:gd name="connsiteX64" fmla="*/ 3400778 w 3443111"/>
              <a:gd name="connsiteY64" fmla="*/ 832556 h 4289778"/>
              <a:gd name="connsiteX65" fmla="*/ 3386667 w 3443111"/>
              <a:gd name="connsiteY65" fmla="*/ 0 h 42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443111" h="4289778">
                <a:moveTo>
                  <a:pt x="0" y="4289778"/>
                </a:moveTo>
                <a:cubicBezTo>
                  <a:pt x="4704" y="4256852"/>
                  <a:pt x="5360" y="4223088"/>
                  <a:pt x="14111" y="4191000"/>
                </a:cubicBezTo>
                <a:cubicBezTo>
                  <a:pt x="19646" y="4170706"/>
                  <a:pt x="34048" y="4153891"/>
                  <a:pt x="42334" y="4134556"/>
                </a:cubicBezTo>
                <a:cubicBezTo>
                  <a:pt x="87045" y="4030232"/>
                  <a:pt x="2876" y="4172578"/>
                  <a:pt x="112889" y="4007556"/>
                </a:cubicBezTo>
                <a:cubicBezTo>
                  <a:pt x="122296" y="3993445"/>
                  <a:pt x="129119" y="3977214"/>
                  <a:pt x="141111" y="3965222"/>
                </a:cubicBezTo>
                <a:cubicBezTo>
                  <a:pt x="251169" y="3855168"/>
                  <a:pt x="69233" y="4033408"/>
                  <a:pt x="211667" y="3908778"/>
                </a:cubicBezTo>
                <a:cubicBezTo>
                  <a:pt x="312790" y="3820295"/>
                  <a:pt x="240128" y="3848746"/>
                  <a:pt x="338667" y="3824111"/>
                </a:cubicBezTo>
                <a:cubicBezTo>
                  <a:pt x="352778" y="3814704"/>
                  <a:pt x="367200" y="3805746"/>
                  <a:pt x="381000" y="3795889"/>
                </a:cubicBezTo>
                <a:cubicBezTo>
                  <a:pt x="400138" y="3782219"/>
                  <a:pt x="416409" y="3764074"/>
                  <a:pt x="437445" y="3753556"/>
                </a:cubicBezTo>
                <a:cubicBezTo>
                  <a:pt x="454791" y="3744883"/>
                  <a:pt x="475074" y="3744148"/>
                  <a:pt x="493889" y="3739444"/>
                </a:cubicBezTo>
                <a:cubicBezTo>
                  <a:pt x="501467" y="3733760"/>
                  <a:pt x="575787" y="3676391"/>
                  <a:pt x="592667" y="3668889"/>
                </a:cubicBezTo>
                <a:cubicBezTo>
                  <a:pt x="619852" y="3656807"/>
                  <a:pt x="649112" y="3650074"/>
                  <a:pt x="677334" y="3640667"/>
                </a:cubicBezTo>
                <a:cubicBezTo>
                  <a:pt x="691445" y="3635963"/>
                  <a:pt x="704884" y="3628199"/>
                  <a:pt x="719667" y="3626556"/>
                </a:cubicBezTo>
                <a:lnTo>
                  <a:pt x="846667" y="3612444"/>
                </a:lnTo>
                <a:lnTo>
                  <a:pt x="1016000" y="3556000"/>
                </a:lnTo>
                <a:cubicBezTo>
                  <a:pt x="1052268" y="3543911"/>
                  <a:pt x="1075800" y="3534865"/>
                  <a:pt x="1114778" y="3527778"/>
                </a:cubicBezTo>
                <a:cubicBezTo>
                  <a:pt x="1147502" y="3521828"/>
                  <a:pt x="1180748" y="3519135"/>
                  <a:pt x="1213556" y="3513667"/>
                </a:cubicBezTo>
                <a:cubicBezTo>
                  <a:pt x="1237214" y="3509724"/>
                  <a:pt x="1260593" y="3504260"/>
                  <a:pt x="1284111" y="3499556"/>
                </a:cubicBezTo>
                <a:cubicBezTo>
                  <a:pt x="1298222" y="3490148"/>
                  <a:pt x="1310857" y="3478014"/>
                  <a:pt x="1326445" y="3471333"/>
                </a:cubicBezTo>
                <a:cubicBezTo>
                  <a:pt x="1381663" y="3447668"/>
                  <a:pt x="1410642" y="3466943"/>
                  <a:pt x="1467556" y="3429000"/>
                </a:cubicBezTo>
                <a:cubicBezTo>
                  <a:pt x="1537563" y="3382329"/>
                  <a:pt x="1493100" y="3403176"/>
                  <a:pt x="1608667" y="3386667"/>
                </a:cubicBezTo>
                <a:cubicBezTo>
                  <a:pt x="1618074" y="3377259"/>
                  <a:pt x="1628372" y="3368665"/>
                  <a:pt x="1636889" y="3358444"/>
                </a:cubicBezTo>
                <a:cubicBezTo>
                  <a:pt x="1651945" y="3340377"/>
                  <a:pt x="1662593" y="3318630"/>
                  <a:pt x="1679223" y="3302000"/>
                </a:cubicBezTo>
                <a:cubicBezTo>
                  <a:pt x="1695853" y="3285370"/>
                  <a:pt x="1717811" y="3274973"/>
                  <a:pt x="1735667" y="3259667"/>
                </a:cubicBezTo>
                <a:cubicBezTo>
                  <a:pt x="1750819" y="3246680"/>
                  <a:pt x="1762669" y="3230109"/>
                  <a:pt x="1778000" y="3217333"/>
                </a:cubicBezTo>
                <a:cubicBezTo>
                  <a:pt x="1803007" y="3196494"/>
                  <a:pt x="1848365" y="3173066"/>
                  <a:pt x="1876778" y="3160889"/>
                </a:cubicBezTo>
                <a:cubicBezTo>
                  <a:pt x="1934577" y="3136118"/>
                  <a:pt x="1956645" y="3145226"/>
                  <a:pt x="2032000" y="3132667"/>
                </a:cubicBezTo>
                <a:cubicBezTo>
                  <a:pt x="2051130" y="3129479"/>
                  <a:pt x="2069630" y="3123260"/>
                  <a:pt x="2088445" y="3118556"/>
                </a:cubicBezTo>
                <a:cubicBezTo>
                  <a:pt x="2102556" y="3109148"/>
                  <a:pt x="2115609" y="3097918"/>
                  <a:pt x="2130778" y="3090333"/>
                </a:cubicBezTo>
                <a:cubicBezTo>
                  <a:pt x="2144082" y="3083681"/>
                  <a:pt x="2161496" y="3085514"/>
                  <a:pt x="2173111" y="3076222"/>
                </a:cubicBezTo>
                <a:cubicBezTo>
                  <a:pt x="2264294" y="3003277"/>
                  <a:pt x="2137262" y="3055246"/>
                  <a:pt x="2243667" y="3019778"/>
                </a:cubicBezTo>
                <a:cubicBezTo>
                  <a:pt x="2253074" y="3005667"/>
                  <a:pt x="2264305" y="2992613"/>
                  <a:pt x="2271889" y="2977444"/>
                </a:cubicBezTo>
                <a:cubicBezTo>
                  <a:pt x="2278541" y="2964140"/>
                  <a:pt x="2278347" y="2947866"/>
                  <a:pt x="2286000" y="2935111"/>
                </a:cubicBezTo>
                <a:cubicBezTo>
                  <a:pt x="2299404" y="2912771"/>
                  <a:pt x="2337330" y="2891484"/>
                  <a:pt x="2356556" y="2878667"/>
                </a:cubicBezTo>
                <a:cubicBezTo>
                  <a:pt x="2361260" y="2864556"/>
                  <a:pt x="2360149" y="2846851"/>
                  <a:pt x="2370667" y="2836333"/>
                </a:cubicBezTo>
                <a:cubicBezTo>
                  <a:pt x="2381185" y="2825815"/>
                  <a:pt x="2400245" y="2829875"/>
                  <a:pt x="2413000" y="2822222"/>
                </a:cubicBezTo>
                <a:cubicBezTo>
                  <a:pt x="2424408" y="2815377"/>
                  <a:pt x="2429815" y="2800845"/>
                  <a:pt x="2441223" y="2794000"/>
                </a:cubicBezTo>
                <a:cubicBezTo>
                  <a:pt x="2453978" y="2786347"/>
                  <a:pt x="2469884" y="2785748"/>
                  <a:pt x="2483556" y="2779889"/>
                </a:cubicBezTo>
                <a:cubicBezTo>
                  <a:pt x="2502891" y="2771603"/>
                  <a:pt x="2522497" y="2763335"/>
                  <a:pt x="2540000" y="2751667"/>
                </a:cubicBezTo>
                <a:cubicBezTo>
                  <a:pt x="2581895" y="2723737"/>
                  <a:pt x="2558702" y="2718854"/>
                  <a:pt x="2596445" y="2681111"/>
                </a:cubicBezTo>
                <a:cubicBezTo>
                  <a:pt x="2608437" y="2669119"/>
                  <a:pt x="2624978" y="2662746"/>
                  <a:pt x="2638778" y="2652889"/>
                </a:cubicBezTo>
                <a:cubicBezTo>
                  <a:pt x="2657916" y="2639219"/>
                  <a:pt x="2677156" y="2625612"/>
                  <a:pt x="2695223" y="2610556"/>
                </a:cubicBezTo>
                <a:cubicBezTo>
                  <a:pt x="2705444" y="2602039"/>
                  <a:pt x="2713056" y="2590644"/>
                  <a:pt x="2723445" y="2582333"/>
                </a:cubicBezTo>
                <a:cubicBezTo>
                  <a:pt x="2756686" y="2555739"/>
                  <a:pt x="2783596" y="2545202"/>
                  <a:pt x="2822223" y="2525889"/>
                </a:cubicBezTo>
                <a:lnTo>
                  <a:pt x="2935111" y="2413000"/>
                </a:lnTo>
                <a:cubicBezTo>
                  <a:pt x="2944519" y="2403592"/>
                  <a:pt x="2952264" y="2392158"/>
                  <a:pt x="2963334" y="2384778"/>
                </a:cubicBezTo>
                <a:cubicBezTo>
                  <a:pt x="2977445" y="2375371"/>
                  <a:pt x="2992639" y="2367413"/>
                  <a:pt x="3005667" y="2356556"/>
                </a:cubicBezTo>
                <a:cubicBezTo>
                  <a:pt x="3020998" y="2343780"/>
                  <a:pt x="3031395" y="2325292"/>
                  <a:pt x="3048000" y="2314222"/>
                </a:cubicBezTo>
                <a:cubicBezTo>
                  <a:pt x="3060376" y="2305971"/>
                  <a:pt x="3077030" y="2306763"/>
                  <a:pt x="3090334" y="2300111"/>
                </a:cubicBezTo>
                <a:cubicBezTo>
                  <a:pt x="3114865" y="2287845"/>
                  <a:pt x="3137371" y="2271889"/>
                  <a:pt x="3160889" y="2257778"/>
                </a:cubicBezTo>
                <a:cubicBezTo>
                  <a:pt x="3170296" y="2243667"/>
                  <a:pt x="3178516" y="2228687"/>
                  <a:pt x="3189111" y="2215444"/>
                </a:cubicBezTo>
                <a:cubicBezTo>
                  <a:pt x="3197422" y="2205055"/>
                  <a:pt x="3209954" y="2198292"/>
                  <a:pt x="3217334" y="2187222"/>
                </a:cubicBezTo>
                <a:cubicBezTo>
                  <a:pt x="3229003" y="2169720"/>
                  <a:pt x="3237270" y="2150113"/>
                  <a:pt x="3245556" y="2130778"/>
                </a:cubicBezTo>
                <a:cubicBezTo>
                  <a:pt x="3251415" y="2117106"/>
                  <a:pt x="3250375" y="2100059"/>
                  <a:pt x="3259667" y="2088444"/>
                </a:cubicBezTo>
                <a:cubicBezTo>
                  <a:pt x="3270261" y="2075201"/>
                  <a:pt x="3287889" y="2069629"/>
                  <a:pt x="3302000" y="2060222"/>
                </a:cubicBezTo>
                <a:cubicBezTo>
                  <a:pt x="3306704" y="2046111"/>
                  <a:pt x="3308458" y="2030644"/>
                  <a:pt x="3316111" y="2017889"/>
                </a:cubicBezTo>
                <a:cubicBezTo>
                  <a:pt x="3366379" y="1934111"/>
                  <a:pt x="3324140" y="2056270"/>
                  <a:pt x="3372556" y="1947333"/>
                </a:cubicBezTo>
                <a:cubicBezTo>
                  <a:pt x="3384638" y="1920148"/>
                  <a:pt x="3391371" y="1890889"/>
                  <a:pt x="3400778" y="1862667"/>
                </a:cubicBezTo>
                <a:lnTo>
                  <a:pt x="3414889" y="1820333"/>
                </a:lnTo>
                <a:cubicBezTo>
                  <a:pt x="3419593" y="1806222"/>
                  <a:pt x="3425392" y="1792430"/>
                  <a:pt x="3429000" y="1778000"/>
                </a:cubicBezTo>
                <a:lnTo>
                  <a:pt x="3443111" y="1721556"/>
                </a:lnTo>
                <a:cubicBezTo>
                  <a:pt x="3438407" y="1651000"/>
                  <a:pt x="3436402" y="1580213"/>
                  <a:pt x="3429000" y="1509889"/>
                </a:cubicBezTo>
                <a:cubicBezTo>
                  <a:pt x="3426970" y="1490602"/>
                  <a:pt x="3419096" y="1472376"/>
                  <a:pt x="3414889" y="1453444"/>
                </a:cubicBezTo>
                <a:cubicBezTo>
                  <a:pt x="3409686" y="1430031"/>
                  <a:pt x="3405482" y="1406407"/>
                  <a:pt x="3400778" y="1382889"/>
                </a:cubicBezTo>
                <a:cubicBezTo>
                  <a:pt x="3368890" y="1000228"/>
                  <a:pt x="3400778" y="1464646"/>
                  <a:pt x="3400778" y="832556"/>
                </a:cubicBezTo>
                <a:cubicBezTo>
                  <a:pt x="3400778" y="554997"/>
                  <a:pt x="3386667" y="277559"/>
                  <a:pt x="3386667" y="0"/>
                </a:cubicBezTo>
              </a:path>
            </a:pathLst>
          </a:custGeom>
          <a:ln w="123825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back to our Fruit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a new, unknown fruit?  What kind of machine learning task would we need to predict the type of the unknown fruit?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 t="22606" r="29722" b="43276"/>
          <a:stretch/>
        </p:blipFill>
        <p:spPr bwMode="auto">
          <a:xfrm>
            <a:off x="1143000" y="2895600"/>
            <a:ext cx="7018545" cy="305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back to our nouns!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machine learning task would suit our task and our data?</a:t>
            </a:r>
          </a:p>
          <a:p>
            <a:endParaRPr lang="en-US" dirty="0"/>
          </a:p>
          <a:p>
            <a:r>
              <a:rPr lang="en-US" dirty="0" smtClean="0"/>
              <a:t>Remember:  We would like use our features (number of nouns per sentence) to predict whether a sentence belongs in the news category or the romance category.</a:t>
            </a:r>
          </a:p>
          <a:p>
            <a:endParaRPr lang="en-US" dirty="0"/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Used to predict categorical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machine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 Training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 Testing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41235" r="25037" b="40973"/>
          <a:stretch/>
        </p:blipFill>
        <p:spPr bwMode="auto">
          <a:xfrm>
            <a:off x="1066800" y="2256970"/>
            <a:ext cx="6386286" cy="123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t="73277" r="27857" b="15934"/>
          <a:stretch/>
        </p:blipFill>
        <p:spPr bwMode="auto">
          <a:xfrm>
            <a:off x="1309254" y="4800600"/>
            <a:ext cx="5901377" cy="74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Machine Learning: </a:t>
            </a:r>
            <a:br>
              <a:rPr lang="en-US" cap="none" dirty="0" smtClean="0"/>
            </a:br>
            <a:r>
              <a:rPr lang="en-US" cap="none" dirty="0" smtClean="0"/>
              <a:t>In Practice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sklearn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software for machine learning in Python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Quickly becoming standard in industry for machine learning</a:t>
            </a:r>
          </a:p>
          <a:p>
            <a:pPr lvl="1"/>
            <a:r>
              <a:rPr lang="en-US" dirty="0" smtClean="0"/>
              <a:t>Used by Spotify, </a:t>
            </a:r>
            <a:r>
              <a:rPr lang="en-US" dirty="0" err="1" smtClean="0"/>
              <a:t>OKCupid</a:t>
            </a:r>
            <a:r>
              <a:rPr lang="en-US" dirty="0" smtClean="0"/>
              <a:t>, Evernote (just to name a few)</a:t>
            </a:r>
          </a:p>
          <a:p>
            <a:endParaRPr lang="en-US" dirty="0" smtClean="0"/>
          </a:p>
          <a:p>
            <a:r>
              <a:rPr lang="en-US" dirty="0" smtClean="0"/>
              <a:t>We will be using </a:t>
            </a:r>
            <a:r>
              <a:rPr lang="en-US" dirty="0" err="1" smtClean="0"/>
              <a:t>scikit</a:t>
            </a:r>
            <a:r>
              <a:rPr lang="en-US" dirty="0" smtClean="0"/>
              <a:t>-learn for the machine learning section of this workshop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management &amp; wrangling: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it can be useful to put your data together into a format that makes it easy to visualize and manage</a:t>
            </a:r>
          </a:p>
          <a:p>
            <a:endParaRPr lang="en-US" dirty="0" smtClean="0"/>
          </a:p>
          <a:p>
            <a:r>
              <a:rPr lang="en-US" dirty="0" smtClean="0"/>
              <a:t>Pandas is a library for Python that allows for data wrangling and analysis</a:t>
            </a:r>
          </a:p>
          <a:p>
            <a:pPr lvl="1"/>
            <a:r>
              <a:rPr lang="en-US" dirty="0" smtClean="0"/>
              <a:t>Makes use of a data structure called a </a:t>
            </a:r>
            <a:r>
              <a:rPr lang="en-US" dirty="0" err="1" smtClean="0"/>
              <a:t>DataFrame</a:t>
            </a:r>
            <a:r>
              <a:rPr lang="en-US" dirty="0" smtClean="0"/>
              <a:t>, which looks similar to an Excel spreadsheet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often prefers for data to be in a </a:t>
            </a:r>
            <a:r>
              <a:rPr lang="en-US" dirty="0" err="1" smtClean="0"/>
              <a:t>DataFrame</a:t>
            </a:r>
            <a:r>
              <a:rPr lang="en-US" dirty="0" smtClean="0"/>
              <a:t>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1400"/>
            <a:ext cx="28956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6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with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What does this mean, exactly?</a:t>
            </a:r>
          </a:p>
          <a:p>
            <a:pPr lvl="1"/>
            <a:r>
              <a:rPr lang="en-US" dirty="0" smtClean="0"/>
              <a:t>Let’s break it down!</a:t>
            </a:r>
            <a:endParaRPr lang="en-US" dirty="0"/>
          </a:p>
          <a:p>
            <a:r>
              <a:rPr lang="en-US" dirty="0" smtClean="0"/>
              <a:t>There is a tremendous amount of textual data</a:t>
            </a:r>
          </a:p>
          <a:p>
            <a:pPr lvl="1"/>
            <a:r>
              <a:rPr lang="en-US" dirty="0" smtClean="0"/>
              <a:t>Books, news articles, medical documentation, tweets, and everything in between</a:t>
            </a:r>
          </a:p>
          <a:p>
            <a:r>
              <a:rPr lang="en-US" dirty="0" smtClean="0"/>
              <a:t>More and more, this textual information is available online</a:t>
            </a:r>
          </a:p>
          <a:p>
            <a:pPr lvl="1"/>
            <a:r>
              <a:rPr lang="en-US" dirty="0" smtClean="0"/>
              <a:t>In downloadable / scrapable / otherwise accessible formats</a:t>
            </a:r>
          </a:p>
          <a:p>
            <a:pPr lvl="1"/>
            <a:r>
              <a:rPr lang="en-US" dirty="0" smtClean="0"/>
              <a:t>And more content is being created all the time (thank you, Internet!)</a:t>
            </a:r>
          </a:p>
          <a:p>
            <a:r>
              <a:rPr lang="en-US" dirty="0" smtClean="0"/>
              <a:t>Researchers are able to use tools to learn about textual data on a large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machine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 Build a machine learning model that can predict whether a sentence belongs in the news category or the romance category of the Brown corpus</a:t>
            </a:r>
          </a:p>
          <a:p>
            <a:endParaRPr lang="en-US" dirty="0" smtClean="0"/>
          </a:p>
          <a:p>
            <a:r>
              <a:rPr lang="en-US" dirty="0" smtClean="0"/>
              <a:t>We cannot use the same data that we trained the model on to evaluate how well the model does</a:t>
            </a:r>
          </a:p>
          <a:p>
            <a:pPr lvl="1"/>
            <a:r>
              <a:rPr lang="en-US" dirty="0" smtClean="0"/>
              <a:t>The model will remember the data, and therefore always make correct predictions</a:t>
            </a:r>
          </a:p>
          <a:p>
            <a:pPr lvl="1"/>
            <a:r>
              <a:rPr lang="en-US" dirty="0" smtClean="0"/>
              <a:t>This will not tell us how well our model will perform on new data</a:t>
            </a:r>
          </a:p>
          <a:p>
            <a:pPr lvl="1"/>
            <a:r>
              <a:rPr lang="en-US" dirty="0" smtClean="0"/>
              <a:t>We will therefore partition the data into two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partition our data into two sets:  </a:t>
            </a:r>
            <a:r>
              <a:rPr lang="en-US" i="1" dirty="0" smtClean="0">
                <a:solidFill>
                  <a:srgbClr val="0070C0"/>
                </a:solidFill>
              </a:rPr>
              <a:t>training data </a:t>
            </a:r>
            <a:r>
              <a:rPr lang="en-US" dirty="0" smtClean="0"/>
              <a:t>(train set) and </a:t>
            </a:r>
            <a:r>
              <a:rPr lang="en-US" i="1" dirty="0" smtClean="0">
                <a:solidFill>
                  <a:srgbClr val="C00000"/>
                </a:solidFill>
              </a:rPr>
              <a:t>testing data </a:t>
            </a:r>
            <a:r>
              <a:rPr lang="en-US" i="1" dirty="0" smtClean="0"/>
              <a:t>(</a:t>
            </a:r>
            <a:r>
              <a:rPr lang="en-US" dirty="0" smtClean="0"/>
              <a:t>test set)</a:t>
            </a:r>
          </a:p>
          <a:p>
            <a:endParaRPr lang="en-US" dirty="0" smtClean="0"/>
          </a:p>
          <a:p>
            <a:r>
              <a:rPr lang="en-US" dirty="0" smtClean="0"/>
              <a:t>We use the </a:t>
            </a:r>
            <a:r>
              <a:rPr lang="en-US" dirty="0" smtClean="0">
                <a:solidFill>
                  <a:srgbClr val="0070C0"/>
                </a:solidFill>
              </a:rPr>
              <a:t>training data</a:t>
            </a:r>
            <a:r>
              <a:rPr lang="en-US" dirty="0" smtClean="0"/>
              <a:t> to build our machine learning model</a:t>
            </a:r>
          </a:p>
          <a:p>
            <a:endParaRPr lang="en-US" dirty="0" smtClean="0"/>
          </a:p>
          <a:p>
            <a:r>
              <a:rPr lang="en-US" dirty="0" smtClean="0"/>
              <a:t>We use the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 to evaluate how well our model performs on previously unseen data</a:t>
            </a:r>
          </a:p>
          <a:p>
            <a:endParaRPr lang="en-US" dirty="0"/>
          </a:p>
          <a:p>
            <a:r>
              <a:rPr lang="en-US" dirty="0" smtClean="0"/>
              <a:t>A good starting place?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75%</a:t>
            </a:r>
            <a:r>
              <a:rPr lang="en-US" dirty="0" smtClean="0"/>
              <a:t> data for </a:t>
            </a:r>
            <a:r>
              <a:rPr lang="en-US" dirty="0" smtClean="0">
                <a:solidFill>
                  <a:srgbClr val="0070C0"/>
                </a:solidFill>
              </a:rPr>
              <a:t>train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25% </a:t>
            </a:r>
            <a:r>
              <a:rPr lang="en-US" dirty="0" smtClean="0"/>
              <a:t>data for </a:t>
            </a:r>
            <a:r>
              <a:rPr lang="en-US" dirty="0" smtClean="0">
                <a:solidFill>
                  <a:srgbClr val="C00000"/>
                </a:solidFill>
              </a:rPr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the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sets of data, we need to create:</a:t>
            </a:r>
          </a:p>
          <a:p>
            <a:pPr lvl="1"/>
            <a:r>
              <a:rPr lang="en-US" dirty="0" smtClean="0"/>
              <a:t>A feature vector that represents our data </a:t>
            </a:r>
          </a:p>
          <a:p>
            <a:pPr lvl="1"/>
            <a:r>
              <a:rPr lang="en-US" dirty="0" smtClean="0"/>
              <a:t>A label for each sentence (does it come from news or romance?)</a:t>
            </a:r>
          </a:p>
          <a:p>
            <a:endParaRPr lang="en-US" dirty="0"/>
          </a:p>
          <a:p>
            <a:r>
              <a:rPr lang="en-US" dirty="0" smtClean="0"/>
              <a:t>Why do we need labels for the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set?</a:t>
            </a:r>
          </a:p>
          <a:p>
            <a:pPr lvl="1"/>
            <a:r>
              <a:rPr lang="en-US" dirty="0" smtClean="0"/>
              <a:t>So we can evaluate our model and see how well it predicts by comparing it’s predictions to the ground truth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how much data we want to hold out for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</a:p>
          <a:p>
            <a:pPr lvl="1"/>
            <a:r>
              <a:rPr lang="en-US" dirty="0" smtClean="0"/>
              <a:t>500 sentences from news, 500 sentences from romance</a:t>
            </a:r>
          </a:p>
          <a:p>
            <a:endParaRPr lang="en-US" dirty="0" smtClean="0"/>
          </a:p>
          <a:p>
            <a:r>
              <a:rPr lang="en-US" dirty="0" smtClean="0"/>
              <a:t>Create a list of labels for as many sentences as we have in the corpus, minus 500 from each category</a:t>
            </a:r>
          </a:p>
          <a:p>
            <a:pPr lvl="1"/>
            <a:r>
              <a:rPr lang="en-US" dirty="0" smtClean="0"/>
              <a:t>These are our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Create another list of 500 news labels and 500 romance labels</a:t>
            </a:r>
          </a:p>
          <a:p>
            <a:pPr lvl="1"/>
            <a:r>
              <a:rPr lang="en-US" dirty="0" smtClean="0"/>
              <a:t>These are our </a:t>
            </a:r>
            <a:r>
              <a:rPr lang="en-US" dirty="0" smtClean="0">
                <a:solidFill>
                  <a:srgbClr val="C00000"/>
                </a:solidFill>
              </a:rPr>
              <a:t>testing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our features?  </a:t>
            </a:r>
          </a:p>
          <a:p>
            <a:pPr lvl="1"/>
            <a:r>
              <a:rPr lang="en-US" dirty="0" smtClean="0"/>
              <a:t>Number of nouns in each sentence in the news and romance categories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Remove the first 500 features from news and romance and concatenate them into a list (preserving order so the labels align)</a:t>
            </a:r>
          </a:p>
          <a:p>
            <a:pPr lvl="1"/>
            <a:r>
              <a:rPr lang="en-US" dirty="0" smtClean="0"/>
              <a:t>This is our </a:t>
            </a:r>
            <a:r>
              <a:rPr lang="en-US" dirty="0" smtClean="0">
                <a:solidFill>
                  <a:srgbClr val="C00000"/>
                </a:solidFill>
              </a:rPr>
              <a:t>testing set</a:t>
            </a:r>
          </a:p>
          <a:p>
            <a:endParaRPr lang="en-US" dirty="0" smtClean="0"/>
          </a:p>
          <a:p>
            <a:r>
              <a:rPr lang="en-US" dirty="0" smtClean="0"/>
              <a:t>Concatenate the remaining features from news and romance into a single list (again preserving order)</a:t>
            </a:r>
          </a:p>
          <a:p>
            <a:pPr lvl="1"/>
            <a:r>
              <a:rPr lang="en-US" dirty="0" smtClean="0"/>
              <a:t>This is our </a:t>
            </a:r>
            <a:r>
              <a:rPr lang="en-US" dirty="0" smtClean="0">
                <a:solidFill>
                  <a:srgbClr val="0070C0"/>
                </a:solidFill>
              </a:rPr>
              <a:t>training 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steps in 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created our data, we need to make sure it’s the correct format for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Split the full </a:t>
            </a:r>
            <a:r>
              <a:rPr lang="en-US" dirty="0" err="1" smtClean="0"/>
              <a:t>DataFrame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sklearn</a:t>
            </a:r>
            <a:r>
              <a:rPr lang="en-US" dirty="0" smtClean="0"/>
              <a:t>, it is convention to use X as a variable name for data, and y as a variable name for labels</a:t>
            </a:r>
          </a:p>
          <a:p>
            <a:pPr lvl="1"/>
            <a:r>
              <a:rPr lang="en-US" dirty="0" smtClean="0"/>
              <a:t>This will leave us with a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set called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training data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training labels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will also have a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 called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 smtClean="0"/>
              <a:t>  (</a:t>
            </a:r>
            <a:r>
              <a:rPr lang="en-US" dirty="0" smtClean="0">
                <a:solidFill>
                  <a:srgbClr val="C00000"/>
                </a:solidFill>
              </a:rPr>
              <a:t>testing data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testing labels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additional step…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are only using one feature (most machine learning tasks use many features), </a:t>
            </a:r>
            <a:r>
              <a:rPr lang="en-US" dirty="0" err="1" smtClean="0"/>
              <a:t>sklearn</a:t>
            </a:r>
            <a:r>
              <a:rPr lang="en-US" dirty="0" smtClean="0"/>
              <a:t> asks us to reshape our data using the following syntax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X_train.reshape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(-1,1)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X_test.reshape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(-1,1)</a:t>
            </a:r>
          </a:p>
          <a:p>
            <a:endParaRPr lang="en-US" dirty="0"/>
          </a:p>
          <a:p>
            <a:r>
              <a:rPr lang="en-US" dirty="0" err="1" smtClean="0"/>
              <a:t>sklearn</a:t>
            </a:r>
            <a:r>
              <a:rPr lang="en-US" dirty="0" smtClean="0"/>
              <a:t> is excellent at throwing useful warnings and errors, letting you know what needs to be changed in order for it to run!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ready for machine learning!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…What machine learning algorithm do we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-ME24ePzpzIM/UQLWTwurfXI/AAAAAAAAANw/W3EETIroA80/s1600/drop_shadows_backgroun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" y="685800"/>
            <a:ext cx="907115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1939" y="64008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Andreas Müller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model for classification</a:t>
            </a:r>
          </a:p>
          <a:p>
            <a:pPr lvl="1"/>
            <a:r>
              <a:rPr lang="en-US" dirty="0" smtClean="0"/>
              <a:t>Stands for Linear support vector classifier</a:t>
            </a:r>
          </a:p>
          <a:p>
            <a:pPr lvl="1"/>
            <a:r>
              <a:rPr lang="en-US" dirty="0" smtClean="0"/>
              <a:t>A type of support vector machine (SVM) algorithm</a:t>
            </a:r>
          </a:p>
          <a:p>
            <a:endParaRPr lang="en-US" dirty="0"/>
          </a:p>
          <a:p>
            <a:r>
              <a:rPr lang="en-US" dirty="0" smtClean="0"/>
              <a:t>A linear classifier separates classes using a line, a plane, or a hyperplane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002" t="43496" r="64990" b="29766"/>
          <a:stretch/>
        </p:blipFill>
        <p:spPr>
          <a:xfrm>
            <a:off x="2514600" y="4038599"/>
            <a:ext cx="3810000" cy="2797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3032" y="6553200"/>
            <a:ext cx="279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Andreas M</a:t>
            </a:r>
            <a:r>
              <a:rPr lang="en-US" sz="1200" dirty="0"/>
              <a:t>ü</a:t>
            </a:r>
            <a:r>
              <a:rPr lang="en-US" sz="1200" dirty="0" smtClean="0"/>
              <a:t>ller (2016)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tasks involve text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Automatic </a:t>
            </a:r>
            <a:r>
              <a:rPr lang="en-US" dirty="0" smtClean="0"/>
              <a:t>Summarization</a:t>
            </a:r>
            <a:endParaRPr lang="en-US" dirty="0"/>
          </a:p>
          <a:p>
            <a:r>
              <a:rPr lang="en-US" dirty="0"/>
              <a:t>Authorship Identification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Trend tracking</a:t>
            </a:r>
          </a:p>
          <a:p>
            <a:r>
              <a:rPr lang="en-US" dirty="0"/>
              <a:t>To name simply a few!!!!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</a:t>
            </a:r>
            <a:r>
              <a:rPr lang="en-US" dirty="0" err="1" smtClean="0"/>
              <a:t>sklearn</a:t>
            </a:r>
            <a:r>
              <a:rPr lang="en-US" dirty="0" smtClean="0"/>
              <a:t>: 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do machine learning with </a:t>
            </a:r>
            <a:r>
              <a:rPr lang="en-US" dirty="0" err="1" smtClean="0"/>
              <a:t>sklearn</a:t>
            </a:r>
            <a:r>
              <a:rPr lang="en-US" dirty="0" smtClean="0"/>
              <a:t>, you really only need to know a few commands.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Import your desired classifier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create an instance of your machine learning algorithm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lassifier 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 Fit, predict, and score!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classifier.score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your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classifier is currently about 67% accurate</a:t>
            </a:r>
          </a:p>
          <a:p>
            <a:pPr lvl="1"/>
            <a:r>
              <a:rPr lang="en-US" dirty="0" smtClean="0"/>
              <a:t>This is pretty good, considering we are only using one feature!</a:t>
            </a:r>
          </a:p>
          <a:p>
            <a:r>
              <a:rPr lang="en-US" dirty="0" smtClean="0"/>
              <a:t>Can also be visualized in a confusion matrix</a:t>
            </a:r>
          </a:p>
          <a:p>
            <a:endParaRPr lang="en-US" dirty="0"/>
          </a:p>
        </p:txBody>
      </p:sp>
      <p:pic>
        <p:nvPicPr>
          <p:cNvPr id="3076" name="Picture 4" descr="http://3.bp.blogspot.com/_txFWHHNYMJQ/THyADzbutYI/AAAAAAAAAf8/TAXL7lySrko/s1600/Picture+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7" y="3200400"/>
            <a:ext cx="5180013" cy="32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6477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</a:t>
            </a:r>
            <a:r>
              <a:rPr lang="en-US" sz="1200" dirty="0"/>
              <a:t>Marcel </a:t>
            </a:r>
            <a:r>
              <a:rPr lang="en-US" sz="1200" dirty="0" err="1" smtClean="0"/>
              <a:t>Caraciolo</a:t>
            </a:r>
            <a:r>
              <a:rPr lang="en-US" sz="1200" dirty="0" smtClean="0"/>
              <a:t> (2010)</a:t>
            </a:r>
            <a:endParaRPr lang="en-US" sz="1200" dirty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r>
              <a:rPr lang="en-US" dirty="0" smtClean="0"/>
              <a:t>Our model predicts more news labels than romance labels</a:t>
            </a:r>
          </a:p>
          <a:p>
            <a:pPr lvl="1"/>
            <a:r>
              <a:rPr lang="en-US" dirty="0" smtClean="0"/>
              <a:t>This is understandable, as our training data has more instances of news noun counts than romance noun counts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78520"/>
              </p:ext>
            </p:extLst>
          </p:nvPr>
        </p:nvGraphicFramePr>
        <p:xfrm>
          <a:off x="1676400" y="1371600"/>
          <a:ext cx="5562600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news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romance 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</a:t>
                      </a:r>
                      <a:r>
                        <a:rPr lang="en-US" b="1" baseline="0" dirty="0" smtClean="0"/>
                        <a:t> a</a:t>
                      </a:r>
                      <a:r>
                        <a:rPr lang="en-US" b="1" dirty="0" smtClean="0"/>
                        <a:t> news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342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 a romance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332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 When and how can I use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wanted to perform sentiment analysis on a text, perhaps on a set of movie reviews.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way of determining sentiment is by </a:t>
            </a:r>
            <a:r>
              <a:rPr lang="en-US" dirty="0" smtClean="0"/>
              <a:t>calculating the mean </a:t>
            </a:r>
            <a:r>
              <a:rPr lang="en-US" dirty="0"/>
              <a:t>polarity of a </a:t>
            </a:r>
            <a:r>
              <a:rPr lang="en-US" dirty="0" smtClean="0"/>
              <a:t>document, and providing those numbers as features for a model</a:t>
            </a:r>
            <a:endParaRPr lang="en-US" dirty="0"/>
          </a:p>
          <a:p>
            <a:pPr lvl="1"/>
            <a:r>
              <a:rPr lang="en-US" dirty="0"/>
              <a:t>“Great story, great actors, great movie.”</a:t>
            </a:r>
          </a:p>
          <a:p>
            <a:endParaRPr lang="en-US" dirty="0"/>
          </a:p>
          <a:p>
            <a:r>
              <a:rPr lang="en-US" dirty="0"/>
              <a:t>Can also distinguish between expectation and reality (a high standard deviation suggests this)</a:t>
            </a:r>
          </a:p>
          <a:p>
            <a:pPr lvl="1"/>
            <a:r>
              <a:rPr lang="en-US" dirty="0"/>
              <a:t>“I thought this movie would be terrible.  It was great.”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of course, it’s not always that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following:</a:t>
            </a:r>
          </a:p>
          <a:p>
            <a:pPr lvl="1"/>
            <a:r>
              <a:rPr lang="en-US" dirty="0"/>
              <a:t>“I did not like this movie.  It is not wonderfully written.  It has no good actors.  I would never recommend this movie.”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“I did like this movie.  It is wonderfully written.  It has good actors.  I would recommend this movie.”</a:t>
            </a:r>
          </a:p>
          <a:p>
            <a:pPr lvl="1"/>
            <a:endParaRPr lang="en-US" dirty="0"/>
          </a:p>
          <a:p>
            <a:r>
              <a:rPr lang="en-US" dirty="0"/>
              <a:t>What’s the problem?</a:t>
            </a:r>
          </a:p>
          <a:p>
            <a:pPr lvl="1"/>
            <a:r>
              <a:rPr lang="en-US" dirty="0"/>
              <a:t>“No”, “Not”, and “Never” are often considered </a:t>
            </a:r>
            <a:r>
              <a:rPr lang="en-US" i="1" dirty="0"/>
              <a:t>stop words</a:t>
            </a:r>
            <a:r>
              <a:rPr lang="en-US" dirty="0"/>
              <a:t> – words that are ignored because they are too frequent &amp; often unhelpful</a:t>
            </a:r>
          </a:p>
          <a:p>
            <a:pPr lvl="2"/>
            <a:r>
              <a:rPr lang="en-US" dirty="0"/>
              <a:t>a, the</a:t>
            </a:r>
          </a:p>
          <a:p>
            <a:pPr lvl="1"/>
            <a:r>
              <a:rPr lang="en-US" dirty="0"/>
              <a:t>So it is very likely that simple sentiment analysis systems would consider these </a:t>
            </a:r>
            <a:r>
              <a:rPr lang="en-US" b="1" dirty="0"/>
              <a:t>both</a:t>
            </a:r>
            <a:r>
              <a:rPr lang="en-US" dirty="0"/>
              <a:t> to be positive reviews!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Wow, we’ve done a lot of things!  Let’s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Explored text analysis and the basics of NLP</a:t>
            </a:r>
          </a:p>
          <a:p>
            <a:pPr lvl="1"/>
            <a:r>
              <a:rPr lang="en-US" dirty="0" smtClean="0"/>
              <a:t>First passes of tools in NLTK (concordance, word tokenization, </a:t>
            </a:r>
            <a:r>
              <a:rPr lang="en-US" dirty="0" err="1" smtClean="0"/>
              <a:t>pos</a:t>
            </a:r>
            <a:r>
              <a:rPr lang="en-US" dirty="0" smtClean="0"/>
              <a:t> tagging)</a:t>
            </a:r>
          </a:p>
          <a:p>
            <a:pPr lvl="1"/>
            <a:r>
              <a:rPr lang="en-US" dirty="0" smtClean="0"/>
              <a:t>Frequency distributions as a means of counting stuff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Represented textual analysis information as a set of machine-understandable features</a:t>
            </a:r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scikit</a:t>
            </a:r>
            <a:r>
              <a:rPr lang="en-US" dirty="0" smtClean="0"/>
              <a:t>-learn and pandas to build a classifier for a specific text analysis question </a:t>
            </a:r>
          </a:p>
          <a:p>
            <a:pPr lvl="1"/>
            <a:r>
              <a:rPr lang="en-US" dirty="0" smtClean="0"/>
              <a:t>Building training and testing sets of data</a:t>
            </a:r>
          </a:p>
          <a:p>
            <a:pPr lvl="1"/>
            <a:r>
              <a:rPr lang="en-US" dirty="0" smtClean="0"/>
              <a:t>Training and evaluating a machine learning model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“This is awesome!  How can I learn more?”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to Digital Fellows workshops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Come to Office Hours!</a:t>
            </a:r>
          </a:p>
          <a:p>
            <a:pPr lvl="1"/>
            <a:r>
              <a:rPr lang="en-US" dirty="0" smtClean="0"/>
              <a:t>(For additional information about office hours, email the digital fellows!)</a:t>
            </a:r>
            <a:endParaRPr lang="en-US" dirty="0" smtClean="0"/>
          </a:p>
          <a:p>
            <a:r>
              <a:rPr lang="en-US" dirty="0" smtClean="0"/>
              <a:t>Come </a:t>
            </a:r>
            <a:r>
              <a:rPr lang="en-US" dirty="0" smtClean="0"/>
              <a:t>to Python Users Group!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there are books!</a:t>
            </a:r>
          </a:p>
          <a:p>
            <a:pPr lvl="1"/>
            <a:r>
              <a:rPr lang="en-US" dirty="0" smtClean="0"/>
              <a:t>“Natural Language Processing with Python”, Bird, Klein, &amp; </a:t>
            </a:r>
            <a:r>
              <a:rPr lang="en-US" dirty="0" err="1" smtClean="0"/>
              <a:t>Loper</a:t>
            </a:r>
            <a:r>
              <a:rPr lang="en-US" dirty="0" smtClean="0"/>
              <a:t> (2009)</a:t>
            </a:r>
          </a:p>
          <a:p>
            <a:pPr lvl="1"/>
            <a:r>
              <a:rPr lang="en-US" dirty="0" smtClean="0"/>
              <a:t>“Introduction to Machine Learning with Python”, Müller &amp; Guido (2016)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slides adapted from Matt Huenerfauth’s ‘Language Technologies’ class (spring of 2012)</a:t>
            </a:r>
          </a:p>
          <a:p>
            <a:r>
              <a:rPr lang="en-US" dirty="0" smtClean="0"/>
              <a:t>Some slides adapted from Andrew Rosenberg’s ‘Machine Learning’ class (spring 2011)</a:t>
            </a:r>
          </a:p>
          <a:p>
            <a:r>
              <a:rPr lang="en-US" dirty="0" smtClean="0"/>
              <a:t>More slides adapted from Andrew Rosenberg’s “Methods in Computational Linguistics II” class (2015)</a:t>
            </a:r>
            <a:endParaRPr lang="en-US" dirty="0"/>
          </a:p>
          <a:p>
            <a:r>
              <a:rPr lang="en-US" dirty="0" smtClean="0"/>
              <a:t> Even more slides adapted from Andrew Rosenberg’s “Natural Language Processing, Machine Learning, and the Web” course (Spring 2015)</a:t>
            </a:r>
          </a:p>
          <a:p>
            <a:r>
              <a:rPr lang="en-US" dirty="0" smtClean="0"/>
              <a:t>Additional images from “Introduction to Machine Learning with Python” (Müller &amp; Guido, 2016)</a:t>
            </a:r>
          </a:p>
          <a:p>
            <a:r>
              <a:rPr lang="en-US" dirty="0" smtClean="0"/>
              <a:t>Additional help: Sam </a:t>
            </a:r>
            <a:r>
              <a:rPr lang="en-US" dirty="0" err="1" smtClean="0"/>
              <a:t>Raker</a:t>
            </a:r>
            <a:r>
              <a:rPr lang="en-US" dirty="0" smtClean="0"/>
              <a:t>, Andreas </a:t>
            </a:r>
            <a:r>
              <a:rPr lang="en-US" dirty="0"/>
              <a:t>Müller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Problems? Questions? Corrections? Additions?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 we didn’t have time to get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Natural Language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for Python that provides users with tools for text analysis</a:t>
            </a:r>
          </a:p>
          <a:p>
            <a:r>
              <a:rPr lang="en-US" dirty="0" smtClean="0"/>
              <a:t>Premade tools and corpora</a:t>
            </a:r>
          </a:p>
          <a:p>
            <a:pPr lvl="1"/>
            <a:r>
              <a:rPr lang="en-US" dirty="0" smtClean="0"/>
              <a:t>So you don’t have to make them yourself!!</a:t>
            </a:r>
          </a:p>
          <a:p>
            <a:r>
              <a:rPr lang="en-US" dirty="0" smtClean="0"/>
              <a:t>Introduction to these tools, and see how they’re used</a:t>
            </a:r>
          </a:p>
          <a:p>
            <a:r>
              <a:rPr lang="en-US" dirty="0" smtClean="0"/>
              <a:t>Let’s get started!!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nltk.book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comes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your features – were they effective for this task?</a:t>
            </a:r>
          </a:p>
          <a:p>
            <a:pPr lvl="1"/>
            <a:r>
              <a:rPr lang="en-US" dirty="0" smtClean="0"/>
              <a:t>Can we distinguish between news and romance sentences just by counting how many nouns are in each sentence?</a:t>
            </a:r>
          </a:p>
          <a:p>
            <a:pPr lvl="2"/>
            <a:r>
              <a:rPr lang="en-US" dirty="0" smtClean="0"/>
              <a:t>Yes! …to some degree!</a:t>
            </a:r>
          </a:p>
          <a:p>
            <a:pPr lvl="1"/>
            <a:r>
              <a:rPr lang="en-US" dirty="0" smtClean="0"/>
              <a:t>Are there other features that we could add to our model that would better represent our sentences, and improve classification?</a:t>
            </a:r>
          </a:p>
          <a:p>
            <a:pPr lvl="2"/>
            <a:r>
              <a:rPr lang="en-US" dirty="0" smtClean="0"/>
              <a:t>Almost certainly!</a:t>
            </a:r>
          </a:p>
          <a:p>
            <a:endParaRPr lang="en-US" dirty="0" smtClean="0"/>
          </a:p>
          <a:p>
            <a:r>
              <a:rPr lang="en-US" dirty="0" smtClean="0"/>
              <a:t>Evaluate your classifier - is it optimal for this task?</a:t>
            </a:r>
          </a:p>
          <a:p>
            <a:pPr lvl="1"/>
            <a:r>
              <a:rPr lang="en-US" dirty="0" smtClean="0"/>
              <a:t>Tuning of parameters </a:t>
            </a:r>
          </a:p>
          <a:p>
            <a:pPr lvl="1"/>
            <a:r>
              <a:rPr lang="en-US" dirty="0" smtClean="0"/>
              <a:t>Using a different classification algorithm</a:t>
            </a:r>
          </a:p>
          <a:p>
            <a:pPr lvl="2"/>
            <a:r>
              <a:rPr lang="en-US" dirty="0" smtClean="0"/>
              <a:t>What happens if we use the k nearest neighbor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 nearest neighbors – Classification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we could identify it is by seeing what it’s “nearest” to, and give it the same label</a:t>
            </a:r>
          </a:p>
          <a:p>
            <a:pPr lvl="1"/>
            <a:r>
              <a:rPr lang="en-US" dirty="0" smtClean="0"/>
              <a:t>Ex. 3 “nearest” things</a:t>
            </a:r>
          </a:p>
          <a:p>
            <a:pPr lvl="1"/>
            <a:r>
              <a:rPr lang="en-US" dirty="0" smtClean="0"/>
              <a:t>Graphical example!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38514" r="35857" b="15019"/>
          <a:stretch/>
        </p:blipFill>
        <p:spPr bwMode="auto">
          <a:xfrm>
            <a:off x="3352800" y="3048000"/>
            <a:ext cx="5678714" cy="366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classifiers in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Import your desired classifier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create an instance of your machine learning algorithm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 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 Fit, predict, and score</a:t>
            </a:r>
            <a:r>
              <a:rPr lang="en-US" dirty="0" smtClean="0"/>
              <a:t>!  (Oh look!  It’s the same!)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did </a:t>
            </a:r>
            <a:r>
              <a:rPr lang="en-US" dirty="0" err="1" smtClean="0"/>
              <a:t>kNN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Ouch!  54% accurate!</a:t>
            </a:r>
          </a:p>
          <a:p>
            <a:r>
              <a:rPr lang="en-US" dirty="0" smtClean="0"/>
              <a:t>We are over-predicting news labels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70186"/>
              </p:ext>
            </p:extLst>
          </p:nvPr>
        </p:nvGraphicFramePr>
        <p:xfrm>
          <a:off x="1828800" y="2895600"/>
          <a:ext cx="5105400" cy="29870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86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news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romance 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</a:t>
                      </a:r>
                      <a:r>
                        <a:rPr lang="en-US" b="1" baseline="0" dirty="0" smtClean="0"/>
                        <a:t> a</a:t>
                      </a:r>
                      <a:r>
                        <a:rPr lang="en-US" b="1" dirty="0" smtClean="0"/>
                        <a:t> news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449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 a romance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6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algorithms are good at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demonstrates that k-nearest neighbors isn’t really the best algorithm for this task</a:t>
            </a:r>
          </a:p>
          <a:p>
            <a:r>
              <a:rPr lang="en-US" dirty="0" smtClean="0"/>
              <a:t>Not really a surprise….</a:t>
            </a:r>
            <a:endParaRPr lang="en-US" dirty="0"/>
          </a:p>
        </p:txBody>
      </p:sp>
      <p:pic>
        <p:nvPicPr>
          <p:cNvPr id="4" name="Picture 2" descr="http://1.bp.blogspot.com/-ME24ePzpzIM/UQLWTwurfXI/AAAAAAAAANw/W3EETIroA80/s1600/drop_shadows_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t="1088" r="58476" b="55398"/>
          <a:stretch/>
        </p:blipFill>
        <p:spPr bwMode="auto">
          <a:xfrm>
            <a:off x="2019300" y="3149600"/>
            <a:ext cx="5105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comes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your features – were they effective for this task?</a:t>
            </a:r>
          </a:p>
          <a:p>
            <a:pPr lvl="1"/>
            <a:r>
              <a:rPr lang="en-US" dirty="0" smtClean="0"/>
              <a:t>What are some other features we could </a:t>
            </a:r>
            <a:r>
              <a:rPr lang="en-US" dirty="0"/>
              <a:t>add to our model that would better represent our sentences, and improve classification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Earlier, we looked at a frequency distribution of modal words (“can” “might” “should” “could”) in our news and romance categories</a:t>
            </a:r>
          </a:p>
          <a:p>
            <a:pPr lvl="1"/>
            <a:r>
              <a:rPr lang="en-US" dirty="0" smtClean="0"/>
              <a:t>Do you think adding how many modal words a sentence contains would improve our model?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the new feature vector that you would like to add</a:t>
            </a:r>
          </a:p>
          <a:p>
            <a:pPr lvl="1"/>
            <a:r>
              <a:rPr lang="en-US" dirty="0" smtClean="0"/>
              <a:t>Make sure that you are preserving the test/train split</a:t>
            </a:r>
          </a:p>
          <a:p>
            <a:r>
              <a:rPr lang="en-US" dirty="0" smtClean="0"/>
              <a:t>Add columns to your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 algn="ctr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df.insert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(&lt;location&gt;,&lt;“name”&gt;,&lt;features&gt;)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Note:  </a:t>
            </a:r>
            <a:r>
              <a:rPr lang="en-US" dirty="0" err="1" smtClean="0">
                <a:cs typeface="Courier New" panose="02070309020205020404" pitchFamily="49" charset="0"/>
              </a:rPr>
              <a:t>DataFrames</a:t>
            </a:r>
            <a:r>
              <a:rPr lang="en-US" dirty="0" smtClean="0">
                <a:cs typeface="Courier New" panose="02070309020205020404" pitchFamily="49" charset="0"/>
              </a:rPr>
              <a:t> are mutable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Update </a:t>
            </a:r>
            <a:r>
              <a:rPr lang="en-US" dirty="0" err="1" smtClean="0">
                <a:cs typeface="Courier New" panose="02070309020205020404" pitchFamily="49" charset="0"/>
              </a:rPr>
              <a:t>X_train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y_train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X_test</a:t>
            </a:r>
            <a:r>
              <a:rPr lang="en-US" dirty="0" smtClean="0">
                <a:cs typeface="Courier New" panose="02070309020205020404" pitchFamily="49" charset="0"/>
              </a:rPr>
              <a:t>, and </a:t>
            </a:r>
            <a:r>
              <a:rPr lang="en-US" dirty="0" err="1" smtClean="0">
                <a:cs typeface="Courier New" panose="02070309020205020404" pitchFamily="49" charset="0"/>
              </a:rPr>
              <a:t>y_test</a:t>
            </a:r>
            <a:r>
              <a:rPr lang="en-US" dirty="0" smtClean="0">
                <a:cs typeface="Courier New" panose="02070309020205020404" pitchFamily="49" charset="0"/>
              </a:rPr>
              <a:t> to reflect the new features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train_data.columns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[:2]]</a:t>
            </a:r>
          </a:p>
          <a:p>
            <a:pPr marL="0" indent="0" algn="ctr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["labels"]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Retrain and re-evaluate!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do?</a:t>
            </a:r>
          </a:p>
          <a:p>
            <a:pPr lvl="1"/>
            <a:r>
              <a:rPr lang="en-US" dirty="0" smtClean="0"/>
              <a:t>No real improvement – still at 67%</a:t>
            </a:r>
          </a:p>
          <a:p>
            <a:pPr lvl="1"/>
            <a:r>
              <a:rPr lang="en-US" dirty="0" smtClean="0"/>
              <a:t>Demonstrates that this is not a particular effective feature for this task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important to keep in mind the problem that you are trying to solve, and to find good ways to model and represent that problem.</a:t>
            </a:r>
          </a:p>
          <a:p>
            <a:pPr lvl="1"/>
            <a:r>
              <a:rPr lang="en-US" dirty="0" smtClean="0"/>
              <a:t>What works well for one text problem may not work well for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to the 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building a machine learning model, you want to be careful not to put in too many features that are very specific to the training corpus itself</a:t>
            </a:r>
          </a:p>
          <a:p>
            <a:pPr lvl="1"/>
            <a:r>
              <a:rPr lang="en-US" dirty="0" smtClean="0"/>
              <a:t>Building a model that achieves high accuracy on the training set but doesn’t generalize well to new data is called </a:t>
            </a:r>
            <a:r>
              <a:rPr lang="en-US" i="1" dirty="0" smtClean="0"/>
              <a:t>overfitting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However, you also don’t want to build too simple a model by not accounting for variation in your training set</a:t>
            </a:r>
          </a:p>
          <a:p>
            <a:pPr lvl="1"/>
            <a:r>
              <a:rPr lang="en-US" dirty="0" smtClean="0"/>
              <a:t>Using too simple a model is called </a:t>
            </a:r>
            <a:r>
              <a:rPr lang="en-US" i="1" dirty="0" err="1" smtClean="0"/>
              <a:t>underfitting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59" r="16618" b="2304"/>
          <a:stretch/>
        </p:blipFill>
        <p:spPr>
          <a:xfrm>
            <a:off x="152400" y="682389"/>
            <a:ext cx="8763000" cy="601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455896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Text Analysis: </a:t>
            </a:r>
            <a:r>
              <a:rPr lang="en-US" dirty="0" smtClean="0"/>
              <a:t>Let’s begin!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Common contexts</a:t>
            </a:r>
          </a:p>
          <a:p>
            <a:pPr lvl="1"/>
            <a:r>
              <a:rPr lang="en-US" dirty="0" smtClean="0"/>
              <a:t>Takes two words as an argument, returns contexts in which they appear similarly across the text (within one text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60" r="17789" b="1220"/>
          <a:stretch/>
        </p:blipFill>
        <p:spPr>
          <a:xfrm>
            <a:off x="152400" y="609853"/>
            <a:ext cx="86106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561667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60" r="18374" b="1220"/>
          <a:stretch/>
        </p:blipFill>
        <p:spPr>
          <a:xfrm>
            <a:off x="152400" y="563222"/>
            <a:ext cx="85344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553705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analysis: Counting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do, and extremely helpful!</a:t>
            </a:r>
          </a:p>
          <a:p>
            <a:pPr lvl="1"/>
            <a:r>
              <a:rPr lang="en-US" dirty="0" smtClean="0"/>
              <a:t>Total number of words in your corpus, specific words in your corpus</a:t>
            </a:r>
          </a:p>
          <a:p>
            <a:pPr lvl="1"/>
            <a:r>
              <a:rPr lang="en-US" dirty="0" smtClean="0"/>
              <a:t>Percentage of word occurrence in your text</a:t>
            </a:r>
          </a:p>
          <a:p>
            <a:endParaRPr lang="en-US" dirty="0"/>
          </a:p>
          <a:p>
            <a:r>
              <a:rPr lang="en-US" dirty="0" smtClean="0"/>
              <a:t>Frequency Distributions</a:t>
            </a:r>
          </a:p>
          <a:p>
            <a:pPr lvl="1"/>
            <a:r>
              <a:rPr lang="en-US" dirty="0" smtClean="0"/>
              <a:t>Allows us to find the frequency of each vocabulary token in our text</a:t>
            </a:r>
          </a:p>
          <a:p>
            <a:pPr lvl="1"/>
            <a:r>
              <a:rPr lang="en-US" dirty="0" smtClean="0"/>
              <a:t>Built in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A </a:t>
            </a:r>
            <a:r>
              <a:rPr lang="en-US" b="1" dirty="0"/>
              <a:t>happy chart from "Natural Language Processing with Python" (Bird, Klein &amp; </a:t>
            </a:r>
            <a:r>
              <a:rPr lang="en-US" b="1" dirty="0" err="1"/>
              <a:t>Loper</a:t>
            </a:r>
            <a:r>
              <a:rPr lang="en-US" b="1" dirty="0"/>
              <a:t>)</a:t>
            </a:r>
          </a:p>
          <a:p>
            <a:pPr marL="0" indent="0" algn="ctr">
              <a:buNone/>
            </a:pPr>
            <a:r>
              <a:rPr lang="en-US" b="1" dirty="0"/>
              <a:t>       # Example                                        #Description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 = </a:t>
            </a:r>
            <a:r>
              <a:rPr lang="en-US" dirty="0" err="1"/>
              <a:t>FreqDist</a:t>
            </a:r>
            <a:r>
              <a:rPr lang="en-US" dirty="0"/>
              <a:t>(samples) 	   create a frequency distribution containing the given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[sample] += 1 	 </a:t>
            </a:r>
            <a:r>
              <a:rPr lang="en-US" dirty="0" smtClean="0"/>
              <a:t>increment </a:t>
            </a:r>
            <a:r>
              <a:rPr lang="en-US" dirty="0"/>
              <a:t>the count for this sample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['monstrous'] 	 </a:t>
            </a:r>
            <a:r>
              <a:rPr lang="en-US" dirty="0" smtClean="0"/>
              <a:t>count </a:t>
            </a:r>
            <a:r>
              <a:rPr lang="en-US" dirty="0"/>
              <a:t>of the number of times a given sample occurred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fdist.freq</a:t>
            </a:r>
            <a:r>
              <a:rPr lang="en-US" dirty="0"/>
              <a:t>('monstrous') 	 </a:t>
            </a:r>
            <a:r>
              <a:rPr lang="en-US" dirty="0" smtClean="0"/>
              <a:t>frequency </a:t>
            </a:r>
            <a:r>
              <a:rPr lang="en-US" dirty="0"/>
              <a:t>of a given sample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fdist.N</a:t>
            </a:r>
            <a:r>
              <a:rPr lang="en-US" dirty="0"/>
              <a:t>() 	                </a:t>
            </a:r>
            <a:r>
              <a:rPr lang="en-US" dirty="0" smtClean="0"/>
              <a:t>total </a:t>
            </a:r>
            <a:r>
              <a:rPr lang="en-US" dirty="0"/>
              <a:t>number of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fdist.most_common</a:t>
            </a:r>
            <a:r>
              <a:rPr lang="en-US" dirty="0"/>
              <a:t>(n) 	 </a:t>
            </a:r>
            <a:r>
              <a:rPr lang="en-US" dirty="0" smtClean="0"/>
              <a:t>the </a:t>
            </a:r>
            <a:r>
              <a:rPr lang="en-US" dirty="0"/>
              <a:t>n most common samples and their frequencies</a:t>
            </a:r>
          </a:p>
          <a:p>
            <a:pPr marL="0" indent="0">
              <a:buNone/>
            </a:pPr>
            <a:r>
              <a:rPr lang="en-US" dirty="0"/>
              <a:t>    for sample in </a:t>
            </a:r>
            <a:r>
              <a:rPr lang="en-US" dirty="0" err="1"/>
              <a:t>fdist</a:t>
            </a:r>
            <a:r>
              <a:rPr lang="en-US" dirty="0"/>
              <a:t>:           </a:t>
            </a:r>
            <a:r>
              <a:rPr lang="en-US" dirty="0" smtClean="0"/>
              <a:t>  iterate </a:t>
            </a:r>
            <a:r>
              <a:rPr lang="en-US" dirty="0"/>
              <a:t>over the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fdist.max</a:t>
            </a:r>
            <a:r>
              <a:rPr lang="en-US" dirty="0"/>
              <a:t>() 	               </a:t>
            </a:r>
            <a:r>
              <a:rPr lang="en-US" dirty="0" smtClean="0"/>
              <a:t> sample </a:t>
            </a:r>
            <a:r>
              <a:rPr lang="en-US" dirty="0"/>
              <a:t>with the greatest count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fdist.tabulate</a:t>
            </a:r>
            <a:r>
              <a:rPr lang="en-US" dirty="0"/>
              <a:t>() 	           </a:t>
            </a:r>
            <a:r>
              <a:rPr lang="en-US" dirty="0" smtClean="0"/>
              <a:t>     tabulate </a:t>
            </a:r>
            <a:r>
              <a:rPr lang="en-US" dirty="0"/>
              <a:t>the frequency distribution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fdist.plot</a:t>
            </a:r>
            <a:r>
              <a:rPr lang="en-US" dirty="0"/>
              <a:t>() 	               </a:t>
            </a:r>
            <a:r>
              <a:rPr lang="en-US" dirty="0" smtClean="0"/>
              <a:t> graphical </a:t>
            </a:r>
            <a:r>
              <a:rPr lang="en-US" dirty="0"/>
              <a:t>plot of the frequency distribution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fdist.plot</a:t>
            </a:r>
            <a:r>
              <a:rPr lang="en-US" dirty="0"/>
              <a:t>(cumulative=True) 	</a:t>
            </a:r>
            <a:r>
              <a:rPr lang="en-US" dirty="0" smtClean="0"/>
              <a:t>cumulative </a:t>
            </a:r>
            <a:r>
              <a:rPr lang="en-US" dirty="0"/>
              <a:t>plot of the frequency distribution</a:t>
            </a:r>
          </a:p>
          <a:p>
            <a:pPr marL="0" indent="0">
              <a:buNone/>
            </a:pPr>
            <a:r>
              <a:rPr lang="en-US" dirty="0"/>
              <a:t>    fdist1 |= fdist2 	           </a:t>
            </a:r>
            <a:r>
              <a:rPr lang="en-US" dirty="0" smtClean="0"/>
              <a:t>     update </a:t>
            </a:r>
            <a:r>
              <a:rPr lang="en-US" dirty="0"/>
              <a:t>fdist1 with counts from fdist2</a:t>
            </a:r>
          </a:p>
          <a:p>
            <a:pPr marL="0" indent="0">
              <a:buNone/>
            </a:pPr>
            <a:r>
              <a:rPr lang="en-US" dirty="0"/>
              <a:t>    fdist1 &lt; fdist2 	 </a:t>
            </a:r>
            <a:r>
              <a:rPr lang="en-US" dirty="0" smtClean="0"/>
              <a:t>               test </a:t>
            </a:r>
            <a:r>
              <a:rPr lang="en-US" dirty="0"/>
              <a:t>if samples in fdist1 occur less frequently than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3770</TotalTime>
  <Words>3463</Words>
  <Application>Microsoft Office PowerPoint</Application>
  <PresentationFormat>On-screen Show (4:3)</PresentationFormat>
  <Paragraphs>526</Paragraphs>
  <Slides>71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Courier New</vt:lpstr>
      <vt:lpstr>Clarity</vt:lpstr>
      <vt:lpstr>Text Analysis and Classification with NLTK and scikit-learn</vt:lpstr>
      <vt:lpstr>Greetings!  What are we doing here?</vt:lpstr>
      <vt:lpstr>What do you need for this workshop?</vt:lpstr>
      <vt:lpstr>Text Analysis with NLTK</vt:lpstr>
      <vt:lpstr>What tasks involve text analysis?</vt:lpstr>
      <vt:lpstr>The Natural Language Toolkit</vt:lpstr>
      <vt:lpstr>Text Analysis: Let’s begin!</vt:lpstr>
      <vt:lpstr>Basic analysis: Counting things</vt:lpstr>
      <vt:lpstr>Frequency Distributions methods</vt:lpstr>
      <vt:lpstr>Why do I keep getting punctuation as a word?</vt:lpstr>
      <vt:lpstr>Comparing texts with frequency distributions</vt:lpstr>
      <vt:lpstr>Analysis is fun!  Let’s tag parts of speech</vt:lpstr>
      <vt:lpstr>Representing your text as features</vt:lpstr>
      <vt:lpstr>Text Analysis: Getting the most out of your data</vt:lpstr>
      <vt:lpstr>Comparing News and Romance sentences</vt:lpstr>
      <vt:lpstr>Comparing News and Romance sentences</vt:lpstr>
      <vt:lpstr>What do we find from this?</vt:lpstr>
      <vt:lpstr>Is this a good feature representation?</vt:lpstr>
      <vt:lpstr>Getting to meaningful feature representations</vt:lpstr>
      <vt:lpstr>Example:  Fruit</vt:lpstr>
      <vt:lpstr>What did we do?</vt:lpstr>
      <vt:lpstr>Feature representation for machine learning</vt:lpstr>
      <vt:lpstr>Machine Learning:  An Introduction to Classification</vt:lpstr>
      <vt:lpstr>What is Machine Learning?</vt:lpstr>
      <vt:lpstr>Example: Fruit classification</vt:lpstr>
      <vt:lpstr>Machine Learning tasks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Decision Boundaries</vt:lpstr>
      <vt:lpstr>So back to our Fruit example!</vt:lpstr>
      <vt:lpstr>So back to our nouns!</vt:lpstr>
      <vt:lpstr>How does machine learning work?</vt:lpstr>
      <vt:lpstr>Machine Learning:  In Practice</vt:lpstr>
      <vt:lpstr>scikit-learn (sklearn)</vt:lpstr>
      <vt:lpstr>Data management &amp; wrangling: pandas</vt:lpstr>
      <vt:lpstr>Training a machine learning algorithm</vt:lpstr>
      <vt:lpstr>Partitioning data</vt:lpstr>
      <vt:lpstr>Creating a training and testing set</vt:lpstr>
      <vt:lpstr>Create labels</vt:lpstr>
      <vt:lpstr>Create data</vt:lpstr>
      <vt:lpstr>Final steps in data prep</vt:lpstr>
      <vt:lpstr>One additional step…</vt:lpstr>
      <vt:lpstr>We’re ready for machine learning!</vt:lpstr>
      <vt:lpstr>PowerPoint Presentation</vt:lpstr>
      <vt:lpstr>Linear SVC</vt:lpstr>
      <vt:lpstr>The beauty of sklearn: simplicity</vt:lpstr>
      <vt:lpstr>Evaluating your classifier</vt:lpstr>
      <vt:lpstr>Our confusion matrix</vt:lpstr>
      <vt:lpstr>Great!  When and how can I use this?</vt:lpstr>
      <vt:lpstr>But of course, it’s not always that easy</vt:lpstr>
      <vt:lpstr>Wow, we’ve done a lot of things!  Let’s recap</vt:lpstr>
      <vt:lpstr>“This is awesome!  How can I learn more?”</vt:lpstr>
      <vt:lpstr>Acknowledgements </vt:lpstr>
      <vt:lpstr>Thank you!</vt:lpstr>
      <vt:lpstr>Additional Materials</vt:lpstr>
      <vt:lpstr>So what comes next?</vt:lpstr>
      <vt:lpstr>k nearest neighbors – Classification example</vt:lpstr>
      <vt:lpstr>Changing classifiers in sklearn</vt:lpstr>
      <vt:lpstr>So how did kNN do?</vt:lpstr>
      <vt:lpstr>Different algorithms are good at different things</vt:lpstr>
      <vt:lpstr>So what comes next?</vt:lpstr>
      <vt:lpstr>Adding new features</vt:lpstr>
      <vt:lpstr>Retrain and re-evaluate!</vt:lpstr>
      <vt:lpstr>A word to the wise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302</cp:revision>
  <dcterms:created xsi:type="dcterms:W3CDTF">2012-11-30T03:30:48Z</dcterms:created>
  <dcterms:modified xsi:type="dcterms:W3CDTF">2018-01-15T13:47:01Z</dcterms:modified>
</cp:coreProperties>
</file>