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sldIdLst>
    <p:sldId id="256" r:id="rId5"/>
    <p:sldId id="261" r:id="rId6"/>
    <p:sldId id="263" r:id="rId7"/>
    <p:sldId id="264" r:id="rId8"/>
    <p:sldId id="262" r:id="rId9"/>
    <p:sldId id="258"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48" autoAdjust="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4" qsCatId="simple" csTypeId="urn:microsoft.com/office/officeart/2018/5/colors/Iconchunking_neutralbg_colorful1" csCatId="colorful" phldr="1"/>
      <dgm:spPr/>
    </dgm:pt>
    <dgm:pt modelId="{701D68F5-42F8-47BC-8FED-84C50F595DF0}">
      <dgm:prSet phldrT="[Text]"/>
      <dgm:spPr/>
      <dgm:t>
        <a:bodyPr/>
        <a:lstStyle/>
        <a:p>
          <a:pPr>
            <a:lnSpc>
              <a:spcPct val="100000"/>
            </a:lnSpc>
          </a:pPr>
          <a:r>
            <a:rPr lang="en-ZA" dirty="0"/>
            <a:t>Trip Duration</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pPr>
            <a:lnSpc>
              <a:spcPct val="100000"/>
            </a:lnSpc>
          </a:pPr>
          <a:r>
            <a:rPr lang="en-US" dirty="0"/>
            <a:t>Membership</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pPr>
            <a:lnSpc>
              <a:spcPct val="100000"/>
            </a:lnSpc>
          </a:pPr>
          <a:r>
            <a:rPr lang="en-US" dirty="0"/>
            <a:t>Stations</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51C9C716-0C8A-4862-A43F-A9047F6A6ECE}"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639634AD-5727-49C2-9E58-EB6075215446}" type="presOf" srcId="{91A66877-AC1C-46D9-BF2C-6024B638DEA9}" destId="{55120873-6F5C-4053-8EAD-6287A7F1097E}" srcOrd="0" destOrd="0" presId="urn:microsoft.com/office/officeart/2018/2/layout/IconLabelList"/>
    <dgm:cxn modelId="{05A920DF-F275-442A-AE4E-321A812BD608}" type="presOf" srcId="{7D9C16A6-8C48-4165-8DAF-8C957C12A8FA}" destId="{8994D886-A75F-411A-A9D7-D31991FF12BD}" srcOrd="0" destOrd="0" presId="urn:microsoft.com/office/officeart/2018/2/layout/IconLabelList"/>
    <dgm:cxn modelId="{634ABEFF-3AC1-45CD-BF32-24D2F6D73D7C}" type="presOf" srcId="{76CC3289-2662-43F0-A3C6-BA04A135F08C}" destId="{133097FC-B1F8-4953-B0AB-E8E73D968D1C}" srcOrd="0" destOrd="0" presId="urn:microsoft.com/office/officeart/2018/2/layout/IconLabelList"/>
    <dgm:cxn modelId="{CF59BB9E-C8FC-4C34-8006-3277F29FB6DE}" type="presParOf" srcId="{8994D886-A75F-411A-A9D7-D31991FF12BD}" destId="{E1DBA6D5-BD14-4CD2-A0CC-80F867FEFA81}" srcOrd="0" destOrd="0" presId="urn:microsoft.com/office/officeart/2018/2/layout/IconLabelList"/>
    <dgm:cxn modelId="{866C03AD-DD5B-4277-8831-0C127DF86F35}" type="presParOf" srcId="{E1DBA6D5-BD14-4CD2-A0CC-80F867FEFA81}" destId="{19A8DC21-3E65-409D-AD53-DA51BB9198A0}" srcOrd="0" destOrd="0" presId="urn:microsoft.com/office/officeart/2018/2/layout/IconLabelList"/>
    <dgm:cxn modelId="{128FBF1B-109A-47F9-B440-D03F4626A9BA}" type="presParOf" srcId="{E1DBA6D5-BD14-4CD2-A0CC-80F867FEFA81}" destId="{B9F90A48-FF94-4C94-A587-0190406F6FD3}" srcOrd="1" destOrd="0" presId="urn:microsoft.com/office/officeart/2018/2/layout/IconLabelList"/>
    <dgm:cxn modelId="{8670118E-E162-4F28-99EA-949C482C4F26}" type="presParOf" srcId="{E1DBA6D5-BD14-4CD2-A0CC-80F867FEFA81}" destId="{A99B5DD6-89E9-4537-B415-4205CEB9323A}" srcOrd="2" destOrd="0" presId="urn:microsoft.com/office/officeart/2018/2/layout/IconLabelList"/>
    <dgm:cxn modelId="{6A09E131-C1FE-47FA-BD91-6D46F7DB3AD7}" type="presParOf" srcId="{8994D886-A75F-411A-A9D7-D31991FF12BD}" destId="{8B391436-B9B0-45BD-A57F-792D6376D868}" srcOrd="1" destOrd="0" presId="urn:microsoft.com/office/officeart/2018/2/layout/IconLabelList"/>
    <dgm:cxn modelId="{D7D85FB5-4AD1-46B7-8E53-62D3F1F869BE}" type="presParOf" srcId="{8994D886-A75F-411A-A9D7-D31991FF12BD}" destId="{95872155-C45D-46D3-874C-D838089A06F8}" srcOrd="2" destOrd="0" presId="urn:microsoft.com/office/officeart/2018/2/layout/IconLabelList"/>
    <dgm:cxn modelId="{E4340D53-7996-4180-832E-9DD471AE3441}" type="presParOf" srcId="{95872155-C45D-46D3-874C-D838089A06F8}" destId="{CE9DF0E8-B0DE-4E1E-9FF4-6006AD8428DB}" srcOrd="0" destOrd="0" presId="urn:microsoft.com/office/officeart/2018/2/layout/IconLabelList"/>
    <dgm:cxn modelId="{EEB70DE9-0FCA-47C6-AB9E-ED5E83AF66B7}" type="presParOf" srcId="{95872155-C45D-46D3-874C-D838089A06F8}" destId="{AA0423A1-55B2-45E9-BFE7-3FBE5BDA65ED}" srcOrd="1" destOrd="0" presId="urn:microsoft.com/office/officeart/2018/2/layout/IconLabelList"/>
    <dgm:cxn modelId="{1384D7CB-9E90-4E13-BA30-2421855CB9F9}" type="presParOf" srcId="{95872155-C45D-46D3-874C-D838089A06F8}" destId="{55120873-6F5C-4053-8EAD-6287A7F1097E}" srcOrd="2" destOrd="0" presId="urn:microsoft.com/office/officeart/2018/2/layout/IconLabelList"/>
    <dgm:cxn modelId="{0C47C2BA-718A-4D21-8A25-157E23BE208B}" type="presParOf" srcId="{8994D886-A75F-411A-A9D7-D31991FF12BD}" destId="{F679C986-30E4-4F0A-A3A6-CAE528BFED76}" srcOrd="3" destOrd="0" presId="urn:microsoft.com/office/officeart/2018/2/layout/IconLabelList"/>
    <dgm:cxn modelId="{85792AED-F1AA-4AFB-8C0D-180EEBEC52F2}" type="presParOf" srcId="{8994D886-A75F-411A-A9D7-D31991FF12BD}" destId="{2EC2FDE3-8908-45C7-A3FD-EB370213FE69}" srcOrd="4" destOrd="0" presId="urn:microsoft.com/office/officeart/2018/2/layout/IconLabelList"/>
    <dgm:cxn modelId="{D71858A8-07B6-4E2A-AE55-4CBB5A176FAF}" type="presParOf" srcId="{2EC2FDE3-8908-45C7-A3FD-EB370213FE69}" destId="{6DB1FE51-13D0-4A38-AD6E-48D4371A1AF3}" srcOrd="0" destOrd="0" presId="urn:microsoft.com/office/officeart/2018/2/layout/IconLabelList"/>
    <dgm:cxn modelId="{49C82510-3B59-4CF0-B2E9-AC9595C8150B}" type="presParOf" srcId="{2EC2FDE3-8908-45C7-A3FD-EB370213FE69}" destId="{0928538A-05CC-4A79-BD5D-92F985D1EEE5}" srcOrd="1" destOrd="0" presId="urn:microsoft.com/office/officeart/2018/2/layout/IconLabelList"/>
    <dgm:cxn modelId="{5B4A17CB-8447-41F2-94A1-DD7F7A76F118}"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ZA" sz="3600" kern="1200" dirty="0"/>
            <a:t>Trip Duration</a:t>
          </a:r>
          <a:endParaRPr lang="en-US" sz="3600" kern="1200" dirty="0"/>
        </a:p>
      </dsp:txBody>
      <dsp:txXfrm>
        <a:off x="54818" y="2746269"/>
        <a:ext cx="3222832" cy="720000"/>
      </dsp:txXfrm>
    </dsp:sp>
    <dsp:sp modelId="{CE9DF0E8-B0DE-4E1E-9FF4-6006AD8428DB}">
      <dsp:nvSpPr>
        <dsp:cNvPr id="0" name=""/>
        <dsp:cNvSpPr/>
      </dsp:nvSpPr>
      <dsp:spPr>
        <a:xfrm>
          <a:off x="4310064" y="494935"/>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Membership</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pPr>
          <a:r>
            <a:rPr lang="en-US" sz="3600" kern="1200" dirty="0"/>
            <a:t>Stations</a:t>
          </a:r>
        </a:p>
      </dsp:txBody>
      <dsp:txXfrm>
        <a:off x="7628474" y="2746269"/>
        <a:ext cx="322283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2/5/2019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2/5/2019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2/5/2019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2/5/2019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2/5/2019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citibikenyc.com/system-data" TargetMode="External"/><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hyperlink" Target="https://public.tableau.com/views/2016_2018_CityBike_Data/CityBikeTripsStory?:embed=y&amp;:display_count=yes&amp;publish=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Citi Bike NY  Analysis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February 2019</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Drivers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195632822"/>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8930-36ED-48DB-8A64-448810AAE90C}"/>
              </a:ext>
            </a:extLst>
          </p:cNvPr>
          <p:cNvSpPr>
            <a:spLocks noGrp="1"/>
          </p:cNvSpPr>
          <p:nvPr>
            <p:ph type="title"/>
          </p:nvPr>
        </p:nvSpPr>
        <p:spPr/>
        <p:txBody>
          <a:bodyPr/>
          <a:lstStyle/>
          <a:p>
            <a:r>
              <a:rPr lang="en-US" dirty="0"/>
              <a:t>Trip Duration &amp; Stations</a:t>
            </a:r>
          </a:p>
        </p:txBody>
      </p:sp>
      <p:sp>
        <p:nvSpPr>
          <p:cNvPr id="10" name="TextBox 9">
            <a:extLst>
              <a:ext uri="{FF2B5EF4-FFF2-40B4-BE49-F238E27FC236}">
                <a16:creationId xmlns:a16="http://schemas.microsoft.com/office/drawing/2014/main" id="{54FAE44D-3172-4C6A-8E5D-CE7DEF806B85}"/>
              </a:ext>
            </a:extLst>
          </p:cNvPr>
          <p:cNvSpPr txBox="1"/>
          <p:nvPr/>
        </p:nvSpPr>
        <p:spPr>
          <a:xfrm>
            <a:off x="2053397" y="2004443"/>
            <a:ext cx="2478156" cy="369332"/>
          </a:xfrm>
          <a:prstGeom prst="rect">
            <a:avLst/>
          </a:prstGeom>
          <a:noFill/>
        </p:spPr>
        <p:txBody>
          <a:bodyPr wrap="square" rtlCol="0">
            <a:spAutoFit/>
          </a:bodyPr>
          <a:lstStyle/>
          <a:p>
            <a:pPr algn="ctr"/>
            <a:r>
              <a:rPr lang="en-US" dirty="0"/>
              <a:t>2016</a:t>
            </a:r>
          </a:p>
        </p:txBody>
      </p:sp>
      <p:sp>
        <p:nvSpPr>
          <p:cNvPr id="11" name="TextBox 10">
            <a:extLst>
              <a:ext uri="{FF2B5EF4-FFF2-40B4-BE49-F238E27FC236}">
                <a16:creationId xmlns:a16="http://schemas.microsoft.com/office/drawing/2014/main" id="{A98C70EC-5E15-4C3B-B07B-BF08B63981FE}"/>
              </a:ext>
            </a:extLst>
          </p:cNvPr>
          <p:cNvSpPr txBox="1"/>
          <p:nvPr/>
        </p:nvSpPr>
        <p:spPr>
          <a:xfrm>
            <a:off x="8110330" y="2054087"/>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8F1FBB38-0325-4A18-8376-4DBB74EE6EC0}"/>
              </a:ext>
            </a:extLst>
          </p:cNvPr>
          <p:cNvSpPr txBox="1"/>
          <p:nvPr/>
        </p:nvSpPr>
        <p:spPr>
          <a:xfrm>
            <a:off x="7461752" y="2006079"/>
            <a:ext cx="2875721" cy="369332"/>
          </a:xfrm>
          <a:prstGeom prst="rect">
            <a:avLst/>
          </a:prstGeom>
          <a:noFill/>
        </p:spPr>
        <p:txBody>
          <a:bodyPr wrap="square" rtlCol="0">
            <a:spAutoFit/>
          </a:bodyPr>
          <a:lstStyle/>
          <a:p>
            <a:pPr algn="ctr"/>
            <a:r>
              <a:rPr lang="en-US" dirty="0"/>
              <a:t>2018</a:t>
            </a:r>
          </a:p>
        </p:txBody>
      </p:sp>
      <p:sp>
        <p:nvSpPr>
          <p:cNvPr id="4" name="Content Placeholder 3">
            <a:extLst>
              <a:ext uri="{FF2B5EF4-FFF2-40B4-BE49-F238E27FC236}">
                <a16:creationId xmlns:a16="http://schemas.microsoft.com/office/drawing/2014/main" id="{B03F7C26-62FA-418A-812E-2FAC1BEEDF56}"/>
              </a:ext>
            </a:extLst>
          </p:cNvPr>
          <p:cNvSpPr>
            <a:spLocks noGrp="1"/>
          </p:cNvSpPr>
          <p:nvPr>
            <p:ph sz="half" idx="1"/>
          </p:nvPr>
        </p:nvSpPr>
        <p:spPr>
          <a:xfrm>
            <a:off x="581191" y="2471533"/>
            <a:ext cx="4838147" cy="2012693"/>
          </a:xfrm>
        </p:spPr>
        <p:txBody>
          <a:bodyPr/>
          <a:lstStyle/>
          <a:p>
            <a:r>
              <a:rPr lang="en-US" dirty="0"/>
              <a:t>103,069 hours </a:t>
            </a:r>
          </a:p>
          <a:p>
            <a:r>
              <a:rPr lang="en-US" dirty="0"/>
              <a:t>484,933 trips</a:t>
            </a:r>
          </a:p>
          <a:p>
            <a:r>
              <a:rPr lang="en-US" dirty="0"/>
              <a:t>Pershing Square North is the top 10 Start and End Station suggesting round trips.</a:t>
            </a:r>
          </a:p>
          <a:p>
            <a:endParaRPr lang="en-US" dirty="0"/>
          </a:p>
        </p:txBody>
      </p:sp>
      <p:sp>
        <p:nvSpPr>
          <p:cNvPr id="6" name="Content Placeholder 5">
            <a:extLst>
              <a:ext uri="{FF2B5EF4-FFF2-40B4-BE49-F238E27FC236}">
                <a16:creationId xmlns:a16="http://schemas.microsoft.com/office/drawing/2014/main" id="{1654BA59-9A96-4AC3-A346-8F097F01AB7F}"/>
              </a:ext>
            </a:extLst>
          </p:cNvPr>
          <p:cNvSpPr>
            <a:spLocks noGrp="1"/>
          </p:cNvSpPr>
          <p:nvPr>
            <p:ph sz="half" idx="2"/>
          </p:nvPr>
        </p:nvSpPr>
        <p:spPr>
          <a:xfrm>
            <a:off x="6188416" y="2471532"/>
            <a:ext cx="5422392" cy="2012694"/>
          </a:xfrm>
        </p:spPr>
        <p:txBody>
          <a:bodyPr/>
          <a:lstStyle/>
          <a:p>
            <a:r>
              <a:rPr lang="en-US" dirty="0"/>
              <a:t>165,131 hours</a:t>
            </a:r>
          </a:p>
          <a:p>
            <a:r>
              <a:rPr lang="en-US" dirty="0"/>
              <a:t>718,944 trips</a:t>
            </a:r>
          </a:p>
          <a:p>
            <a:r>
              <a:rPr lang="en-US" dirty="0"/>
              <a:t>Pershing Square North is the top 10 Start Station</a:t>
            </a:r>
          </a:p>
          <a:p>
            <a:r>
              <a:rPr lang="en-US" dirty="0"/>
              <a:t>Number of start and end stations increased since 2016</a:t>
            </a:r>
          </a:p>
        </p:txBody>
      </p:sp>
    </p:spTree>
    <p:extLst>
      <p:ext uri="{BB962C8B-B14F-4D97-AF65-F5344CB8AC3E}">
        <p14:creationId xmlns:p14="http://schemas.microsoft.com/office/powerpoint/2010/main" val="316005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8930-36ED-48DB-8A64-448810AAE90C}"/>
              </a:ext>
            </a:extLst>
          </p:cNvPr>
          <p:cNvSpPr>
            <a:spLocks noGrp="1"/>
          </p:cNvSpPr>
          <p:nvPr>
            <p:ph type="title"/>
          </p:nvPr>
        </p:nvSpPr>
        <p:spPr/>
        <p:txBody>
          <a:bodyPr/>
          <a:lstStyle/>
          <a:p>
            <a:r>
              <a:rPr lang="en-US" dirty="0"/>
              <a:t>STATIONS</a:t>
            </a:r>
          </a:p>
        </p:txBody>
      </p:sp>
      <p:sp>
        <p:nvSpPr>
          <p:cNvPr id="10" name="TextBox 9">
            <a:extLst>
              <a:ext uri="{FF2B5EF4-FFF2-40B4-BE49-F238E27FC236}">
                <a16:creationId xmlns:a16="http://schemas.microsoft.com/office/drawing/2014/main" id="{54FAE44D-3172-4C6A-8E5D-CE7DEF806B85}"/>
              </a:ext>
            </a:extLst>
          </p:cNvPr>
          <p:cNvSpPr txBox="1"/>
          <p:nvPr/>
        </p:nvSpPr>
        <p:spPr>
          <a:xfrm>
            <a:off x="2078449" y="1869421"/>
            <a:ext cx="2478156" cy="369332"/>
          </a:xfrm>
          <a:prstGeom prst="rect">
            <a:avLst/>
          </a:prstGeom>
          <a:noFill/>
        </p:spPr>
        <p:txBody>
          <a:bodyPr wrap="square" rtlCol="0">
            <a:spAutoFit/>
          </a:bodyPr>
          <a:lstStyle/>
          <a:p>
            <a:pPr algn="ctr"/>
            <a:r>
              <a:rPr lang="en-US" dirty="0"/>
              <a:t>START</a:t>
            </a:r>
          </a:p>
        </p:txBody>
      </p:sp>
      <p:sp>
        <p:nvSpPr>
          <p:cNvPr id="11" name="TextBox 10">
            <a:extLst>
              <a:ext uri="{FF2B5EF4-FFF2-40B4-BE49-F238E27FC236}">
                <a16:creationId xmlns:a16="http://schemas.microsoft.com/office/drawing/2014/main" id="{A98C70EC-5E15-4C3B-B07B-BF08B63981FE}"/>
              </a:ext>
            </a:extLst>
          </p:cNvPr>
          <p:cNvSpPr txBox="1"/>
          <p:nvPr/>
        </p:nvSpPr>
        <p:spPr>
          <a:xfrm>
            <a:off x="8110330" y="2054087"/>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8F1FBB38-0325-4A18-8376-4DBB74EE6EC0}"/>
              </a:ext>
            </a:extLst>
          </p:cNvPr>
          <p:cNvSpPr txBox="1"/>
          <p:nvPr/>
        </p:nvSpPr>
        <p:spPr>
          <a:xfrm>
            <a:off x="7635396" y="1869421"/>
            <a:ext cx="2875721" cy="369332"/>
          </a:xfrm>
          <a:prstGeom prst="rect">
            <a:avLst/>
          </a:prstGeom>
          <a:noFill/>
        </p:spPr>
        <p:txBody>
          <a:bodyPr wrap="square" rtlCol="0">
            <a:spAutoFit/>
          </a:bodyPr>
          <a:lstStyle/>
          <a:p>
            <a:pPr algn="ctr"/>
            <a:r>
              <a:rPr lang="en-US" dirty="0"/>
              <a:t>END</a:t>
            </a:r>
          </a:p>
        </p:txBody>
      </p:sp>
      <p:sp>
        <p:nvSpPr>
          <p:cNvPr id="19" name="TextBox 18">
            <a:extLst>
              <a:ext uri="{FF2B5EF4-FFF2-40B4-BE49-F238E27FC236}">
                <a16:creationId xmlns:a16="http://schemas.microsoft.com/office/drawing/2014/main" id="{20B89DC3-3322-457A-B937-C2792A471198}"/>
              </a:ext>
            </a:extLst>
          </p:cNvPr>
          <p:cNvSpPr txBox="1"/>
          <p:nvPr/>
        </p:nvSpPr>
        <p:spPr>
          <a:xfrm>
            <a:off x="437323" y="6135757"/>
            <a:ext cx="11173486" cy="369332"/>
          </a:xfrm>
          <a:prstGeom prst="rect">
            <a:avLst/>
          </a:prstGeom>
          <a:noFill/>
        </p:spPr>
        <p:txBody>
          <a:bodyPr wrap="square" rtlCol="0">
            <a:spAutoFit/>
          </a:bodyPr>
          <a:lstStyle/>
          <a:p>
            <a:r>
              <a:rPr lang="en-US" dirty="0"/>
              <a:t>Start stations overlap with End stations indicating round trips.</a:t>
            </a:r>
          </a:p>
        </p:txBody>
      </p:sp>
      <p:pic>
        <p:nvPicPr>
          <p:cNvPr id="7" name="Content Placeholder 6">
            <a:extLst>
              <a:ext uri="{FF2B5EF4-FFF2-40B4-BE49-F238E27FC236}">
                <a16:creationId xmlns:a16="http://schemas.microsoft.com/office/drawing/2014/main" id="{6FF1BAD4-EC5F-4CC0-B46F-B4C11651860D}"/>
              </a:ext>
            </a:extLst>
          </p:cNvPr>
          <p:cNvPicPr>
            <a:picLocks noGrp="1" noChangeAspect="1"/>
          </p:cNvPicPr>
          <p:nvPr>
            <p:ph sz="half" idx="1"/>
          </p:nvPr>
        </p:nvPicPr>
        <p:blipFill>
          <a:blip r:embed="rId2"/>
          <a:stretch>
            <a:fillRect/>
          </a:stretch>
        </p:blipFill>
        <p:spPr>
          <a:xfrm>
            <a:off x="581025" y="2238753"/>
            <a:ext cx="5422900" cy="3633047"/>
          </a:xfrm>
          <a:prstGeom prst="rect">
            <a:avLst/>
          </a:prstGeom>
        </p:spPr>
      </p:pic>
      <p:pic>
        <p:nvPicPr>
          <p:cNvPr id="8" name="Content Placeholder 7">
            <a:extLst>
              <a:ext uri="{FF2B5EF4-FFF2-40B4-BE49-F238E27FC236}">
                <a16:creationId xmlns:a16="http://schemas.microsoft.com/office/drawing/2014/main" id="{0EC9320F-AAE2-44E2-9CA0-749953F8763B}"/>
              </a:ext>
            </a:extLst>
          </p:cNvPr>
          <p:cNvPicPr>
            <a:picLocks noGrp="1" noChangeAspect="1"/>
          </p:cNvPicPr>
          <p:nvPr>
            <p:ph sz="half" idx="2"/>
          </p:nvPr>
        </p:nvPicPr>
        <p:blipFill>
          <a:blip r:embed="rId3"/>
          <a:stretch>
            <a:fillRect/>
          </a:stretch>
        </p:blipFill>
        <p:spPr>
          <a:xfrm>
            <a:off x="6188075" y="2238754"/>
            <a:ext cx="5422900" cy="3633046"/>
          </a:xfrm>
          <a:prstGeom prst="rect">
            <a:avLst/>
          </a:prstGeom>
        </p:spPr>
      </p:pic>
    </p:spTree>
    <p:extLst>
      <p:ext uri="{BB962C8B-B14F-4D97-AF65-F5344CB8AC3E}">
        <p14:creationId xmlns:p14="http://schemas.microsoft.com/office/powerpoint/2010/main" val="1210077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8930-36ED-48DB-8A64-448810AAE90C}"/>
              </a:ext>
            </a:extLst>
          </p:cNvPr>
          <p:cNvSpPr>
            <a:spLocks noGrp="1"/>
          </p:cNvSpPr>
          <p:nvPr>
            <p:ph type="title"/>
          </p:nvPr>
        </p:nvSpPr>
        <p:spPr/>
        <p:txBody>
          <a:bodyPr/>
          <a:lstStyle/>
          <a:p>
            <a:r>
              <a:rPr lang="en-US" dirty="0"/>
              <a:t>Membership</a:t>
            </a:r>
          </a:p>
        </p:txBody>
      </p:sp>
      <p:pic>
        <p:nvPicPr>
          <p:cNvPr id="18" name="Content Placeholder 17">
            <a:extLst>
              <a:ext uri="{FF2B5EF4-FFF2-40B4-BE49-F238E27FC236}">
                <a16:creationId xmlns:a16="http://schemas.microsoft.com/office/drawing/2014/main" id="{FF0E367F-9D70-4830-B093-BA0AAE4A1A1F}"/>
              </a:ext>
            </a:extLst>
          </p:cNvPr>
          <p:cNvPicPr>
            <a:picLocks noGrp="1" noChangeAspect="1"/>
          </p:cNvPicPr>
          <p:nvPr>
            <p:ph sz="half" idx="1"/>
          </p:nvPr>
        </p:nvPicPr>
        <p:blipFill>
          <a:blip r:embed="rId2"/>
          <a:stretch>
            <a:fillRect/>
          </a:stretch>
        </p:blipFill>
        <p:spPr>
          <a:xfrm>
            <a:off x="437323" y="2373775"/>
            <a:ext cx="5566602" cy="3487274"/>
          </a:xfrm>
          <a:prstGeom prst="rect">
            <a:avLst/>
          </a:prstGeom>
        </p:spPr>
      </p:pic>
      <p:sp>
        <p:nvSpPr>
          <p:cNvPr id="10" name="TextBox 9">
            <a:extLst>
              <a:ext uri="{FF2B5EF4-FFF2-40B4-BE49-F238E27FC236}">
                <a16:creationId xmlns:a16="http://schemas.microsoft.com/office/drawing/2014/main" id="{54FAE44D-3172-4C6A-8E5D-CE7DEF806B85}"/>
              </a:ext>
            </a:extLst>
          </p:cNvPr>
          <p:cNvSpPr txBox="1"/>
          <p:nvPr/>
        </p:nvSpPr>
        <p:spPr>
          <a:xfrm>
            <a:off x="2053397" y="2004443"/>
            <a:ext cx="2478156" cy="369332"/>
          </a:xfrm>
          <a:prstGeom prst="rect">
            <a:avLst/>
          </a:prstGeom>
          <a:noFill/>
        </p:spPr>
        <p:txBody>
          <a:bodyPr wrap="square" rtlCol="0">
            <a:spAutoFit/>
          </a:bodyPr>
          <a:lstStyle/>
          <a:p>
            <a:pPr algn="ctr"/>
            <a:r>
              <a:rPr lang="en-US" dirty="0"/>
              <a:t>2016</a:t>
            </a:r>
          </a:p>
        </p:txBody>
      </p:sp>
      <p:sp>
        <p:nvSpPr>
          <p:cNvPr id="11" name="TextBox 10">
            <a:extLst>
              <a:ext uri="{FF2B5EF4-FFF2-40B4-BE49-F238E27FC236}">
                <a16:creationId xmlns:a16="http://schemas.microsoft.com/office/drawing/2014/main" id="{A98C70EC-5E15-4C3B-B07B-BF08B63981FE}"/>
              </a:ext>
            </a:extLst>
          </p:cNvPr>
          <p:cNvSpPr txBox="1"/>
          <p:nvPr/>
        </p:nvSpPr>
        <p:spPr>
          <a:xfrm>
            <a:off x="8110330" y="2054087"/>
            <a:ext cx="184731" cy="369332"/>
          </a:xfrm>
          <a:prstGeom prst="rect">
            <a:avLst/>
          </a:prstGeom>
          <a:noFill/>
        </p:spPr>
        <p:txBody>
          <a:bodyPr wrap="none" rtlCol="0">
            <a:spAutoFit/>
          </a:bodyPr>
          <a:lstStyle/>
          <a:p>
            <a:endParaRPr lang="en-US" dirty="0"/>
          </a:p>
        </p:txBody>
      </p:sp>
      <p:pic>
        <p:nvPicPr>
          <p:cNvPr id="17" name="Content Placeholder 16">
            <a:extLst>
              <a:ext uri="{FF2B5EF4-FFF2-40B4-BE49-F238E27FC236}">
                <a16:creationId xmlns:a16="http://schemas.microsoft.com/office/drawing/2014/main" id="{C956A3AF-6D26-4D81-9EEA-389A79E02953}"/>
              </a:ext>
            </a:extLst>
          </p:cNvPr>
          <p:cNvPicPr>
            <a:picLocks noGrp="1" noChangeAspect="1"/>
          </p:cNvPicPr>
          <p:nvPr>
            <p:ph sz="half" idx="2"/>
          </p:nvPr>
        </p:nvPicPr>
        <p:blipFill>
          <a:blip r:embed="rId3"/>
          <a:stretch>
            <a:fillRect/>
          </a:stretch>
        </p:blipFill>
        <p:spPr>
          <a:xfrm>
            <a:off x="6096000" y="2373776"/>
            <a:ext cx="5754618" cy="3487274"/>
          </a:xfrm>
          <a:prstGeom prst="rect">
            <a:avLst/>
          </a:prstGeom>
        </p:spPr>
      </p:pic>
      <p:sp>
        <p:nvSpPr>
          <p:cNvPr id="14" name="TextBox 13">
            <a:extLst>
              <a:ext uri="{FF2B5EF4-FFF2-40B4-BE49-F238E27FC236}">
                <a16:creationId xmlns:a16="http://schemas.microsoft.com/office/drawing/2014/main" id="{8F1FBB38-0325-4A18-8376-4DBB74EE6EC0}"/>
              </a:ext>
            </a:extLst>
          </p:cNvPr>
          <p:cNvSpPr txBox="1"/>
          <p:nvPr/>
        </p:nvSpPr>
        <p:spPr>
          <a:xfrm>
            <a:off x="7529486" y="2004443"/>
            <a:ext cx="2875721" cy="369332"/>
          </a:xfrm>
          <a:prstGeom prst="rect">
            <a:avLst/>
          </a:prstGeom>
          <a:noFill/>
        </p:spPr>
        <p:txBody>
          <a:bodyPr wrap="square" rtlCol="0">
            <a:spAutoFit/>
          </a:bodyPr>
          <a:lstStyle/>
          <a:p>
            <a:pPr algn="ctr"/>
            <a:r>
              <a:rPr lang="en-US" dirty="0"/>
              <a:t>2018</a:t>
            </a:r>
          </a:p>
        </p:txBody>
      </p:sp>
      <p:sp>
        <p:nvSpPr>
          <p:cNvPr id="19" name="TextBox 18">
            <a:extLst>
              <a:ext uri="{FF2B5EF4-FFF2-40B4-BE49-F238E27FC236}">
                <a16:creationId xmlns:a16="http://schemas.microsoft.com/office/drawing/2014/main" id="{20B89DC3-3322-457A-B937-C2792A471198}"/>
              </a:ext>
            </a:extLst>
          </p:cNvPr>
          <p:cNvSpPr txBox="1"/>
          <p:nvPr/>
        </p:nvSpPr>
        <p:spPr>
          <a:xfrm>
            <a:off x="437323" y="6135757"/>
            <a:ext cx="11173486" cy="369332"/>
          </a:xfrm>
          <a:prstGeom prst="rect">
            <a:avLst/>
          </a:prstGeom>
          <a:noFill/>
        </p:spPr>
        <p:txBody>
          <a:bodyPr wrap="square" rtlCol="0">
            <a:spAutoFit/>
          </a:bodyPr>
          <a:lstStyle/>
          <a:p>
            <a:r>
              <a:rPr lang="en-US" dirty="0"/>
              <a:t>Annual memberships purchased mostly by Males. This trend continued from 2016 to 2018.</a:t>
            </a:r>
          </a:p>
        </p:txBody>
      </p:sp>
    </p:spTree>
    <p:extLst>
      <p:ext uri="{BB962C8B-B14F-4D97-AF65-F5344CB8AC3E}">
        <p14:creationId xmlns:p14="http://schemas.microsoft.com/office/powerpoint/2010/main" val="3216117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Competitive Landscape</a:t>
            </a:r>
          </a:p>
        </p:txBody>
      </p:sp>
      <p:sp>
        <p:nvSpPr>
          <p:cNvPr id="3" name="Content Placeholder 2">
            <a:extLst>
              <a:ext uri="{FF2B5EF4-FFF2-40B4-BE49-F238E27FC236}">
                <a16:creationId xmlns:a16="http://schemas.microsoft.com/office/drawing/2014/main" id="{CD9F066D-D6A3-4762-90FC-BAEEED46C535}"/>
              </a:ext>
            </a:extLst>
          </p:cNvPr>
          <p:cNvSpPr>
            <a:spLocks noGrp="1"/>
          </p:cNvSpPr>
          <p:nvPr>
            <p:ph sz="half" idx="1"/>
          </p:nvPr>
        </p:nvSpPr>
        <p:spPr>
          <a:xfrm>
            <a:off x="8786190" y="1999552"/>
            <a:ext cx="2968487" cy="4255474"/>
          </a:xfrm>
        </p:spPr>
        <p:txBody>
          <a:bodyPr>
            <a:normAutofit fontScale="85000" lnSpcReduction="10000"/>
          </a:bodyPr>
          <a:lstStyle/>
          <a:p>
            <a:r>
              <a:rPr lang="en-US" dirty="0"/>
              <a:t>From 2016 to 2018 the growth in members was 8M. This represents a 56% increase in 2yrs.</a:t>
            </a:r>
          </a:p>
          <a:p>
            <a:r>
              <a:rPr lang="en-US" dirty="0"/>
              <a:t>Miles traveled is and membership have a direct relationship.</a:t>
            </a:r>
          </a:p>
          <a:p>
            <a:r>
              <a:rPr lang="en-US" dirty="0"/>
              <a:t>Increased bicycle routes in 2016 and 2017 may be the cause of the marked increase.</a:t>
            </a:r>
          </a:p>
          <a:p>
            <a:r>
              <a:rPr lang="en-US" dirty="0"/>
              <a:t>Population growth combined with vehicular traffic suggests that more people may opt to bike.</a:t>
            </a:r>
          </a:p>
          <a:p>
            <a:r>
              <a:rPr lang="en-US" dirty="0"/>
              <a:t>24hr passes are more convenient and don’t require an annual subscription.</a:t>
            </a:r>
          </a:p>
        </p:txBody>
      </p:sp>
      <p:pic>
        <p:nvPicPr>
          <p:cNvPr id="5" name="Content Placeholder 4">
            <a:extLst>
              <a:ext uri="{FF2B5EF4-FFF2-40B4-BE49-F238E27FC236}">
                <a16:creationId xmlns:a16="http://schemas.microsoft.com/office/drawing/2014/main" id="{3CE2BF4D-7CED-47C8-9578-883BB617B708}"/>
              </a:ext>
            </a:extLst>
          </p:cNvPr>
          <p:cNvPicPr>
            <a:picLocks noGrp="1" noChangeAspect="1"/>
          </p:cNvPicPr>
          <p:nvPr>
            <p:ph sz="half" idx="2"/>
          </p:nvPr>
        </p:nvPicPr>
        <p:blipFill>
          <a:blip r:embed="rId2"/>
          <a:stretch>
            <a:fillRect/>
          </a:stretch>
        </p:blipFill>
        <p:spPr>
          <a:xfrm>
            <a:off x="437321" y="1999552"/>
            <a:ext cx="7958043" cy="4128790"/>
          </a:xfrm>
          <a:prstGeom prst="rect">
            <a:avLst/>
          </a:prstGeom>
        </p:spPr>
      </p:pic>
      <p:sp>
        <p:nvSpPr>
          <p:cNvPr id="6" name="TextBox 5">
            <a:extLst>
              <a:ext uri="{FF2B5EF4-FFF2-40B4-BE49-F238E27FC236}">
                <a16:creationId xmlns:a16="http://schemas.microsoft.com/office/drawing/2014/main" id="{4BC46D3D-16C9-4DC1-B96E-25C0B6176C9B}"/>
              </a:ext>
            </a:extLst>
          </p:cNvPr>
          <p:cNvSpPr txBox="1"/>
          <p:nvPr/>
        </p:nvSpPr>
        <p:spPr>
          <a:xfrm>
            <a:off x="581193" y="6255026"/>
            <a:ext cx="10775920" cy="538609"/>
          </a:xfrm>
          <a:prstGeom prst="rect">
            <a:avLst/>
          </a:prstGeom>
          <a:noFill/>
        </p:spPr>
        <p:txBody>
          <a:bodyPr wrap="square" rtlCol="0">
            <a:spAutoFit/>
          </a:bodyPr>
          <a:lstStyle/>
          <a:p>
            <a:r>
              <a:rPr lang="en-US" sz="1100" dirty="0"/>
              <a:t>Continued analysis can be done to identify additional trends. Graphs built in Tableau can be modified to accommodate additional years. Citi Bike is working well and can expect to see continued growth going forward</a:t>
            </a:r>
            <a:r>
              <a:rPr lang="en-US" dirty="0"/>
              <a:t>.</a:t>
            </a:r>
          </a:p>
        </p:txBody>
      </p:sp>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fontScale="92500" lnSpcReduction="10000"/>
          </a:bodyPr>
          <a:lstStyle/>
          <a:p>
            <a:r>
              <a:rPr lang="en-US" dirty="0">
                <a:solidFill>
                  <a:schemeClr val="bg2"/>
                </a:solidFill>
              </a:rPr>
              <a:t>DATA: </a:t>
            </a:r>
            <a:r>
              <a:rPr lang="en-US" dirty="0">
                <a:solidFill>
                  <a:schemeClr val="bg2"/>
                </a:solidFill>
                <a:hlinkClick r:id="rId3"/>
              </a:rPr>
              <a:t>https://www.citibikenyc.com/system-data</a:t>
            </a:r>
            <a:endParaRPr lang="en-US" dirty="0">
              <a:solidFill>
                <a:schemeClr val="bg2"/>
              </a:solidFill>
            </a:endParaRPr>
          </a:p>
          <a:p>
            <a:endParaRPr lang="en-US" dirty="0">
              <a:solidFill>
                <a:schemeClr val="bg2"/>
              </a:solidFill>
            </a:endParaRPr>
          </a:p>
          <a:p>
            <a:r>
              <a:rPr lang="en-US" dirty="0">
                <a:solidFill>
                  <a:schemeClr val="bg2"/>
                </a:solidFill>
              </a:rPr>
              <a:t>Analysis: Tableau</a:t>
            </a:r>
          </a:p>
          <a:p>
            <a:r>
              <a:rPr lang="en-US" dirty="0">
                <a:solidFill>
                  <a:schemeClr val="bg2"/>
                </a:solidFill>
                <a:hlinkClick r:id="rId4"/>
              </a:rPr>
              <a:t>https://public.tableau.com/views/2016_2018_CityBike_Data/CityBikeTripsStory?:embed=y&amp;:display_count=yes&amp;publish=yes</a:t>
            </a:r>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CF3B2-1F0F-4FC5-8002-3E4869ABAD55}">
  <ds:schemaRefs>
    <ds:schemaRef ds:uri="http://schemas.microsoft.com/sharepoint/v3/contenttype/forms"/>
  </ds:schemaRefs>
</ds:datastoreItem>
</file>

<file path=customXml/itemProps2.xml><?xml version="1.0" encoding="utf-8"?>
<ds:datastoreItem xmlns:ds="http://schemas.openxmlformats.org/officeDocument/2006/customXml" ds:itemID="{1EBC12AA-1C15-4500-BC9C-8EE83A441DE9}">
  <ds:schemaRefs>
    <ds:schemaRef ds:uri="http://schemas.microsoft.com/office/2006/documentManagement/types"/>
    <ds:schemaRef ds:uri="16c05727-aa75-4e4a-9b5f-8a80a1165891"/>
    <ds:schemaRef ds:uri="http://schemas.microsoft.com/office/2006/metadata/properties"/>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71af3243-3dd4-4a8d-8c0d-dd76da1f02a5"/>
    <ds:schemaRef ds:uri="http://purl.org/dc/dcmitype/"/>
  </ds:schemaRefs>
</ds:datastoreItem>
</file>

<file path=customXml/itemProps3.xml><?xml version="1.0" encoding="utf-8"?>
<ds:datastoreItem xmlns:ds="http://schemas.openxmlformats.org/officeDocument/2006/customXml" ds:itemID="{1F69AFF4-BB30-4BA0-AD22-82CC3C432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Dividend design</Template>
  <TotalTime>0</TotalTime>
  <Words>248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Gill Sans MT</vt:lpstr>
      <vt:lpstr>Wingdings 2</vt:lpstr>
      <vt:lpstr>Dividend</vt:lpstr>
      <vt:lpstr>Citi Bike NY  Analysis</vt:lpstr>
      <vt:lpstr>Drivers </vt:lpstr>
      <vt:lpstr>Trip Duration &amp; Stations</vt:lpstr>
      <vt:lpstr>STATIONS</vt:lpstr>
      <vt:lpstr>Membership</vt:lpstr>
      <vt:lpstr>Competitive Landscape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2019-02-06T01:00:36Z</dcterms:created>
  <dcterms:modified xsi:type="dcterms:W3CDTF">2019-02-06T06:06:32Z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