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6" r:id="rId4"/>
    <p:sldId id="287" r:id="rId5"/>
    <p:sldId id="295" r:id="rId6"/>
    <p:sldId id="294" r:id="rId7"/>
    <p:sldId id="267" r:id="rId8"/>
  </p:sldIdLst>
  <p:sldSz cx="12192000" cy="68580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4" autoAdjust="0"/>
    <p:restoredTop sz="86957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F753EDC-2DFC-4A5B-9E84-00A863256B75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D2673D9-AF84-44BC-AD7B-B98FFF10DF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21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1150ADB-A7BB-45CD-836F-72B1B37215C1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3C9C94B0-F822-48E1-8617-85B08B552C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94B0-F822-48E1-8617-85B08B552C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94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94B0-F822-48E1-8617-85B08B552C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0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94B0-F822-48E1-8617-85B08B552C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9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94B0-F822-48E1-8617-85B08B552C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94B0-F822-48E1-8617-85B08B552C1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87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C94B0-F822-48E1-8617-85B08B552C1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0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3558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5A87E-BF3A-4CA3-BD92-07EA3BC64E16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97279" y="4114800"/>
            <a:ext cx="10058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24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149178"/>
            <a:ext cx="10058400" cy="4719916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0C1-302D-43E9-AC13-7603EB64BAB0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97279" y="1016000"/>
            <a:ext cx="10058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56C-1BC6-400D-BF94-8806EA5BF904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9" y="6521795"/>
            <a:ext cx="872067" cy="22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859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99751"/>
            <a:ext cx="10058400" cy="4769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CFC5-18F1-484B-807B-7A410D4C2D02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BE968-CB0B-4A0F-90E1-B740466744F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97279" y="977900"/>
            <a:ext cx="10058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C353-87FC-41B6-A4FA-381C191F9B33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97279" y="4325112"/>
            <a:ext cx="10058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C4BD-8139-4887-91B3-C2F0CBC7045B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97279" y="1016000"/>
            <a:ext cx="10058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1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8128-2E8D-4BC8-8A15-4EB581D87650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97279" y="939800"/>
            <a:ext cx="10058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0003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0E8C-B87D-4D34-9C7D-62257469400A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097279" y="1016000"/>
            <a:ext cx="10058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1704-1AE0-4F66-A277-EDA56F51E7FB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960656-BCD8-47BF-9D14-141B83EB6518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D947-37FD-4F5D-BA58-0FA857940BF2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44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6249"/>
            <a:ext cx="10058400" cy="46828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298FB9-D04C-4CA3-AF87-B93739BC6E29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Network Operations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97279" y="1005790"/>
            <a:ext cx="10058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979714"/>
            <a:ext cx="10058400" cy="3135086"/>
          </a:xfrm>
        </p:spPr>
        <p:txBody>
          <a:bodyPr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Science – Problem Definition </a:t>
            </a:r>
            <a:endParaRPr lang="en-US" b="1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4294967295"/>
          </p:nvPr>
        </p:nvSpPr>
        <p:spPr>
          <a:xfrm>
            <a:off x="1100051" y="4455620"/>
            <a:ext cx="10058400" cy="82197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CE0F-F846-44FA-86A8-10253F533520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24123" y="4719481"/>
            <a:ext cx="131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Michael Campbell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Operations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6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9397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</a:t>
            </a:r>
            <a:r>
              <a:rPr lang="en-US" dirty="0" smtClean="0"/>
              <a:t>- 1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1097278" y="1548245"/>
            <a:ext cx="9709267" cy="4320849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 smtClean="0"/>
              <a:t>Problem Definition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Put </a:t>
            </a:r>
            <a:r>
              <a:rPr lang="en-US" dirty="0"/>
              <a:t>the problem in context (what do we already know</a:t>
            </a:r>
            <a:r>
              <a:rPr lang="en-US" dirty="0" smtClean="0"/>
              <a:t>?)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/>
              <a:t>and when does the problem arise?</a:t>
            </a:r>
          </a:p>
          <a:p>
            <a:pPr marL="0" indent="0">
              <a:buNone/>
            </a:pPr>
            <a:r>
              <a:rPr lang="en-US" dirty="0" smtClean="0"/>
              <a:t>   Who </a:t>
            </a:r>
            <a:r>
              <a:rPr lang="en-US" dirty="0"/>
              <a:t>does the problem affect?</a:t>
            </a:r>
          </a:p>
          <a:p>
            <a:pPr marL="0" indent="0">
              <a:buNone/>
            </a:pPr>
            <a:r>
              <a:rPr lang="en-US" dirty="0" smtClean="0"/>
              <a:t>   What </a:t>
            </a:r>
            <a:r>
              <a:rPr lang="en-US" dirty="0"/>
              <a:t>attempts have been made to solve the problem?</a:t>
            </a:r>
            <a:endParaRPr lang="en-US" dirty="0" smtClean="0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 smtClean="0"/>
              <a:t>Describe </a:t>
            </a:r>
            <a:r>
              <a:rPr lang="en-US" dirty="0"/>
              <a:t>the precise issue that the research will address (what do we need to know</a:t>
            </a:r>
            <a:r>
              <a:rPr lang="en-US" dirty="0" smtClean="0"/>
              <a:t>?)</a:t>
            </a:r>
          </a:p>
          <a:p>
            <a:pPr marL="0" indent="0">
              <a:buNone/>
            </a:pPr>
            <a:r>
              <a:rPr lang="en-US" dirty="0" smtClean="0"/>
              <a:t>Show </a:t>
            </a:r>
            <a:r>
              <a:rPr lang="en-US" dirty="0"/>
              <a:t>why it matters - What will happen if the problem is not solved?</a:t>
            </a:r>
          </a:p>
          <a:p>
            <a:pPr marL="0" indent="0">
              <a:buNone/>
            </a:pPr>
            <a:r>
              <a:rPr lang="en-US" dirty="0"/>
              <a:t>Who will feel the consequences?</a:t>
            </a:r>
          </a:p>
          <a:p>
            <a:pPr marL="0" indent="0">
              <a:buNone/>
            </a:pPr>
            <a:r>
              <a:rPr lang="en-US" dirty="0"/>
              <a:t>Does the problem have wider relevance (e.g. are similar issues found in other contexts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r>
              <a:rPr lang="en-US" dirty="0"/>
              <a:t>How will resolving the problem advance understanding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718E-519D-4714-9BC8-E332F860B665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Network Operations Division</a:t>
            </a:r>
          </a:p>
        </p:txBody>
      </p:sp>
    </p:spTree>
    <p:extLst>
      <p:ext uri="{BB962C8B-B14F-4D97-AF65-F5344CB8AC3E}">
        <p14:creationId xmlns:p14="http://schemas.microsoft.com/office/powerpoint/2010/main" val="17333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9397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r>
              <a:rPr lang="en-US" dirty="0" smtClean="0"/>
              <a:t>  </a:t>
            </a:r>
            <a:r>
              <a:rPr lang="en-US" dirty="0" smtClean="0"/>
              <a:t>- 2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1097280" y="1548245"/>
            <a:ext cx="9709267" cy="4320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 smtClean="0"/>
              <a:t>Show </a:t>
            </a:r>
            <a:r>
              <a:rPr lang="en-US" dirty="0"/>
              <a:t>the relevance of the problem (why do we need to know it?)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Set the objectives of the research (what will you do to find out</a:t>
            </a:r>
            <a:r>
              <a:rPr lang="en-US" dirty="0" smtClean="0"/>
              <a:t>?)</a:t>
            </a:r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/>
              <a:t>your aims and </a:t>
            </a:r>
            <a:r>
              <a:rPr lang="en-US" dirty="0" smtClean="0"/>
              <a:t>objectives</a:t>
            </a:r>
          </a:p>
          <a:p>
            <a:pPr marL="0" indent="0">
              <a:buNone/>
            </a:pPr>
            <a:r>
              <a:rPr lang="en-US" dirty="0"/>
              <a:t>The aim of this study is to determine…</a:t>
            </a:r>
          </a:p>
          <a:p>
            <a:pPr marL="0" indent="0">
              <a:buNone/>
            </a:pPr>
            <a:r>
              <a:rPr lang="en-US" dirty="0"/>
              <a:t>This project aims to explore…</a:t>
            </a:r>
          </a:p>
          <a:p>
            <a:pPr marL="0" indent="0">
              <a:buNone/>
            </a:pPr>
            <a:r>
              <a:rPr lang="en-US" dirty="0"/>
              <a:t>I aim to investigate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smtClean="0"/>
              <a:t> </a:t>
            </a:r>
            <a:endParaRPr lang="en-US" dirty="0"/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718E-519D-4714-9BC8-E332F860B665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Network Operations Division</a:t>
            </a:r>
          </a:p>
        </p:txBody>
      </p:sp>
    </p:spTree>
    <p:extLst>
      <p:ext uri="{BB962C8B-B14F-4D97-AF65-F5344CB8AC3E}">
        <p14:creationId xmlns:p14="http://schemas.microsoft.com/office/powerpoint/2010/main" val="3073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Projects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D97D-CA73-4EC3-8A0E-C9777722584A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1" y="1317961"/>
            <a:ext cx="4430684" cy="4085312"/>
          </a:xfrm>
        </p:spPr>
        <p:txBody>
          <a:bodyPr>
            <a:norm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1800" b="1" u="sng" dirty="0">
                <a:solidFill>
                  <a:prstClr val="black"/>
                </a:solidFill>
              </a:rPr>
              <a:t>Projects</a:t>
            </a: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</a:endParaRP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Error Codes: </a:t>
            </a: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</a:endParaRP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</a:endParaRP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</a:endParaRP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Endeavor Outage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9916" y="1317961"/>
            <a:ext cx="37594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601D"/>
              </a:buClr>
            </a:pPr>
            <a:r>
              <a:rPr lang="en-US" b="1" u="sng" dirty="0"/>
              <a:t>Status</a:t>
            </a:r>
          </a:p>
          <a:p>
            <a:pPr marL="342900" indent="-342900">
              <a:buClr>
                <a:srgbClr val="C0601D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Analyzed code </a:t>
            </a:r>
            <a:r>
              <a:rPr lang="en-US" sz="1600" dirty="0"/>
              <a:t> </a:t>
            </a:r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Wrote Python code for Logistic/ Linear Regression Analysis </a:t>
            </a:r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Algorithm Experimentation</a:t>
            </a:r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Visualization – In progress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Network Operations Division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16" y="3217953"/>
            <a:ext cx="37926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601D"/>
              </a:buClr>
            </a:pPr>
            <a:r>
              <a:rPr lang="en-US" b="1" u="sng" dirty="0"/>
              <a:t>Status</a:t>
            </a:r>
          </a:p>
          <a:p>
            <a:pPr marL="342900" indent="-342900">
              <a:buClr>
                <a:srgbClr val="C0601D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Wrote “R” and Python code for Logistic Regression</a:t>
            </a:r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Algorithm Experimentation</a:t>
            </a:r>
            <a:endParaRPr lang="en-US" sz="1600" dirty="0"/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Visualization – In progress</a:t>
            </a:r>
          </a:p>
        </p:txBody>
      </p:sp>
    </p:spTree>
    <p:extLst>
      <p:ext uri="{BB962C8B-B14F-4D97-AF65-F5344CB8AC3E}">
        <p14:creationId xmlns:p14="http://schemas.microsoft.com/office/powerpoint/2010/main" val="258571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D97D-CA73-4EC3-8A0E-C9777722584A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1" y="1317961"/>
            <a:ext cx="4430684" cy="4085312"/>
          </a:xfrm>
        </p:spPr>
        <p:txBody>
          <a:bodyPr>
            <a:norm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1800" b="1" u="sng" dirty="0">
                <a:solidFill>
                  <a:prstClr val="black"/>
                </a:solidFill>
              </a:rPr>
              <a:t>Current</a:t>
            </a: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</a:endParaRP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US" sz="1600" dirty="0">
              <a:solidFill>
                <a:prstClr val="black"/>
              </a:solidFill>
            </a:endParaRP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</a:rPr>
              <a:t>Rstudio</a:t>
            </a:r>
            <a:r>
              <a:rPr lang="en-US" sz="1600" dirty="0">
                <a:solidFill>
                  <a:prstClr val="black"/>
                </a:solidFill>
              </a:rPr>
              <a:t> – Not properly installed</a:t>
            </a: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- Needs support to get packages needed</a:t>
            </a: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- Advantage is better output for analysis</a:t>
            </a: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SPLUNK Machine Learning</a:t>
            </a: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Notepad – main editor</a:t>
            </a: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Anaconda</a:t>
            </a:r>
          </a:p>
          <a:p>
            <a:pPr marL="347472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shell scripting</a:t>
            </a:r>
          </a:p>
          <a:p>
            <a:pPr marL="347472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EDW – Oracle access</a:t>
            </a:r>
          </a:p>
          <a:p>
            <a:pPr marL="347472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Node Manager</a:t>
            </a:r>
          </a:p>
          <a:p>
            <a:pPr marL="347472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</a:endParaRPr>
          </a:p>
          <a:p>
            <a:pPr marL="347472" lvl="0" indent="-28575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9916" y="1317961"/>
            <a:ext cx="37594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601D"/>
              </a:buClr>
            </a:pPr>
            <a:r>
              <a:rPr lang="en-US" b="1" u="sng" dirty="0"/>
              <a:t>Proposed</a:t>
            </a:r>
          </a:p>
          <a:p>
            <a:pPr marL="342900" indent="-342900">
              <a:buClr>
                <a:srgbClr val="C0601D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Stable environment for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RStudios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and Anaconda with admin permissions </a:t>
            </a:r>
            <a:r>
              <a:rPr lang="en-US" sz="1600" dirty="0"/>
              <a:t> </a:t>
            </a:r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Configuration Management using </a:t>
            </a:r>
            <a:r>
              <a:rPr lang="en-US" sz="1600" dirty="0" err="1"/>
              <a:t>Git</a:t>
            </a:r>
            <a:r>
              <a:rPr lang="en-US" sz="1600" dirty="0"/>
              <a:t>/GitHub</a:t>
            </a:r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Ability to update Anaconda and download packages</a:t>
            </a:r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Docker</a:t>
            </a:r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Data Science Machine – RAM(32g); Storage — 1.0TB SSD 500g Drive; CPU 8 Core/3.0GHZ</a:t>
            </a:r>
          </a:p>
          <a:p>
            <a:pPr marL="342900" indent="-283464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/>
              <a:t>Network Operations Division</a:t>
            </a:r>
          </a:p>
        </p:txBody>
      </p:sp>
    </p:spTree>
    <p:extLst>
      <p:ext uri="{BB962C8B-B14F-4D97-AF65-F5344CB8AC3E}">
        <p14:creationId xmlns:p14="http://schemas.microsoft.com/office/powerpoint/2010/main" val="336091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Data Science:</a:t>
            </a:r>
          </a:p>
          <a:p>
            <a:pPr marL="486918" indent="-285750">
              <a:buFont typeface="Wingdings" panose="05000000000000000000" pitchFamily="2" charset="2"/>
              <a:buChar char="§"/>
            </a:pPr>
            <a:r>
              <a:rPr lang="en-US" sz="1600" dirty="0"/>
              <a:t>Identify and collaborate with the organization’s Data Scientist groups such as Sigma </a:t>
            </a:r>
          </a:p>
          <a:p>
            <a:pPr marL="486918" indent="-285750">
              <a:buFont typeface="Wingdings" panose="05000000000000000000" pitchFamily="2" charset="2"/>
              <a:buChar char="§"/>
            </a:pPr>
            <a:r>
              <a:rPr lang="en-US" sz="1600" dirty="0"/>
              <a:t>Ascertain that the “As-Is” Data Flows of the Agency facilitate a broader/clearer understanding of End-to-End Business Processes  across all program areas affecting  NOD’s priorities.</a:t>
            </a:r>
          </a:p>
          <a:p>
            <a:pPr marL="486918" indent="-285750">
              <a:buFont typeface="Wingdings" panose="05000000000000000000" pitchFamily="2" charset="2"/>
              <a:buChar char="§"/>
            </a:pPr>
            <a:r>
              <a:rPr lang="en-US" sz="1600" dirty="0"/>
              <a:t>Establish and verify that using a Machine Learning Algorithm – Supervised or Unsupervised -  is the most flexible and tolerant way for predictive analysis.</a:t>
            </a:r>
          </a:p>
          <a:p>
            <a:pPr marL="486918" indent="-285750">
              <a:buFont typeface="Wingdings" panose="05000000000000000000" pitchFamily="2" charset="2"/>
              <a:buChar char="§"/>
            </a:pPr>
            <a:r>
              <a:rPr lang="en-US" sz="1600" dirty="0"/>
              <a:t>Develop a smooth data science process that meets NOD’s predictive priorities for informed business decisions.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867A-2D0C-4C4D-9745-46EC0C06EF4A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Network Operations Division</a:t>
            </a:r>
          </a:p>
        </p:txBody>
      </p:sp>
    </p:spTree>
    <p:extLst>
      <p:ext uri="{BB962C8B-B14F-4D97-AF65-F5344CB8AC3E}">
        <p14:creationId xmlns:p14="http://schemas.microsoft.com/office/powerpoint/2010/main" val="298315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Discussion /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None/>
            </a:pP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000000">
                    <a:lumMod val="75000"/>
                    <a:lumOff val="25000"/>
                  </a:srgbClr>
                </a:solidFill>
              </a:rPr>
              <a:t>Questions</a:t>
            </a:r>
            <a: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US" sz="16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8CA5-4B40-4B99-A22B-D6DA119E9ADD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Network Operations Division</a:t>
            </a:r>
          </a:p>
        </p:txBody>
      </p:sp>
    </p:spTree>
    <p:extLst>
      <p:ext uri="{BB962C8B-B14F-4D97-AF65-F5344CB8AC3E}">
        <p14:creationId xmlns:p14="http://schemas.microsoft.com/office/powerpoint/2010/main" val="5262778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3016</TotalTime>
  <Words>420</Words>
  <Application>Microsoft Office PowerPoint</Application>
  <PresentationFormat>Widescreen</PresentationFormat>
  <Paragraphs>95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Wingdings</vt:lpstr>
      <vt:lpstr>Retrospect</vt:lpstr>
      <vt:lpstr>Data Science – Problem Definition </vt:lpstr>
      <vt:lpstr>Problem Statement - 1</vt:lpstr>
      <vt:lpstr>Problem Statement  - 2</vt:lpstr>
      <vt:lpstr>Projects Status</vt:lpstr>
      <vt:lpstr>Environment</vt:lpstr>
      <vt:lpstr>Future Goals</vt:lpstr>
      <vt:lpstr>Discussion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Methta Tran</dc:creator>
  <cp:lastModifiedBy>MICHACC4</cp:lastModifiedBy>
  <cp:revision>277</cp:revision>
  <cp:lastPrinted>2015-03-23T11:36:02Z</cp:lastPrinted>
  <dcterms:created xsi:type="dcterms:W3CDTF">2015-02-12T04:06:10Z</dcterms:created>
  <dcterms:modified xsi:type="dcterms:W3CDTF">2019-11-14T16:56:52Z</dcterms:modified>
</cp:coreProperties>
</file>