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110715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F7D29-BD6C-45E7-BD66-3A585F408D33}"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215815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4298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3015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921497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1206882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2027542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510455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0175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19933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8205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F7D29-BD6C-45E7-BD66-3A585F408D33}"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57668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F7D29-BD6C-45E7-BD66-3A585F408D33}"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15892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92510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143706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EF7D29-BD6C-45E7-BD66-3A585F408D33}" type="datetimeFigureOut">
              <a:rPr lang="en-US" smtClean="0"/>
              <a:t>4/19/2019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313597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EF7D29-BD6C-45E7-BD66-3A585F408D33}"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13669-46EF-463C-89E9-E8B898CFFFF7}" type="slidenum">
              <a:rPr lang="en-US" smtClean="0"/>
              <a:t>‹#›</a:t>
            </a:fld>
            <a:endParaRPr lang="en-US"/>
          </a:p>
        </p:txBody>
      </p:sp>
    </p:spTree>
    <p:extLst>
      <p:ext uri="{BB962C8B-B14F-4D97-AF65-F5344CB8AC3E}">
        <p14:creationId xmlns:p14="http://schemas.microsoft.com/office/powerpoint/2010/main" val="193964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EF7D29-BD6C-45E7-BD66-3A585F408D33}" type="datetimeFigureOut">
              <a:rPr lang="en-US" smtClean="0"/>
              <a:t>4/19/2019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013669-46EF-463C-89E9-E8B898CFFFF7}" type="slidenum">
              <a:rPr lang="en-US" smtClean="0"/>
              <a:t>‹#›</a:t>
            </a:fld>
            <a:endParaRPr lang="en-US"/>
          </a:p>
        </p:txBody>
      </p:sp>
    </p:spTree>
    <p:extLst>
      <p:ext uri="{BB962C8B-B14F-4D97-AF65-F5344CB8AC3E}">
        <p14:creationId xmlns:p14="http://schemas.microsoft.com/office/powerpoint/2010/main" val="6070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F162-F33A-46E7-A7A9-B4E300D699E4}"/>
              </a:ext>
            </a:extLst>
          </p:cNvPr>
          <p:cNvSpPr>
            <a:spLocks noGrp="1"/>
          </p:cNvSpPr>
          <p:nvPr>
            <p:ph type="ctrTitle"/>
          </p:nvPr>
        </p:nvSpPr>
        <p:spPr/>
        <p:txBody>
          <a:bodyPr>
            <a:normAutofit fontScale="90000"/>
          </a:bodyPr>
          <a:lstStyle/>
          <a:p>
            <a:r>
              <a:rPr lang="en-US" dirty="0"/>
              <a:t> </a:t>
            </a:r>
            <a:br>
              <a:rPr lang="en-US" dirty="0"/>
            </a:br>
            <a:r>
              <a:rPr lang="en-US" dirty="0"/>
              <a:t>Applied Data Science Capstone</a:t>
            </a:r>
          </a:p>
        </p:txBody>
      </p:sp>
      <p:sp>
        <p:nvSpPr>
          <p:cNvPr id="3" name="Subtitle 2">
            <a:extLst>
              <a:ext uri="{FF2B5EF4-FFF2-40B4-BE49-F238E27FC236}">
                <a16:creationId xmlns:a16="http://schemas.microsoft.com/office/drawing/2014/main" id="{48650A94-0A5B-4519-84BD-C70958614DF6}"/>
              </a:ext>
            </a:extLst>
          </p:cNvPr>
          <p:cNvSpPr>
            <a:spLocks noGrp="1"/>
          </p:cNvSpPr>
          <p:nvPr>
            <p:ph type="subTitle" idx="1"/>
          </p:nvPr>
        </p:nvSpPr>
        <p:spPr/>
        <p:txBody>
          <a:bodyPr>
            <a:normAutofit/>
          </a:bodyPr>
          <a:lstStyle/>
          <a:p>
            <a:r>
              <a:rPr lang="en-US" dirty="0"/>
              <a:t>Determining whether a location has an NFL Stadium or International Airport using Foursquare Data</a:t>
            </a:r>
          </a:p>
        </p:txBody>
      </p:sp>
    </p:spTree>
    <p:extLst>
      <p:ext uri="{BB962C8B-B14F-4D97-AF65-F5344CB8AC3E}">
        <p14:creationId xmlns:p14="http://schemas.microsoft.com/office/powerpoint/2010/main" val="74981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EBB0-180E-4B8C-BF40-516DA4878703}"/>
              </a:ext>
            </a:extLst>
          </p:cNvPr>
          <p:cNvSpPr>
            <a:spLocks noGrp="1"/>
          </p:cNvSpPr>
          <p:nvPr>
            <p:ph type="title"/>
          </p:nvPr>
        </p:nvSpPr>
        <p:spPr>
          <a:xfrm>
            <a:off x="674392" y="353505"/>
            <a:ext cx="9404723" cy="744487"/>
          </a:xfrm>
        </p:spPr>
        <p:txBody>
          <a:bodyPr/>
          <a:lstStyle/>
          <a:p>
            <a:r>
              <a:rPr lang="en-US" dirty="0"/>
              <a:t>Stadium versus Airport</a:t>
            </a:r>
          </a:p>
        </p:txBody>
      </p:sp>
      <p:pic>
        <p:nvPicPr>
          <p:cNvPr id="4" name="Picture 3">
            <a:extLst>
              <a:ext uri="{FF2B5EF4-FFF2-40B4-BE49-F238E27FC236}">
                <a16:creationId xmlns:a16="http://schemas.microsoft.com/office/drawing/2014/main" id="{AF7B4EF7-1F98-46AD-B394-56BBC68E78FD}"/>
              </a:ext>
            </a:extLst>
          </p:cNvPr>
          <p:cNvPicPr/>
          <p:nvPr/>
        </p:nvPicPr>
        <p:blipFill>
          <a:blip r:embed="rId2"/>
          <a:stretch>
            <a:fillRect/>
          </a:stretch>
        </p:blipFill>
        <p:spPr>
          <a:xfrm>
            <a:off x="4780175" y="2015211"/>
            <a:ext cx="6629400" cy="44892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Content Placeholder 4">
            <a:extLst>
              <a:ext uri="{FF2B5EF4-FFF2-40B4-BE49-F238E27FC236}">
                <a16:creationId xmlns:a16="http://schemas.microsoft.com/office/drawing/2014/main" id="{192637C7-0935-4597-92C0-AFFC676EA184}"/>
              </a:ext>
            </a:extLst>
          </p:cNvPr>
          <p:cNvPicPr>
            <a:picLocks noGrp="1"/>
          </p:cNvPicPr>
          <p:nvPr>
            <p:ph idx="1"/>
          </p:nvPr>
        </p:nvPicPr>
        <p:blipFill>
          <a:blip r:embed="rId3"/>
          <a:stretch>
            <a:fillRect/>
          </a:stretch>
        </p:blipFill>
        <p:spPr>
          <a:xfrm>
            <a:off x="853500" y="3224360"/>
            <a:ext cx="3581400" cy="270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F5F4630-78B3-4021-92D2-1AB3FA6DE4F7}"/>
              </a:ext>
            </a:extLst>
          </p:cNvPr>
          <p:cNvSpPr txBox="1"/>
          <p:nvPr/>
        </p:nvSpPr>
        <p:spPr>
          <a:xfrm>
            <a:off x="782425" y="2398120"/>
            <a:ext cx="4176074" cy="646331"/>
          </a:xfrm>
          <a:prstGeom prst="rect">
            <a:avLst/>
          </a:prstGeom>
          <a:noFill/>
        </p:spPr>
        <p:txBody>
          <a:bodyPr wrap="square" rtlCol="0">
            <a:spAutoFit/>
          </a:bodyPr>
          <a:lstStyle/>
          <a:p>
            <a:r>
              <a:rPr lang="en-US" dirty="0"/>
              <a:t>NFL Stadiums – 32</a:t>
            </a:r>
          </a:p>
          <a:p>
            <a:r>
              <a:rPr lang="en-US" dirty="0"/>
              <a:t>International Airports - 62</a:t>
            </a:r>
          </a:p>
        </p:txBody>
      </p:sp>
      <p:sp>
        <p:nvSpPr>
          <p:cNvPr id="7" name="TextBox 6">
            <a:extLst>
              <a:ext uri="{FF2B5EF4-FFF2-40B4-BE49-F238E27FC236}">
                <a16:creationId xmlns:a16="http://schemas.microsoft.com/office/drawing/2014/main" id="{AA072206-35CA-48CE-8D6E-3FD54D8E8516}"/>
              </a:ext>
            </a:extLst>
          </p:cNvPr>
          <p:cNvSpPr txBox="1"/>
          <p:nvPr/>
        </p:nvSpPr>
        <p:spPr>
          <a:xfrm>
            <a:off x="782425" y="1178351"/>
            <a:ext cx="10627150" cy="646331"/>
          </a:xfrm>
          <a:prstGeom prst="rect">
            <a:avLst/>
          </a:prstGeom>
          <a:noFill/>
        </p:spPr>
        <p:txBody>
          <a:bodyPr wrap="square" rtlCol="0">
            <a:spAutoFit/>
          </a:bodyPr>
          <a:lstStyle/>
          <a:p>
            <a:r>
              <a:rPr lang="en-US" dirty="0"/>
              <a:t>This analysis compares the areas surrounding NFL Stadiums and International airports to understand if the venues surrounding them can be used to identify them.</a:t>
            </a:r>
          </a:p>
        </p:txBody>
      </p:sp>
    </p:spTree>
    <p:extLst>
      <p:ext uri="{BB962C8B-B14F-4D97-AF65-F5344CB8AC3E}">
        <p14:creationId xmlns:p14="http://schemas.microsoft.com/office/powerpoint/2010/main" val="152024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49590-AA70-442F-9F58-FDE9F40F1990}"/>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Foursquare Categories</a:t>
            </a:r>
          </a:p>
        </p:txBody>
      </p:sp>
      <p:sp>
        <p:nvSpPr>
          <p:cNvPr id="9" name="Content Placeholder 8">
            <a:extLst>
              <a:ext uri="{FF2B5EF4-FFF2-40B4-BE49-F238E27FC236}">
                <a16:creationId xmlns:a16="http://schemas.microsoft.com/office/drawing/2014/main" id="{49819439-CCC8-4848-93FE-8537D22B61AC}"/>
              </a:ext>
            </a:extLst>
          </p:cNvPr>
          <p:cNvSpPr>
            <a:spLocks noGrp="1"/>
          </p:cNvSpPr>
          <p:nvPr>
            <p:ph idx="1"/>
          </p:nvPr>
        </p:nvSpPr>
        <p:spPr>
          <a:xfrm>
            <a:off x="648931" y="2438400"/>
            <a:ext cx="4166509" cy="3785419"/>
          </a:xfrm>
        </p:spPr>
        <p:txBody>
          <a:bodyPr>
            <a:normAutofit fontScale="92500" lnSpcReduction="10000"/>
          </a:bodyPr>
          <a:lstStyle/>
          <a:p>
            <a:r>
              <a:rPr lang="en-US" dirty="0">
                <a:solidFill>
                  <a:srgbClr val="EBEBEB"/>
                </a:solidFill>
              </a:rPr>
              <a:t>The following tables provide the average number of venue types by airport and stadium</a:t>
            </a:r>
          </a:p>
          <a:p>
            <a:r>
              <a:rPr lang="en-US" sz="2100" dirty="0">
                <a:solidFill>
                  <a:srgbClr val="EBEBEB"/>
                </a:solidFill>
              </a:rPr>
              <a:t>Coffee Shops lead the venues at Airports with 1.5 per location </a:t>
            </a:r>
          </a:p>
          <a:p>
            <a:r>
              <a:rPr lang="en-US" sz="2100" dirty="0">
                <a:solidFill>
                  <a:srgbClr val="EBEBEB"/>
                </a:solidFill>
              </a:rPr>
              <a:t>Bars/Sports Bars lead the categories for Stadiums. </a:t>
            </a:r>
          </a:p>
          <a:p>
            <a:r>
              <a:rPr lang="en-US" sz="2100" dirty="0">
                <a:solidFill>
                  <a:srgbClr val="EBEBEB"/>
                </a:solidFill>
              </a:rPr>
              <a:t>There are overlapping categories however like Coffee Shops, American Restaurants, and Fast Food Restaurants. </a:t>
            </a:r>
          </a:p>
          <a:p>
            <a:endParaRPr lang="en-US"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Rectangle 15">
            <a:extLst>
              <a:ext uri="{FF2B5EF4-FFF2-40B4-BE49-F238E27FC236}">
                <a16:creationId xmlns:a16="http://schemas.microsoft.com/office/drawing/2014/main" id="{126C04EF-6428-472D-B316-74A19385B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a16="http://schemas.microsoft.com/office/drawing/2014/main" id="{AE50896D-AACB-4C0A-855D-ECEFB4A0D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7" name="Content Placeholder 3">
            <a:extLst>
              <a:ext uri="{FF2B5EF4-FFF2-40B4-BE49-F238E27FC236}">
                <a16:creationId xmlns:a16="http://schemas.microsoft.com/office/drawing/2014/main" id="{76034ECB-4FD2-4FBE-B733-EB0691674344}"/>
              </a:ext>
            </a:extLst>
          </p:cNvPr>
          <p:cNvPicPr>
            <a:picLocks/>
          </p:cNvPicPr>
          <p:nvPr/>
        </p:nvPicPr>
        <p:blipFill>
          <a:blip r:embed="rId2"/>
          <a:stretch>
            <a:fillRect/>
          </a:stretch>
        </p:blipFill>
        <p:spPr>
          <a:xfrm>
            <a:off x="7390701" y="647698"/>
            <a:ext cx="2856470" cy="5562601"/>
          </a:xfrm>
          <a:prstGeom prst="rect">
            <a:avLst/>
          </a:prstGeom>
          <a:effectLst/>
        </p:spPr>
      </p:pic>
      <p:sp>
        <p:nvSpPr>
          <p:cNvPr id="20" name="Rectangle 1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65597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BF92B-6A2E-4BB7-9D02-629043337F56}"/>
              </a:ext>
            </a:extLst>
          </p:cNvPr>
          <p:cNvSpPr>
            <a:spLocks noGrp="1"/>
          </p:cNvSpPr>
          <p:nvPr>
            <p:ph type="title"/>
          </p:nvPr>
        </p:nvSpPr>
        <p:spPr>
          <a:xfrm>
            <a:off x="635223" y="629266"/>
            <a:ext cx="3116690" cy="5594554"/>
          </a:xfrm>
        </p:spPr>
        <p:txBody>
          <a:bodyPr anchor="ctr">
            <a:normAutofit/>
          </a:bodyPr>
          <a:lstStyle/>
          <a:p>
            <a:r>
              <a:rPr lang="en-US" sz="4800">
                <a:solidFill>
                  <a:srgbClr val="EBEBEB"/>
                </a:solidFill>
              </a:rPr>
              <a:t>Machine Learning</a:t>
            </a:r>
          </a:p>
        </p:txBody>
      </p:sp>
      <p:sp>
        <p:nvSpPr>
          <p:cNvPr id="11"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C0C4191-411B-4DA0-97BA-B44696645E0D}"/>
              </a:ext>
            </a:extLst>
          </p:cNvPr>
          <p:cNvSpPr>
            <a:spLocks noGrp="1"/>
          </p:cNvSpPr>
          <p:nvPr>
            <p:ph idx="1"/>
          </p:nvPr>
        </p:nvSpPr>
        <p:spPr>
          <a:xfrm>
            <a:off x="5048452" y="1410458"/>
            <a:ext cx="6495847" cy="2589913"/>
          </a:xfrm>
        </p:spPr>
        <p:txBody>
          <a:bodyPr>
            <a:normAutofit/>
          </a:bodyPr>
          <a:lstStyle/>
          <a:p>
            <a:r>
              <a:rPr lang="en-US" dirty="0"/>
              <a:t>Multiple algorithms were applied to a test data set.</a:t>
            </a:r>
          </a:p>
          <a:p>
            <a:r>
              <a:rPr lang="en-US" dirty="0"/>
              <a:t>The most successful in identifying a Stadium versus an Airport were KNN and Decision Tree</a:t>
            </a:r>
          </a:p>
        </p:txBody>
      </p:sp>
      <p:pic>
        <p:nvPicPr>
          <p:cNvPr id="4" name="Picture 3">
            <a:extLst>
              <a:ext uri="{FF2B5EF4-FFF2-40B4-BE49-F238E27FC236}">
                <a16:creationId xmlns:a16="http://schemas.microsoft.com/office/drawing/2014/main" id="{CD5B4A21-9C3C-4FAC-90F1-97972097A8AD}"/>
              </a:ext>
            </a:extLst>
          </p:cNvPr>
          <p:cNvPicPr/>
          <p:nvPr/>
        </p:nvPicPr>
        <p:blipFill>
          <a:blip r:embed="rId2"/>
          <a:stretch>
            <a:fillRect/>
          </a:stretch>
        </p:blipFill>
        <p:spPr>
          <a:xfrm>
            <a:off x="5048452" y="4267831"/>
            <a:ext cx="6495847" cy="1799141"/>
          </a:xfrm>
          <a:prstGeom prst="rect">
            <a:avLst/>
          </a:prstGeom>
          <a:effectLst/>
        </p:spPr>
      </p:pic>
    </p:spTree>
    <p:extLst>
      <p:ext uri="{BB962C8B-B14F-4D97-AF65-F5344CB8AC3E}">
        <p14:creationId xmlns:p14="http://schemas.microsoft.com/office/powerpoint/2010/main" val="10442560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407B2B5-3A34-4859-9E77-818AAA8D0B0F}"/>
              </a:ext>
            </a:extLst>
          </p:cNvPr>
          <p:cNvSpPr>
            <a:spLocks noGrp="1"/>
          </p:cNvSpPr>
          <p:nvPr>
            <p:ph type="title"/>
          </p:nvPr>
        </p:nvSpPr>
        <p:spPr>
          <a:xfrm>
            <a:off x="648930" y="629267"/>
            <a:ext cx="9252154" cy="1016654"/>
          </a:xfrm>
        </p:spPr>
        <p:txBody>
          <a:bodyPr>
            <a:normAutofit/>
          </a:bodyPr>
          <a:lstStyle/>
          <a:p>
            <a:r>
              <a:rPr lang="en-US">
                <a:solidFill>
                  <a:srgbClr val="EBEBEB"/>
                </a:solidFill>
              </a:rPr>
              <a:t>Results</a:t>
            </a:r>
          </a:p>
        </p:txBody>
      </p:sp>
      <p:sp useBgFill="1">
        <p:nvSpPr>
          <p:cNvPr id="18" name="Freeform: Shape 17">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Content Placeholder 3" descr="A screenshot of a cell phone&#10;&#10;Description automatically generated">
            <a:extLst>
              <a:ext uri="{FF2B5EF4-FFF2-40B4-BE49-F238E27FC236}">
                <a16:creationId xmlns:a16="http://schemas.microsoft.com/office/drawing/2014/main" id="{9AEEAAE0-4FDB-4D98-B08C-44B34CD504C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53485" y="3326328"/>
            <a:ext cx="4991942" cy="2105924"/>
          </a:xfrm>
          <a:prstGeom prst="rect">
            <a:avLst/>
          </a:prstGeom>
          <a:effectLst/>
        </p:spPr>
      </p:pic>
      <p:graphicFrame>
        <p:nvGraphicFramePr>
          <p:cNvPr id="5" name="Content Placeholder 4">
            <a:extLst>
              <a:ext uri="{FF2B5EF4-FFF2-40B4-BE49-F238E27FC236}">
                <a16:creationId xmlns:a16="http://schemas.microsoft.com/office/drawing/2014/main" id="{FC83B4D8-0A44-4C98-B100-96B0A6BB61C9}"/>
              </a:ext>
            </a:extLst>
          </p:cNvPr>
          <p:cNvGraphicFramePr>
            <a:graphicFrameLocks noGrp="1"/>
          </p:cNvGraphicFramePr>
          <p:nvPr>
            <p:ph idx="1"/>
            <p:extLst>
              <p:ext uri="{D42A27DB-BD31-4B8C-83A1-F6EECF244321}">
                <p14:modId xmlns:p14="http://schemas.microsoft.com/office/powerpoint/2010/main" val="2656988714"/>
              </p:ext>
            </p:extLst>
          </p:nvPr>
        </p:nvGraphicFramePr>
        <p:xfrm>
          <a:off x="6096000" y="2547938"/>
          <a:ext cx="5448303" cy="2884316"/>
        </p:xfrm>
        <a:graphic>
          <a:graphicData uri="http://schemas.openxmlformats.org/drawingml/2006/table">
            <a:tbl>
              <a:tblPr firstRow="1" bandRow="1">
                <a:tableStyleId>{00A15C55-8517-42AA-B614-E9B94910E393}</a:tableStyleId>
              </a:tblPr>
              <a:tblGrid>
                <a:gridCol w="416118">
                  <a:extLst>
                    <a:ext uri="{9D8B030D-6E8A-4147-A177-3AD203B41FA5}">
                      <a16:colId xmlns:a16="http://schemas.microsoft.com/office/drawing/2014/main" val="3646884743"/>
                    </a:ext>
                  </a:extLst>
                </a:gridCol>
                <a:gridCol w="691764">
                  <a:extLst>
                    <a:ext uri="{9D8B030D-6E8A-4147-A177-3AD203B41FA5}">
                      <a16:colId xmlns:a16="http://schemas.microsoft.com/office/drawing/2014/main" val="3209591710"/>
                    </a:ext>
                  </a:extLst>
                </a:gridCol>
                <a:gridCol w="708219">
                  <a:extLst>
                    <a:ext uri="{9D8B030D-6E8A-4147-A177-3AD203B41FA5}">
                      <a16:colId xmlns:a16="http://schemas.microsoft.com/office/drawing/2014/main" val="1728939448"/>
                    </a:ext>
                  </a:extLst>
                </a:gridCol>
                <a:gridCol w="605367">
                  <a:extLst>
                    <a:ext uri="{9D8B030D-6E8A-4147-A177-3AD203B41FA5}">
                      <a16:colId xmlns:a16="http://schemas.microsoft.com/office/drawing/2014/main" val="3400384997"/>
                    </a:ext>
                  </a:extLst>
                </a:gridCol>
                <a:gridCol w="459555">
                  <a:extLst>
                    <a:ext uri="{9D8B030D-6E8A-4147-A177-3AD203B41FA5}">
                      <a16:colId xmlns:a16="http://schemas.microsoft.com/office/drawing/2014/main" val="11418808"/>
                    </a:ext>
                  </a:extLst>
                </a:gridCol>
                <a:gridCol w="516834">
                  <a:extLst>
                    <a:ext uri="{9D8B030D-6E8A-4147-A177-3AD203B41FA5}">
                      <a16:colId xmlns:a16="http://schemas.microsoft.com/office/drawing/2014/main" val="1739181689"/>
                    </a:ext>
                  </a:extLst>
                </a:gridCol>
                <a:gridCol w="755374">
                  <a:extLst>
                    <a:ext uri="{9D8B030D-6E8A-4147-A177-3AD203B41FA5}">
                      <a16:colId xmlns:a16="http://schemas.microsoft.com/office/drawing/2014/main" val="1036508060"/>
                    </a:ext>
                  </a:extLst>
                </a:gridCol>
                <a:gridCol w="689705">
                  <a:extLst>
                    <a:ext uri="{9D8B030D-6E8A-4147-A177-3AD203B41FA5}">
                      <a16:colId xmlns:a16="http://schemas.microsoft.com/office/drawing/2014/main" val="1538999714"/>
                    </a:ext>
                  </a:extLst>
                </a:gridCol>
                <a:gridCol w="605367">
                  <a:extLst>
                    <a:ext uri="{9D8B030D-6E8A-4147-A177-3AD203B41FA5}">
                      <a16:colId xmlns:a16="http://schemas.microsoft.com/office/drawing/2014/main" val="1038489896"/>
                    </a:ext>
                  </a:extLst>
                </a:gridCol>
              </a:tblGrid>
              <a:tr h="721079">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gridSpan="2">
                  <a:txBody>
                    <a:bodyPr/>
                    <a:lstStyle/>
                    <a:p>
                      <a:pPr marL="0" marR="0" algn="ctr">
                        <a:lnSpc>
                          <a:spcPct val="107000"/>
                        </a:lnSpc>
                        <a:spcBef>
                          <a:spcPts val="0"/>
                        </a:spcBef>
                        <a:spcAft>
                          <a:spcPts val="0"/>
                        </a:spcAft>
                      </a:pPr>
                      <a:r>
                        <a:rPr lang="en-US" sz="1100" dirty="0">
                          <a:effectLst/>
                        </a:rPr>
                        <a:t>KNN Actual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a:lnSpc>
                          <a:spcPct val="107000"/>
                        </a:lnSpc>
                      </a:pPr>
                      <a:endParaRPr lang="en-US" sz="1100" dirty="0">
                        <a:effectLst/>
                        <a:latin typeface="Calibri" panose="020F0502020204030204" pitchFamily="34" charset="0"/>
                      </a:endParaRPr>
                    </a:p>
                  </a:txBody>
                  <a:tcPr marL="68580" marR="68580" marT="0" marB="0" anchor="b">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gridSpan="2">
                  <a:txBody>
                    <a:bodyPr/>
                    <a:lstStyle/>
                    <a:p>
                      <a:pPr marL="0" marR="0" algn="ctr">
                        <a:lnSpc>
                          <a:spcPct val="107000"/>
                        </a:lnSpc>
                        <a:spcBef>
                          <a:spcPts val="0"/>
                        </a:spcBef>
                        <a:spcAft>
                          <a:spcPts val="0"/>
                        </a:spcAft>
                      </a:pPr>
                      <a:r>
                        <a:rPr lang="en-US" sz="1100">
                          <a:effectLst/>
                        </a:rPr>
                        <a:t>Decision Tree Actual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92368269"/>
                  </a:ext>
                </a:extLst>
              </a:tr>
              <a:tr h="721079">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100">
                          <a:effectLst/>
                        </a:rPr>
                        <a:t>Stadium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Airport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100" dirty="0">
                        <a:effectLst/>
                        <a:latin typeface="Calibri" panose="020F0502020204030204" pitchFamily="34" charset="0"/>
                      </a:endParaRPr>
                    </a:p>
                  </a:txBody>
                  <a:tcPr marL="68580" marR="68580" marT="0" marB="0" anchor="b">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ctr">
                        <a:lnSpc>
                          <a:spcPct val="107000"/>
                        </a:lnSpc>
                        <a:spcBef>
                          <a:spcPts val="0"/>
                        </a:spcBef>
                        <a:spcAft>
                          <a:spcPts val="0"/>
                        </a:spcAft>
                      </a:pPr>
                      <a:r>
                        <a:rPr lang="en-US" sz="1100" dirty="0">
                          <a:effectLst/>
                        </a:rPr>
                        <a:t>Stadium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Airport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2335730"/>
                  </a:ext>
                </a:extLst>
              </a:tr>
              <a:tr h="721079">
                <a:tc rowSpan="2">
                  <a:txBody>
                    <a:bodyPr/>
                    <a:lstStyle/>
                    <a:p>
                      <a:pPr marL="0" marR="0" algn="ctr">
                        <a:lnSpc>
                          <a:spcPct val="107000"/>
                        </a:lnSpc>
                        <a:spcBef>
                          <a:spcPts val="0"/>
                        </a:spcBef>
                        <a:spcAft>
                          <a:spcPts val="0"/>
                        </a:spcAft>
                      </a:pPr>
                      <a:r>
                        <a:rPr lang="en-US" sz="1100">
                          <a:effectLst/>
                        </a:rPr>
                        <a:t>KNN 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nSpc>
                          <a:spcPct val="107000"/>
                        </a:lnSpc>
                        <a:spcBef>
                          <a:spcPts val="0"/>
                        </a:spcBef>
                        <a:spcAft>
                          <a:spcPts val="0"/>
                        </a:spcAft>
                      </a:pPr>
                      <a:r>
                        <a:rPr lang="en-US" sz="1100">
                          <a:effectLst/>
                        </a:rPr>
                        <a:t>Stadium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100" dirty="0">
                        <a:effectLst/>
                        <a:latin typeface="Calibri" panose="020F0502020204030204" pitchFamily="34" charset="0"/>
                      </a:endParaRPr>
                    </a:p>
                  </a:txBody>
                  <a:tcPr marL="68580" marR="68580" marT="0" marB="0" anchor="b">
                    <a:solidFill>
                      <a:schemeClr val="bg1"/>
                    </a:solidFill>
                  </a:tcPr>
                </a:tc>
                <a:tc rowSpan="2">
                  <a:txBody>
                    <a:bodyPr/>
                    <a:lstStyle/>
                    <a:p>
                      <a:pPr marL="0" marR="0" algn="ctr">
                        <a:lnSpc>
                          <a:spcPct val="107000"/>
                        </a:lnSpc>
                        <a:spcBef>
                          <a:spcPts val="0"/>
                        </a:spcBef>
                        <a:spcAft>
                          <a:spcPts val="0"/>
                        </a:spcAft>
                      </a:pPr>
                      <a:r>
                        <a:rPr lang="en-US" sz="1100">
                          <a:effectLst/>
                        </a:rPr>
                        <a:t>Decision Tree Predicted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tc>
                <a:tc>
                  <a:txBody>
                    <a:bodyPr/>
                    <a:lstStyle/>
                    <a:p>
                      <a:pPr marL="0" marR="0">
                        <a:lnSpc>
                          <a:spcPct val="107000"/>
                        </a:lnSpc>
                        <a:spcBef>
                          <a:spcPts val="0"/>
                        </a:spcBef>
                        <a:spcAft>
                          <a:spcPts val="0"/>
                        </a:spcAft>
                      </a:pPr>
                      <a:r>
                        <a:rPr lang="en-US" sz="1100">
                          <a:effectLst/>
                        </a:rPr>
                        <a:t>Stadium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6770561"/>
                  </a:ext>
                </a:extLst>
              </a:tr>
              <a:tr h="721079">
                <a:tc vMerge="1">
                  <a:txBody>
                    <a:bodyPr/>
                    <a:lstStyle/>
                    <a:p>
                      <a:endParaRPr lang="en-US"/>
                    </a:p>
                  </a:txBody>
                  <a:tcPr/>
                </a:tc>
                <a:tc>
                  <a:txBody>
                    <a:bodyPr/>
                    <a:lstStyle/>
                    <a:p>
                      <a:pPr marL="0" marR="0">
                        <a:lnSpc>
                          <a:spcPct val="107000"/>
                        </a:lnSpc>
                        <a:spcBef>
                          <a:spcPts val="0"/>
                        </a:spcBef>
                        <a:spcAft>
                          <a:spcPts val="0"/>
                        </a:spcAft>
                      </a:pPr>
                      <a:r>
                        <a:rPr lang="en-US" sz="1100">
                          <a:effectLst/>
                        </a:rPr>
                        <a:t>Airport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100" dirty="0">
                        <a:effectLst/>
                        <a:latin typeface="Calibri" panose="020F0502020204030204" pitchFamily="34" charset="0"/>
                      </a:endParaRPr>
                    </a:p>
                  </a:txBody>
                  <a:tcPr marL="68580" marR="68580" marT="0" marB="0" anchor="b">
                    <a:solidFill>
                      <a:schemeClr val="bg1"/>
                    </a:solidFill>
                  </a:tcPr>
                </a:tc>
                <a:tc vMerge="1">
                  <a:txBody>
                    <a:bodyPr/>
                    <a:lstStyle/>
                    <a:p>
                      <a:endParaRPr lang="en-US"/>
                    </a:p>
                  </a:txBody>
                  <a:tcPr/>
                </a:tc>
                <a:tc>
                  <a:txBody>
                    <a:bodyPr/>
                    <a:lstStyle/>
                    <a:p>
                      <a:pPr marL="0" marR="0">
                        <a:lnSpc>
                          <a:spcPct val="107000"/>
                        </a:lnSpc>
                        <a:spcBef>
                          <a:spcPts val="0"/>
                        </a:spcBef>
                        <a:spcAft>
                          <a:spcPts val="0"/>
                        </a:spcAft>
                      </a:pPr>
                      <a:r>
                        <a:rPr lang="en-US" sz="1100" dirty="0">
                          <a:effectLst/>
                        </a:rPr>
                        <a:t>Airport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3632684"/>
                  </a:ext>
                </a:extLst>
              </a:tr>
            </a:tbl>
          </a:graphicData>
        </a:graphic>
      </p:graphicFrame>
      <p:sp>
        <p:nvSpPr>
          <p:cNvPr id="6" name="TextBox 5">
            <a:extLst>
              <a:ext uri="{FF2B5EF4-FFF2-40B4-BE49-F238E27FC236}">
                <a16:creationId xmlns:a16="http://schemas.microsoft.com/office/drawing/2014/main" id="{353E80C6-86AC-4EA5-B20D-1E13C6649BAF}"/>
              </a:ext>
            </a:extLst>
          </p:cNvPr>
          <p:cNvSpPr txBox="1"/>
          <p:nvPr/>
        </p:nvSpPr>
        <p:spPr>
          <a:xfrm>
            <a:off x="755374" y="5589767"/>
            <a:ext cx="10909189" cy="923330"/>
          </a:xfrm>
          <a:prstGeom prst="rect">
            <a:avLst/>
          </a:prstGeom>
          <a:noFill/>
        </p:spPr>
        <p:txBody>
          <a:bodyPr wrap="square" rtlCol="0">
            <a:spAutoFit/>
          </a:bodyPr>
          <a:lstStyle/>
          <a:p>
            <a:r>
              <a:rPr lang="en-US" dirty="0"/>
              <a:t>KNN performed slightly better. It was able to identify all stadiums correctly and identified 28 of the 32 stadiums correctly. 4 stadiums were misidentified as airports.</a:t>
            </a:r>
          </a:p>
          <a:p>
            <a:endParaRPr lang="en-US" dirty="0"/>
          </a:p>
        </p:txBody>
      </p:sp>
    </p:spTree>
    <p:extLst>
      <p:ext uri="{BB962C8B-B14F-4D97-AF65-F5344CB8AC3E}">
        <p14:creationId xmlns:p14="http://schemas.microsoft.com/office/powerpoint/2010/main" val="22011771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3C31-6027-432E-BC20-C3C4FE660F53}"/>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C1533D96-D48F-4286-9F76-2EE558563FF5}"/>
              </a:ext>
            </a:extLst>
          </p:cNvPr>
          <p:cNvSpPr>
            <a:spLocks noGrp="1"/>
          </p:cNvSpPr>
          <p:nvPr>
            <p:ph idx="1"/>
          </p:nvPr>
        </p:nvSpPr>
        <p:spPr/>
        <p:txBody>
          <a:bodyPr/>
          <a:lstStyle/>
          <a:p>
            <a:r>
              <a:rPr lang="en-US" dirty="0"/>
              <a:t>The algorithm worked well however it could be improved by better categorizing the surrounding venues. The categories provided by foursquare are specific (i.e. type or restaurant, bar). It might help to generalize the categories. The radius could also be revised to include/exclude venues.</a:t>
            </a:r>
          </a:p>
          <a:p>
            <a:r>
              <a:rPr lang="en-US" dirty="0"/>
              <a:t> This exercise was limited to specific locations. It would be interesting to expand the analysis to use general locations to see if it can be determined whether a stadium or airport exists there.</a:t>
            </a:r>
          </a:p>
          <a:p>
            <a:r>
              <a:rPr lang="en-US" dirty="0"/>
              <a:t>It seems that, for these examples, foursquare data can be used to identify if a type of venue is in the vicinity. </a:t>
            </a:r>
          </a:p>
          <a:p>
            <a:endParaRPr lang="en-US" dirty="0"/>
          </a:p>
        </p:txBody>
      </p:sp>
    </p:spTree>
    <p:extLst>
      <p:ext uri="{BB962C8B-B14F-4D97-AF65-F5344CB8AC3E}">
        <p14:creationId xmlns:p14="http://schemas.microsoft.com/office/powerpoint/2010/main" val="223117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243</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  Applied Data Science Capstone</vt:lpstr>
      <vt:lpstr>Stadium versus Airport</vt:lpstr>
      <vt:lpstr>Foursquare Categories</vt:lpstr>
      <vt:lpstr>Machine Learning</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Applied Data Science Capstone</dc:title>
  <dc:creator>Owen McCarron</dc:creator>
  <cp:lastModifiedBy>Owen McCarron</cp:lastModifiedBy>
  <cp:revision>2</cp:revision>
  <dcterms:created xsi:type="dcterms:W3CDTF">2019-04-19T20:28:00Z</dcterms:created>
  <dcterms:modified xsi:type="dcterms:W3CDTF">2019-04-19T20:40:41Z</dcterms:modified>
</cp:coreProperties>
</file>