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76" r:id="rId3"/>
    <p:sldMasterId id="2147483684" r:id="rId4"/>
  </p:sldMasterIdLst>
  <p:notesMasterIdLst>
    <p:notesMasterId r:id="rId18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58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94" d="100"/>
          <a:sy n="94" d="100"/>
        </p:scale>
        <p:origin x="108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43700-037D-4C41-9591-01827FFE6D5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D3980-AC6A-7C4D-88C2-28C7C1853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1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ran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CE77-779F-D74A-9200-84A1C668C2B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BDE-F8BA-164A-81A1-2066374124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arroll University_Reverse Vertica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175" y="1588998"/>
            <a:ext cx="5453650" cy="34260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199-86C6-3E44-8FC7-B81A06F7CDB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ran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76458"/>
            <a:ext cx="1735318" cy="39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965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762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CE77-779F-D74A-9200-84A1C668C2B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BDE-F8BA-164A-81A1-2066374124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1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1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49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3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1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AB0-D135-BB46-9E25-9B9217A3E7F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4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rk 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965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762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CE77-779F-D74A-9200-84A1C668C2B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BDE-F8BA-164A-81A1-2066374124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76458"/>
            <a:ext cx="1735318" cy="39822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Light 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01226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095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CE77-779F-D74A-9200-84A1C668C2B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9BDE-F8BA-164A-81A1-2066374124E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81138"/>
            <a:ext cx="1724843" cy="3958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0DC2-5B60-A645-A865-3251ED29A7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89EC6-73CA-FF44-A0BC-F01398938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5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CE77-779F-D74A-9200-84A1C668C2B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9BDE-F8BA-164A-81A1-20663741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0122.jpg"/>
          <p:cNvPicPr>
            <a:picLocks noChangeAspect="1"/>
          </p:cNvPicPr>
          <p:nvPr userDrawn="1"/>
        </p:nvPicPr>
        <p:blipFill rotWithShape="1">
          <a:blip r:embed="rId9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129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0DC2-5B60-A645-A865-3251ED29A70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440EE-55E3-3C4A-B8A4-EC23A263A3E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81138"/>
            <a:ext cx="1724843" cy="3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8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3199-86C6-3E44-8FC7-B81A06F7CDB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2D8C-19C5-BA43-8E8A-03893FC6526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81138"/>
            <a:ext cx="1724843" cy="3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9AB0-D135-BB46-9E25-9B9217A3E7F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F050-E292-744B-B738-F1A4B4ABAE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81138"/>
            <a:ext cx="1724843" cy="3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9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hyperlink" Target="https://pixabay.com/en/question-question-mark-response-1015308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1223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D08FE6-F7A0-4A5C-9DBA-A306CBBA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Partitions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5D1A5D03-EF31-4C70-995C-870667500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516928"/>
              </p:ext>
            </p:extLst>
          </p:nvPr>
        </p:nvGraphicFramePr>
        <p:xfrm>
          <a:off x="838200" y="1825625"/>
          <a:ext cx="105156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920">
                  <a:extLst>
                    <a:ext uri="{9D8B030D-6E8A-4147-A177-3AD203B41FA5}">
                      <a16:colId xmlns:a16="http://schemas.microsoft.com/office/drawing/2014/main" val="3930107928"/>
                    </a:ext>
                  </a:extLst>
                </a:gridCol>
                <a:gridCol w="8996680">
                  <a:extLst>
                    <a:ext uri="{9D8B030D-6E8A-4147-A177-3AD203B41FA5}">
                      <a16:colId xmlns:a16="http://schemas.microsoft.com/office/drawing/2014/main" val="2296810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Partition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9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Contains the data used to build the data models we are examining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Can use the same training data for multiple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Required and typically the largest partition (most data)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96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Used</a:t>
                      </a:r>
                      <a:r>
                        <a:rPr lang="en-US" baseline="0" dirty="0"/>
                        <a:t> to assess the predictive performance of each model and compare the models to choose the best 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Required and typically smaller than the training partition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89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Also known as the holdout or evaluation partition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required, but can be useful to have another dataset with which to check the performance of the data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Often used to validate</a:t>
                      </a:r>
                      <a:r>
                        <a:rPr lang="en-US" baseline="0" dirty="0"/>
                        <a:t> the one or two models that seemed best based on the validation dataset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39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10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8707-20E9-44CE-8574-5618D063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7CB62-5576-4204-BD7F-2B7A7D60F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number of records in a sample</a:t>
            </a:r>
            <a:r>
              <a:rPr lang="en-US" baseline="0" dirty="0"/>
              <a:t> (dataset) is small, data partitioning may not be advisable as the partition may not contain enough records</a:t>
            </a:r>
          </a:p>
          <a:p>
            <a:r>
              <a:rPr lang="en-US" baseline="0" dirty="0"/>
              <a:t>Partitioning may also provide significantly different results for some techniques</a:t>
            </a:r>
          </a:p>
          <a:p>
            <a:r>
              <a:rPr lang="en-US" baseline="0" dirty="0"/>
              <a:t>An alternative is cross-validation (also known as k-fold cross-validation)</a:t>
            </a:r>
          </a:p>
        </p:txBody>
      </p:sp>
    </p:spTree>
    <p:extLst>
      <p:ext uri="{BB962C8B-B14F-4D97-AF65-F5344CB8AC3E}">
        <p14:creationId xmlns:p14="http://schemas.microsoft.com/office/powerpoint/2010/main" val="396806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3A85-3801-4DD2-B50E-348933F2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27175-969D-4A7D-BF61-162C4483A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the data into “folds” (non-overlapping subsamples)</a:t>
            </a:r>
          </a:p>
          <a:p>
            <a:r>
              <a:rPr lang="en-US" dirty="0"/>
              <a:t>The number of folds is known as “k” (k=5 is common)</a:t>
            </a:r>
          </a:p>
          <a:p>
            <a:r>
              <a:rPr lang="en-US" dirty="0"/>
              <a:t>Select one fold</a:t>
            </a:r>
            <a:r>
              <a:rPr lang="en-US" baseline="0" dirty="0"/>
              <a:t> as the validation dataset; the remaining folds are the training dataset</a:t>
            </a:r>
          </a:p>
          <a:p>
            <a:r>
              <a:rPr lang="en-US" baseline="0" dirty="0"/>
              <a:t>Use these datasets to train and validate the model</a:t>
            </a:r>
          </a:p>
          <a:p>
            <a:r>
              <a:rPr lang="en-US" baseline="0" dirty="0"/>
              <a:t>Select another fold as the validation dataset, the remaining folds as the training dataset, and repeat the process until all folds</a:t>
            </a:r>
            <a:r>
              <a:rPr lang="en-US" dirty="0"/>
              <a:t> have been used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299497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73D19-DA38-4C5C-BA99-AC1F49F77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75164" y="708164"/>
            <a:ext cx="5441672" cy="544167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FA7739-A4D4-40C2-BD70-91A45A12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54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BUS391: Special Topics – Financial Modeling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78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8B948-EC9F-4E6E-8F37-B2109168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13EA62-588C-4E94-BEA7-7DC5C22D0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analytics methods that go beyond counts, descriptive statistics, reporting, and methods based on business rules</a:t>
            </a:r>
          </a:p>
          <a:p>
            <a:r>
              <a:rPr lang="en-US" dirty="0"/>
              <a:t>Prediction is typically</a:t>
            </a:r>
            <a:r>
              <a:rPr lang="en-US" baseline="0" dirty="0"/>
              <a:t> an important component of creating data models</a:t>
            </a:r>
          </a:p>
          <a:p>
            <a:r>
              <a:rPr lang="en-US" baseline="0" dirty="0"/>
              <a:t>A model is an algorithm (set of computation steps) applied to a dataset based on mathematical relationships among variables</a:t>
            </a:r>
          </a:p>
        </p:txBody>
      </p:sp>
    </p:spTree>
    <p:extLst>
      <p:ext uri="{BB962C8B-B14F-4D97-AF65-F5344CB8AC3E}">
        <p14:creationId xmlns:p14="http://schemas.microsoft.com/office/powerpoint/2010/main" val="414665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CECE-CACD-4EB0-8A12-72CA5CC9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9DACE10C-CA06-4C21-9FC3-4D9C51C53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364239"/>
              </p:ext>
            </p:extLst>
          </p:nvPr>
        </p:nvGraphicFramePr>
        <p:xfrm>
          <a:off x="838200" y="1825625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360">
                  <a:extLst>
                    <a:ext uri="{9D8B030D-6E8A-4147-A177-3AD203B41FA5}">
                      <a16:colId xmlns:a16="http://schemas.microsoft.com/office/drawing/2014/main" val="3930107928"/>
                    </a:ext>
                  </a:extLst>
                </a:gridCol>
                <a:gridCol w="8651240">
                  <a:extLst>
                    <a:ext uri="{9D8B030D-6E8A-4147-A177-3AD203B41FA5}">
                      <a16:colId xmlns:a16="http://schemas.microsoft.com/office/drawing/2014/main" val="2296810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Definition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9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Any measurement captured</a:t>
                      </a:r>
                      <a:r>
                        <a:rPr lang="en-US" baseline="0" dirty="0"/>
                        <a:t> within the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96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  <a:r>
                        <a:rPr lang="en-US" baseline="0" dirty="0"/>
                        <a:t> variable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Also known as a predictor,</a:t>
                      </a:r>
                      <a:r>
                        <a:rPr lang="en-US" baseline="0" dirty="0"/>
                        <a:t> feature, or input variable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Variable (typically</a:t>
                      </a:r>
                      <a:r>
                        <a:rPr lang="en-US" baseline="0" dirty="0"/>
                        <a:t> denoted by X), which is used as an input into a prediction or forecast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89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Also known as a response,</a:t>
                      </a:r>
                      <a:r>
                        <a:rPr lang="en-US" baseline="0" dirty="0"/>
                        <a:t> outcome variable, target variable, or output variable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Variable (typically denoted by Y), which is the variable being predicted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39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Specific procedure</a:t>
                      </a:r>
                      <a:r>
                        <a:rPr lang="en-US" baseline="0" dirty="0"/>
                        <a:t> used to implement a data modeling technique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63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4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F2EC-BA44-4971-BA43-4DEB55C2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Data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832334-7120-49D5-8F24-BE4BEEF70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 understanding</a:t>
            </a:r>
            <a:r>
              <a:rPr lang="en-US" baseline="0" dirty="0"/>
              <a:t> of the “problem”</a:t>
            </a:r>
          </a:p>
          <a:p>
            <a:r>
              <a:rPr lang="en-US" baseline="0" dirty="0"/>
              <a:t>Obtain the dataset to be used in the analysis</a:t>
            </a:r>
          </a:p>
          <a:p>
            <a:r>
              <a:rPr lang="en-US" baseline="0" dirty="0"/>
              <a:t>Explore, clean, and preprocess the data</a:t>
            </a:r>
          </a:p>
          <a:p>
            <a:r>
              <a:rPr lang="en-US" baseline="0" dirty="0"/>
              <a:t>Determine the type of data modeling task (such as prediction)</a:t>
            </a:r>
          </a:p>
          <a:p>
            <a:r>
              <a:rPr lang="en-US" baseline="0" dirty="0"/>
              <a:t>Partition the data (training, testing, validation)</a:t>
            </a:r>
          </a:p>
          <a:p>
            <a:r>
              <a:rPr lang="en-US" dirty="0"/>
              <a:t>Choose, implement, and interpret</a:t>
            </a:r>
            <a:r>
              <a:rPr lang="en-US" baseline="0" dirty="0"/>
              <a:t> the technique and algorithm</a:t>
            </a:r>
          </a:p>
          <a:p>
            <a:r>
              <a:rPr lang="en-US" baseline="0" dirty="0"/>
              <a:t>Deploy the model (integrate the model into operations)</a:t>
            </a:r>
          </a:p>
        </p:txBody>
      </p:sp>
    </p:spTree>
    <p:extLst>
      <p:ext uri="{BB962C8B-B14F-4D97-AF65-F5344CB8AC3E}">
        <p14:creationId xmlns:p14="http://schemas.microsoft.com/office/powerpoint/2010/main" val="58649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244E-854A-49C3-A438-F1466131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Unsupervised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D109F-7891-46E2-9ACC-30103F637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Supervised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4E31-A5FA-423E-A37B-A12FAB1DA6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Records that include the output variable of interest</a:t>
            </a:r>
          </a:p>
          <a:p>
            <a:r>
              <a:rPr lang="en-US" dirty="0"/>
              <a:t>Can be used to compare the prediction with the actual outcome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79508D-3BF9-47F5-B81F-290773A5E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Unsupervised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A4F71A-C0C9-4D23-A4E2-667FCCB937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Records that do not include the output variable of interest</a:t>
            </a:r>
          </a:p>
          <a:p>
            <a:r>
              <a:rPr lang="en-US" dirty="0"/>
              <a:t>Focuses on finding patterns in the data more than predicting a specific value</a:t>
            </a:r>
          </a:p>
        </p:txBody>
      </p:sp>
    </p:spTree>
    <p:extLst>
      <p:ext uri="{BB962C8B-B14F-4D97-AF65-F5344CB8AC3E}">
        <p14:creationId xmlns:p14="http://schemas.microsoft.com/office/powerpoint/2010/main" val="305172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A870-A7ED-4243-9AD1-75CE14A7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Techniques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AF63F5-6A47-42AD-AFCE-2C9A3A4BA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question:</a:t>
            </a:r>
            <a:r>
              <a:rPr lang="en-US" baseline="0" dirty="0"/>
              <a:t>  How well will our prediction model perform when we apply it to new data?</a:t>
            </a:r>
          </a:p>
          <a:p>
            <a:r>
              <a:rPr lang="en-US" baseline="0" dirty="0"/>
              <a:t>Goal is to have a model that is </a:t>
            </a:r>
            <a:r>
              <a:rPr lang="en-US" b="1" baseline="0" dirty="0"/>
              <a:t>generalizable</a:t>
            </a:r>
            <a:r>
              <a:rPr lang="en-US" b="0" baseline="0" dirty="0"/>
              <a:t> (can work on new datasets)</a:t>
            </a:r>
          </a:p>
          <a:p>
            <a:r>
              <a:rPr lang="en-US" b="0" baseline="0" dirty="0"/>
              <a:t>We need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65629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2B2D-75C2-4550-9E16-E7A11925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B708BD-4D0B-4AD7-BE78-BE504FCA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</a:t>
            </a:r>
            <a:r>
              <a:rPr lang="en-US" baseline="0" dirty="0"/>
              <a:t> goal is to represent relationships among variables in such as way that the representation will do a good job of predicting future outcome values</a:t>
            </a:r>
          </a:p>
          <a:p>
            <a:r>
              <a:rPr lang="en-US" baseline="0" dirty="0"/>
              <a:t>The more variables we add, the more data we add, etc., the “better” our model will become</a:t>
            </a:r>
          </a:p>
          <a:p>
            <a:r>
              <a:rPr lang="en-US" baseline="0" dirty="0"/>
              <a:t>BUT, by doing this we are “fitting” to the current dataset, its noise, and any other issues within the dataset</a:t>
            </a:r>
          </a:p>
          <a:p>
            <a:r>
              <a:rPr lang="en-US" baseline="0" dirty="0"/>
              <a:t>This is known as “overfitting”</a:t>
            </a:r>
          </a:p>
        </p:txBody>
      </p:sp>
    </p:spTree>
    <p:extLst>
      <p:ext uri="{BB962C8B-B14F-4D97-AF65-F5344CB8AC3E}">
        <p14:creationId xmlns:p14="http://schemas.microsoft.com/office/powerpoint/2010/main" val="424683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485B-93CB-4A7B-AB1B-A515FD9B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71F12E-109E-4BBB-8F79-9302B6B23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When we use the same data to develop the model and assess its performance, we introduce an “optimism” bias as we</a:t>
            </a:r>
            <a:r>
              <a:rPr lang="en-US" baseline="0" dirty="0"/>
              <a:t> choose the model that works best with this data</a:t>
            </a:r>
          </a:p>
          <a:p>
            <a:pPr lvl="0"/>
            <a:r>
              <a:rPr lang="en-US" baseline="0" dirty="0"/>
              <a:t>To address the overfitting problem, we divide (partition) our data and develop a model using one of the partitions</a:t>
            </a:r>
          </a:p>
          <a:p>
            <a:pPr lvl="0"/>
            <a:r>
              <a:rPr lang="en-US" baseline="0" dirty="0"/>
              <a:t>After we have a model developed, we try it out on another partition and see how it performs</a:t>
            </a:r>
          </a:p>
        </p:txBody>
      </p:sp>
    </p:spTree>
    <p:extLst>
      <p:ext uri="{BB962C8B-B14F-4D97-AF65-F5344CB8AC3E}">
        <p14:creationId xmlns:p14="http://schemas.microsoft.com/office/powerpoint/2010/main" val="6614874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"/>
  <p:tag name="ARTICULATE_DESIGN_ID_WHITE MASTER" val="iumDTuC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itle Master">
  <a:themeElements>
    <a:clrScheme name="Carroll University">
      <a:dk1>
        <a:srgbClr val="4C4D4C"/>
      </a:dk1>
      <a:lt1>
        <a:srgbClr val="FFFFFF"/>
      </a:lt1>
      <a:dk2>
        <a:srgbClr val="E15F29"/>
      </a:dk2>
      <a:lt2>
        <a:srgbClr val="E7E6E6"/>
      </a:lt2>
      <a:accent1>
        <a:srgbClr val="00A0D1"/>
      </a:accent1>
      <a:accent2>
        <a:srgbClr val="9EA73B"/>
      </a:accent2>
      <a:accent3>
        <a:srgbClr val="574C62"/>
      </a:accent3>
      <a:accent4>
        <a:srgbClr val="FACD20"/>
      </a:accent4>
      <a:accent5>
        <a:srgbClr val="CEC7B0"/>
      </a:accent5>
      <a:accent6>
        <a:srgbClr val="003C31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EC893D-E743-6D46-8C58-8FA9F22094FF}" vid="{162A3973-54FA-4743-ADA9-14F58B98DD14}"/>
    </a:ext>
  </a:extLst>
</a:theme>
</file>

<file path=ppt/theme/theme2.xml><?xml version="1.0" encoding="utf-8"?>
<a:theme xmlns:a="http://schemas.openxmlformats.org/drawingml/2006/main" name="Main Hall Master">
  <a:themeElements>
    <a:clrScheme name="Carroll University">
      <a:dk1>
        <a:srgbClr val="4C4D4C"/>
      </a:dk1>
      <a:lt1>
        <a:srgbClr val="FFFFFF"/>
      </a:lt1>
      <a:dk2>
        <a:srgbClr val="E15F29"/>
      </a:dk2>
      <a:lt2>
        <a:srgbClr val="E7E6E6"/>
      </a:lt2>
      <a:accent1>
        <a:srgbClr val="00A0D1"/>
      </a:accent1>
      <a:accent2>
        <a:srgbClr val="9EA73B"/>
      </a:accent2>
      <a:accent3>
        <a:srgbClr val="574C62"/>
      </a:accent3>
      <a:accent4>
        <a:srgbClr val="FACD20"/>
      </a:accent4>
      <a:accent5>
        <a:srgbClr val="CEC7B0"/>
      </a:accent5>
      <a:accent6>
        <a:srgbClr val="003C31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EC893D-E743-6D46-8C58-8FA9F22094FF}" vid="{BC364DEF-3D9C-5C43-97B9-B7213119B6B3}"/>
    </a:ext>
  </a:extLst>
</a:theme>
</file>

<file path=ppt/theme/theme3.xml><?xml version="1.0" encoding="utf-8"?>
<a:theme xmlns:a="http://schemas.openxmlformats.org/drawingml/2006/main" name="White Master">
  <a:themeElements>
    <a:clrScheme name="Carroll University">
      <a:dk1>
        <a:srgbClr val="4C4D4C"/>
      </a:dk1>
      <a:lt1>
        <a:srgbClr val="FFFFFF"/>
      </a:lt1>
      <a:dk2>
        <a:srgbClr val="E15F29"/>
      </a:dk2>
      <a:lt2>
        <a:srgbClr val="E7E6E6"/>
      </a:lt2>
      <a:accent1>
        <a:srgbClr val="00A0D1"/>
      </a:accent1>
      <a:accent2>
        <a:srgbClr val="9EA73B"/>
      </a:accent2>
      <a:accent3>
        <a:srgbClr val="574C62"/>
      </a:accent3>
      <a:accent4>
        <a:srgbClr val="FACD20"/>
      </a:accent4>
      <a:accent5>
        <a:srgbClr val="CEC7B0"/>
      </a:accent5>
      <a:accent6>
        <a:srgbClr val="003C31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EC893D-E743-6D46-8C58-8FA9F22094FF}" vid="{E521CDA2-B9AE-1740-A1CA-1B57D20FAAFF}"/>
    </a:ext>
  </a:extLst>
</a:theme>
</file>

<file path=ppt/theme/theme4.xml><?xml version="1.0" encoding="utf-8"?>
<a:theme xmlns:a="http://schemas.openxmlformats.org/drawingml/2006/main" name="Grey Master">
  <a:themeElements>
    <a:clrScheme name="Carroll University">
      <a:dk1>
        <a:srgbClr val="4C4D4C"/>
      </a:dk1>
      <a:lt1>
        <a:srgbClr val="FFFFFF"/>
      </a:lt1>
      <a:dk2>
        <a:srgbClr val="E15F29"/>
      </a:dk2>
      <a:lt2>
        <a:srgbClr val="E7E6E6"/>
      </a:lt2>
      <a:accent1>
        <a:srgbClr val="00A0D1"/>
      </a:accent1>
      <a:accent2>
        <a:srgbClr val="9EA73B"/>
      </a:accent2>
      <a:accent3>
        <a:srgbClr val="574C62"/>
      </a:accent3>
      <a:accent4>
        <a:srgbClr val="FACD20"/>
      </a:accent4>
      <a:accent5>
        <a:srgbClr val="CEC7B0"/>
      </a:accent5>
      <a:accent6>
        <a:srgbClr val="003C31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EC893D-E743-6D46-8C58-8FA9F22094FF}" vid="{8BE1ED75-240D-DE48-AF61-D94692BA971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Carroll University PowerPoint Template</Template>
  <TotalTime>482</TotalTime>
  <Words>706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Title Master</vt:lpstr>
      <vt:lpstr>Main Hall Master</vt:lpstr>
      <vt:lpstr>White Master</vt:lpstr>
      <vt:lpstr>Grey Master</vt:lpstr>
      <vt:lpstr>PowerPoint Presentation</vt:lpstr>
      <vt:lpstr>Introduction to Data Modeling</vt:lpstr>
      <vt:lpstr>Data Modeling</vt:lpstr>
      <vt:lpstr>Key Terms</vt:lpstr>
      <vt:lpstr>Steps in Data Modeling</vt:lpstr>
      <vt:lpstr>Supervised vs. Unsupervised</vt:lpstr>
      <vt:lpstr>Supervised Techniques</vt:lpstr>
      <vt:lpstr>Overfitting</vt:lpstr>
      <vt:lpstr>Partitioning</vt:lpstr>
      <vt:lpstr>Types of Partitions</vt:lpstr>
      <vt:lpstr>Cross-validation</vt:lpstr>
      <vt:lpstr>Cross-validation Process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A McCarthy</dc:creator>
  <cp:lastModifiedBy>Katie McCarthy</cp:lastModifiedBy>
  <cp:revision>7</cp:revision>
  <dcterms:created xsi:type="dcterms:W3CDTF">2020-01-09T16:31:39Z</dcterms:created>
  <dcterms:modified xsi:type="dcterms:W3CDTF">2020-03-02T04:39:38Z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83D49EA7-37B7-40EE-BD65-3F161DB47B12</vt:lpwstr>
  </property>
  <property fmtid="{D5CDD505-2E9C-101B-9397-08002B2CF9AE}" pid="3" name="ArticulatePath">
    <vt:lpwstr>BUS391_XX_YY_ZZ - Template</vt:lpwstr>
  </property>
</Properties>
</file>